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6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64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77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1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17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5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1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745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98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86ED-0C99-419F-8747-B80F10F9082A}" type="datetimeFigureOut">
              <a:rPr lang="uk-UA" smtClean="0"/>
              <a:t>19.05.2020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66FD-DEAA-4CF5-9757-5509A81C62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87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2815019"/>
          </a:xfrm>
        </p:spPr>
        <p:txBody>
          <a:bodyPr>
            <a:noAutofit/>
          </a:bodyPr>
          <a:lstStyle/>
          <a:p>
            <a:r>
              <a:rPr lang="uk-UA" sz="2800" b="1" dirty="0"/>
              <a:t>Звіт  </a:t>
            </a:r>
            <a:br>
              <a:rPr lang="uk-UA" sz="2800" dirty="0"/>
            </a:br>
            <a:r>
              <a:rPr lang="uk-UA" sz="2800" b="1" dirty="0"/>
              <a:t>про роботу студентського наукового гуртка  «Фізіологія тварин»</a:t>
            </a:r>
            <a:br>
              <a:rPr lang="uk-UA" sz="2800" dirty="0"/>
            </a:br>
            <a:r>
              <a:rPr lang="uk-UA" sz="2800" b="1" dirty="0"/>
              <a:t> за 201</a:t>
            </a:r>
            <a:r>
              <a:rPr lang="ru-RU" sz="2800" b="1" dirty="0"/>
              <a:t>9</a:t>
            </a:r>
            <a:r>
              <a:rPr lang="uk-UA" sz="2800" b="1" dirty="0"/>
              <a:t>/2020 навчальний рік</a:t>
            </a:r>
            <a:br>
              <a:rPr lang="uk-UA" sz="2800" dirty="0"/>
            </a:br>
            <a:r>
              <a:rPr lang="ru-RU" sz="2800" b="1" i="1" dirty="0"/>
              <a:t> 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Науковий керівник:</a:t>
            </a:r>
          </a:p>
          <a:p>
            <a:r>
              <a:rPr lang="uk-UA" dirty="0"/>
              <a:t>Кандидат ветеринарних наук, доцент кафедри біохімії і фізіології тварин імені академіка М. Ф. Гулого</a:t>
            </a:r>
          </a:p>
        </p:txBody>
      </p:sp>
    </p:spTree>
    <p:extLst>
      <p:ext uri="{BB962C8B-B14F-4D97-AF65-F5344CB8AC3E}">
        <p14:creationId xmlns:p14="http://schemas.microsoft.com/office/powerpoint/2010/main" val="127664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Гурток  «Фізіологія тварин»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9576"/>
            <a:ext cx="11917680" cy="54223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Звітний період  2019/2020 навчальний рік</a:t>
            </a:r>
          </a:p>
          <a:p>
            <a:pPr marL="0" indent="0">
              <a:buNone/>
            </a:pPr>
            <a:r>
              <a:rPr lang="uk-UA" dirty="0"/>
              <a:t>Наукова спрямованість гуртка   – фізіологія тварин</a:t>
            </a:r>
          </a:p>
          <a:p>
            <a:pPr marL="0" indent="0">
              <a:buNone/>
            </a:pPr>
            <a:r>
              <a:rPr lang="uk-UA" dirty="0"/>
              <a:t>Заходи проведені гуртком –  заняття, участь у міжнародних конференціях  </a:t>
            </a:r>
          </a:p>
          <a:p>
            <a:pPr marL="0" indent="0">
              <a:buNone/>
            </a:pPr>
            <a:r>
              <a:rPr lang="uk-UA" dirty="0"/>
              <a:t>Кількість членів гуртка - 15 </a:t>
            </a:r>
          </a:p>
          <a:p>
            <a:pPr marL="0" indent="0">
              <a:buNone/>
            </a:pPr>
            <a:r>
              <a:rPr lang="uk-UA" dirty="0"/>
              <a:t>Кількість студентів, залучених до роботи гуртка (не членів гуртка) </a:t>
            </a:r>
          </a:p>
          <a:p>
            <a:pPr marL="0" indent="0">
              <a:buNone/>
            </a:pPr>
            <a:r>
              <a:rPr lang="uk-UA" dirty="0"/>
              <a:t>Досягнуті результати роботи гуртка: </a:t>
            </a:r>
          </a:p>
          <a:p>
            <a:r>
              <a:rPr lang="uk-UA" dirty="0"/>
              <a:t>наукові публікації та виступи на  міжнародних конференціях  - 9 </a:t>
            </a:r>
          </a:p>
          <a:p>
            <a:r>
              <a:rPr lang="uk-UA" dirty="0"/>
              <a:t>кількість тез, матеріалів доповідей членів гуртка (зазначити назву, П.І.П. автора і </a:t>
            </a:r>
            <a:r>
              <a:rPr lang="uk-UA" dirty="0" err="1"/>
              <a:t>т.д</a:t>
            </a:r>
            <a:r>
              <a:rPr lang="uk-UA" dirty="0"/>
              <a:t>.): 9</a:t>
            </a:r>
          </a:p>
          <a:p>
            <a:r>
              <a:rPr lang="uk-UA" dirty="0"/>
              <a:t>участь гуртківців та зайняте призове місце у 1 турі Всеукраїнського конкурсу студентських наукових робіт у галузі знань 21 «ветеринарна медицина»: 1</a:t>
            </a:r>
          </a:p>
          <a:p>
            <a:r>
              <a:rPr lang="uk-UA" dirty="0"/>
              <a:t>участь гуртківців та зайняте призове місце у 2 турі Всеукраїнського конкурсу студентських наукових робіт у галузі знань 21 «ветеринарна медицина»: 1</a:t>
            </a:r>
          </a:p>
          <a:p>
            <a:r>
              <a:rPr lang="uk-UA" dirty="0"/>
              <a:t>участь гуртківців у 3 турі Всеукраїнського конкурсу студентських наукових робіт у галузі знань 21 «ветеринарна медицина»: 1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457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Здобутки гуртка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/>
              <a:t>Підготовка  студента- призера  1 та 2 туру  Всеукраїнського конкурсу студентських наукових робіт </a:t>
            </a:r>
            <a:r>
              <a:rPr lang="uk-UA" b="1" dirty="0" err="1"/>
              <a:t>Гладишко</a:t>
            </a:r>
            <a:r>
              <a:rPr lang="uk-UA" b="1" dirty="0"/>
              <a:t> В.С. Тема роботи: </a:t>
            </a:r>
            <a:r>
              <a:rPr lang="uk-UA" dirty="0"/>
              <a:t>«Умовно-рефлекторна діяльність коней залежно від тонусу автономної нервової системи».</a:t>
            </a:r>
            <a:endParaRPr lang="uk-UA" dirty="0">
              <a:effectLst/>
            </a:endParaRPr>
          </a:p>
          <a:p>
            <a:pPr lvl="0"/>
            <a:r>
              <a:rPr lang="uk-UA" b="1" dirty="0"/>
              <a:t>Підготовка    студента-учасника  3 туру  Всеукраїнського конкурсу студентських наукових робіт </a:t>
            </a:r>
            <a:r>
              <a:rPr lang="uk-UA" b="1" dirty="0" err="1"/>
              <a:t>Гладишко</a:t>
            </a:r>
            <a:r>
              <a:rPr lang="uk-UA" b="1" dirty="0"/>
              <a:t> В.С., яка посіла 7 місце. Тема роботи: </a:t>
            </a:r>
            <a:r>
              <a:rPr lang="uk-UA" dirty="0"/>
              <a:t>«Умовно-рефлекторна діяльність коней залежно від тонусу автономної нервової системи».</a:t>
            </a:r>
            <a:endParaRPr lang="uk-UA" dirty="0">
              <a:effectLst/>
            </a:endParaRPr>
          </a:p>
          <a:p>
            <a:endParaRPr lang="uk-UA" dirty="0">
              <a:effectLst/>
            </a:endParaRPr>
          </a:p>
          <a:p>
            <a:pPr lvl="0"/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94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365125"/>
            <a:ext cx="6263640" cy="1325563"/>
          </a:xfrm>
        </p:spPr>
        <p:txBody>
          <a:bodyPr>
            <a:noAutofit/>
          </a:bodyPr>
          <a:lstStyle/>
          <a:p>
            <a:r>
              <a:rPr lang="uk-UA" sz="3200" b="1" dirty="0"/>
              <a:t>Підготовка студента-призера міжнародної наукової конференції з виїздом за кордон.</a:t>
            </a:r>
            <a:br>
              <a:rPr lang="uk-UA" sz="3200" dirty="0">
                <a:effectLst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874520"/>
            <a:ext cx="5349240" cy="4727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Як переможець </a:t>
            </a:r>
            <a:r>
              <a:rPr lang="uk-UA" dirty="0" err="1"/>
              <a:t>Gladyshko</a:t>
            </a:r>
            <a:r>
              <a:rPr lang="uk-UA" dirty="0"/>
              <a:t> V.S за представлення матеріалів на конференції  </a:t>
            </a:r>
            <a:r>
              <a:rPr lang="uk-UA" b="1" dirty="0"/>
              <a:t>5 </a:t>
            </a:r>
            <a:r>
              <a:rPr lang="uk-UA" b="1" dirty="0" err="1"/>
              <a:t>th</a:t>
            </a:r>
            <a:r>
              <a:rPr lang="uk-UA" b="1" dirty="0"/>
              <a:t> </a:t>
            </a:r>
            <a:r>
              <a:rPr lang="uk-UA" b="1" dirty="0" err="1"/>
              <a:t>International</a:t>
            </a:r>
            <a:r>
              <a:rPr lang="uk-UA" b="1" dirty="0"/>
              <a:t> </a:t>
            </a:r>
            <a:r>
              <a:rPr lang="uk-UA" b="1" dirty="0" err="1"/>
              <a:t>Scientific</a:t>
            </a:r>
            <a:r>
              <a:rPr lang="uk-UA" b="1" dirty="0"/>
              <a:t> </a:t>
            </a:r>
            <a:r>
              <a:rPr lang="uk-UA" b="1" dirty="0" err="1"/>
              <a:t>Conference</a:t>
            </a:r>
            <a:r>
              <a:rPr lang="uk-UA" b="1" dirty="0"/>
              <a:t> </a:t>
            </a:r>
            <a:r>
              <a:rPr lang="uk-UA" b="1" dirty="0" err="1"/>
              <a:t>for</a:t>
            </a:r>
            <a:r>
              <a:rPr lang="uk-UA" b="1" dirty="0"/>
              <a:t> </a:t>
            </a:r>
            <a:r>
              <a:rPr lang="uk-UA" b="1" dirty="0" err="1"/>
              <a:t>Veterinary</a:t>
            </a:r>
            <a:r>
              <a:rPr lang="uk-UA" b="1" dirty="0"/>
              <a:t> </a:t>
            </a:r>
            <a:r>
              <a:rPr lang="uk-UA" b="1" dirty="0" err="1"/>
              <a:t>Medicine</a:t>
            </a:r>
            <a:r>
              <a:rPr lang="uk-UA" b="1" dirty="0"/>
              <a:t> </a:t>
            </a:r>
            <a:r>
              <a:rPr lang="uk-UA" b="1" dirty="0" err="1"/>
              <a:t>Students</a:t>
            </a:r>
            <a:r>
              <a:rPr lang="uk-UA" b="1" dirty="0"/>
              <a:t> ,,</a:t>
            </a:r>
            <a:r>
              <a:rPr lang="uk-UA" b="1" dirty="0" err="1"/>
              <a:t>Non</a:t>
            </a:r>
            <a:r>
              <a:rPr lang="uk-UA" b="1" dirty="0"/>
              <a:t> </a:t>
            </a:r>
            <a:r>
              <a:rPr lang="uk-UA" b="1" dirty="0" err="1"/>
              <a:t>sibi</a:t>
            </a:r>
            <a:r>
              <a:rPr lang="uk-UA" b="1" dirty="0"/>
              <a:t> </a:t>
            </a:r>
            <a:r>
              <a:rPr lang="uk-UA" b="1" dirty="0" err="1"/>
              <a:t>sed</a:t>
            </a:r>
            <a:r>
              <a:rPr lang="uk-UA" b="1" dirty="0"/>
              <a:t> </a:t>
            </a:r>
            <a:r>
              <a:rPr lang="uk-UA" b="1" dirty="0" err="1"/>
              <a:t>omnibus</a:t>
            </a:r>
            <a:r>
              <a:rPr lang="uk-UA" b="1" dirty="0"/>
              <a:t> – </a:t>
            </a:r>
            <a:r>
              <a:rPr lang="uk-UA" b="1" dirty="0" err="1"/>
              <a:t>not</a:t>
            </a:r>
            <a:r>
              <a:rPr lang="uk-UA" b="1" dirty="0"/>
              <a:t> </a:t>
            </a:r>
            <a:r>
              <a:rPr lang="uk-UA" b="1" dirty="0" err="1"/>
              <a:t>for</a:t>
            </a:r>
            <a:r>
              <a:rPr lang="uk-UA" b="1" dirty="0"/>
              <a:t> </a:t>
            </a:r>
            <a:r>
              <a:rPr lang="uk-UA" b="1" dirty="0" err="1"/>
              <a:t>themselves</a:t>
            </a:r>
            <a:r>
              <a:rPr lang="uk-UA" b="1" dirty="0"/>
              <a:t> </a:t>
            </a:r>
            <a:r>
              <a:rPr lang="uk-UA" b="1" dirty="0" err="1"/>
              <a:t>but</a:t>
            </a:r>
            <a:r>
              <a:rPr lang="uk-UA" b="1" dirty="0"/>
              <a:t> </a:t>
            </a:r>
            <a:r>
              <a:rPr lang="uk-UA" b="1" dirty="0" err="1"/>
              <a:t>for</a:t>
            </a:r>
            <a:r>
              <a:rPr lang="uk-UA" b="1" dirty="0"/>
              <a:t> </a:t>
            </a:r>
            <a:r>
              <a:rPr lang="uk-UA" b="1" dirty="0" err="1"/>
              <a:t>everybody</a:t>
            </a:r>
            <a:r>
              <a:rPr lang="uk-UA" b="1" dirty="0"/>
              <a:t>’’ </a:t>
            </a:r>
            <a:r>
              <a:rPr lang="uk-UA" b="1" dirty="0" err="1"/>
              <a:t>Warsaw</a:t>
            </a:r>
            <a:r>
              <a:rPr lang="uk-UA" b="1" dirty="0"/>
              <a:t> </a:t>
            </a:r>
            <a:r>
              <a:rPr lang="uk-UA" b="1" dirty="0" err="1"/>
              <a:t>University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Life</a:t>
            </a:r>
            <a:r>
              <a:rPr lang="uk-UA" b="1" dirty="0"/>
              <a:t> </a:t>
            </a:r>
            <a:r>
              <a:rPr lang="uk-UA" b="1" dirty="0" err="1"/>
              <a:t>Sciences</a:t>
            </a:r>
            <a:r>
              <a:rPr lang="uk-UA" b="1" dirty="0"/>
              <a:t>, </a:t>
            </a:r>
            <a:r>
              <a:rPr lang="uk-UA" b="1" dirty="0" err="1"/>
              <a:t>Faculty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Veterinary</a:t>
            </a:r>
            <a:r>
              <a:rPr lang="uk-UA" b="1" dirty="0"/>
              <a:t> </a:t>
            </a:r>
            <a:r>
              <a:rPr lang="uk-UA" b="1" dirty="0" err="1"/>
              <a:t>Medicine</a:t>
            </a:r>
            <a:r>
              <a:rPr lang="uk-UA" b="1" dirty="0"/>
              <a:t>,  11-12.05.2019</a:t>
            </a:r>
            <a:r>
              <a:rPr lang="uk-UA" dirty="0"/>
              <a:t>  була </a:t>
            </a:r>
          </a:p>
          <a:p>
            <a:pPr marL="0" indent="0">
              <a:buNone/>
            </a:pPr>
            <a:r>
              <a:rPr lang="uk-UA" b="1" dirty="0"/>
              <a:t>нагороджена   безкоштовною участю та  перебуванням  на конференції</a:t>
            </a:r>
            <a:r>
              <a:rPr lang="uk-UA" dirty="0"/>
              <a:t> </a:t>
            </a:r>
            <a:r>
              <a:rPr lang="uk-UA" dirty="0" err="1"/>
              <a:t>Participated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XV PEVA (</a:t>
            </a:r>
            <a:r>
              <a:rPr lang="uk-UA" dirty="0" err="1"/>
              <a:t>Polish</a:t>
            </a:r>
            <a:r>
              <a:rPr lang="uk-UA" dirty="0"/>
              <a:t> </a:t>
            </a:r>
            <a:r>
              <a:rPr lang="uk-UA" dirty="0" err="1"/>
              <a:t>Equine</a:t>
            </a:r>
            <a:r>
              <a:rPr lang="uk-UA" dirty="0"/>
              <a:t> </a:t>
            </a:r>
            <a:r>
              <a:rPr lang="uk-UA" dirty="0" err="1"/>
              <a:t>Veterinary</a:t>
            </a:r>
            <a:r>
              <a:rPr lang="uk-UA" dirty="0"/>
              <a:t> </a:t>
            </a:r>
            <a:r>
              <a:rPr lang="uk-UA" dirty="0" err="1"/>
              <a:t>Assotiation</a:t>
            </a:r>
            <a:r>
              <a:rPr lang="uk-UA" dirty="0"/>
              <a:t>) </a:t>
            </a:r>
            <a:r>
              <a:rPr lang="uk-UA" dirty="0" err="1"/>
              <a:t>Conference</a:t>
            </a:r>
            <a:r>
              <a:rPr lang="uk-UA" dirty="0"/>
              <a:t>   ,,</a:t>
            </a:r>
            <a:r>
              <a:rPr lang="uk-UA" dirty="0" err="1"/>
              <a:t>Emegrency</a:t>
            </a:r>
            <a:r>
              <a:rPr lang="uk-UA" dirty="0"/>
              <a:t> </a:t>
            </a:r>
            <a:r>
              <a:rPr lang="uk-UA" dirty="0" err="1"/>
              <a:t>procedures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first</a:t>
            </a:r>
            <a:r>
              <a:rPr lang="uk-UA" dirty="0"/>
              <a:t> </a:t>
            </a:r>
            <a:r>
              <a:rPr lang="uk-UA" dirty="0" err="1"/>
              <a:t>aid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Equne</a:t>
            </a:r>
            <a:r>
              <a:rPr lang="uk-UA" dirty="0"/>
              <a:t> </a:t>
            </a:r>
            <a:r>
              <a:rPr lang="uk-UA" dirty="0" err="1"/>
              <a:t>Medicine</a:t>
            </a:r>
            <a:r>
              <a:rPr lang="uk-UA" dirty="0"/>
              <a:t>’’ </a:t>
            </a:r>
            <a:r>
              <a:rPr lang="uk-UA" dirty="0" err="1"/>
              <a:t>Warsaw</a:t>
            </a:r>
            <a:r>
              <a:rPr lang="uk-UA" dirty="0"/>
              <a:t> </a:t>
            </a:r>
            <a:r>
              <a:rPr lang="uk-UA" dirty="0" err="1"/>
              <a:t>University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Life</a:t>
            </a:r>
            <a:r>
              <a:rPr lang="uk-UA" dirty="0"/>
              <a:t> </a:t>
            </a:r>
            <a:r>
              <a:rPr lang="uk-UA" dirty="0" err="1"/>
              <a:t>Sciences</a:t>
            </a:r>
            <a:r>
              <a:rPr lang="uk-UA" dirty="0"/>
              <a:t>,  </a:t>
            </a:r>
            <a:r>
              <a:rPr lang="uk-UA" dirty="0" err="1"/>
              <a:t>Faculty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Veterinary</a:t>
            </a:r>
            <a:r>
              <a:rPr lang="uk-UA" dirty="0"/>
              <a:t> </a:t>
            </a:r>
            <a:r>
              <a:rPr lang="uk-UA" dirty="0" err="1"/>
              <a:t>Medicine</a:t>
            </a:r>
            <a:r>
              <a:rPr lang="uk-UA" dirty="0"/>
              <a:t>, 5-6 </a:t>
            </a:r>
            <a:r>
              <a:rPr lang="uk-UA" dirty="0" err="1"/>
              <a:t>October</a:t>
            </a:r>
            <a:r>
              <a:rPr lang="uk-UA" dirty="0"/>
              <a:t>, 201  </a:t>
            </a:r>
            <a:endParaRPr lang="uk-UA" dirty="0">
              <a:effectLst/>
            </a:endParaRPr>
          </a:p>
        </p:txBody>
      </p:sp>
      <p:pic>
        <p:nvPicPr>
          <p:cNvPr id="4" name="Рисунок 3" descr="https://nubip.edu.ua/sites/default/files/u316/10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80" y="219456"/>
            <a:ext cx="4795520" cy="6638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95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8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365126"/>
            <a:ext cx="6900672" cy="4974970"/>
          </a:xfrm>
        </p:spPr>
        <p:txBody>
          <a:bodyPr>
            <a:normAutofit/>
          </a:bodyPr>
          <a:lstStyle/>
          <a:p>
            <a:r>
              <a:rPr lang="uk-UA" b="1" dirty="0"/>
              <a:t>Підготовка студента-переможця </a:t>
            </a:r>
            <a:r>
              <a:rPr lang="uk-UA" b="1" dirty="0" err="1"/>
              <a:t>Gladyshko</a:t>
            </a:r>
            <a:r>
              <a:rPr lang="uk-UA" b="1" dirty="0"/>
              <a:t> V.S на конференції "</a:t>
            </a:r>
            <a:r>
              <a:rPr lang="uk-UA" b="1" dirty="0" err="1"/>
              <a:t>Participated</a:t>
            </a:r>
            <a:r>
              <a:rPr lang="uk-UA" b="1" dirty="0"/>
              <a:t> </a:t>
            </a:r>
            <a:r>
              <a:rPr lang="uk-UA" b="1" dirty="0" err="1"/>
              <a:t>in</a:t>
            </a:r>
            <a:r>
              <a:rPr lang="uk-UA" b="1" dirty="0"/>
              <a:t> XV PEVA (</a:t>
            </a:r>
            <a:r>
              <a:rPr lang="uk-UA" b="1" dirty="0" err="1"/>
              <a:t>Polish</a:t>
            </a:r>
            <a:r>
              <a:rPr lang="uk-UA" b="1" dirty="0"/>
              <a:t> </a:t>
            </a:r>
            <a:r>
              <a:rPr lang="uk-UA" b="1" dirty="0" err="1"/>
              <a:t>Equine</a:t>
            </a:r>
            <a:r>
              <a:rPr lang="uk-UA" b="1" dirty="0"/>
              <a:t> </a:t>
            </a:r>
            <a:r>
              <a:rPr lang="uk-UA" b="1" dirty="0" err="1"/>
              <a:t>Veterinary</a:t>
            </a:r>
            <a:r>
              <a:rPr lang="uk-UA" b="1" dirty="0"/>
              <a:t> </a:t>
            </a:r>
            <a:r>
              <a:rPr lang="uk-UA" b="1" dirty="0" err="1"/>
              <a:t>Assotiation</a:t>
            </a:r>
            <a:r>
              <a:rPr lang="uk-UA" b="1" dirty="0"/>
              <a:t>)</a:t>
            </a:r>
            <a:r>
              <a:rPr lang="uk-UA" dirty="0"/>
              <a:t> </a:t>
            </a:r>
            <a:r>
              <a:rPr lang="uk-UA" dirty="0" err="1"/>
              <a:t>Conference</a:t>
            </a:r>
            <a:r>
              <a:rPr lang="uk-UA" dirty="0"/>
              <a:t>   ,,</a:t>
            </a:r>
            <a:r>
              <a:rPr lang="uk-UA" dirty="0" err="1"/>
              <a:t>Emegrency</a:t>
            </a:r>
            <a:r>
              <a:rPr lang="uk-UA" dirty="0"/>
              <a:t> </a:t>
            </a:r>
            <a:r>
              <a:rPr lang="uk-UA" dirty="0" err="1"/>
              <a:t>procedures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first</a:t>
            </a:r>
            <a:r>
              <a:rPr lang="uk-UA" dirty="0"/>
              <a:t> </a:t>
            </a:r>
            <a:r>
              <a:rPr lang="uk-UA" dirty="0" err="1"/>
              <a:t>aid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Equne</a:t>
            </a:r>
            <a:r>
              <a:rPr lang="uk-UA" dirty="0"/>
              <a:t> </a:t>
            </a:r>
            <a:r>
              <a:rPr lang="uk-UA" dirty="0" err="1"/>
              <a:t>Medicine</a:t>
            </a:r>
            <a:r>
              <a:rPr lang="uk-UA" dirty="0"/>
              <a:t>’’ </a:t>
            </a:r>
            <a:r>
              <a:rPr lang="uk-UA" dirty="0" err="1"/>
              <a:t>Warsaw</a:t>
            </a:r>
            <a:r>
              <a:rPr lang="uk-UA" dirty="0"/>
              <a:t> </a:t>
            </a:r>
            <a:r>
              <a:rPr lang="uk-UA" dirty="0" err="1"/>
              <a:t>University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Life</a:t>
            </a:r>
            <a:r>
              <a:rPr lang="uk-UA" dirty="0"/>
              <a:t> </a:t>
            </a:r>
            <a:r>
              <a:rPr lang="uk-UA" dirty="0" err="1"/>
              <a:t>Sciences</a:t>
            </a:r>
            <a:r>
              <a:rPr lang="uk-UA" dirty="0"/>
              <a:t>,  </a:t>
            </a:r>
            <a:r>
              <a:rPr lang="uk-UA" dirty="0" err="1"/>
              <a:t>Faculty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Veterinary</a:t>
            </a:r>
            <a:r>
              <a:rPr lang="uk-UA" dirty="0"/>
              <a:t> </a:t>
            </a:r>
            <a:r>
              <a:rPr lang="uk-UA" dirty="0" err="1"/>
              <a:t>Medicine</a:t>
            </a:r>
            <a:r>
              <a:rPr lang="uk-UA" dirty="0"/>
              <a:t>, 5-6 </a:t>
            </a:r>
            <a:r>
              <a:rPr lang="uk-UA" dirty="0" err="1"/>
              <a:t>October</a:t>
            </a:r>
            <a:r>
              <a:rPr lang="uk-UA" dirty="0"/>
              <a:t>, 2019. </a:t>
            </a:r>
            <a:r>
              <a:rPr lang="uk-UA" b="1" dirty="0"/>
              <a:t>Нагороджена безкоштовною перебуванням на практиці   впродовж місяця у спеціалізованій клініці по  хворобах коней у Польщі.</a:t>
            </a:r>
            <a:endParaRPr lang="uk-UA" dirty="0">
              <a:effectLst/>
            </a:endParaRPr>
          </a:p>
          <a:p>
            <a:endParaRPr lang="uk-UA" dirty="0"/>
          </a:p>
        </p:txBody>
      </p:sp>
      <p:pic>
        <p:nvPicPr>
          <p:cNvPr id="4" name="Picture 7" descr="IMG_20190511_114255_67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64593"/>
            <a:ext cx="4297680" cy="64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arisa\AppData\Local\Temp\Rar$DIa27768.21155\IMG_07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4" y="4553712"/>
            <a:ext cx="2798064" cy="2170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49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Гуртківці брали участь:</a:t>
            </a:r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795529"/>
            <a:ext cx="11475720" cy="27523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5 </a:t>
            </a:r>
            <a:r>
              <a:rPr lang="en-US" b="1" dirty="0" err="1"/>
              <a:t>th</a:t>
            </a:r>
            <a:r>
              <a:rPr lang="en-US" b="1" dirty="0"/>
              <a:t> International Scientific Conference for Veterinary Medicine Students ,,Non </a:t>
            </a:r>
            <a:r>
              <a:rPr lang="en-US" b="1" dirty="0" err="1"/>
              <a:t>sibi</a:t>
            </a:r>
            <a:r>
              <a:rPr lang="en-US" b="1" dirty="0"/>
              <a:t> </a:t>
            </a:r>
            <a:r>
              <a:rPr lang="en-US" b="1" dirty="0" err="1"/>
              <a:t>sed</a:t>
            </a:r>
            <a:r>
              <a:rPr lang="en-US" b="1" dirty="0"/>
              <a:t> omnibus – not for themselves but for everybody’’ Warsaw University of Life Sciences, Faculty of Veterinary Medicine,  11-</a:t>
            </a:r>
            <a:r>
              <a:rPr lang="uk-UA" b="1" dirty="0"/>
              <a:t> 1</a:t>
            </a:r>
            <a:r>
              <a:rPr lang="en-US" b="1" dirty="0"/>
              <a:t>2.05.2019</a:t>
            </a:r>
            <a:endParaRPr lang="uk-UA" b="1" dirty="0"/>
          </a:p>
          <a:p>
            <a:pPr marL="0" indent="0">
              <a:buNone/>
            </a:pPr>
            <a:r>
              <a:rPr lang="uk-UA" b="1" dirty="0"/>
              <a:t>Були представлені доповіді:</a:t>
            </a:r>
            <a:endParaRPr lang="uk-UA" dirty="0"/>
          </a:p>
          <a:p>
            <a:pPr lvl="0"/>
            <a:r>
              <a:rPr lang="en-US" b="1" dirty="0" err="1"/>
              <a:t>Gladyshko</a:t>
            </a:r>
            <a:r>
              <a:rPr lang="en-US" b="1" dirty="0"/>
              <a:t> V.S.</a:t>
            </a:r>
            <a:r>
              <a:rPr lang="uk-UA" b="1" baseline="30000" dirty="0"/>
              <a:t>1</a:t>
            </a:r>
            <a:r>
              <a:rPr lang="en-US" b="1" dirty="0"/>
              <a:t>, student </a:t>
            </a:r>
            <a:r>
              <a:rPr lang="uk-UA" b="1" dirty="0"/>
              <a:t>, </a:t>
            </a:r>
            <a:r>
              <a:rPr lang="en-US" b="1" dirty="0" err="1"/>
              <a:t>Kladnytska</a:t>
            </a:r>
            <a:r>
              <a:rPr lang="en-US" b="1" dirty="0"/>
              <a:t> L.V.</a:t>
            </a:r>
            <a:r>
              <a:rPr lang="uk-UA" b="1" baseline="30000" dirty="0"/>
              <a:t>1</a:t>
            </a:r>
            <a:r>
              <a:rPr lang="en-US" b="1" dirty="0"/>
              <a:t>, PhD 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uk-UA" dirty="0" err="1"/>
              <a:t>Autonomic</a:t>
            </a:r>
            <a:r>
              <a:rPr lang="uk-UA" dirty="0"/>
              <a:t> </a:t>
            </a:r>
            <a:r>
              <a:rPr lang="uk-UA" dirty="0" err="1"/>
              <a:t>nervous</a:t>
            </a:r>
            <a:r>
              <a:rPr lang="uk-UA" dirty="0"/>
              <a:t> </a:t>
            </a:r>
            <a:r>
              <a:rPr lang="uk-UA" dirty="0" err="1"/>
              <a:t>system’s</a:t>
            </a:r>
            <a:r>
              <a:rPr lang="uk-UA" dirty="0"/>
              <a:t> </a:t>
            </a:r>
            <a:r>
              <a:rPr lang="uk-UA" dirty="0" err="1"/>
              <a:t>influence</a:t>
            </a:r>
            <a:r>
              <a:rPr lang="uk-UA" dirty="0"/>
              <a:t> </a:t>
            </a:r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behavioral</a:t>
            </a:r>
            <a:r>
              <a:rPr lang="uk-UA" dirty="0"/>
              <a:t> </a:t>
            </a:r>
            <a:r>
              <a:rPr lang="uk-UA" dirty="0" err="1"/>
              <a:t>reactions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horses</a:t>
            </a:r>
            <a:r>
              <a:rPr lang="uk-UA" dirty="0"/>
              <a:t> </a:t>
            </a:r>
            <a:r>
              <a:rPr lang="uk-UA" dirty="0" err="1"/>
              <a:t>during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trainings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equestrian</a:t>
            </a:r>
            <a:r>
              <a:rPr lang="uk-UA" dirty="0"/>
              <a:t> </a:t>
            </a:r>
            <a:r>
              <a:rPr lang="uk-UA" dirty="0" err="1"/>
              <a:t>sport</a:t>
            </a:r>
            <a:r>
              <a:rPr lang="uk-UA" dirty="0"/>
              <a:t> – 2019: 5</a:t>
            </a:r>
            <a:r>
              <a:rPr lang="uk-UA" baseline="30000" dirty="0"/>
              <a:t>th</a:t>
            </a:r>
            <a:r>
              <a:rPr lang="uk-UA" dirty="0"/>
              <a:t> 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Scientific</a:t>
            </a:r>
            <a:r>
              <a:rPr lang="uk-UA" dirty="0"/>
              <a:t> </a:t>
            </a:r>
            <a:r>
              <a:rPr lang="uk-UA" dirty="0" err="1"/>
              <a:t>Conference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Veterinary</a:t>
            </a:r>
            <a:r>
              <a:rPr lang="uk-UA" dirty="0"/>
              <a:t> </a:t>
            </a:r>
            <a:r>
              <a:rPr lang="uk-UA" dirty="0" err="1"/>
              <a:t>Medicine</a:t>
            </a:r>
            <a:r>
              <a:rPr lang="uk-UA" dirty="0"/>
              <a:t>, </a:t>
            </a:r>
            <a:r>
              <a:rPr lang="uk-UA" dirty="0" err="1"/>
              <a:t>Warsaw</a:t>
            </a:r>
            <a:r>
              <a:rPr lang="uk-UA" dirty="0"/>
              <a:t>, </a:t>
            </a:r>
            <a:r>
              <a:rPr lang="uk-UA" dirty="0" err="1"/>
              <a:t>Poland</a:t>
            </a:r>
            <a:r>
              <a:rPr lang="uk-UA" dirty="0"/>
              <a:t> 11-12</a:t>
            </a:r>
            <a:r>
              <a:rPr lang="uk-UA" baseline="30000" dirty="0"/>
              <a:t>th</a:t>
            </a:r>
            <a:r>
              <a:rPr lang="uk-UA" dirty="0"/>
              <a:t> </a:t>
            </a:r>
            <a:r>
              <a:rPr lang="uk-UA" dirty="0" err="1"/>
              <a:t>May</a:t>
            </a:r>
            <a:r>
              <a:rPr lang="uk-UA" dirty="0"/>
              <a:t> 2019. W.2019. P.25-26  </a:t>
            </a:r>
          </a:p>
          <a:p>
            <a:pPr lvl="0"/>
            <a:r>
              <a:rPr lang="en-US" dirty="0"/>
              <a:t> </a:t>
            </a:r>
            <a:r>
              <a:rPr lang="en-US" b="1" dirty="0" err="1"/>
              <a:t>T`opla</a:t>
            </a:r>
            <a:r>
              <a:rPr lang="en-US" b="1" dirty="0"/>
              <a:t> </a:t>
            </a:r>
            <a:r>
              <a:rPr lang="en-US" b="1" dirty="0" err="1"/>
              <a:t>Valeriia</a:t>
            </a:r>
            <a:r>
              <a:rPr lang="en-US" b="1" dirty="0"/>
              <a:t>, </a:t>
            </a:r>
            <a:r>
              <a:rPr lang="en-US" b="1" dirty="0" err="1"/>
              <a:t>Kladnytska</a:t>
            </a:r>
            <a:r>
              <a:rPr lang="en-US" b="1" dirty="0"/>
              <a:t> L.V.</a:t>
            </a:r>
            <a:r>
              <a:rPr lang="uk-UA" b="1" baseline="30000" dirty="0"/>
              <a:t>1</a:t>
            </a:r>
            <a:r>
              <a:rPr lang="en-US" b="1" dirty="0"/>
              <a:t>, PhD</a:t>
            </a:r>
            <a:r>
              <a:rPr lang="uk-UA" b="1" dirty="0"/>
              <a:t>.  </a:t>
            </a:r>
            <a:r>
              <a:rPr lang="en-US" dirty="0"/>
              <a:t>Examination of vaginal smear for readiness to fertilization</a:t>
            </a:r>
            <a:endParaRPr lang="uk-UA" dirty="0"/>
          </a:p>
          <a:p>
            <a:pPr lvl="0"/>
            <a:r>
              <a:rPr lang="en-US" b="1" dirty="0"/>
              <a:t>Anna </a:t>
            </a:r>
            <a:r>
              <a:rPr lang="en-US" b="1" dirty="0" err="1"/>
              <a:t>Berezovska</a:t>
            </a:r>
            <a:r>
              <a:rPr lang="uk-UA" b="1" dirty="0"/>
              <a:t>, </a:t>
            </a:r>
            <a:r>
              <a:rPr lang="en-US" b="1" dirty="0" err="1"/>
              <a:t>Kladnytska</a:t>
            </a:r>
            <a:r>
              <a:rPr lang="en-US" b="1" dirty="0"/>
              <a:t> L</a:t>
            </a:r>
            <a:r>
              <a:rPr lang="uk-UA" b="1" dirty="0"/>
              <a:t>.</a:t>
            </a:r>
            <a:r>
              <a:rPr lang="en-US" b="1" dirty="0"/>
              <a:t>V</a:t>
            </a:r>
            <a:r>
              <a:rPr lang="uk-UA" b="1" dirty="0"/>
              <a:t>.</a:t>
            </a:r>
            <a:r>
              <a:rPr lang="uk-UA" b="1" baseline="30000" dirty="0"/>
              <a:t>1</a:t>
            </a:r>
            <a:r>
              <a:rPr lang="uk-UA" b="1" dirty="0"/>
              <a:t>, </a:t>
            </a:r>
            <a:r>
              <a:rPr lang="en-US" b="1" dirty="0"/>
              <a:t>PhD</a:t>
            </a:r>
            <a:r>
              <a:rPr lang="uk-UA" b="1" dirty="0"/>
              <a:t>, </a:t>
            </a:r>
            <a:r>
              <a:rPr lang="uk-UA" b="1" baseline="30000" dirty="0"/>
              <a:t>2</a:t>
            </a:r>
            <a:r>
              <a:rPr lang="en-US" b="1" dirty="0" err="1"/>
              <a:t>Velychko</a:t>
            </a:r>
            <a:r>
              <a:rPr lang="uk-UA" b="1" dirty="0"/>
              <a:t> S.</a:t>
            </a:r>
            <a:r>
              <a:rPr lang="en-US" b="1" dirty="0"/>
              <a:t>V</a:t>
            </a:r>
            <a:r>
              <a:rPr lang="uk-UA" b="1" dirty="0"/>
              <a:t>., </a:t>
            </a:r>
            <a:r>
              <a:rPr lang="en-US" b="1" dirty="0"/>
              <a:t>PhD</a:t>
            </a:r>
            <a:r>
              <a:rPr lang="uk-UA" b="1" dirty="0"/>
              <a:t>.</a:t>
            </a:r>
            <a:r>
              <a:rPr lang="uk-UA" dirty="0"/>
              <a:t>  </a:t>
            </a:r>
            <a:r>
              <a:rPr lang="en-US" dirty="0"/>
              <a:t>Research of dogs’ patella luxation stages</a:t>
            </a:r>
            <a:endParaRPr lang="uk-UA" dirty="0"/>
          </a:p>
          <a:p>
            <a:pPr lvl="0"/>
            <a:r>
              <a:rPr lang="en-US" b="1" dirty="0" err="1"/>
              <a:t>Bilokur</a:t>
            </a:r>
            <a:r>
              <a:rPr lang="en-US" b="1" dirty="0"/>
              <a:t> D</a:t>
            </a:r>
            <a:r>
              <a:rPr lang="uk-UA" b="1" dirty="0"/>
              <a:t>.</a:t>
            </a:r>
            <a:r>
              <a:rPr lang="en-US" b="1" dirty="0"/>
              <a:t>S</a:t>
            </a:r>
            <a:r>
              <a:rPr lang="uk-UA" b="1" dirty="0"/>
              <a:t>, </a:t>
            </a:r>
            <a:r>
              <a:rPr lang="en-US" b="1" dirty="0"/>
              <a:t>student </a:t>
            </a:r>
            <a:r>
              <a:rPr lang="uk-UA" b="1" baseline="30000" dirty="0"/>
              <a:t>1</a:t>
            </a:r>
            <a:r>
              <a:rPr lang="en-US" b="1" dirty="0" err="1"/>
              <a:t>Kladnytska</a:t>
            </a:r>
            <a:r>
              <a:rPr lang="en-US" b="1" dirty="0"/>
              <a:t> L</a:t>
            </a:r>
            <a:r>
              <a:rPr lang="uk-UA" b="1" dirty="0"/>
              <a:t>.</a:t>
            </a:r>
            <a:r>
              <a:rPr lang="en-US" b="1" dirty="0"/>
              <a:t>V</a:t>
            </a:r>
            <a:r>
              <a:rPr lang="uk-UA" b="1" dirty="0"/>
              <a:t>., </a:t>
            </a:r>
            <a:r>
              <a:rPr lang="en-US" b="1" dirty="0"/>
              <a:t>PhD</a:t>
            </a:r>
            <a:r>
              <a:rPr lang="uk-UA" b="1" dirty="0"/>
              <a:t>, </a:t>
            </a:r>
            <a:r>
              <a:rPr lang="uk-UA" b="1" baseline="30000" dirty="0"/>
              <a:t>2</a:t>
            </a:r>
            <a:r>
              <a:rPr lang="en-US" b="1" dirty="0" err="1"/>
              <a:t>Velychko</a:t>
            </a:r>
            <a:r>
              <a:rPr lang="en-US" b="1" dirty="0"/>
              <a:t> S</a:t>
            </a:r>
            <a:r>
              <a:rPr lang="uk-UA" b="1" dirty="0"/>
              <a:t>.</a:t>
            </a:r>
            <a:r>
              <a:rPr lang="en-US" b="1" dirty="0"/>
              <a:t>V</a:t>
            </a:r>
            <a:r>
              <a:rPr lang="uk-UA" b="1" dirty="0"/>
              <a:t>., </a:t>
            </a:r>
            <a:r>
              <a:rPr lang="en-US" b="1" dirty="0"/>
              <a:t>PhD</a:t>
            </a:r>
            <a:r>
              <a:rPr lang="uk-UA" b="1" dirty="0"/>
              <a:t>   </a:t>
            </a:r>
            <a:r>
              <a:rPr lang="en-US" dirty="0"/>
              <a:t>Radiographs Scoring for Canine Hip Dysplasia</a:t>
            </a:r>
            <a:r>
              <a:rPr lang="en-US" b="1" dirty="0"/>
              <a:t> </a:t>
            </a:r>
            <a:endParaRPr lang="uk-UA" dirty="0"/>
          </a:p>
          <a:p>
            <a:pPr lvl="0"/>
            <a:r>
              <a:rPr lang="en-US" b="1" dirty="0"/>
              <a:t>Karpenko H</a:t>
            </a:r>
            <a:r>
              <a:rPr lang="uk-UA" b="1" dirty="0"/>
              <a:t>.;</a:t>
            </a:r>
            <a:r>
              <a:rPr lang="uk-UA" dirty="0"/>
              <a:t> </a:t>
            </a:r>
            <a:r>
              <a:rPr lang="en-US" b="1" dirty="0" err="1"/>
              <a:t>Velychko</a:t>
            </a:r>
            <a:r>
              <a:rPr lang="en-US" b="1" dirty="0"/>
              <a:t> V</a:t>
            </a:r>
            <a:r>
              <a:rPr lang="uk-UA" b="1" dirty="0"/>
              <a:t>.</a:t>
            </a:r>
            <a:r>
              <a:rPr lang="en-US" b="1" dirty="0"/>
              <a:t>S</a:t>
            </a:r>
            <a:r>
              <a:rPr lang="uk-UA" b="1" dirty="0"/>
              <a:t>., </a:t>
            </a:r>
            <a:r>
              <a:rPr lang="uk-UA" dirty="0"/>
              <a:t> </a:t>
            </a:r>
            <a:r>
              <a:rPr lang="en-US" dirty="0" err="1"/>
              <a:t>Kladnytska</a:t>
            </a:r>
            <a:r>
              <a:rPr lang="en-US" dirty="0"/>
              <a:t> L</a:t>
            </a:r>
            <a:r>
              <a:rPr lang="uk-UA" dirty="0"/>
              <a:t>.</a:t>
            </a:r>
            <a:r>
              <a:rPr lang="en-US" dirty="0"/>
              <a:t>V</a:t>
            </a:r>
            <a:r>
              <a:rPr lang="uk-UA" dirty="0"/>
              <a:t>. </a:t>
            </a:r>
            <a:r>
              <a:rPr lang="en-US" dirty="0" err="1"/>
              <a:t>Mazurkevych</a:t>
            </a:r>
            <a:r>
              <a:rPr lang="en-US" dirty="0"/>
              <a:t> A</a:t>
            </a:r>
            <a:r>
              <a:rPr lang="uk-UA" dirty="0"/>
              <a:t>.</a:t>
            </a:r>
            <a:r>
              <a:rPr lang="en-US" dirty="0"/>
              <a:t>I</a:t>
            </a:r>
            <a:r>
              <a:rPr lang="uk-UA" dirty="0"/>
              <a:t>., </a:t>
            </a:r>
            <a:r>
              <a:rPr lang="uk-UA" b="1" dirty="0"/>
              <a:t>. </a:t>
            </a:r>
            <a:r>
              <a:rPr lang="en-US" dirty="0"/>
              <a:t>The optimum conditions for treatment of  primary material of the bone marrow culture for adhesive fraction of mesenchymal stromal cells.</a:t>
            </a:r>
            <a:endParaRPr lang="uk-UA" dirty="0"/>
          </a:p>
          <a:p>
            <a:pPr lvl="0"/>
            <a:r>
              <a:rPr lang="en-US" b="1" dirty="0"/>
              <a:t> Eugenia </a:t>
            </a:r>
            <a:r>
              <a:rPr lang="en-US" b="1" dirty="0" err="1"/>
              <a:t>Luhovska</a:t>
            </a:r>
            <a:r>
              <a:rPr lang="en-US" b="1" dirty="0"/>
              <a:t>, </a:t>
            </a:r>
            <a:r>
              <a:rPr lang="en-US" b="1" dirty="0" err="1"/>
              <a:t>Kladnytska</a:t>
            </a:r>
            <a:r>
              <a:rPr lang="en-US" b="1" dirty="0"/>
              <a:t> L., PhD</a:t>
            </a:r>
            <a:r>
              <a:rPr lang="en-US" b="1" baseline="30000" dirty="0"/>
              <a:t>1</a:t>
            </a:r>
            <a:r>
              <a:rPr lang="en-US" b="1" dirty="0"/>
              <a:t>, </a:t>
            </a:r>
            <a:r>
              <a:rPr lang="en-US" b="1" dirty="0" err="1"/>
              <a:t>Sulima</a:t>
            </a:r>
            <a:r>
              <a:rPr lang="en-US" b="1" dirty="0"/>
              <a:t> K. </a:t>
            </a:r>
            <a:r>
              <a:rPr lang="en-US" dirty="0"/>
              <a:t>Sex determination in snakes of different species</a:t>
            </a:r>
            <a:endParaRPr lang="uk-UA" dirty="0"/>
          </a:p>
          <a:p>
            <a:pPr lvl="0"/>
            <a:r>
              <a:rPr lang="en-US" b="1" dirty="0" err="1"/>
              <a:t>Agamalieva</a:t>
            </a:r>
            <a:r>
              <a:rPr lang="en-US" b="1" dirty="0"/>
              <a:t> K</a:t>
            </a:r>
            <a:r>
              <a:rPr lang="uk-UA" b="1" baseline="30000" dirty="0"/>
              <a:t>1</a:t>
            </a:r>
            <a:r>
              <a:rPr lang="uk-UA" b="1" dirty="0"/>
              <a:t>,</a:t>
            </a:r>
            <a:r>
              <a:rPr lang="uk-UA" b="1" baseline="30000" dirty="0"/>
              <a:t> </a:t>
            </a:r>
            <a:r>
              <a:rPr lang="en-US" b="1" dirty="0" err="1"/>
              <a:t>Kladnytska</a:t>
            </a:r>
            <a:r>
              <a:rPr lang="en-US" b="1" dirty="0"/>
              <a:t> L</a:t>
            </a:r>
            <a:r>
              <a:rPr lang="uk-UA" b="1" dirty="0"/>
              <a:t>., </a:t>
            </a:r>
            <a:r>
              <a:rPr lang="en-US" b="1" dirty="0"/>
              <a:t>PhD</a:t>
            </a:r>
            <a:r>
              <a:rPr lang="uk-UA" b="1" baseline="30000" dirty="0"/>
              <a:t>1</a:t>
            </a:r>
            <a:r>
              <a:rPr lang="uk-UA" b="1" dirty="0"/>
              <a:t>, </a:t>
            </a:r>
            <a:r>
              <a:rPr lang="uk-UA" b="1" dirty="0" err="1"/>
              <a:t>Velychko</a:t>
            </a:r>
            <a:r>
              <a:rPr lang="uk-UA" b="1" dirty="0"/>
              <a:t> V. </a:t>
            </a:r>
            <a:r>
              <a:rPr lang="en-US" b="1" dirty="0"/>
              <a:t>S. </a:t>
            </a:r>
            <a:r>
              <a:rPr lang="en-US" dirty="0"/>
              <a:t>Radiographic diagnostic of elbow </a:t>
            </a:r>
            <a:r>
              <a:rPr lang="en-AU" dirty="0"/>
              <a:t>dysplasia in </a:t>
            </a:r>
            <a:r>
              <a:rPr lang="en-US" dirty="0"/>
              <a:t>dogs</a:t>
            </a:r>
            <a:r>
              <a:rPr lang="uk-UA" dirty="0"/>
              <a:t>.</a:t>
            </a:r>
          </a:p>
        </p:txBody>
      </p:sp>
      <p:pic>
        <p:nvPicPr>
          <p:cNvPr id="4" name="Рисунок 3" descr="D:\наукові праці 2013 1\студ конф 2019\Фотографії з конференції\A946BE38-595A-41A9-B23B-39DD88D2881D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3611880"/>
            <a:ext cx="4736591" cy="313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аукові праці 2013 1\студ конф 2019\Фотографії з конференції\4C3F1CA3-7658-4F63-81DC-33F0FED3830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4" y="3449003"/>
            <a:ext cx="4537710" cy="340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arisa\AppData\Local\Temp\Rar$DIa27768.5702\IMG_07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3200400"/>
            <a:ext cx="4041648" cy="347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25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Гуртківці брали участь: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6239256" cy="4969955"/>
          </a:xfrm>
        </p:spPr>
        <p:txBody>
          <a:bodyPr/>
          <a:lstStyle/>
          <a:p>
            <a:r>
              <a:rPr lang="uk-UA" b="1" dirty="0" err="1"/>
              <a:t>International</a:t>
            </a:r>
            <a:r>
              <a:rPr lang="uk-UA" b="1" dirty="0"/>
              <a:t> </a:t>
            </a:r>
            <a:r>
              <a:rPr lang="uk-UA" b="1" dirty="0" err="1"/>
              <a:t>Scientific</a:t>
            </a:r>
            <a:r>
              <a:rPr lang="uk-UA" b="1" dirty="0"/>
              <a:t> </a:t>
            </a:r>
            <a:r>
              <a:rPr lang="uk-UA" b="1" dirty="0" err="1"/>
              <a:t>Conference</a:t>
            </a:r>
            <a:r>
              <a:rPr lang="uk-UA" b="1" dirty="0"/>
              <a:t> «</a:t>
            </a:r>
            <a:r>
              <a:rPr lang="uk-UA" b="1" dirty="0" err="1"/>
              <a:t>Emergency</a:t>
            </a:r>
            <a:r>
              <a:rPr lang="uk-UA" b="1" dirty="0"/>
              <a:t> </a:t>
            </a:r>
            <a:r>
              <a:rPr lang="uk-UA" b="1" dirty="0" err="1"/>
              <a:t>procedures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first</a:t>
            </a:r>
            <a:r>
              <a:rPr lang="uk-UA" b="1" dirty="0"/>
              <a:t> </a:t>
            </a:r>
            <a:r>
              <a:rPr lang="uk-UA" b="1" dirty="0" err="1"/>
              <a:t>aid</a:t>
            </a:r>
            <a:r>
              <a:rPr lang="uk-UA" b="1" dirty="0"/>
              <a:t> </a:t>
            </a:r>
            <a:r>
              <a:rPr lang="uk-UA" b="1" dirty="0" err="1"/>
              <a:t>in</a:t>
            </a:r>
            <a:r>
              <a:rPr lang="uk-UA" b="1" dirty="0"/>
              <a:t> </a:t>
            </a:r>
            <a:r>
              <a:rPr lang="uk-UA" b="1" dirty="0" err="1"/>
              <a:t>Equine</a:t>
            </a:r>
            <a:r>
              <a:rPr lang="uk-UA" b="1" dirty="0"/>
              <a:t> </a:t>
            </a:r>
            <a:r>
              <a:rPr lang="uk-UA" b="1" dirty="0" err="1"/>
              <a:t>Medicine</a:t>
            </a:r>
            <a:r>
              <a:rPr lang="uk-UA" b="1" dirty="0"/>
              <a:t>», </a:t>
            </a:r>
            <a:r>
              <a:rPr lang="uk-UA" b="1" dirty="0" err="1"/>
              <a:t>Warsaw</a:t>
            </a:r>
            <a:r>
              <a:rPr lang="uk-UA" b="1" dirty="0"/>
              <a:t> </a:t>
            </a:r>
            <a:r>
              <a:rPr lang="uk-UA" b="1" dirty="0" err="1"/>
              <a:t>University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Life</a:t>
            </a:r>
            <a:r>
              <a:rPr lang="uk-UA" b="1" dirty="0"/>
              <a:t> </a:t>
            </a:r>
            <a:r>
              <a:rPr lang="uk-UA" b="1" dirty="0" err="1"/>
              <a:t>Sciences</a:t>
            </a:r>
            <a:r>
              <a:rPr lang="uk-UA" b="1" dirty="0"/>
              <a:t>,  </a:t>
            </a:r>
            <a:r>
              <a:rPr lang="uk-UA" b="1" dirty="0" err="1"/>
              <a:t>Faculty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Veterinary</a:t>
            </a:r>
            <a:r>
              <a:rPr lang="uk-UA" b="1" dirty="0"/>
              <a:t> </a:t>
            </a:r>
            <a:r>
              <a:rPr lang="uk-UA" b="1" dirty="0" err="1"/>
              <a:t>Medicine</a:t>
            </a:r>
            <a:r>
              <a:rPr lang="uk-UA" b="1" dirty="0"/>
              <a:t>, 5-6 </a:t>
            </a:r>
            <a:r>
              <a:rPr lang="uk-UA" b="1" dirty="0" err="1"/>
              <a:t>October</a:t>
            </a:r>
            <a:r>
              <a:rPr lang="uk-UA" b="1" dirty="0"/>
              <a:t>, 2019;</a:t>
            </a:r>
            <a:endParaRPr lang="uk-UA" dirty="0"/>
          </a:p>
          <a:p>
            <a:pPr lvl="0"/>
            <a:r>
              <a:rPr lang="en-US" b="1" dirty="0" err="1"/>
              <a:t>Gladyshko</a:t>
            </a:r>
            <a:r>
              <a:rPr lang="en-US" b="1" dirty="0"/>
              <a:t> V.S.</a:t>
            </a:r>
            <a:r>
              <a:rPr lang="uk-UA" b="1" baseline="30000" dirty="0"/>
              <a:t>1</a:t>
            </a:r>
            <a:r>
              <a:rPr lang="en-US" b="1" dirty="0"/>
              <a:t>, student </a:t>
            </a:r>
            <a:r>
              <a:rPr lang="uk-UA" b="1" dirty="0"/>
              <a:t>, </a:t>
            </a:r>
            <a:r>
              <a:rPr lang="en-US" b="1" dirty="0" err="1"/>
              <a:t>Kladnytska</a:t>
            </a:r>
            <a:r>
              <a:rPr lang="en-US" b="1" dirty="0"/>
              <a:t> L.V.</a:t>
            </a:r>
            <a:r>
              <a:rPr lang="uk-UA" b="1" baseline="30000" dirty="0"/>
              <a:t>1</a:t>
            </a:r>
            <a:r>
              <a:rPr lang="en-US" b="1" dirty="0"/>
              <a:t>, PhD </a:t>
            </a:r>
            <a:r>
              <a:rPr lang="en-US" dirty="0"/>
              <a:t>Autonomic nervous system’s influence on behavioral reactions of the horses during the trainings in  equestrian sport.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4" name="Рисунок 3" descr="C:\Users\Larisa\AppData\Local\Temp\Rar$DIa27768.14897\IMG_07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88" y="512064"/>
            <a:ext cx="4471415" cy="587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36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Гуртківці брали участь: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05840"/>
            <a:ext cx="5672645" cy="548639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ХVІІІ Всеукраїнській науково-практичній конференції молодих учених «Молоді учені у вирішенні актуальних проблем біології, тваринництва та ветеринарної медицини», 5−6 грудня 2019 року в Інституті біології тварин НААН, м. Львів.</a:t>
            </a:r>
            <a:endParaRPr lang="uk-UA" dirty="0"/>
          </a:p>
          <a:p>
            <a:pPr lvl="0"/>
            <a:r>
              <a:rPr lang="uk-UA" b="1" dirty="0" err="1"/>
              <a:t>Гладишко</a:t>
            </a:r>
            <a:r>
              <a:rPr lang="uk-UA" b="1" dirty="0"/>
              <a:t>  В.С., </a:t>
            </a:r>
            <a:r>
              <a:rPr lang="uk-UA" b="1" dirty="0" err="1"/>
              <a:t>Кладницька</a:t>
            </a:r>
            <a:r>
              <a:rPr lang="uk-UA" b="1" dirty="0"/>
              <a:t> Л.В. </a:t>
            </a:r>
            <a:r>
              <a:rPr lang="uk-UA" dirty="0"/>
              <a:t>Умовно-рефлекторна діяльність за виконання дисциплін кінного спорту кіньми української верхової породи з різним тонусом автономної нервової системи. Біологія тварин. 2019.  Т.21. №3. с.106.</a:t>
            </a:r>
          </a:p>
          <a:p>
            <a:endParaRPr lang="uk-UA" dirty="0"/>
          </a:p>
        </p:txBody>
      </p:sp>
      <p:pic>
        <p:nvPicPr>
          <p:cNvPr id="4" name="Рисунок 3" descr="tl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65" y="1703069"/>
            <a:ext cx="5455285" cy="409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3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77558"/>
          </a:xfrm>
        </p:spPr>
        <p:txBody>
          <a:bodyPr>
            <a:normAutofit/>
          </a:bodyPr>
          <a:lstStyle/>
          <a:p>
            <a:r>
              <a:rPr lang="uk-UA" dirty="0"/>
              <a:t>Будні гуртка «Фізіологія тварин»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9" y="398079"/>
            <a:ext cx="3649961" cy="3523227"/>
          </a:xfrm>
        </p:spPr>
      </p:pic>
      <p:pic>
        <p:nvPicPr>
          <p:cNvPr id="5" name="Рисунок 4" descr="D:\наукові праці 2013 1\студ конф 2019\Screenshot_20190507-124417_Instagram-0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0" y="663121"/>
            <a:ext cx="3284220" cy="325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-f3196b5cf8615f4754ec0cdceb51ae06-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56" y="3921306"/>
            <a:ext cx="2039112" cy="290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4" descr="8b108da7-3374-4c18-a4cb-1a57ea8f113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06" y="3429725"/>
            <a:ext cx="2462022" cy="3282696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04" y="710191"/>
            <a:ext cx="3960901" cy="3164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137" y="3956867"/>
            <a:ext cx="2335964" cy="2901133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1" y="3648001"/>
            <a:ext cx="2830201" cy="377360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08" y="3894128"/>
            <a:ext cx="2111642" cy="281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418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Широкий екран</PresentationFormat>
  <Paragraphs>41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Звіт   про роботу студентського наукового гуртка  «Фізіологія тварин»  за 2019/2020 навчальний рік   </vt:lpstr>
      <vt:lpstr>Гурток  «Фізіологія тварин» </vt:lpstr>
      <vt:lpstr>Здобутки гуртка </vt:lpstr>
      <vt:lpstr>Підготовка студента-призера міжнародної наукової конференції з виїздом за кордон. </vt:lpstr>
      <vt:lpstr>Презентація PowerPoint</vt:lpstr>
      <vt:lpstr>Гуртківці брали участь:   </vt:lpstr>
      <vt:lpstr>Гуртківці брали участь: </vt:lpstr>
      <vt:lpstr>Гуртківці брали участь: </vt:lpstr>
      <vt:lpstr>Будні гуртка «Фізіологія тварин»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 про роботу студентського наукового гуртка  «Фізіологія тварин»  за 2019/2020 навчальний рік</dc:title>
  <dc:creator>Пользователь Windows</dc:creator>
  <cp:lastModifiedBy>tassar1959@outlook.com</cp:lastModifiedBy>
  <cp:revision>6</cp:revision>
  <dcterms:created xsi:type="dcterms:W3CDTF">2020-05-19T10:16:15Z</dcterms:created>
  <dcterms:modified xsi:type="dcterms:W3CDTF">2020-05-19T11:53:49Z</dcterms:modified>
</cp:coreProperties>
</file>