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61" r:id="rId4"/>
    <p:sldId id="263" r:id="rId5"/>
    <p:sldId id="265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300" r:id="rId29"/>
    <p:sldId id="301" r:id="rId30"/>
    <p:sldId id="302" r:id="rId31"/>
    <p:sldId id="303" r:id="rId32"/>
    <p:sldId id="283" r:id="rId33"/>
    <p:sldId id="284" r:id="rId34"/>
    <p:sldId id="285" r:id="rId35"/>
    <p:sldId id="287" r:id="rId36"/>
    <p:sldId id="288" r:id="rId37"/>
    <p:sldId id="290" r:id="rId38"/>
    <p:sldId id="292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CD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3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2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Кількість поселених студентів на 2017/2018 н.р.</a:t>
            </a:r>
          </a:p>
        </c:rich>
      </c:tx>
      <c:layout>
        <c:manualLayout>
          <c:xMode val="edge"/>
          <c:yMode val="edge"/>
          <c:x val="7.52589732972163E-2"/>
          <c:y val="4.18227208073735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1800" dirty="0"/>
              <a:t>Кількість</a:t>
            </a:r>
            <a:r>
              <a:rPr lang="uk-UA" sz="1800" baseline="0" dirty="0"/>
              <a:t> студентів, що проживають в гуртожитку в 2017-2018 </a:t>
            </a:r>
            <a:r>
              <a:rPr lang="uk-UA" sz="1800" baseline="0" dirty="0" err="1"/>
              <a:t>н.р</a:t>
            </a:r>
            <a:r>
              <a:rPr lang="uk-UA" sz="1800" baseline="0" dirty="0"/>
              <a:t>.</a:t>
            </a:r>
            <a:endParaRPr lang="uk-UA" sz="1800" dirty="0"/>
          </a:p>
        </c:rich>
      </c:tx>
      <c:layout>
        <c:manualLayout>
          <c:xMode val="edge"/>
          <c:yMode val="edge"/>
          <c:x val="0.24257398820878609"/>
          <c:y val="3.95155847542820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>
        <c:manualLayout>
          <c:layoutTarget val="inner"/>
          <c:xMode val="edge"/>
          <c:yMode val="edge"/>
          <c:x val="0.41515791776027999"/>
          <c:y val="0.3292676436278798"/>
          <c:w val="0.3585732720909886"/>
          <c:h val="0.5976221201516477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B96-4A93-BDD0-E8034464064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B96-4A93-BDD0-E8034464064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B96-4A93-BDD0-E80344640648}"/>
              </c:ext>
            </c:extLst>
          </c:dPt>
          <c:dLbls>
            <c:dLbl>
              <c:idx val="0"/>
              <c:layout>
                <c:manualLayout>
                  <c:x val="3.4604540927671318E-2"/>
                  <c:y val="-0.1127559912454102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>
                        <a:solidFill>
                          <a:srgbClr val="00B050"/>
                        </a:solidFill>
                      </a:rPr>
                      <a:t>Захист і карантин </a:t>
                    </a:r>
                    <a:r>
                      <a:rPr lang="ru-RU" dirty="0" err="1">
                        <a:solidFill>
                          <a:srgbClr val="00B050"/>
                        </a:solidFill>
                      </a:rPr>
                      <a:t>рослин</a:t>
                    </a:r>
                    <a:r>
                      <a:rPr lang="ru-RU" baseline="0" dirty="0">
                        <a:solidFill>
                          <a:srgbClr val="00B050"/>
                        </a:solidFill>
                      </a:rPr>
                      <a:t>; </a:t>
                    </a:r>
                  </a:p>
                  <a:p>
                    <a:pPr>
                      <a:defRPr sz="1200"/>
                    </a:pPr>
                    <a:fld id="{97480127-0E36-42B9-902A-9DD68D191350}" type="PERCENTAGE">
                      <a:rPr lang="ru-RU" baseline="0" smtClean="0">
                        <a:solidFill>
                          <a:srgbClr val="00B050"/>
                        </a:solidFill>
                      </a:rPr>
                      <a:pPr>
                        <a:defRPr sz="1200"/>
                      </a:pPr>
                      <a:t>[ПРОЦЕНТ]</a:t>
                    </a:fld>
                    <a:endParaRPr lang="uk-UA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showLegendKey val="0"/>
              <c:showVal val="0"/>
              <c:showCatName val="0"/>
              <c:showSerName val="1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B96-4A93-BDD0-E80344640648}"/>
                </c:ext>
                <c:ext xmlns:c15="http://schemas.microsoft.com/office/drawing/2012/chart" uri="{CE6537A1-D6FC-4f65-9D91-7224C49458BB}">
                  <c15:layout>
                    <c:manualLayout>
                      <c:w val="0.21054550436604483"/>
                      <c:h val="0.29689188983650433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0.15338954917731334"/>
                  <c:y val="-5.597047607409210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uk-UA" baseline="0" dirty="0">
                        <a:solidFill>
                          <a:srgbClr val="C00000"/>
                        </a:solidFill>
                      </a:rPr>
                      <a:t>Екологія;</a:t>
                    </a:r>
                  </a:p>
                  <a:p>
                    <a:pPr>
                      <a:defRPr sz="1200"/>
                    </a:pPr>
                    <a:r>
                      <a:rPr lang="uk-UA" baseline="0" dirty="0">
                        <a:solidFill>
                          <a:srgbClr val="C00000"/>
                        </a:solidFill>
                      </a:rPr>
                      <a:t> </a:t>
                    </a:r>
                    <a:fld id="{AAD296BA-609B-4D72-BD5E-C3D8E5DE1767}" type="PERCENTAGE">
                      <a:rPr lang="en-US" baseline="0">
                        <a:solidFill>
                          <a:srgbClr val="C00000"/>
                        </a:solidFill>
                      </a:rPr>
                      <a:pPr>
                        <a:defRPr sz="1200"/>
                      </a:pPr>
                      <a:t>[ПРОЦЕНТ]</a:t>
                    </a:fld>
                    <a:endParaRPr lang="uk-UA" baseline="0" dirty="0">
                      <a:solidFill>
                        <a:srgbClr val="C0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showLegendKey val="0"/>
              <c:showVal val="0"/>
              <c:showCatName val="0"/>
              <c:showSerName val="1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B96-4A93-BDD0-E80344640648}"/>
                </c:ext>
                <c:ext xmlns:c15="http://schemas.microsoft.com/office/drawing/2012/chart" uri="{CE6537A1-D6FC-4f65-9D91-7224C49458BB}">
                  <c15:layout>
                    <c:manualLayout>
                      <c:w val="0.17829772549508927"/>
                      <c:h val="0.1712843474206425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2.1000828952104922E-2"/>
                  <c:y val="2.397547120431204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uk-UA" sz="1200" dirty="0">
                        <a:solidFill>
                          <a:srgbClr val="002060"/>
                        </a:solidFill>
                      </a:rPr>
                      <a:t>Біотехнологія та біоінженерія</a:t>
                    </a:r>
                    <a:r>
                      <a:rPr lang="uk-UA" sz="1200" baseline="0" dirty="0">
                        <a:solidFill>
                          <a:srgbClr val="002060"/>
                        </a:solidFill>
                      </a:rPr>
                      <a:t>; </a:t>
                    </a:r>
                    <a:fld id="{2AB89BBE-775C-489C-8B8A-4E921321913D}" type="PERCENTAGE">
                      <a:rPr lang="en-US" sz="1200" baseline="0">
                        <a:solidFill>
                          <a:srgbClr val="002060"/>
                        </a:solidFill>
                      </a:rPr>
                      <a:pPr>
                        <a:defRPr sz="1200"/>
                      </a:pPr>
                      <a:t>[ПРОЦЕНТ]</a:t>
                    </a:fld>
                    <a:endParaRPr lang="uk-UA" sz="1200" baseline="0" dirty="0">
                      <a:solidFill>
                        <a:srgbClr val="00206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showLegendKey val="0"/>
              <c:showVal val="0"/>
              <c:showCatName val="0"/>
              <c:showSerName val="1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B96-4A93-BDD0-E80344640648}"/>
                </c:ext>
                <c:ext xmlns:c15="http://schemas.microsoft.com/office/drawing/2012/chart" uri="{CE6537A1-D6FC-4f65-9D91-7224C49458BB}">
                  <c15:layout>
                    <c:manualLayout>
                      <c:w val="0.24975403500457191"/>
                      <c:h val="0.20325653748943831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0"/>
            <c:showCatName val="0"/>
            <c:showSerName val="1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val>
            <c:numRef>
              <c:f>Аркуш1!$A$1:$A$3</c:f>
              <c:numCache>
                <c:formatCode>General</c:formatCode>
                <c:ptCount val="3"/>
                <c:pt idx="0">
                  <c:v>142</c:v>
                </c:pt>
                <c:pt idx="1">
                  <c:v>129</c:v>
                </c:pt>
                <c:pt idx="2">
                  <c:v>110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B96-4A93-BDD0-E8034464064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b="1" i="0" dirty="0"/>
              <a:t>Склад студентської ради гуртожитку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>
        <c:manualLayout>
          <c:layoutTarget val="inner"/>
          <c:xMode val="edge"/>
          <c:yMode val="edge"/>
          <c:x val="0.1628628521359817"/>
          <c:y val="0.15402202238585583"/>
          <c:w val="0.56219574901866143"/>
          <c:h val="0.6331346688691216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1F1-48DF-B13E-5CE3B8401B6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1F1-48DF-B13E-5CE3B8401B6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1F1-48DF-B13E-5CE3B8401B66}"/>
              </c:ext>
            </c:extLst>
          </c:dPt>
          <c:dLbls>
            <c:dLbl>
              <c:idx val="0"/>
              <c:layout>
                <c:manualLayout>
                  <c:x val="2.2760931603019615E-2"/>
                  <c:y val="0.2132299012465072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400" b="0" i="0" u="none" strike="noStrike" baseline="0" dirty="0" err="1">
                        <a:solidFill>
                          <a:srgbClr val="00B050"/>
                        </a:solidFill>
                        <a:effectLst/>
                      </a:rPr>
                      <a:t>Захист</a:t>
                    </a:r>
                    <a:r>
                      <a:rPr lang="ru-RU" sz="1400" b="0" i="0" u="none" strike="noStrike" baseline="0" dirty="0">
                        <a:solidFill>
                          <a:srgbClr val="00B050"/>
                        </a:solidFill>
                        <a:effectLst/>
                      </a:rPr>
                      <a:t> і карантин </a:t>
                    </a:r>
                    <a:r>
                      <a:rPr lang="ru-RU" sz="1400" b="0" i="0" u="none" strike="noStrike" baseline="0" dirty="0" err="1">
                        <a:solidFill>
                          <a:srgbClr val="00B050"/>
                        </a:solidFill>
                        <a:effectLst/>
                      </a:rPr>
                      <a:t>рослин</a:t>
                    </a:r>
                    <a:r>
                      <a:rPr lang="ru-RU" sz="1400" b="0" i="0" u="none" strike="noStrike" baseline="0" dirty="0">
                        <a:solidFill>
                          <a:srgbClr val="00B050"/>
                        </a:solidFill>
                      </a:rPr>
                      <a:t> </a:t>
                    </a:r>
                    <a:fld id="{18A96F20-831C-4D01-8C06-7F16F2205CEA}" type="PERCENTAGE">
                      <a:rPr lang="ru-RU" sz="1400" baseline="0" smtClean="0">
                        <a:solidFill>
                          <a:srgbClr val="00B050"/>
                        </a:solidFill>
                      </a:rPr>
                      <a:pPr>
                        <a:defRPr sz="1400"/>
                      </a:pPr>
                      <a:t>[ПРОЦЕНТ]</a:t>
                    </a:fld>
                    <a:endParaRPr lang="ru-RU" sz="1400" baseline="0" dirty="0">
                      <a:solidFill>
                        <a:srgbClr val="00B050"/>
                      </a:solidFill>
                    </a:endParaRPr>
                  </a:p>
                  <a:p>
                    <a:pPr>
                      <a:defRPr sz="1400"/>
                    </a:pPr>
                    <a:r>
                      <a:rPr lang="ru-RU" sz="1400" baseline="0" dirty="0">
                        <a:solidFill>
                          <a:srgbClr val="00B050"/>
                        </a:solidFill>
                      </a:rPr>
                      <a:t> (6 </a:t>
                    </a:r>
                    <a:r>
                      <a:rPr lang="ru-RU" sz="1400" baseline="0" dirty="0" err="1">
                        <a:solidFill>
                          <a:srgbClr val="00B050"/>
                        </a:solidFill>
                      </a:rPr>
                      <a:t>осіб</a:t>
                    </a:r>
                    <a:r>
                      <a:rPr lang="ru-RU" sz="1400" baseline="0" dirty="0">
                        <a:solidFill>
                          <a:srgbClr val="00B050"/>
                        </a:solidFill>
                      </a:rPr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showLegendKey val="0"/>
              <c:showVal val="0"/>
              <c:showCatName val="0"/>
              <c:showSerName val="1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1F1-48DF-B13E-5CE3B8401B66}"/>
                </c:ext>
                <c:ext xmlns:c15="http://schemas.microsoft.com/office/drawing/2012/chart" uri="{CE6537A1-D6FC-4f65-9D91-7224C49458BB}">
                  <c15:layout>
                    <c:manualLayout>
                      <c:w val="0.24198625270492843"/>
                      <c:h val="0.43999216267877367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1.0722928394706205E-2"/>
                  <c:y val="0.2415644913851911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400" baseline="0" dirty="0" err="1">
                        <a:solidFill>
                          <a:srgbClr val="0070C0"/>
                        </a:solidFill>
                      </a:rPr>
                      <a:t>Біотехнології</a:t>
                    </a:r>
                    <a:r>
                      <a:rPr lang="ru-RU" sz="1400" baseline="0" dirty="0">
                        <a:solidFill>
                          <a:srgbClr val="0070C0"/>
                        </a:solidFill>
                      </a:rPr>
                      <a:t> та </a:t>
                    </a:r>
                    <a:r>
                      <a:rPr lang="ru-RU" sz="1400" baseline="0" dirty="0" err="1">
                        <a:solidFill>
                          <a:srgbClr val="0070C0"/>
                        </a:solidFill>
                      </a:rPr>
                      <a:t>біоінженерія</a:t>
                    </a:r>
                    <a:r>
                      <a:rPr lang="ru-RU" sz="1400" baseline="0" dirty="0">
                        <a:solidFill>
                          <a:srgbClr val="0070C0"/>
                        </a:solidFill>
                      </a:rPr>
                      <a:t>; </a:t>
                    </a:r>
                    <a:fld id="{B26DDFF9-B801-4946-ABC9-B1F4741CE598}" type="PERCENTAGE">
                      <a:rPr lang="ru-RU" sz="1400" baseline="0">
                        <a:solidFill>
                          <a:srgbClr val="0070C0"/>
                        </a:solidFill>
                      </a:rPr>
                      <a:pPr>
                        <a:defRPr sz="1400"/>
                      </a:pPr>
                      <a:t>[ПРОЦЕНТ]</a:t>
                    </a:fld>
                    <a:r>
                      <a:rPr lang="ru-RU" sz="1400" baseline="0" dirty="0">
                        <a:solidFill>
                          <a:srgbClr val="0070C0"/>
                        </a:solidFill>
                      </a:rPr>
                      <a:t> (4 особи)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showLegendKey val="0"/>
              <c:showVal val="0"/>
              <c:showCatName val="0"/>
              <c:showSerName val="1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1F1-48DF-B13E-5CE3B8401B66}"/>
                </c:ext>
                <c:ext xmlns:c15="http://schemas.microsoft.com/office/drawing/2012/chart" uri="{CE6537A1-D6FC-4f65-9D91-7224C49458BB}">
                  <c15:layout>
                    <c:manualLayout>
                      <c:w val="0.25346874710146039"/>
                      <c:h val="0.2772346912614679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0.11590376353139609"/>
                  <c:y val="7.181614910057408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uk-UA" sz="1400" dirty="0">
                        <a:solidFill>
                          <a:srgbClr val="FF0000"/>
                        </a:solidFill>
                      </a:rPr>
                      <a:t>Екологія</a:t>
                    </a:r>
                    <a:r>
                      <a:rPr lang="uk-UA" sz="1400" baseline="0" dirty="0">
                        <a:solidFill>
                          <a:srgbClr val="FF0000"/>
                        </a:solidFill>
                      </a:rPr>
                      <a:t>; </a:t>
                    </a:r>
                    <a:fld id="{E90ED392-C2FA-4FF9-90C2-3EC07C1B5A7C}" type="PERCENTAGE">
                      <a:rPr lang="en-US" sz="1400" baseline="0" smtClean="0">
                        <a:solidFill>
                          <a:srgbClr val="FF0000"/>
                        </a:solidFill>
                      </a:rPr>
                      <a:pPr>
                        <a:defRPr sz="1400"/>
                      </a:pPr>
                      <a:t>[ПРОЦЕНТ]</a:t>
                    </a:fld>
                    <a:endParaRPr lang="en-US" sz="1400" baseline="0" dirty="0">
                      <a:solidFill>
                        <a:srgbClr val="FF0000"/>
                      </a:solidFill>
                    </a:endParaRPr>
                  </a:p>
                  <a:p>
                    <a:pPr>
                      <a:defRPr sz="1400"/>
                    </a:pPr>
                    <a:r>
                      <a:rPr lang="en-US" sz="1400" baseline="0" dirty="0">
                        <a:solidFill>
                          <a:srgbClr val="FF0000"/>
                        </a:solidFill>
                      </a:rPr>
                      <a:t> (1 </a:t>
                    </a:r>
                    <a:r>
                      <a:rPr lang="en-US" sz="1400" baseline="0" dirty="0" err="1">
                        <a:solidFill>
                          <a:srgbClr val="FF0000"/>
                        </a:solidFill>
                      </a:rPr>
                      <a:t>особа</a:t>
                    </a:r>
                    <a:r>
                      <a:rPr lang="en-US" sz="1400" baseline="0" dirty="0">
                        <a:solidFill>
                          <a:srgbClr val="FF0000"/>
                        </a:solidFill>
                      </a:rPr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showLegendKey val="0"/>
              <c:showVal val="0"/>
              <c:showCatName val="0"/>
              <c:showSerName val="1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1F1-48DF-B13E-5CE3B8401B66}"/>
                </c:ext>
                <c:ext xmlns:c15="http://schemas.microsoft.com/office/drawing/2012/chart" uri="{CE6537A1-D6FC-4f65-9D91-7224C49458BB}">
                  <c15:layout>
                    <c:manualLayout>
                      <c:w val="0.25793066491688538"/>
                      <c:h val="0.16189814814814815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0"/>
            <c:showCatName val="0"/>
            <c:showSerName val="1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val>
            <c:numRef>
              <c:f>Аркуш1!$A$6:$A$8</c:f>
              <c:numCache>
                <c:formatCode>General</c:formatCode>
                <c:ptCount val="3"/>
                <c:pt idx="0">
                  <c:v>6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1F1-48DF-B13E-5CE3B8401B6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1400" b="1" dirty="0"/>
              <a:t>Склад студентської організації</a:t>
            </a:r>
            <a:r>
              <a:rPr lang="uk-UA" sz="1400" b="1" baseline="0" dirty="0"/>
              <a:t> факультету в розрізі спеціальностей</a:t>
            </a:r>
            <a:endParaRPr lang="uk-UA" sz="1400" b="1" dirty="0"/>
          </a:p>
        </c:rich>
      </c:tx>
      <c:layout>
        <c:manualLayout>
          <c:xMode val="edge"/>
          <c:yMode val="edge"/>
          <c:x val="0.14982331561464587"/>
          <c:y val="3.86389672260426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>
        <c:manualLayout>
          <c:layoutTarget val="inner"/>
          <c:xMode val="edge"/>
          <c:yMode val="edge"/>
          <c:x val="0.17538540474967534"/>
          <c:y val="0.19547423095271321"/>
          <c:w val="0.58193216467105313"/>
          <c:h val="0.6459646314511863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4DC-42C7-81A5-9AB6D504ECF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4DC-42C7-81A5-9AB6D504ECF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4DC-42C7-81A5-9AB6D504ECFA}"/>
              </c:ext>
            </c:extLst>
          </c:dPt>
          <c:dLbls>
            <c:dLbl>
              <c:idx val="0"/>
              <c:layout>
                <c:manualLayout>
                  <c:x val="1.9167541557305337E-2"/>
                  <c:y val="-0.1920833333333333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uk-UA" baseline="0">
                        <a:solidFill>
                          <a:srgbClr val="00B050"/>
                        </a:solidFill>
                      </a:rPr>
                      <a:t>Біотехнології та біоінженерія; </a:t>
                    </a:r>
                    <a:fld id="{C75D52DB-A6A3-41CE-A1FE-682037B24DFC}" type="PERCENTAGE">
                      <a:rPr lang="en-US" baseline="0">
                        <a:solidFill>
                          <a:srgbClr val="00B050"/>
                        </a:solidFill>
                      </a:rPr>
                      <a:pPr>
                        <a:defRPr sz="1200">
                          <a:solidFill>
                            <a:srgbClr val="00B050"/>
                          </a:solidFill>
                        </a:defRPr>
                      </a:pPr>
                      <a:t>[ПРОЦЕНТ]</a:t>
                    </a:fld>
                    <a:r>
                      <a:rPr lang="en-US" baseline="0">
                        <a:solidFill>
                          <a:srgbClr val="00B050"/>
                        </a:solidFill>
                      </a:rPr>
                      <a:t> (8 осіб)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showLegendKey val="0"/>
              <c:showVal val="0"/>
              <c:showCatName val="0"/>
              <c:showSerName val="1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4DC-42C7-81A5-9AB6D504ECFA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9.9671587926509181E-2"/>
                  <c:y val="-8.858304170312035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uk-UA" baseline="0">
                        <a:solidFill>
                          <a:srgbClr val="00B0F0"/>
                        </a:solidFill>
                      </a:rPr>
                      <a:t>Екологія; </a:t>
                    </a:r>
                    <a:fld id="{70A03473-5A7D-4AB5-A1A9-23A60C40269E}" type="PERCENTAGE">
                      <a:rPr lang="en-US" baseline="0">
                        <a:solidFill>
                          <a:srgbClr val="00B0F0"/>
                        </a:solidFill>
                      </a:rPr>
                      <a:pPr>
                        <a:defRPr sz="1200">
                          <a:solidFill>
                            <a:srgbClr val="00B0F0"/>
                          </a:solidFill>
                        </a:defRPr>
                      </a:pPr>
                      <a:t>[ПРОЦЕНТ]</a:t>
                    </a:fld>
                    <a:r>
                      <a:rPr lang="en-US" baseline="0">
                        <a:solidFill>
                          <a:srgbClr val="00B0F0"/>
                        </a:solidFill>
                      </a:rPr>
                      <a:t> </a:t>
                    </a:r>
                  </a:p>
                  <a:p>
                    <a:pPr>
                      <a:defRPr sz="1200">
                        <a:solidFill>
                          <a:srgbClr val="00B0F0"/>
                        </a:solidFill>
                      </a:defRPr>
                    </a:pPr>
                    <a:r>
                      <a:rPr lang="en-US" baseline="0">
                        <a:solidFill>
                          <a:srgbClr val="00B0F0"/>
                        </a:solidFill>
                      </a:rPr>
                      <a:t>(4 особи)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showLegendKey val="0"/>
              <c:showVal val="0"/>
              <c:showCatName val="0"/>
              <c:showSerName val="1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4DC-42C7-81A5-9AB6D504ECFA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8.3004921259842546E-2"/>
                  <c:y val="1.575896762904632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aseline="0">
                        <a:solidFill>
                          <a:srgbClr val="00B0F0"/>
                        </a:solidFill>
                      </a:rPr>
                      <a:t>Захист і карантин рослин; </a:t>
                    </a:r>
                    <a:fld id="{AF540A3C-AD79-409F-B64D-19F230DDDA22}" type="PERCENTAGE">
                      <a:rPr lang="ru-RU" baseline="0">
                        <a:solidFill>
                          <a:srgbClr val="00B0F0"/>
                        </a:solidFill>
                      </a:rPr>
                      <a:pPr>
                        <a:defRPr sz="1200">
                          <a:solidFill>
                            <a:srgbClr val="00B0F0"/>
                          </a:solidFill>
                        </a:defRPr>
                      </a:pPr>
                      <a:t>[ПРОЦЕНТ]</a:t>
                    </a:fld>
                    <a:r>
                      <a:rPr lang="ru-RU" baseline="0">
                        <a:solidFill>
                          <a:srgbClr val="00B0F0"/>
                        </a:solidFill>
                      </a:rPr>
                      <a:t> (4 особи)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showLegendKey val="0"/>
              <c:showVal val="0"/>
              <c:showCatName val="0"/>
              <c:showSerName val="1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4DC-42C7-81A5-9AB6D504ECFA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0"/>
            <c:showCatName val="0"/>
            <c:showSerName val="1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val>
            <c:numRef>
              <c:f>Аркуш1!$A$1:$A$3</c:f>
              <c:numCache>
                <c:formatCode>General</c:formatCode>
                <c:ptCount val="3"/>
                <c:pt idx="0">
                  <c:v>8</c:v>
                </c:pt>
                <c:pt idx="1">
                  <c:v>4</c:v>
                </c:pt>
                <c:pt idx="2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64DC-42C7-81A5-9AB6D504ECF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tel:+380445266548" TargetMode="External"/><Relationship Id="rId2" Type="http://schemas.openxmlformats.org/officeDocument/2006/relationships/hyperlink" Target="mailto:fitoseu@ukr.net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galyna.iutynska@gmail.com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65E3AB5-5A33-46EF-9422-E484825A31BE}"/>
              </a:ext>
            </a:extLst>
          </p:cNvPr>
          <p:cNvSpPr txBox="1"/>
          <p:nvPr/>
        </p:nvSpPr>
        <p:spPr>
          <a:xfrm>
            <a:off x="3143672" y="2132857"/>
            <a:ext cx="830620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uk-UA" sz="3200" b="1" cap="all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> </a:t>
            </a:r>
            <a:r>
              <a:rPr lang="uk-UA" sz="32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>Здобутки 2017 року та план розвитку Факультету ЗАХИСТУ РОСЛИН, БІОТЕХНОЛОГІЙ ТА ЕКОЛОГІЇ</a:t>
            </a:r>
            <a:r>
              <a:rPr lang="en-US" sz="32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> </a:t>
            </a:r>
            <a:r>
              <a:rPr lang="uk-UA" sz="32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>на 2018 рік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28E74FF-63C6-44B3-83E6-F7DD0679F9BB}"/>
              </a:ext>
            </a:extLst>
          </p:cNvPr>
          <p:cNvSpPr txBox="1"/>
          <p:nvPr/>
        </p:nvSpPr>
        <p:spPr>
          <a:xfrm>
            <a:off x="3644348" y="459394"/>
            <a:ext cx="735495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uk-UA" sz="2400" b="1" cap="all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>Національний університет біоресурсів і природокористування України</a:t>
            </a:r>
            <a:endParaRPr lang="ru-RU" sz="2400" b="1" cap="all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</a:endParaRPr>
          </a:p>
        </p:txBody>
      </p:sp>
      <p:pic>
        <p:nvPicPr>
          <p:cNvPr id="3080" name="Picture 8" descr="https://nubip.edu.ua/sites/all/themes/nauu/images/redesign2/nubip-logo-gerb.png">
            <a:extLst>
              <a:ext uri="{FF2B5EF4-FFF2-40B4-BE49-F238E27FC236}">
                <a16:creationId xmlns:a16="http://schemas.microsoft.com/office/drawing/2014/main" xmlns="" id="{495C23B4-C49F-40B8-8174-82F7F86DFD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08"/>
          <a:stretch/>
        </p:blipFill>
        <p:spPr bwMode="auto">
          <a:xfrm>
            <a:off x="922344" y="312918"/>
            <a:ext cx="1368152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080571E-B25A-4E49-94CE-E0496B38AE20}"/>
              </a:ext>
            </a:extLst>
          </p:cNvPr>
          <p:cNvSpPr txBox="1"/>
          <p:nvPr/>
        </p:nvSpPr>
        <p:spPr>
          <a:xfrm>
            <a:off x="5075583" y="5645426"/>
            <a:ext cx="4479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/>
              <a:t>Київ-2018</a:t>
            </a:r>
          </a:p>
        </p:txBody>
      </p:sp>
    </p:spTree>
    <p:extLst>
      <p:ext uri="{BB962C8B-B14F-4D97-AF65-F5344CB8AC3E}">
        <p14:creationId xmlns:p14="http://schemas.microsoft.com/office/powerpoint/2010/main" val="3758600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3829464-93DB-40B3-BC22-1ABDEF44EC1B}"/>
              </a:ext>
            </a:extLst>
          </p:cNvPr>
          <p:cNvSpPr txBox="1"/>
          <p:nvPr/>
        </p:nvSpPr>
        <p:spPr>
          <a:xfrm>
            <a:off x="2464904" y="424070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НАУКОВЕ КЕРІВНИЦТВО</a:t>
            </a: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я 2">
            <a:extLst>
              <a:ext uri="{FF2B5EF4-FFF2-40B4-BE49-F238E27FC236}">
                <a16:creationId xmlns:a16="http://schemas.microsoft.com/office/drawing/2014/main" xmlns="" id="{93A5F86B-3C32-4696-97A8-B40BEF2890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4710"/>
              </p:ext>
            </p:extLst>
          </p:nvPr>
        </p:nvGraphicFramePr>
        <p:xfrm>
          <a:off x="1285461" y="824180"/>
          <a:ext cx="10681253" cy="5715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9861">
                  <a:extLst>
                    <a:ext uri="{9D8B030D-6E8A-4147-A177-3AD203B41FA5}">
                      <a16:colId xmlns:a16="http://schemas.microsoft.com/office/drawing/2014/main" xmlns="" val="3046201914"/>
                    </a:ext>
                  </a:extLst>
                </a:gridCol>
                <a:gridCol w="3850157">
                  <a:extLst>
                    <a:ext uri="{9D8B030D-6E8A-4147-A177-3AD203B41FA5}">
                      <a16:colId xmlns:a16="http://schemas.microsoft.com/office/drawing/2014/main" xmlns="" val="2973203035"/>
                    </a:ext>
                  </a:extLst>
                </a:gridCol>
                <a:gridCol w="1611404">
                  <a:extLst>
                    <a:ext uri="{9D8B030D-6E8A-4147-A177-3AD203B41FA5}">
                      <a16:colId xmlns:a16="http://schemas.microsoft.com/office/drawing/2014/main" xmlns="" val="1083312408"/>
                    </a:ext>
                  </a:extLst>
                </a:gridCol>
                <a:gridCol w="1592764">
                  <a:extLst>
                    <a:ext uri="{9D8B030D-6E8A-4147-A177-3AD203B41FA5}">
                      <a16:colId xmlns:a16="http://schemas.microsoft.com/office/drawing/2014/main" xmlns="" val="2121810834"/>
                    </a:ext>
                  </a:extLst>
                </a:gridCol>
                <a:gridCol w="1427067">
                  <a:extLst>
                    <a:ext uri="{9D8B030D-6E8A-4147-A177-3AD203B41FA5}">
                      <a16:colId xmlns:a16="http://schemas.microsoft.com/office/drawing/2014/main" xmlns="" val="1370632558"/>
                    </a:ext>
                  </a:extLst>
                </a:gridCol>
              </a:tblGrid>
              <a:tr h="44617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Кафедра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36" marR="284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Кількість аспірантів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36" marR="284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Кількість докторантів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36" marR="284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Захищено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дисертацій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36" marR="284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Заслухано на засіданні НТР НДІ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36" marR="28436" marT="0" marB="0"/>
                </a:tc>
                <a:extLst>
                  <a:ext uri="{0D108BD9-81ED-4DB2-BD59-A6C34878D82A}">
                    <a16:rowId xmlns:a16="http://schemas.microsoft.com/office/drawing/2014/main" xmlns="" val="129857785"/>
                  </a:ext>
                </a:extLst>
              </a:tr>
              <a:tr h="104263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Екології агросфери та екологічного контролю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36" marR="284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B050"/>
                          </a:solidFill>
                          <a:effectLst/>
                        </a:rPr>
                        <a:t>10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(5 – науковий керівник Чайка В.М., 1 – науковий керівник </a:t>
                      </a:r>
                      <a:r>
                        <a:rPr lang="uk-UA" sz="1400" dirty="0" err="1">
                          <a:effectLst/>
                        </a:rPr>
                        <a:t>Гайченко</a:t>
                      </a:r>
                      <a:r>
                        <a:rPr lang="uk-UA" sz="1400" dirty="0">
                          <a:effectLst/>
                        </a:rPr>
                        <a:t> В.А., 1 – науковий керівник Макаренко Н.А., 2 – науковий керівник Рибалко Ю.В.,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 науковий керівник </a:t>
                      </a:r>
                      <a:r>
                        <a:rPr lang="uk-UA" sz="1400" dirty="0" err="1">
                          <a:effectLst/>
                        </a:rPr>
                        <a:t>Максін</a:t>
                      </a:r>
                      <a:r>
                        <a:rPr lang="uk-UA" sz="1400" dirty="0">
                          <a:effectLst/>
                        </a:rPr>
                        <a:t> В.І.)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36" marR="284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(науковий консультант Макаренко Н.А.)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36" marR="284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B050"/>
                          </a:solidFill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(науковий керівник Макаренко Н.А.)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36" marR="284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B050"/>
                          </a:solidFill>
                          <a:effectLst/>
                        </a:rPr>
                        <a:t>2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(1 -науковий керівник Чайка В.М.,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 – науковий керівник Макаренко Н.А.)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36" marR="28436" marT="0" marB="0"/>
                </a:tc>
                <a:extLst>
                  <a:ext uri="{0D108BD9-81ED-4DB2-BD59-A6C34878D82A}">
                    <a16:rowId xmlns:a16="http://schemas.microsoft.com/office/drawing/2014/main" xmlns="" val="601958832"/>
                  </a:ext>
                </a:extLst>
              </a:tr>
              <a:tr h="853068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Інтегрованого захисту та карантину рослин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36" marR="284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B050"/>
                          </a:solidFill>
                          <a:effectLst/>
                        </a:rPr>
                        <a:t>10 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(2 – науковий керівник Бабич А.Г.,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4 – науковий керівник Доля М.М.,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 – науковий керівник Федоренко В.П.,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 науковий керівник Дрозда В.Ф.)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36" marR="284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(науковий консультант Доля М.М.)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36" marR="284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36" marR="284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(науковий керівник Доля М.М.)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36" marR="28436" marT="0" marB="0"/>
                </a:tc>
                <a:extLst>
                  <a:ext uri="{0D108BD9-81ED-4DB2-BD59-A6C34878D82A}">
                    <a16:rowId xmlns:a16="http://schemas.microsoft.com/office/drawing/2014/main" xmlns="" val="2022654712"/>
                  </a:ext>
                </a:extLst>
              </a:tr>
              <a:tr h="473927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Фізіології, біохімії рослин та біоенергетики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36" marR="284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(науковий керівник Бойко О.А.)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36" marR="284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36" marR="284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B050"/>
                          </a:solidFill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(науковий керівник </a:t>
                      </a:r>
                      <a:r>
                        <a:rPr lang="uk-UA" sz="1400" dirty="0" err="1">
                          <a:effectLst/>
                        </a:rPr>
                        <a:t>Григорюк</a:t>
                      </a:r>
                      <a:r>
                        <a:rPr lang="uk-UA" sz="1400" dirty="0">
                          <a:effectLst/>
                        </a:rPr>
                        <a:t> І.П.)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36" marR="284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 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(науковий керівник </a:t>
                      </a:r>
                      <a:r>
                        <a:rPr lang="uk-UA" sz="1400" dirty="0" err="1">
                          <a:effectLst/>
                        </a:rPr>
                        <a:t>Григорюк</a:t>
                      </a:r>
                      <a:r>
                        <a:rPr lang="uk-UA" sz="1400" dirty="0">
                          <a:effectLst/>
                        </a:rPr>
                        <a:t> І.П.)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36" marR="28436" marT="0" marB="0"/>
                </a:tc>
                <a:extLst>
                  <a:ext uri="{0D108BD9-81ED-4DB2-BD59-A6C34878D82A}">
                    <a16:rowId xmlns:a16="http://schemas.microsoft.com/office/drawing/2014/main" xmlns="" val="3772658960"/>
                  </a:ext>
                </a:extLst>
              </a:tr>
              <a:tr h="663498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Екобіотехнології та біорізноманіття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36" marR="284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(4 – науковий керівник Патика М.В.,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 – Коломієць Ю.В.)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36" marR="284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36" marR="284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B050"/>
                          </a:solidFill>
                          <a:effectLst/>
                        </a:rPr>
                        <a:t>2</a:t>
                      </a:r>
                      <a:r>
                        <a:rPr lang="uk-UA" sz="1400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(докторські дисертації </a:t>
                      </a:r>
                      <a:r>
                        <a:rPr lang="uk-UA" sz="1400" dirty="0" err="1">
                          <a:effectLst/>
                        </a:rPr>
                        <a:t>Кляченко</a:t>
                      </a:r>
                      <a:r>
                        <a:rPr lang="uk-UA" sz="1400" dirty="0">
                          <a:effectLst/>
                        </a:rPr>
                        <a:t> О.Л., Коломієць Ю.В.)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36" marR="284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36" marR="28436" marT="0" marB="0"/>
                </a:tc>
                <a:extLst>
                  <a:ext uri="{0D108BD9-81ED-4DB2-BD59-A6C34878D82A}">
                    <a16:rowId xmlns:a16="http://schemas.microsoft.com/office/drawing/2014/main" xmlns="" val="1115028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2794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>
            <a:extLst>
              <a:ext uri="{FF2B5EF4-FFF2-40B4-BE49-F238E27FC236}">
                <a16:creationId xmlns:a16="http://schemas.microsoft.com/office/drawing/2014/main" xmlns="" id="{CBA6C950-5169-4ECF-A7D5-03E1331BB2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170031"/>
              </p:ext>
            </p:extLst>
          </p:nvPr>
        </p:nvGraphicFramePr>
        <p:xfrm>
          <a:off x="874642" y="310784"/>
          <a:ext cx="10787271" cy="60741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7096">
                  <a:extLst>
                    <a:ext uri="{9D8B030D-6E8A-4147-A177-3AD203B41FA5}">
                      <a16:colId xmlns:a16="http://schemas.microsoft.com/office/drawing/2014/main" xmlns="" val="3919371949"/>
                    </a:ext>
                  </a:extLst>
                </a:gridCol>
                <a:gridCol w="3962001">
                  <a:extLst>
                    <a:ext uri="{9D8B030D-6E8A-4147-A177-3AD203B41FA5}">
                      <a16:colId xmlns:a16="http://schemas.microsoft.com/office/drawing/2014/main" xmlns="" val="2207503534"/>
                    </a:ext>
                  </a:extLst>
                </a:gridCol>
                <a:gridCol w="1192696">
                  <a:extLst>
                    <a:ext uri="{9D8B030D-6E8A-4147-A177-3AD203B41FA5}">
                      <a16:colId xmlns:a16="http://schemas.microsoft.com/office/drawing/2014/main" xmlns="" val="193519221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4214643370"/>
                    </a:ext>
                  </a:extLst>
                </a:gridCol>
                <a:gridCol w="1086678">
                  <a:extLst>
                    <a:ext uri="{9D8B030D-6E8A-4147-A177-3AD203B41FA5}">
                      <a16:colId xmlns:a16="http://schemas.microsoft.com/office/drawing/2014/main" xmlns="" val="3195609090"/>
                    </a:ext>
                  </a:extLst>
                </a:gridCol>
              </a:tblGrid>
              <a:tr h="98531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Кафедра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36" marR="284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Кількість аспірантів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36" marR="284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Кількість докторантів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36" marR="284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Захищено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дисертацій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36" marR="284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Заслухано на засіданні НТР НДІ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36" marR="28436" marT="0" marB="0"/>
                </a:tc>
                <a:extLst>
                  <a:ext uri="{0D108BD9-81ED-4DB2-BD59-A6C34878D82A}">
                    <a16:rowId xmlns:a16="http://schemas.microsoft.com/office/drawing/2014/main" xmlns="" val="1457598238"/>
                  </a:ext>
                </a:extLst>
              </a:tr>
              <a:tr h="98531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Молекулярної біології, мікробіології та біобезпеки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(науковий керівник Лісовий М.М.)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0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(науковий керівник </a:t>
                      </a:r>
                      <a:r>
                        <a:rPr lang="uk-UA" sz="1600" dirty="0" err="1">
                          <a:effectLst/>
                        </a:rPr>
                        <a:t>Стародуб</a:t>
                      </a:r>
                      <a:r>
                        <a:rPr lang="uk-UA" sz="1600" dirty="0">
                          <a:effectLst/>
                        </a:rPr>
                        <a:t> М.Ф.)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0 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extLst>
                  <a:ext uri="{0D108BD9-81ED-4DB2-BD59-A6C34878D82A}">
                    <a16:rowId xmlns:a16="http://schemas.microsoft.com/office/drawing/2014/main" xmlns="" val="2413543778"/>
                  </a:ext>
                </a:extLst>
              </a:tr>
              <a:tr h="1379433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Фітопатології ім. акад. В.Ф. </a:t>
                      </a:r>
                      <a:r>
                        <a:rPr lang="uk-UA" sz="1600" dirty="0" err="1">
                          <a:effectLst/>
                        </a:rPr>
                        <a:t>Пересипкіна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5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(2 – науковий керівник Кирик М.М..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 – </a:t>
                      </a:r>
                      <a:r>
                        <a:rPr lang="uk-UA" sz="1600" dirty="0" err="1">
                          <a:effectLst/>
                        </a:rPr>
                        <a:t>наукий</a:t>
                      </a:r>
                      <a:r>
                        <a:rPr lang="uk-UA" sz="1600" dirty="0">
                          <a:effectLst/>
                        </a:rPr>
                        <a:t> керівник Антоненко О.Ф.,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 – науковий керівник Крючкова Л.О.)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0 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(науковий керівник Кирик М.М.)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0 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extLst>
                  <a:ext uri="{0D108BD9-81ED-4DB2-BD59-A6C34878D82A}">
                    <a16:rowId xmlns:a16="http://schemas.microsoft.com/office/drawing/2014/main" xmlns="" val="607708002"/>
                  </a:ext>
                </a:extLst>
              </a:tr>
              <a:tr h="1333066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Загальної екології та безпеки життєдіяльності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(1 – науковий керівник Соломенко Л.І.,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1 - науковий керівник Стародубцев В.М.)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</a:rPr>
                        <a:t>0 </a:t>
                      </a:r>
                      <a:endParaRPr lang="uk-UA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</a:rPr>
                        <a:t>0 </a:t>
                      </a:r>
                      <a:endParaRPr lang="uk-UA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</a:rPr>
                        <a:t>0 </a:t>
                      </a:r>
                      <a:endParaRPr lang="uk-UA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extLst>
                  <a:ext uri="{0D108BD9-81ED-4DB2-BD59-A6C34878D82A}">
                    <a16:rowId xmlns:a16="http://schemas.microsoft.com/office/drawing/2014/main" xmlns="" val="1938422519"/>
                  </a:ext>
                </a:extLst>
              </a:tr>
              <a:tr h="591186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Радіобіології та радіоекології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(науковий керівник Гудков І.М.)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</a:rPr>
                        <a:t> 0</a:t>
                      </a:r>
                      <a:endParaRPr lang="uk-UA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</a:rPr>
                        <a:t> 0</a:t>
                      </a:r>
                      <a:endParaRPr lang="uk-UA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</a:rPr>
                        <a:t> 0</a:t>
                      </a:r>
                      <a:endParaRPr lang="uk-UA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extLst>
                  <a:ext uri="{0D108BD9-81ED-4DB2-BD59-A6C34878D82A}">
                    <a16:rowId xmlns:a16="http://schemas.microsoft.com/office/drawing/2014/main" xmlns="" val="3143343703"/>
                  </a:ext>
                </a:extLst>
              </a:tr>
              <a:tr h="79984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Ентомології ім. проф. М.П. Дядечка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(1 – науковий керівник </a:t>
                      </a:r>
                      <a:r>
                        <a:rPr lang="uk-UA" sz="1600" dirty="0" err="1">
                          <a:effectLst/>
                        </a:rPr>
                        <a:t>Стефановська</a:t>
                      </a:r>
                      <a:r>
                        <a:rPr lang="uk-UA" sz="1600" dirty="0">
                          <a:effectLst/>
                        </a:rPr>
                        <a:t> Т.Р.)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</a:rPr>
                        <a:t>0 </a:t>
                      </a:r>
                      <a:endParaRPr lang="uk-UA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</a:rPr>
                        <a:t> 0</a:t>
                      </a:r>
                      <a:endParaRPr lang="uk-UA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</a:rPr>
                        <a:t>0 </a:t>
                      </a:r>
                      <a:endParaRPr lang="uk-UA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90" marR="50690" marT="0" marB="0"/>
                </a:tc>
                <a:extLst>
                  <a:ext uri="{0D108BD9-81ED-4DB2-BD59-A6C34878D82A}">
                    <a16:rowId xmlns:a16="http://schemas.microsoft.com/office/drawing/2014/main" xmlns="" val="2210079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5716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FE1D210-9FBF-4F21-B329-C25E4BA3C762}"/>
              </a:ext>
            </a:extLst>
          </p:cNvPr>
          <p:cNvSpPr txBox="1"/>
          <p:nvPr/>
        </p:nvSpPr>
        <p:spPr>
          <a:xfrm>
            <a:off x="1173707" y="333137"/>
            <a:ext cx="10645254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НАУКОВІ ЗДОБУТКИ</a:t>
            </a:r>
            <a:endParaRPr lang="uk-UA" dirty="0"/>
          </a:p>
          <a:p>
            <a:pPr algn="just"/>
            <a:r>
              <a:rPr lang="uk-UA" dirty="0"/>
              <a:t>1</a:t>
            </a:r>
            <a:r>
              <a:rPr lang="uk-UA" sz="2000" dirty="0"/>
              <a:t>. Грант Президента України 2017 р.  №Ф74/163-2017/85 «Оцінка структури та біорізноманіття мікробного </a:t>
            </a:r>
            <a:r>
              <a:rPr lang="uk-UA" sz="2000" dirty="0" err="1"/>
              <a:t>метагеному</a:t>
            </a:r>
            <a:r>
              <a:rPr lang="uk-UA" sz="2000" dirty="0"/>
              <a:t> чорнозему типового та дослідження його функціональних особливостей»    (</a:t>
            </a:r>
            <a:r>
              <a:rPr lang="uk-UA" sz="2000" b="1" dirty="0"/>
              <a:t>Виконавці: Патика М.В., Патика Т.І., </a:t>
            </a:r>
            <a:r>
              <a:rPr lang="uk-UA" sz="2000" b="1" dirty="0" err="1"/>
              <a:t>Колодяжний</a:t>
            </a:r>
            <a:r>
              <a:rPr lang="uk-UA" sz="2000" b="1" dirty="0"/>
              <a:t> О.Ю.</a:t>
            </a:r>
            <a:r>
              <a:rPr lang="uk-UA" sz="2000" dirty="0"/>
              <a:t>)</a:t>
            </a:r>
          </a:p>
          <a:p>
            <a:pPr algn="just"/>
            <a:r>
              <a:rPr lang="uk-UA" sz="2000" dirty="0"/>
              <a:t> </a:t>
            </a:r>
          </a:p>
          <a:p>
            <a:pPr algn="just"/>
            <a:r>
              <a:rPr lang="uk-UA" sz="2000" dirty="0"/>
              <a:t>2. Золота медаль міжнародної виставки АГРО-2017 «За розробку та впровадження інноваційного продукту біопрепарату ЕКСТРАКОН" (</a:t>
            </a:r>
            <a:r>
              <a:rPr lang="uk-UA" sz="2000" b="1" dirty="0"/>
              <a:t>Патика М.В.</a:t>
            </a:r>
            <a:r>
              <a:rPr lang="uk-UA" sz="2000" dirty="0"/>
              <a:t>)</a:t>
            </a:r>
          </a:p>
          <a:p>
            <a:pPr algn="just"/>
            <a:r>
              <a:rPr lang="uk-UA" sz="2000" dirty="0"/>
              <a:t> </a:t>
            </a:r>
          </a:p>
          <a:p>
            <a:pPr algn="just"/>
            <a:r>
              <a:rPr lang="uk-UA" sz="2000" dirty="0"/>
              <a:t>3. Подяка за вагомі досягнення у вирішенні проблем охорони довкілля, активну громадську позицію, а також організацію щорічної науково-практичної конференції з міжнародною участю «Радіоекологія-2017» (</a:t>
            </a:r>
            <a:r>
              <a:rPr lang="uk-UA" sz="2000" b="1" dirty="0" err="1"/>
              <a:t>Гудков</a:t>
            </a:r>
            <a:r>
              <a:rPr lang="uk-UA" sz="2000" b="1" dirty="0"/>
              <a:t> І. М.</a:t>
            </a:r>
            <a:r>
              <a:rPr lang="uk-UA" sz="2000" dirty="0"/>
              <a:t>)</a:t>
            </a:r>
          </a:p>
          <a:p>
            <a:pPr algn="just"/>
            <a:r>
              <a:rPr lang="uk-UA" sz="2000" dirty="0"/>
              <a:t> </a:t>
            </a:r>
          </a:p>
          <a:p>
            <a:pPr algn="just"/>
            <a:r>
              <a:rPr lang="uk-UA" sz="2000" dirty="0"/>
              <a:t>4. Грант Президента України 2017 р. для молодих вчених (</a:t>
            </a:r>
            <a:r>
              <a:rPr lang="uk-UA" sz="2000" b="1" dirty="0" err="1"/>
              <a:t>Колодяжний</a:t>
            </a:r>
            <a:r>
              <a:rPr lang="uk-UA" sz="2000" b="1" dirty="0"/>
              <a:t> О.Ю.</a:t>
            </a:r>
            <a:r>
              <a:rPr lang="uk-UA" sz="2000" dirty="0"/>
              <a:t>)</a:t>
            </a:r>
          </a:p>
          <a:p>
            <a:pPr algn="just"/>
            <a:r>
              <a:rPr lang="uk-UA" sz="2000" dirty="0"/>
              <a:t> </a:t>
            </a:r>
          </a:p>
          <a:p>
            <a:pPr algn="just"/>
            <a:r>
              <a:rPr lang="uk-UA" sz="2000" dirty="0"/>
              <a:t>5. Державна стипендії для видатних діячів науки (</a:t>
            </a:r>
            <a:r>
              <a:rPr lang="uk-UA" sz="2000" b="1" dirty="0" err="1"/>
              <a:t>Стародуб</a:t>
            </a:r>
            <a:r>
              <a:rPr lang="uk-UA" sz="2000" b="1" dirty="0"/>
              <a:t> М.Ф.)</a:t>
            </a:r>
            <a:endParaRPr lang="uk-UA" sz="2000" dirty="0"/>
          </a:p>
          <a:p>
            <a:pPr algn="just"/>
            <a:r>
              <a:rPr lang="uk-UA" sz="2000" dirty="0"/>
              <a:t> </a:t>
            </a:r>
          </a:p>
          <a:p>
            <a:pPr algn="just"/>
            <a:r>
              <a:rPr lang="uk-UA" sz="2000" dirty="0"/>
              <a:t>6. Науковий проект молодих вчених «Теоретично-експериментальне обґрунтування механізмів комплексної взаємодії фітотоксичних чинників на процеси, що зумовлюють продуктивність сільськогосподарських культур» (</a:t>
            </a:r>
            <a:r>
              <a:rPr lang="uk-UA" sz="2000" b="1" dirty="0"/>
              <a:t>Нестерова Н.Г.</a:t>
            </a:r>
            <a:r>
              <a:rPr lang="uk-UA" sz="20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244801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xmlns="" id="{4B1745FF-B730-4B71-850C-BA514760791F}"/>
              </a:ext>
            </a:extLst>
          </p:cNvPr>
          <p:cNvSpPr/>
          <p:nvPr/>
        </p:nvSpPr>
        <p:spPr>
          <a:xfrm>
            <a:off x="2529384" y="360613"/>
            <a:ext cx="7610901" cy="454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600"/>
              </a:spcAft>
            </a:pPr>
            <a:r>
              <a:rPr lang="uk-UA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МІЖНАРОДНІ ПРОЕКТИ ТА ПРОГРАМИ СПІВРОБІТНИЦТВА</a:t>
            </a:r>
            <a:endParaRPr lang="uk-UA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я 2">
            <a:extLst>
              <a:ext uri="{FF2B5EF4-FFF2-40B4-BE49-F238E27FC236}">
                <a16:creationId xmlns:a16="http://schemas.microsoft.com/office/drawing/2014/main" xmlns="" id="{8A853BC1-4B2B-4666-A290-258AB397F2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26521"/>
              </p:ext>
            </p:extLst>
          </p:nvPr>
        </p:nvGraphicFramePr>
        <p:xfrm>
          <a:off x="1175981" y="953068"/>
          <a:ext cx="10561093" cy="57366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75959">
                  <a:extLst>
                    <a:ext uri="{9D8B030D-6E8A-4147-A177-3AD203B41FA5}">
                      <a16:colId xmlns:a16="http://schemas.microsoft.com/office/drawing/2014/main" xmlns="" val="2886104496"/>
                    </a:ext>
                  </a:extLst>
                </a:gridCol>
                <a:gridCol w="7785134">
                  <a:extLst>
                    <a:ext uri="{9D8B030D-6E8A-4147-A177-3AD203B41FA5}">
                      <a16:colId xmlns:a16="http://schemas.microsoft.com/office/drawing/2014/main" xmlns="" val="1207660004"/>
                    </a:ext>
                  </a:extLst>
                </a:gridCol>
              </a:tblGrid>
              <a:tr h="250214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Кафедра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08" marR="259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Кількість проектів, назва, керівник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08" marR="25908" marT="0" marB="0"/>
                </a:tc>
                <a:extLst>
                  <a:ext uri="{0D108BD9-81ED-4DB2-BD59-A6C34878D82A}">
                    <a16:rowId xmlns:a16="http://schemas.microsoft.com/office/drawing/2014/main" xmlns="" val="3007837216"/>
                  </a:ext>
                </a:extLst>
              </a:tr>
              <a:tr h="189992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Екобіотехнології та біорізноманіття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08" marR="25908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00B050"/>
                          </a:solidFill>
                          <a:effectLst/>
                        </a:rPr>
                        <a:t>5</a:t>
                      </a:r>
                    </a:p>
                    <a:p>
                      <a:pPr indent="45021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effectLst/>
                        </a:rPr>
                        <a:t>Співкерівник</a:t>
                      </a:r>
                      <a:r>
                        <a:rPr lang="uk-UA" sz="1400" dirty="0">
                          <a:effectLst/>
                        </a:rPr>
                        <a:t> спільного з РГП «</a:t>
                      </a:r>
                      <a:r>
                        <a:rPr lang="uk-UA" sz="1400" dirty="0" err="1">
                          <a:effectLst/>
                        </a:rPr>
                        <a:t>Республиканская</a:t>
                      </a:r>
                      <a:r>
                        <a:rPr lang="uk-UA" sz="1400" dirty="0">
                          <a:effectLst/>
                        </a:rPr>
                        <a:t> </a:t>
                      </a:r>
                      <a:r>
                        <a:rPr lang="uk-UA" sz="1400" dirty="0" err="1">
                          <a:effectLst/>
                        </a:rPr>
                        <a:t>коллекция</a:t>
                      </a:r>
                      <a:r>
                        <a:rPr lang="uk-UA" sz="1400" dirty="0">
                          <a:effectLst/>
                        </a:rPr>
                        <a:t> </a:t>
                      </a:r>
                      <a:r>
                        <a:rPr lang="uk-UA" sz="1400" dirty="0" err="1">
                          <a:effectLst/>
                        </a:rPr>
                        <a:t>микроорганизмов</a:t>
                      </a:r>
                      <a:r>
                        <a:rPr lang="uk-UA" sz="1400" dirty="0">
                          <a:effectLst/>
                        </a:rPr>
                        <a:t>» </a:t>
                      </a:r>
                      <a:r>
                        <a:rPr lang="uk-UA" sz="1400" dirty="0" err="1">
                          <a:effectLst/>
                        </a:rPr>
                        <a:t>Комитета</a:t>
                      </a:r>
                      <a:r>
                        <a:rPr lang="uk-UA" sz="1400" dirty="0">
                          <a:effectLst/>
                        </a:rPr>
                        <a:t> науки </a:t>
                      </a:r>
                      <a:r>
                        <a:rPr lang="uk-UA" sz="1400" dirty="0" err="1">
                          <a:effectLst/>
                        </a:rPr>
                        <a:t>Министерства</a:t>
                      </a:r>
                      <a:r>
                        <a:rPr lang="uk-UA" sz="1400" dirty="0">
                          <a:effectLst/>
                        </a:rPr>
                        <a:t> </a:t>
                      </a:r>
                      <a:r>
                        <a:rPr lang="uk-UA" sz="1400" dirty="0" err="1">
                          <a:effectLst/>
                        </a:rPr>
                        <a:t>образования</a:t>
                      </a:r>
                      <a:r>
                        <a:rPr lang="uk-UA" sz="1400" dirty="0">
                          <a:effectLst/>
                        </a:rPr>
                        <a:t> и науки </a:t>
                      </a:r>
                      <a:r>
                        <a:rPr lang="uk-UA" sz="1400" dirty="0" err="1">
                          <a:effectLst/>
                        </a:rPr>
                        <a:t>Республики</a:t>
                      </a:r>
                      <a:r>
                        <a:rPr lang="uk-UA" sz="1400" dirty="0">
                          <a:effectLst/>
                        </a:rPr>
                        <a:t> Казахстан грантового проекту (науковий керівник – Патика М.В.)</a:t>
                      </a:r>
                    </a:p>
                    <a:p>
                      <a:pPr indent="45021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Договір про наукове співробітництво  з Інститутом мікробіології Національної Академії Наук Азербайджану (науковий керівник – Патика М.В.)</a:t>
                      </a:r>
                    </a:p>
                    <a:p>
                      <a:pPr indent="45021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Меморандум про співпрацю в галузі науково-технічної та інноваційної діяльності з науково-виробничим центром біотехнологій «SA </a:t>
                      </a:r>
                      <a:r>
                        <a:rPr lang="uk-UA" sz="1400" dirty="0" err="1">
                          <a:effectLst/>
                        </a:rPr>
                        <a:t>Bio-Soil</a:t>
                      </a:r>
                      <a:r>
                        <a:rPr lang="uk-UA" sz="1400" dirty="0">
                          <a:effectLst/>
                        </a:rPr>
                        <a:t>» (Естонія) (координатор - Патика М.В.)</a:t>
                      </a:r>
                    </a:p>
                    <a:p>
                      <a:pPr indent="45021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Меморандум в рамках програми </a:t>
                      </a:r>
                      <a:r>
                        <a:rPr lang="uk-UA" sz="1400" dirty="0" err="1">
                          <a:effectLst/>
                        </a:rPr>
                        <a:t>Erasmus</a:t>
                      </a:r>
                      <a:r>
                        <a:rPr lang="uk-UA" sz="1400" dirty="0">
                          <a:effectLst/>
                        </a:rPr>
                        <a:t>+  з </a:t>
                      </a:r>
                      <a:r>
                        <a:rPr lang="uk-UA" sz="1400" dirty="0" err="1">
                          <a:effectLst/>
                        </a:rPr>
                        <a:t>Наполі</a:t>
                      </a:r>
                      <a:r>
                        <a:rPr lang="uk-UA" sz="1400" dirty="0">
                          <a:effectLst/>
                        </a:rPr>
                        <a:t> (</a:t>
                      </a:r>
                      <a:r>
                        <a:rPr lang="uk-UA" sz="1400" dirty="0" err="1">
                          <a:effectLst/>
                        </a:rPr>
                        <a:t>Federico</a:t>
                      </a:r>
                      <a:r>
                        <a:rPr lang="uk-UA" sz="1400" dirty="0">
                          <a:effectLst/>
                        </a:rPr>
                        <a:t>) щодо подвійних дипломів за спеціальністю «Біотехнологія» (координатори - Патика М.В., Коломієць Ю.В.)</a:t>
                      </a:r>
                    </a:p>
                    <a:p>
                      <a:pPr indent="45021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«Меморандум о </a:t>
                      </a:r>
                      <a:r>
                        <a:rPr lang="uk-UA" sz="1400" dirty="0" err="1">
                          <a:effectLst/>
                        </a:rPr>
                        <a:t>сотрудничестве</a:t>
                      </a:r>
                      <a:r>
                        <a:rPr lang="uk-UA" sz="1400" dirty="0">
                          <a:effectLst/>
                        </a:rPr>
                        <a:t> в </a:t>
                      </a:r>
                      <a:r>
                        <a:rPr lang="uk-UA" sz="1400" dirty="0" err="1">
                          <a:effectLst/>
                        </a:rPr>
                        <a:t>области</a:t>
                      </a:r>
                      <a:r>
                        <a:rPr lang="uk-UA" sz="1400" dirty="0">
                          <a:effectLst/>
                        </a:rPr>
                        <a:t> </a:t>
                      </a:r>
                      <a:r>
                        <a:rPr lang="uk-UA" sz="1400" dirty="0" err="1">
                          <a:effectLst/>
                        </a:rPr>
                        <a:t>научно</a:t>
                      </a:r>
                      <a:r>
                        <a:rPr lang="uk-UA" sz="1400" dirty="0">
                          <a:effectLst/>
                        </a:rPr>
                        <a:t> – </a:t>
                      </a:r>
                      <a:r>
                        <a:rPr lang="uk-UA" sz="1400" dirty="0" err="1">
                          <a:effectLst/>
                        </a:rPr>
                        <a:t>технической</a:t>
                      </a:r>
                      <a:r>
                        <a:rPr lang="uk-UA" sz="1400" dirty="0">
                          <a:effectLst/>
                        </a:rPr>
                        <a:t> и </a:t>
                      </a:r>
                      <a:r>
                        <a:rPr lang="uk-UA" sz="1400" dirty="0" err="1">
                          <a:effectLst/>
                        </a:rPr>
                        <a:t>инновационной</a:t>
                      </a:r>
                      <a:r>
                        <a:rPr lang="uk-UA" sz="1400" dirty="0">
                          <a:effectLst/>
                        </a:rPr>
                        <a:t> </a:t>
                      </a:r>
                      <a:r>
                        <a:rPr lang="uk-UA" sz="1400" dirty="0" err="1">
                          <a:effectLst/>
                        </a:rPr>
                        <a:t>деятельности</a:t>
                      </a:r>
                      <a:r>
                        <a:rPr lang="uk-UA" sz="1400" dirty="0">
                          <a:effectLst/>
                        </a:rPr>
                        <a:t>  </a:t>
                      </a:r>
                      <a:r>
                        <a:rPr lang="uk-UA" sz="1400" dirty="0" err="1">
                          <a:effectLst/>
                        </a:rPr>
                        <a:t>Республиканское</a:t>
                      </a:r>
                      <a:r>
                        <a:rPr lang="uk-UA" sz="1400" dirty="0">
                          <a:effectLst/>
                        </a:rPr>
                        <a:t> </a:t>
                      </a:r>
                      <a:r>
                        <a:rPr lang="uk-UA" sz="1400" dirty="0" err="1">
                          <a:effectLst/>
                        </a:rPr>
                        <a:t>государственное</a:t>
                      </a:r>
                      <a:r>
                        <a:rPr lang="uk-UA" sz="1400" dirty="0">
                          <a:effectLst/>
                        </a:rPr>
                        <a:t> </a:t>
                      </a:r>
                      <a:r>
                        <a:rPr lang="uk-UA" sz="1400" dirty="0" err="1">
                          <a:effectLst/>
                        </a:rPr>
                        <a:t>предприятие</a:t>
                      </a:r>
                      <a:r>
                        <a:rPr lang="uk-UA" sz="1400" dirty="0">
                          <a:effectLst/>
                        </a:rPr>
                        <a:t> «</a:t>
                      </a:r>
                      <a:r>
                        <a:rPr lang="uk-UA" sz="1400" dirty="0" err="1">
                          <a:effectLst/>
                        </a:rPr>
                        <a:t>Республиканская</a:t>
                      </a:r>
                      <a:r>
                        <a:rPr lang="uk-UA" sz="1400" dirty="0">
                          <a:effectLst/>
                        </a:rPr>
                        <a:t> </a:t>
                      </a:r>
                      <a:r>
                        <a:rPr lang="uk-UA" sz="1400" dirty="0" err="1">
                          <a:effectLst/>
                        </a:rPr>
                        <a:t>коллекция</a:t>
                      </a:r>
                      <a:r>
                        <a:rPr lang="uk-UA" sz="1400" dirty="0">
                          <a:effectLst/>
                        </a:rPr>
                        <a:t> </a:t>
                      </a:r>
                      <a:r>
                        <a:rPr lang="uk-UA" sz="1400" dirty="0" err="1">
                          <a:effectLst/>
                        </a:rPr>
                        <a:t>микроорганизмов</a:t>
                      </a:r>
                      <a:r>
                        <a:rPr lang="uk-UA" sz="1400" dirty="0">
                          <a:effectLst/>
                        </a:rPr>
                        <a:t>» (Казахстан), (координатор - Патика М.В.).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08" marR="25908" marT="0" marB="0"/>
                </a:tc>
                <a:extLst>
                  <a:ext uri="{0D108BD9-81ED-4DB2-BD59-A6C34878D82A}">
                    <a16:rowId xmlns:a16="http://schemas.microsoft.com/office/drawing/2014/main" xmlns="" val="1271625483"/>
                  </a:ext>
                </a:extLst>
              </a:tr>
              <a:tr h="103632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Молекулярної біології, мікробіології та </a:t>
                      </a:r>
                      <a:r>
                        <a:rPr lang="uk-UA" sz="1400" dirty="0" err="1">
                          <a:effectLst/>
                        </a:rPr>
                        <a:t>біобезпеки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08" marR="25908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00B050"/>
                          </a:solidFill>
                          <a:effectLst/>
                        </a:rPr>
                        <a:t>3</a:t>
                      </a:r>
                    </a:p>
                    <a:p>
                      <a:pPr indent="45021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«Пошук базового ефективного алгоритму </a:t>
                      </a:r>
                      <a:r>
                        <a:rPr lang="uk-UA" sz="1400" dirty="0" err="1">
                          <a:effectLst/>
                        </a:rPr>
                        <a:t>біосенсорного</a:t>
                      </a:r>
                      <a:r>
                        <a:rPr lang="uk-UA" sz="1400" dirty="0">
                          <a:effectLst/>
                        </a:rPr>
                        <a:t> експрес-контролю біохімічних параметрів розвитку онкологічного ураження та ефективності його лікування», Україна, Латвія 2017-2018 рр. (науковий керівник – </a:t>
                      </a:r>
                      <a:r>
                        <a:rPr lang="uk-UA" sz="1400" dirty="0" err="1">
                          <a:effectLst/>
                        </a:rPr>
                        <a:t>Стародуб</a:t>
                      </a:r>
                      <a:r>
                        <a:rPr lang="uk-UA" sz="1400" dirty="0">
                          <a:effectLst/>
                        </a:rPr>
                        <a:t> М.Ф.).</a:t>
                      </a:r>
                    </a:p>
                    <a:p>
                      <a:pPr indent="45021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НАТО проект SPS 984637 «</a:t>
                      </a:r>
                      <a:r>
                        <a:rPr lang="uk-UA" sz="1400" dirty="0" err="1">
                          <a:effectLst/>
                        </a:rPr>
                        <a:t>Development</a:t>
                      </a:r>
                      <a:r>
                        <a:rPr lang="uk-UA" sz="1400" dirty="0">
                          <a:effectLst/>
                        </a:rPr>
                        <a:t> </a:t>
                      </a:r>
                      <a:r>
                        <a:rPr lang="uk-UA" sz="1400" dirty="0" err="1">
                          <a:effectLst/>
                        </a:rPr>
                        <a:t>of</a:t>
                      </a:r>
                      <a:r>
                        <a:rPr lang="uk-UA" sz="1400" dirty="0">
                          <a:effectLst/>
                        </a:rPr>
                        <a:t> </a:t>
                      </a:r>
                      <a:r>
                        <a:rPr lang="uk-UA" sz="1400" dirty="0" err="1">
                          <a:effectLst/>
                        </a:rPr>
                        <a:t>optical</a:t>
                      </a:r>
                      <a:r>
                        <a:rPr lang="uk-UA" sz="1400" dirty="0">
                          <a:effectLst/>
                        </a:rPr>
                        <a:t> </a:t>
                      </a:r>
                      <a:r>
                        <a:rPr lang="uk-UA" sz="1400" dirty="0" err="1">
                          <a:effectLst/>
                        </a:rPr>
                        <a:t>bio-sensors</a:t>
                      </a:r>
                      <a:r>
                        <a:rPr lang="uk-UA" sz="1400" dirty="0">
                          <a:effectLst/>
                        </a:rPr>
                        <a:t> </a:t>
                      </a:r>
                      <a:r>
                        <a:rPr lang="uk-UA" sz="1400" dirty="0" err="1">
                          <a:effectLst/>
                        </a:rPr>
                        <a:t>for</a:t>
                      </a:r>
                      <a:r>
                        <a:rPr lang="uk-UA" sz="1400" dirty="0">
                          <a:effectLst/>
                        </a:rPr>
                        <a:t> </a:t>
                      </a:r>
                      <a:r>
                        <a:rPr lang="uk-UA" sz="1400" dirty="0" err="1">
                          <a:effectLst/>
                        </a:rPr>
                        <a:t>detection</a:t>
                      </a:r>
                      <a:r>
                        <a:rPr lang="uk-UA" sz="1400" dirty="0">
                          <a:effectLst/>
                        </a:rPr>
                        <a:t> </a:t>
                      </a:r>
                      <a:r>
                        <a:rPr lang="uk-UA" sz="1400" dirty="0" err="1">
                          <a:effectLst/>
                        </a:rPr>
                        <a:t>of</a:t>
                      </a:r>
                      <a:r>
                        <a:rPr lang="uk-UA" sz="1400" dirty="0">
                          <a:effectLst/>
                        </a:rPr>
                        <a:t> </a:t>
                      </a:r>
                      <a:r>
                        <a:rPr lang="uk-UA" sz="1400" dirty="0" err="1">
                          <a:effectLst/>
                        </a:rPr>
                        <a:t>bio-toxins</a:t>
                      </a:r>
                      <a:r>
                        <a:rPr lang="uk-UA" sz="1400" dirty="0">
                          <a:effectLst/>
                        </a:rPr>
                        <a:t>» (науковий керівник – </a:t>
                      </a:r>
                      <a:r>
                        <a:rPr lang="uk-UA" sz="1400" dirty="0" err="1">
                          <a:effectLst/>
                        </a:rPr>
                        <a:t>Стародуб</a:t>
                      </a:r>
                      <a:r>
                        <a:rPr lang="uk-UA" sz="1400" dirty="0">
                          <a:effectLst/>
                        </a:rPr>
                        <a:t> М.Ф.). </a:t>
                      </a:r>
                    </a:p>
                    <a:p>
                      <a:pPr indent="45021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effectLst/>
                        </a:rPr>
                        <a:t>Sheffield</a:t>
                      </a:r>
                      <a:r>
                        <a:rPr lang="uk-UA" sz="1400" dirty="0">
                          <a:effectLst/>
                        </a:rPr>
                        <a:t> </a:t>
                      </a:r>
                      <a:r>
                        <a:rPr lang="uk-UA" sz="1400" dirty="0" err="1">
                          <a:effectLst/>
                        </a:rPr>
                        <a:t>Hallam</a:t>
                      </a:r>
                      <a:r>
                        <a:rPr lang="uk-UA" sz="1400" dirty="0">
                          <a:effectLst/>
                        </a:rPr>
                        <a:t> </a:t>
                      </a:r>
                      <a:r>
                        <a:rPr lang="uk-UA" sz="1400" dirty="0" err="1">
                          <a:effectLst/>
                        </a:rPr>
                        <a:t>University</a:t>
                      </a:r>
                      <a:r>
                        <a:rPr lang="uk-UA" sz="1400" dirty="0">
                          <a:effectLst/>
                        </a:rPr>
                        <a:t>, </a:t>
                      </a:r>
                      <a:r>
                        <a:rPr lang="uk-UA" sz="1400" dirty="0" err="1">
                          <a:effectLst/>
                        </a:rPr>
                        <a:t>Materials</a:t>
                      </a:r>
                      <a:r>
                        <a:rPr lang="uk-UA" sz="1400" dirty="0">
                          <a:effectLst/>
                        </a:rPr>
                        <a:t> </a:t>
                      </a:r>
                      <a:r>
                        <a:rPr lang="uk-UA" sz="1400" dirty="0" err="1">
                          <a:effectLst/>
                        </a:rPr>
                        <a:t>and</a:t>
                      </a:r>
                      <a:r>
                        <a:rPr lang="uk-UA" sz="1400" dirty="0">
                          <a:effectLst/>
                        </a:rPr>
                        <a:t> </a:t>
                      </a:r>
                      <a:r>
                        <a:rPr lang="uk-UA" sz="1400" dirty="0" err="1">
                          <a:effectLst/>
                        </a:rPr>
                        <a:t>Engineering</a:t>
                      </a:r>
                      <a:r>
                        <a:rPr lang="uk-UA" sz="1400" dirty="0">
                          <a:effectLst/>
                        </a:rPr>
                        <a:t> </a:t>
                      </a:r>
                      <a:r>
                        <a:rPr lang="uk-UA" sz="1400" dirty="0" err="1">
                          <a:effectLst/>
                        </a:rPr>
                        <a:t>Research</a:t>
                      </a:r>
                      <a:r>
                        <a:rPr lang="uk-UA" sz="1400" dirty="0">
                          <a:effectLst/>
                        </a:rPr>
                        <a:t> </a:t>
                      </a:r>
                      <a:r>
                        <a:rPr lang="uk-UA" sz="1400" dirty="0" err="1">
                          <a:effectLst/>
                        </a:rPr>
                        <a:t>Institute</a:t>
                      </a:r>
                      <a:r>
                        <a:rPr lang="uk-UA" sz="1400" dirty="0">
                          <a:effectLst/>
                        </a:rPr>
                        <a:t>, </a:t>
                      </a:r>
                      <a:r>
                        <a:rPr lang="uk-UA" sz="1400" dirty="0" err="1">
                          <a:effectLst/>
                        </a:rPr>
                        <a:t>United</a:t>
                      </a:r>
                      <a:r>
                        <a:rPr lang="uk-UA" sz="1400" dirty="0">
                          <a:effectLst/>
                        </a:rPr>
                        <a:t> </a:t>
                      </a:r>
                      <a:r>
                        <a:rPr lang="uk-UA" sz="1400" dirty="0" err="1">
                          <a:effectLst/>
                        </a:rPr>
                        <a:t>Kingdom</a:t>
                      </a:r>
                      <a:r>
                        <a:rPr lang="uk-UA" sz="1400" dirty="0">
                          <a:effectLst/>
                        </a:rPr>
                        <a:t> (координатор – </a:t>
                      </a:r>
                      <a:r>
                        <a:rPr lang="uk-UA" sz="1400" dirty="0" err="1">
                          <a:effectLst/>
                        </a:rPr>
                        <a:t>Стародуб</a:t>
                      </a:r>
                      <a:r>
                        <a:rPr lang="uk-UA" sz="1400" dirty="0">
                          <a:effectLst/>
                        </a:rPr>
                        <a:t> М.Ф.)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08" marR="25908" marT="0" marB="0"/>
                </a:tc>
                <a:extLst>
                  <a:ext uri="{0D108BD9-81ED-4DB2-BD59-A6C34878D82A}">
                    <a16:rowId xmlns:a16="http://schemas.microsoft.com/office/drawing/2014/main" xmlns="" val="2715992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2002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>
            <a:extLst>
              <a:ext uri="{FF2B5EF4-FFF2-40B4-BE49-F238E27FC236}">
                <a16:creationId xmlns:a16="http://schemas.microsoft.com/office/drawing/2014/main" xmlns="" id="{EB905B7B-2F19-4C7B-B3C8-13457B05C4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034021"/>
              </p:ext>
            </p:extLst>
          </p:nvPr>
        </p:nvGraphicFramePr>
        <p:xfrm>
          <a:off x="1692322" y="799532"/>
          <a:ext cx="9608024" cy="44794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66030">
                  <a:extLst>
                    <a:ext uri="{9D8B030D-6E8A-4147-A177-3AD203B41FA5}">
                      <a16:colId xmlns:a16="http://schemas.microsoft.com/office/drawing/2014/main" xmlns="" val="13626620"/>
                    </a:ext>
                  </a:extLst>
                </a:gridCol>
                <a:gridCol w="6741994">
                  <a:extLst>
                    <a:ext uri="{9D8B030D-6E8A-4147-A177-3AD203B41FA5}">
                      <a16:colId xmlns:a16="http://schemas.microsoft.com/office/drawing/2014/main" xmlns="" val="146251954"/>
                    </a:ext>
                  </a:extLst>
                </a:gridCol>
              </a:tblGrid>
              <a:tr h="497006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Кафедра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08" marR="259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Кількість проектів, назва, керівник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08" marR="25908" marT="0" marB="0" anchor="ctr"/>
                </a:tc>
                <a:extLst>
                  <a:ext uri="{0D108BD9-81ED-4DB2-BD59-A6C34878D82A}">
                    <a16:rowId xmlns:a16="http://schemas.microsoft.com/office/drawing/2014/main" xmlns="" val="2969533942"/>
                  </a:ext>
                </a:extLst>
              </a:tr>
              <a:tr h="2045368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Загальної екології та безпеки життєдіяльності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</a:t>
                      </a:r>
                    </a:p>
                    <a:p>
                      <a:pPr indent="45021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Міжнародна програма UNCCD/GM </a:t>
                      </a:r>
                      <a:r>
                        <a:rPr lang="uk-UA" sz="1600" dirty="0" err="1">
                          <a:effectLst/>
                        </a:rPr>
                        <a:t>ˮПостановка</a:t>
                      </a:r>
                      <a:r>
                        <a:rPr lang="uk-UA" sz="1600" dirty="0">
                          <a:effectLst/>
                        </a:rPr>
                        <a:t> цілей для досягнення нейтрального рівня деградації </a:t>
                      </a:r>
                      <a:r>
                        <a:rPr lang="uk-UA" sz="1600" dirty="0" err="1">
                          <a:effectLst/>
                        </a:rPr>
                        <a:t>земельˮ</a:t>
                      </a:r>
                      <a:r>
                        <a:rPr lang="uk-UA" sz="1600" dirty="0">
                          <a:effectLst/>
                        </a:rPr>
                        <a:t> (</a:t>
                      </a:r>
                      <a:r>
                        <a:rPr lang="uk-UA" sz="1600" dirty="0" err="1">
                          <a:effectLst/>
                        </a:rPr>
                        <a:t>Land</a:t>
                      </a:r>
                      <a:r>
                        <a:rPr lang="uk-UA" sz="1600" dirty="0">
                          <a:effectLst/>
                        </a:rPr>
                        <a:t> </a:t>
                      </a:r>
                      <a:r>
                        <a:rPr lang="uk-UA" sz="1600" dirty="0" err="1">
                          <a:effectLst/>
                        </a:rPr>
                        <a:t>Degradation</a:t>
                      </a:r>
                      <a:r>
                        <a:rPr lang="uk-UA" sz="1600" dirty="0">
                          <a:effectLst/>
                        </a:rPr>
                        <a:t> </a:t>
                      </a:r>
                      <a:r>
                        <a:rPr lang="uk-UA" sz="1600" dirty="0" err="1">
                          <a:effectLst/>
                        </a:rPr>
                        <a:t>Neutrality</a:t>
                      </a:r>
                      <a:r>
                        <a:rPr lang="uk-UA" sz="1600" dirty="0">
                          <a:effectLst/>
                        </a:rPr>
                        <a:t> </a:t>
                      </a:r>
                      <a:r>
                        <a:rPr lang="uk-UA" sz="1600" dirty="0" err="1">
                          <a:effectLst/>
                        </a:rPr>
                        <a:t>Target</a:t>
                      </a:r>
                      <a:r>
                        <a:rPr lang="uk-UA" sz="1600" dirty="0">
                          <a:effectLst/>
                        </a:rPr>
                        <a:t> </a:t>
                      </a:r>
                      <a:r>
                        <a:rPr lang="uk-UA" sz="1600" dirty="0" err="1">
                          <a:effectLst/>
                        </a:rPr>
                        <a:t>Setting</a:t>
                      </a:r>
                      <a:r>
                        <a:rPr lang="uk-UA" sz="1600" dirty="0">
                          <a:effectLst/>
                        </a:rPr>
                        <a:t> </a:t>
                      </a:r>
                      <a:r>
                        <a:rPr lang="uk-UA" sz="1600" dirty="0" err="1">
                          <a:effectLst/>
                        </a:rPr>
                        <a:t>Support</a:t>
                      </a:r>
                      <a:r>
                        <a:rPr lang="uk-UA" sz="1600" dirty="0">
                          <a:effectLst/>
                        </a:rPr>
                        <a:t> </a:t>
                      </a:r>
                      <a:r>
                        <a:rPr lang="uk-UA" sz="1600" dirty="0" err="1">
                          <a:effectLst/>
                        </a:rPr>
                        <a:t>Programme</a:t>
                      </a:r>
                      <a:r>
                        <a:rPr lang="uk-UA" sz="1600" dirty="0">
                          <a:effectLst/>
                        </a:rPr>
                        <a:t> (LDN TSP)), 2016−2017 рр. (національний консультант програми – </a:t>
                      </a:r>
                      <a:r>
                        <a:rPr lang="uk-UA" sz="1600" dirty="0" err="1">
                          <a:effectLst/>
                        </a:rPr>
                        <a:t>Ракоїд</a:t>
                      </a:r>
                      <a:r>
                        <a:rPr lang="uk-UA" sz="1600" dirty="0">
                          <a:effectLst/>
                        </a:rPr>
                        <a:t> О.О.).</a:t>
                      </a:r>
                    </a:p>
                    <a:p>
                      <a:pPr indent="45021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Міжнародна програма ”</a:t>
                      </a:r>
                      <a:r>
                        <a:rPr lang="uk-UA" sz="1600" dirty="0" err="1">
                          <a:effectLst/>
                        </a:rPr>
                        <a:t>Land</a:t>
                      </a:r>
                      <a:r>
                        <a:rPr lang="uk-UA" sz="1600" dirty="0">
                          <a:effectLst/>
                        </a:rPr>
                        <a:t> </a:t>
                      </a:r>
                      <a:r>
                        <a:rPr lang="uk-UA" sz="1600" dirty="0" err="1">
                          <a:effectLst/>
                        </a:rPr>
                        <a:t>cover</a:t>
                      </a:r>
                      <a:r>
                        <a:rPr lang="uk-UA" sz="1600" dirty="0">
                          <a:effectLst/>
                        </a:rPr>
                        <a:t>/</a:t>
                      </a:r>
                      <a:r>
                        <a:rPr lang="uk-UA" sz="1600" dirty="0" err="1">
                          <a:effectLst/>
                        </a:rPr>
                        <a:t>land</a:t>
                      </a:r>
                      <a:r>
                        <a:rPr lang="uk-UA" sz="1600" dirty="0">
                          <a:effectLst/>
                        </a:rPr>
                        <a:t> </a:t>
                      </a:r>
                      <a:r>
                        <a:rPr lang="uk-UA" sz="1600" dirty="0" err="1">
                          <a:effectLst/>
                        </a:rPr>
                        <a:t>use</a:t>
                      </a:r>
                      <a:r>
                        <a:rPr lang="uk-UA" sz="1600" dirty="0">
                          <a:effectLst/>
                        </a:rPr>
                        <a:t> </a:t>
                      </a:r>
                      <a:r>
                        <a:rPr lang="uk-UA" sz="1600" dirty="0" err="1">
                          <a:effectLst/>
                        </a:rPr>
                        <a:t>changes</a:t>
                      </a:r>
                      <a:r>
                        <a:rPr lang="uk-UA" sz="1600" dirty="0">
                          <a:effectLst/>
                        </a:rPr>
                        <a:t>” (NASA) 2016−2017 рр. (науковий керівник - </a:t>
                      </a:r>
                      <a:r>
                        <a:rPr lang="uk-UA" sz="1600" dirty="0" err="1">
                          <a:effectLst/>
                        </a:rPr>
                        <a:t>Стародубцев</a:t>
                      </a:r>
                      <a:r>
                        <a:rPr lang="uk-UA" sz="1600" dirty="0">
                          <a:effectLst/>
                        </a:rPr>
                        <a:t> В.М.)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/>
                </a:tc>
                <a:extLst>
                  <a:ext uri="{0D108BD9-81ED-4DB2-BD59-A6C34878D82A}">
                    <a16:rowId xmlns:a16="http://schemas.microsoft.com/office/drawing/2014/main" xmlns="" val="2028544864"/>
                  </a:ext>
                </a:extLst>
              </a:tr>
              <a:tr h="818147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Екології агросфери та екологічного контролю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</a:t>
                      </a:r>
                    </a:p>
                    <a:p>
                      <a:pPr indent="45021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Меморандум в рамках програми щодо подвійних дипломів за спеціальністю «Екологія», Польща, </a:t>
                      </a:r>
                      <a:r>
                        <a:rPr lang="uk-UA" sz="1600" dirty="0" err="1">
                          <a:effectLst/>
                        </a:rPr>
                        <a:t>Слупськ</a:t>
                      </a:r>
                      <a:r>
                        <a:rPr lang="uk-UA" sz="1600" dirty="0">
                          <a:effectLst/>
                        </a:rPr>
                        <a:t> (координатор – Рибалко Ю.В.)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/>
                </a:tc>
                <a:extLst>
                  <a:ext uri="{0D108BD9-81ED-4DB2-BD59-A6C34878D82A}">
                    <a16:rowId xmlns:a16="http://schemas.microsoft.com/office/drawing/2014/main" xmlns="" val="2913316"/>
                  </a:ext>
                </a:extLst>
              </a:tr>
              <a:tr h="1022684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Фітопатології ім. акад. В.Ф. </a:t>
                      </a:r>
                      <a:r>
                        <a:rPr lang="uk-UA" sz="1600" dirty="0" err="1">
                          <a:effectLst/>
                        </a:rPr>
                        <a:t>Пересипкіна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</a:t>
                      </a:r>
                    </a:p>
                    <a:p>
                      <a:pPr indent="45021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</a:rPr>
                        <a:t>Cпільний</a:t>
                      </a:r>
                      <a:r>
                        <a:rPr lang="uk-UA" sz="1600" dirty="0">
                          <a:effectLst/>
                        </a:rPr>
                        <a:t> українсько – молдовський науково-дослідний проект «Діагностика кореневих гнилей пшениці» 2017-2018 рр. (науковий керівник - Крючкова Л.О.).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/>
                </a:tc>
                <a:extLst>
                  <a:ext uri="{0D108BD9-81ED-4DB2-BD59-A6C34878D82A}">
                    <a16:rowId xmlns:a16="http://schemas.microsoft.com/office/drawing/2014/main" xmlns="" val="1403491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330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>
            <a:extLst>
              <a:ext uri="{FF2B5EF4-FFF2-40B4-BE49-F238E27FC236}">
                <a16:creationId xmlns:a16="http://schemas.microsoft.com/office/drawing/2014/main" xmlns="" id="{CFF23F8E-693A-41F0-8231-5E34BE8880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511389"/>
              </p:ext>
            </p:extLst>
          </p:nvPr>
        </p:nvGraphicFramePr>
        <p:xfrm>
          <a:off x="1842449" y="982639"/>
          <a:ext cx="9075760" cy="49228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8812">
                  <a:extLst>
                    <a:ext uri="{9D8B030D-6E8A-4147-A177-3AD203B41FA5}">
                      <a16:colId xmlns:a16="http://schemas.microsoft.com/office/drawing/2014/main" xmlns="" val="3565014568"/>
                    </a:ext>
                  </a:extLst>
                </a:gridCol>
                <a:gridCol w="5096948">
                  <a:extLst>
                    <a:ext uri="{9D8B030D-6E8A-4147-A177-3AD203B41FA5}">
                      <a16:colId xmlns:a16="http://schemas.microsoft.com/office/drawing/2014/main" xmlns="" val="411861009"/>
                    </a:ext>
                  </a:extLst>
                </a:gridCol>
              </a:tblGrid>
              <a:tr h="351633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Кафедра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08" marR="259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Кількість проектів, назва, керівник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08" marR="25908" marT="0" marB="0" anchor="ctr"/>
                </a:tc>
                <a:extLst>
                  <a:ext uri="{0D108BD9-81ED-4DB2-BD59-A6C34878D82A}">
                    <a16:rowId xmlns:a16="http://schemas.microsoft.com/office/drawing/2014/main" xmlns="" val="3310708791"/>
                  </a:ext>
                </a:extLst>
              </a:tr>
              <a:tr h="175816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Радіобіології та радіоекології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</a:t>
                      </a:r>
                    </a:p>
                    <a:p>
                      <a:pPr indent="45021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</a:rPr>
                        <a:t>Joint</a:t>
                      </a:r>
                      <a:r>
                        <a:rPr lang="uk-UA" sz="1600" dirty="0">
                          <a:effectLst/>
                        </a:rPr>
                        <a:t> </a:t>
                      </a:r>
                      <a:r>
                        <a:rPr lang="uk-UA" sz="1600" dirty="0" err="1">
                          <a:effectLst/>
                        </a:rPr>
                        <a:t>Ukrainian-Norwegian</a:t>
                      </a:r>
                      <a:r>
                        <a:rPr lang="uk-UA" sz="1600" dirty="0">
                          <a:effectLst/>
                        </a:rPr>
                        <a:t> </a:t>
                      </a:r>
                      <a:r>
                        <a:rPr lang="uk-UA" sz="1600" dirty="0" err="1">
                          <a:effectLst/>
                        </a:rPr>
                        <a:t>education</a:t>
                      </a:r>
                      <a:r>
                        <a:rPr lang="uk-UA" sz="1600" dirty="0">
                          <a:effectLst/>
                        </a:rPr>
                        <a:t> </a:t>
                      </a:r>
                      <a:r>
                        <a:rPr lang="uk-UA" sz="1600" dirty="0" err="1">
                          <a:effectLst/>
                        </a:rPr>
                        <a:t>programme</a:t>
                      </a:r>
                      <a:r>
                        <a:rPr lang="uk-UA" sz="1600" dirty="0">
                          <a:effectLst/>
                        </a:rPr>
                        <a:t> in </a:t>
                      </a:r>
                      <a:r>
                        <a:rPr lang="uk-UA" sz="1600" dirty="0" err="1">
                          <a:effectLst/>
                        </a:rPr>
                        <a:t>Environmental</a:t>
                      </a:r>
                      <a:r>
                        <a:rPr lang="uk-UA" sz="1600" dirty="0">
                          <a:effectLst/>
                        </a:rPr>
                        <a:t> </a:t>
                      </a:r>
                      <a:r>
                        <a:rPr lang="uk-UA" sz="1600" dirty="0" err="1">
                          <a:effectLst/>
                        </a:rPr>
                        <a:t>Radioactivity</a:t>
                      </a:r>
                      <a:r>
                        <a:rPr lang="uk-UA" sz="1600" dirty="0">
                          <a:effectLst/>
                        </a:rPr>
                        <a:t>,  Норвегія, 2016 -2018 рр. (координатор – </a:t>
                      </a:r>
                      <a:r>
                        <a:rPr lang="uk-UA" sz="1600" dirty="0" err="1">
                          <a:effectLst/>
                        </a:rPr>
                        <a:t>Паренюк</a:t>
                      </a:r>
                      <a:r>
                        <a:rPr lang="uk-UA" sz="1600" dirty="0">
                          <a:effectLst/>
                        </a:rPr>
                        <a:t> О.Ю.).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31659494"/>
                  </a:ext>
                </a:extLst>
              </a:tr>
              <a:tr h="1406532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Ентомології ім. проф. М.П. Дядечка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</a:t>
                      </a:r>
                    </a:p>
                    <a:p>
                      <a:pPr indent="45021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Міжнародний проект програми НАТО «Наука заради миру та безпеки G4687», Чехія (координатор – </a:t>
                      </a:r>
                      <a:r>
                        <a:rPr lang="uk-UA" sz="1600" dirty="0" err="1">
                          <a:effectLst/>
                        </a:rPr>
                        <a:t>Стефановська</a:t>
                      </a:r>
                      <a:r>
                        <a:rPr lang="uk-UA" sz="1600" dirty="0">
                          <a:effectLst/>
                        </a:rPr>
                        <a:t> Т.Р.).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74106347"/>
                  </a:ext>
                </a:extLst>
              </a:tr>
              <a:tr h="703266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Фізіології, біохімії рослин та біоенергетики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uk-UA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693613564"/>
                  </a:ext>
                </a:extLst>
              </a:tr>
              <a:tr h="703266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Інтегрованого захисту та карантину рослин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uk-UA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4846054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5444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52D65F8-5AE1-4BA1-95A1-A4AC6B32C38B}"/>
              </a:ext>
            </a:extLst>
          </p:cNvPr>
          <p:cNvSpPr txBox="1"/>
          <p:nvPr/>
        </p:nvSpPr>
        <p:spPr>
          <a:xfrm>
            <a:off x="2088107" y="423081"/>
            <a:ext cx="97854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ЧЛЕНСТВО НАУКОВО-ПЕДАГОГІЧНИХ ТА ПЕДАГОГІЧНИХ ПРАЦІВНИКІВ В МІЖНАРОДНИХ ОРГАНІЗАЦІЯХ</a:t>
            </a:r>
          </a:p>
          <a:p>
            <a:pPr algn="ctr"/>
            <a:endParaRPr lang="uk-UA" dirty="0"/>
          </a:p>
        </p:txBody>
      </p:sp>
      <p:graphicFrame>
        <p:nvGraphicFramePr>
          <p:cNvPr id="3" name="Таблиця 2">
            <a:extLst>
              <a:ext uri="{FF2B5EF4-FFF2-40B4-BE49-F238E27FC236}">
                <a16:creationId xmlns:a16="http://schemas.microsoft.com/office/drawing/2014/main" xmlns="" id="{FBCF2419-1618-4293-83B1-2648B6EFDB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341493"/>
              </p:ext>
            </p:extLst>
          </p:nvPr>
        </p:nvGraphicFramePr>
        <p:xfrm>
          <a:off x="1433015" y="1146412"/>
          <a:ext cx="9799093" cy="513181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17593">
                  <a:extLst>
                    <a:ext uri="{9D8B030D-6E8A-4147-A177-3AD203B41FA5}">
                      <a16:colId xmlns:a16="http://schemas.microsoft.com/office/drawing/2014/main" xmlns="" val="2825581417"/>
                    </a:ext>
                  </a:extLst>
                </a:gridCol>
                <a:gridCol w="2460500">
                  <a:extLst>
                    <a:ext uri="{9D8B030D-6E8A-4147-A177-3AD203B41FA5}">
                      <a16:colId xmlns:a16="http://schemas.microsoft.com/office/drawing/2014/main" xmlns="" val="166397809"/>
                    </a:ext>
                  </a:extLst>
                </a:gridCol>
                <a:gridCol w="2460500">
                  <a:extLst>
                    <a:ext uri="{9D8B030D-6E8A-4147-A177-3AD203B41FA5}">
                      <a16:colId xmlns:a16="http://schemas.microsoft.com/office/drawing/2014/main" xmlns="" val="1672458582"/>
                    </a:ext>
                  </a:extLst>
                </a:gridCol>
                <a:gridCol w="2460500">
                  <a:extLst>
                    <a:ext uri="{9D8B030D-6E8A-4147-A177-3AD203B41FA5}">
                      <a16:colId xmlns:a16="http://schemas.microsoft.com/office/drawing/2014/main" xmlns="" val="3776528624"/>
                    </a:ext>
                  </a:extLst>
                </a:gridCol>
              </a:tblGrid>
              <a:tr h="36981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uk-UA" sz="1400" dirty="0">
                          <a:effectLst/>
                        </a:rPr>
                        <a:t>Кафедра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37" marR="573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uk-UA" sz="1400" dirty="0">
                          <a:effectLst/>
                        </a:rPr>
                        <a:t>ПІБ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37" marR="573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uk-UA" sz="1400" dirty="0">
                          <a:effectLst/>
                        </a:rPr>
                        <a:t>Міжнародна організація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37" marR="57337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>
                          <a:effectLst/>
                        </a:rPr>
                        <a:t>Посада в організації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37" marR="57337" marT="0" marB="0"/>
                </a:tc>
                <a:extLst>
                  <a:ext uri="{0D108BD9-81ED-4DB2-BD59-A6C34878D82A}">
                    <a16:rowId xmlns:a16="http://schemas.microsoft.com/office/drawing/2014/main" xmlns="" val="4161153024"/>
                  </a:ext>
                </a:extLst>
              </a:tr>
              <a:tr h="508505"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uk-UA" sz="1400" dirty="0">
                          <a:effectLst/>
                        </a:rPr>
                        <a:t>Радіобіології та радіоекології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37" marR="573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uk-UA" sz="1400" dirty="0" err="1">
                          <a:solidFill>
                            <a:schemeClr val="tx1"/>
                          </a:solidFill>
                          <a:effectLst/>
                        </a:rPr>
                        <a:t>Гудков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 І.М.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37" marR="573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Наукова рада РАН з радіобіології (Росія)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37" marR="573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</a:rPr>
                        <a:t>Член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37" marR="57337" marT="0" marB="0">
                    <a:solidFill>
                      <a:srgbClr val="E1CD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8376845"/>
                  </a:ext>
                </a:extLst>
              </a:tr>
              <a:tr h="101701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uk-UA" sz="1400" dirty="0" err="1">
                          <a:solidFill>
                            <a:schemeClr val="tx1"/>
                          </a:solidFill>
                          <a:effectLst/>
                        </a:rPr>
                        <a:t>Білєра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 Н.М.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37" marR="573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Американське геофізичне товариство, секція </a:t>
                      </a:r>
                      <a:r>
                        <a:rPr lang="uk-UA" sz="1400" dirty="0" err="1">
                          <a:solidFill>
                            <a:schemeClr val="tx1"/>
                          </a:solidFill>
                          <a:effectLst/>
                        </a:rPr>
                        <a:t>біогеонауки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 (AGU-</a:t>
                      </a:r>
                      <a:r>
                        <a:rPr lang="uk-UA" sz="1400" dirty="0" err="1">
                          <a:solidFill>
                            <a:schemeClr val="tx1"/>
                          </a:solidFill>
                          <a:effectLst/>
                        </a:rPr>
                        <a:t>American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400" dirty="0" err="1">
                          <a:solidFill>
                            <a:schemeClr val="tx1"/>
                          </a:solidFill>
                          <a:effectLst/>
                        </a:rPr>
                        <a:t>Geophysical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400" dirty="0" err="1">
                          <a:solidFill>
                            <a:schemeClr val="tx1"/>
                          </a:solidFill>
                          <a:effectLst/>
                        </a:rPr>
                        <a:t>Union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37" marR="573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</a:rPr>
                        <a:t>Член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37" marR="57337" marT="0" marB="0">
                    <a:solidFill>
                      <a:srgbClr val="E1CD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1614084"/>
                  </a:ext>
                </a:extLst>
              </a:tr>
              <a:tr h="1101762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</a:rPr>
                        <a:t>Молекулярної біології, мікробіології та біобезпеки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37" marR="573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uk-UA" sz="1400" dirty="0" err="1">
                          <a:solidFill>
                            <a:schemeClr val="tx1"/>
                          </a:solidFill>
                          <a:effectLst/>
                        </a:rPr>
                        <a:t>Стародуб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 М.Ф.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37" marR="573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Міжнародне електрохімічне товариство,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Міжнародне інженерно-оптичне товариство (SPIE)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37" marR="573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</a:rPr>
                        <a:t>Член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</a:rPr>
                        <a:t>Член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37" marR="57337" marT="0" marB="0">
                    <a:solidFill>
                      <a:srgbClr val="E1CD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8820823"/>
                  </a:ext>
                </a:extLst>
              </a:tr>
              <a:tr h="50850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</a:rPr>
                        <a:t>Екобіотехнології та біорізноманіття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37" marR="573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Патика М.В.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37" marR="573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База даних </a:t>
                      </a:r>
                      <a:r>
                        <a:rPr lang="uk-UA" sz="1400" dirty="0" err="1">
                          <a:solidFill>
                            <a:schemeClr val="tx1"/>
                          </a:solidFill>
                          <a:effectLst/>
                        </a:rPr>
                        <a:t>грунтів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 Європи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37" marR="573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</a:rPr>
                        <a:t>Експерт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37" marR="57337" marT="0" marB="0">
                    <a:solidFill>
                      <a:srgbClr val="E1CD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5971514"/>
                  </a:ext>
                </a:extLst>
              </a:tr>
              <a:tr h="1101762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uk-UA" sz="1400" dirty="0">
                          <a:effectLst/>
                        </a:rPr>
                        <a:t>Загальної екології та безпеки життєдіяльності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37" marR="573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uk-UA" sz="1400" b="0" dirty="0" err="1">
                          <a:solidFill>
                            <a:schemeClr val="tx1"/>
                          </a:solidFill>
                          <a:effectLst/>
                        </a:rPr>
                        <a:t>Ракоїд</a:t>
                      </a: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</a:rPr>
                        <a:t> О.О.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37" marR="57337" marT="0" marB="0" anchor="ctr">
                    <a:solidFill>
                      <a:srgbClr val="E1CD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uk-UA" sz="1400" b="0" spc="15" dirty="0">
                          <a:solidFill>
                            <a:schemeClr val="tx1"/>
                          </a:solidFill>
                          <a:effectLst/>
                        </a:rPr>
                        <a:t>Конвенція ООН про боротьбу з </a:t>
                      </a:r>
                      <a:r>
                        <a:rPr lang="uk-UA" sz="1400" b="0" spc="15" dirty="0" err="1">
                          <a:solidFill>
                            <a:schemeClr val="tx1"/>
                          </a:solidFill>
                          <a:effectLst/>
                        </a:rPr>
                        <a:t>опустелюванням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</a:rPr>
                        <a:t>у галузі  «екологія/екосистеми»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37" marR="57337" marT="0" marB="0" anchor="ctr">
                    <a:solidFill>
                      <a:srgbClr val="E1CD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uk-UA" sz="1400" b="0" spc="15" dirty="0">
                          <a:solidFill>
                            <a:schemeClr val="tx1"/>
                          </a:solidFill>
                          <a:effectLst/>
                        </a:rPr>
                        <a:t>Науково-технічний експерт Конвенції ООН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37" marR="57337" marT="0" marB="0" anchor="ctr">
                    <a:solidFill>
                      <a:srgbClr val="E1CD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9676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8449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xmlns="" id="{26C4BEF0-DA69-4F74-9328-BC9CAB340D3C}"/>
              </a:ext>
            </a:extLst>
          </p:cNvPr>
          <p:cNvSpPr/>
          <p:nvPr/>
        </p:nvSpPr>
        <p:spPr>
          <a:xfrm>
            <a:off x="1883391" y="292374"/>
            <a:ext cx="10044751" cy="454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600"/>
              </a:spcAft>
            </a:pPr>
            <a:r>
              <a:rPr lang="uk-UA" b="1" dirty="0">
                <a:ea typeface="Times New Roman" panose="02020603050405020304" pitchFamily="18" charset="0"/>
              </a:rPr>
              <a:t>НПП, ЯКІ Є ЧЛЕНАМИ РЕДАКЦІЙНИХ КОЛЕГІЙ МІЖНАРОДНИХ ВИДАНЬ:</a:t>
            </a:r>
            <a:endParaRPr lang="uk-UA" dirty="0">
              <a:ea typeface="Times New Roman" panose="02020603050405020304" pitchFamily="18" charset="0"/>
            </a:endParaRPr>
          </a:p>
        </p:txBody>
      </p:sp>
      <p:sp>
        <p:nvSpPr>
          <p:cNvPr id="3" name="Прямокутник 2">
            <a:extLst>
              <a:ext uri="{FF2B5EF4-FFF2-40B4-BE49-F238E27FC236}">
                <a16:creationId xmlns:a16="http://schemas.microsoft.com/office/drawing/2014/main" xmlns="" id="{71EF9E31-7946-420E-AA07-FA7C35447A28}"/>
              </a:ext>
            </a:extLst>
          </p:cNvPr>
          <p:cNvSpPr/>
          <p:nvPr/>
        </p:nvSpPr>
        <p:spPr>
          <a:xfrm>
            <a:off x="1105469" y="747370"/>
            <a:ext cx="10645254" cy="5308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600"/>
              </a:spcAft>
            </a:pPr>
            <a:r>
              <a:rPr lang="uk-UA" sz="1600" b="1" dirty="0" err="1">
                <a:ea typeface="Times New Roman" panose="02020603050405020304" pitchFamily="18" charset="0"/>
              </a:rPr>
              <a:t>Григорюк</a:t>
            </a:r>
            <a:r>
              <a:rPr lang="uk-UA" sz="1600" b="1" dirty="0">
                <a:ea typeface="Times New Roman" panose="02020603050405020304" pitchFamily="18" charset="0"/>
              </a:rPr>
              <a:t> І.П.</a:t>
            </a:r>
            <a:r>
              <a:rPr lang="uk-UA" sz="1600" dirty="0">
                <a:ea typeface="Times New Roman" panose="02020603050405020304" pitchFamily="18" charset="0"/>
              </a:rPr>
              <a:t> – член редколегії та оглядач журналу «</a:t>
            </a:r>
            <a:r>
              <a:rPr lang="uk-UA" sz="1600" dirty="0" err="1">
                <a:ea typeface="Times New Roman" panose="02020603050405020304" pitchFamily="18" charset="0"/>
              </a:rPr>
              <a:t>International</a:t>
            </a:r>
            <a:r>
              <a:rPr lang="uk-UA" sz="1600" dirty="0">
                <a:ea typeface="Times New Roman" panose="02020603050405020304" pitchFamily="18" charset="0"/>
              </a:rPr>
              <a:t> </a:t>
            </a:r>
            <a:r>
              <a:rPr lang="uk-UA" sz="1600" dirty="0" err="1">
                <a:ea typeface="Times New Roman" panose="02020603050405020304" pitchFamily="18" charset="0"/>
              </a:rPr>
              <a:t>Letters</a:t>
            </a:r>
            <a:r>
              <a:rPr lang="uk-UA" sz="1600" dirty="0">
                <a:ea typeface="Times New Roman" panose="02020603050405020304" pitchFamily="18" charset="0"/>
              </a:rPr>
              <a:t> </a:t>
            </a:r>
            <a:r>
              <a:rPr lang="uk-UA" sz="1600" dirty="0" err="1">
                <a:ea typeface="Times New Roman" panose="02020603050405020304" pitchFamily="18" charset="0"/>
              </a:rPr>
              <a:t>of</a:t>
            </a:r>
            <a:r>
              <a:rPr lang="uk-UA" sz="1600" dirty="0">
                <a:ea typeface="Times New Roman" panose="02020603050405020304" pitchFamily="18" charset="0"/>
              </a:rPr>
              <a:t> </a:t>
            </a:r>
            <a:r>
              <a:rPr lang="uk-UA" sz="1600" dirty="0" err="1">
                <a:ea typeface="Times New Roman" panose="02020603050405020304" pitchFamily="18" charset="0"/>
              </a:rPr>
              <a:t>Natural</a:t>
            </a:r>
            <a:r>
              <a:rPr lang="uk-UA" sz="1600" dirty="0">
                <a:ea typeface="Times New Roman" panose="02020603050405020304" pitchFamily="18" charset="0"/>
              </a:rPr>
              <a:t> </a:t>
            </a:r>
            <a:r>
              <a:rPr lang="uk-UA" sz="1600" dirty="0" err="1">
                <a:ea typeface="Times New Roman" panose="02020603050405020304" pitchFamily="18" charset="0"/>
              </a:rPr>
              <a:t>Sciences</a:t>
            </a:r>
            <a:r>
              <a:rPr lang="uk-UA" sz="1600" dirty="0">
                <a:ea typeface="Times New Roman" panose="02020603050405020304" pitchFamily="18" charset="0"/>
              </a:rPr>
              <a:t>» (ILNS) </a:t>
            </a:r>
            <a:r>
              <a:rPr lang="uk-UA" sz="1600" dirty="0" err="1">
                <a:ea typeface="Times New Roman" panose="02020603050405020304" pitchFamily="18" charset="0"/>
              </a:rPr>
              <a:t>published</a:t>
            </a:r>
            <a:r>
              <a:rPr lang="uk-UA" sz="1600" dirty="0">
                <a:ea typeface="Times New Roman" panose="02020603050405020304" pitchFamily="18" charset="0"/>
              </a:rPr>
              <a:t> </a:t>
            </a:r>
            <a:r>
              <a:rPr lang="uk-UA" sz="1600" dirty="0" err="1">
                <a:ea typeface="Times New Roman" panose="02020603050405020304" pitchFamily="18" charset="0"/>
              </a:rPr>
              <a:t>by</a:t>
            </a:r>
            <a:r>
              <a:rPr lang="uk-UA" sz="1600" dirty="0">
                <a:ea typeface="Times New Roman" panose="02020603050405020304" pitchFamily="18" charset="0"/>
              </a:rPr>
              <a:t> </a:t>
            </a:r>
            <a:r>
              <a:rPr lang="uk-UA" sz="1600" dirty="0" err="1">
                <a:ea typeface="Times New Roman" panose="02020603050405020304" pitchFamily="18" charset="0"/>
              </a:rPr>
              <a:t>SciPress</a:t>
            </a:r>
            <a:r>
              <a:rPr lang="uk-UA" sz="1600" dirty="0">
                <a:ea typeface="Times New Roman" panose="02020603050405020304" pitchFamily="18" charset="0"/>
              </a:rPr>
              <a:t> </a:t>
            </a:r>
            <a:r>
              <a:rPr lang="uk-UA" sz="1600" dirty="0" err="1">
                <a:ea typeface="Times New Roman" panose="02020603050405020304" pitchFamily="18" charset="0"/>
              </a:rPr>
              <a:t>Ltd</a:t>
            </a:r>
            <a:r>
              <a:rPr lang="uk-UA" sz="1600" dirty="0">
                <a:ea typeface="Times New Roman" panose="02020603050405020304" pitchFamily="18" charset="0"/>
              </a:rPr>
              <a:t>., </a:t>
            </a:r>
            <a:r>
              <a:rPr lang="uk-UA" sz="1600" dirty="0" err="1">
                <a:ea typeface="Times New Roman" panose="02020603050405020304" pitchFamily="18" charset="0"/>
              </a:rPr>
              <a:t>Bach</a:t>
            </a:r>
            <a:r>
              <a:rPr lang="uk-UA" sz="1600" dirty="0">
                <a:ea typeface="Times New Roman" panose="02020603050405020304" pitchFamily="18" charset="0"/>
              </a:rPr>
              <a:t>, </a:t>
            </a:r>
            <a:r>
              <a:rPr lang="uk-UA" sz="1600" dirty="0" err="1">
                <a:ea typeface="Times New Roman" panose="02020603050405020304" pitchFamily="18" charset="0"/>
              </a:rPr>
              <a:t>Switzeland</a:t>
            </a:r>
            <a:r>
              <a:rPr lang="uk-UA" sz="1600" dirty="0">
                <a:ea typeface="Times New Roman" panose="02020603050405020304" pitchFamily="18" charset="0"/>
              </a:rPr>
              <a:t> (Швейцарія); Журнал «</a:t>
            </a:r>
            <a:r>
              <a:rPr lang="uk-UA" sz="1600" dirty="0" err="1">
                <a:ea typeface="Times New Roman" panose="02020603050405020304" pitchFamily="18" charset="0"/>
              </a:rPr>
              <a:t>Fundamental</a:t>
            </a:r>
            <a:r>
              <a:rPr lang="uk-UA" sz="1600" dirty="0">
                <a:ea typeface="Times New Roman" panose="02020603050405020304" pitchFamily="18" charset="0"/>
              </a:rPr>
              <a:t> </a:t>
            </a:r>
            <a:r>
              <a:rPr lang="uk-UA" sz="1600" dirty="0" err="1">
                <a:ea typeface="Times New Roman" panose="02020603050405020304" pitchFamily="18" charset="0"/>
              </a:rPr>
              <a:t>research</a:t>
            </a:r>
            <a:r>
              <a:rPr lang="uk-UA" sz="1600" dirty="0">
                <a:ea typeface="Times New Roman" panose="02020603050405020304" pitchFamily="18" charset="0"/>
              </a:rPr>
              <a:t>» (</a:t>
            </a:r>
            <a:r>
              <a:rPr lang="uk-UA" sz="1600" dirty="0" err="1">
                <a:ea typeface="Times New Roman" panose="02020603050405020304" pitchFamily="18" charset="0"/>
              </a:rPr>
              <a:t>Турція</a:t>
            </a:r>
            <a:r>
              <a:rPr lang="uk-UA" sz="1600" dirty="0">
                <a:ea typeface="Times New Roman" panose="02020603050405020304" pitchFamily="18" charset="0"/>
              </a:rPr>
              <a:t>).</a:t>
            </a:r>
          </a:p>
          <a:p>
            <a:pPr indent="450215" algn="just">
              <a:lnSpc>
                <a:spcPct val="150000"/>
              </a:lnSpc>
              <a:spcAft>
                <a:spcPts val="600"/>
              </a:spcAft>
            </a:pPr>
            <a:r>
              <a:rPr lang="uk-UA" sz="1600" b="1" dirty="0">
                <a:ea typeface="Times New Roman" panose="02020603050405020304" pitchFamily="18" charset="0"/>
              </a:rPr>
              <a:t> Макаренко Н.А.</a:t>
            </a:r>
            <a:r>
              <a:rPr lang="uk-UA" sz="1600" dirty="0">
                <a:ea typeface="Times New Roman" panose="02020603050405020304" pitchFamily="18" charset="0"/>
              </a:rPr>
              <a:t> – члени редколегії </a:t>
            </a:r>
            <a:r>
              <a:rPr lang="uk-UA" sz="1600" dirty="0" err="1">
                <a:ea typeface="Times New Roman" panose="02020603050405020304" pitchFamily="18" charset="0"/>
              </a:rPr>
              <a:t>Annals</a:t>
            </a:r>
            <a:r>
              <a:rPr lang="uk-UA" sz="1600" dirty="0">
                <a:ea typeface="Times New Roman" panose="02020603050405020304" pitchFamily="18" charset="0"/>
              </a:rPr>
              <a:t> </a:t>
            </a:r>
            <a:r>
              <a:rPr lang="uk-UA" sz="1600" dirty="0" err="1">
                <a:ea typeface="Times New Roman" panose="02020603050405020304" pitchFamily="18" charset="0"/>
              </a:rPr>
              <a:t>of</a:t>
            </a:r>
            <a:r>
              <a:rPr lang="uk-UA" sz="1600" dirty="0">
                <a:ea typeface="Times New Roman" panose="02020603050405020304" pitchFamily="18" charset="0"/>
              </a:rPr>
              <a:t> </a:t>
            </a:r>
            <a:r>
              <a:rPr lang="uk-UA" sz="1600" dirty="0" err="1">
                <a:ea typeface="Times New Roman" panose="02020603050405020304" pitchFamily="18" charset="0"/>
              </a:rPr>
              <a:t>Agrarian</a:t>
            </a:r>
            <a:r>
              <a:rPr lang="uk-UA" sz="1600" dirty="0">
                <a:ea typeface="Times New Roman" panose="02020603050405020304" pitchFamily="18" charset="0"/>
              </a:rPr>
              <a:t> </a:t>
            </a:r>
            <a:r>
              <a:rPr lang="uk-UA" sz="1600" dirty="0" err="1">
                <a:ea typeface="Times New Roman" panose="02020603050405020304" pitchFamily="18" charset="0"/>
              </a:rPr>
              <a:t>Science</a:t>
            </a:r>
            <a:r>
              <a:rPr lang="uk-UA" sz="1600" dirty="0">
                <a:ea typeface="Times New Roman" panose="02020603050405020304" pitchFamily="18" charset="0"/>
              </a:rPr>
              <a:t> (Грузія);</a:t>
            </a:r>
          </a:p>
          <a:p>
            <a:pPr indent="450215" algn="just">
              <a:lnSpc>
                <a:spcPct val="150000"/>
              </a:lnSpc>
              <a:spcAft>
                <a:spcPts val="600"/>
              </a:spcAft>
            </a:pPr>
            <a:r>
              <a:rPr lang="uk-UA" sz="1600" b="1" dirty="0">
                <a:ea typeface="Times New Roman" panose="02020603050405020304" pitchFamily="18" charset="0"/>
              </a:rPr>
              <a:t> </a:t>
            </a:r>
            <a:r>
              <a:rPr lang="uk-UA" sz="1600" b="1" dirty="0" err="1">
                <a:ea typeface="Times New Roman" panose="02020603050405020304" pitchFamily="18" charset="0"/>
              </a:rPr>
              <a:t>Гудков</a:t>
            </a:r>
            <a:r>
              <a:rPr lang="uk-UA" sz="1600" b="1" dirty="0">
                <a:ea typeface="Times New Roman" panose="02020603050405020304" pitchFamily="18" charset="0"/>
              </a:rPr>
              <a:t> І.М., </a:t>
            </a:r>
            <a:r>
              <a:rPr lang="uk-UA" sz="1600" b="1" dirty="0" err="1">
                <a:ea typeface="Times New Roman" panose="02020603050405020304" pitchFamily="18" charset="0"/>
              </a:rPr>
              <a:t>Гайченко</a:t>
            </a:r>
            <a:r>
              <a:rPr lang="uk-UA" sz="1600" b="1" dirty="0">
                <a:ea typeface="Times New Roman" panose="02020603050405020304" pitchFamily="18" charset="0"/>
              </a:rPr>
              <a:t> В.А.</a:t>
            </a:r>
            <a:r>
              <a:rPr lang="uk-UA" sz="1600" dirty="0">
                <a:ea typeface="Times New Roman" panose="02020603050405020304" pitchFamily="18" charset="0"/>
              </a:rPr>
              <a:t> – член редколегії "Ядерна фізика та енергетика", "</a:t>
            </a:r>
            <a:r>
              <a:rPr lang="uk-UA" sz="1600" dirty="0" err="1">
                <a:ea typeface="Times New Roman" panose="02020603050405020304" pitchFamily="18" charset="0"/>
              </a:rPr>
              <a:t>Радиобиология</a:t>
            </a:r>
            <a:r>
              <a:rPr lang="uk-UA" sz="1600" dirty="0">
                <a:ea typeface="Times New Roman" panose="02020603050405020304" pitchFamily="18" charset="0"/>
              </a:rPr>
              <a:t>. </a:t>
            </a:r>
            <a:r>
              <a:rPr lang="uk-UA" sz="1600" dirty="0" err="1">
                <a:ea typeface="Times New Roman" panose="02020603050405020304" pitchFamily="18" charset="0"/>
              </a:rPr>
              <a:t>Радиационная</a:t>
            </a:r>
            <a:r>
              <a:rPr lang="uk-UA" sz="1600" dirty="0">
                <a:ea typeface="Times New Roman" panose="02020603050405020304" pitchFamily="18" charset="0"/>
              </a:rPr>
              <a:t> </a:t>
            </a:r>
            <a:r>
              <a:rPr lang="uk-UA" sz="1600" dirty="0" err="1">
                <a:ea typeface="Times New Roman" panose="02020603050405020304" pitchFamily="18" charset="0"/>
              </a:rPr>
              <a:t>экология</a:t>
            </a:r>
            <a:r>
              <a:rPr lang="uk-UA" sz="1600" dirty="0">
                <a:ea typeface="Times New Roman" panose="02020603050405020304" pitchFamily="18" charset="0"/>
              </a:rPr>
              <a:t>";</a:t>
            </a:r>
          </a:p>
          <a:p>
            <a:pPr indent="450215" algn="just">
              <a:lnSpc>
                <a:spcPct val="150000"/>
              </a:lnSpc>
              <a:spcAft>
                <a:spcPts val="600"/>
              </a:spcAft>
            </a:pPr>
            <a:r>
              <a:rPr lang="uk-UA" sz="1600" dirty="0">
                <a:ea typeface="Times New Roman" panose="02020603050405020304" pitchFamily="18" charset="0"/>
              </a:rPr>
              <a:t> </a:t>
            </a:r>
            <a:r>
              <a:rPr lang="uk-UA" sz="1600" b="1" dirty="0" err="1">
                <a:ea typeface="Times New Roman" panose="02020603050405020304" pitchFamily="18" charset="0"/>
              </a:rPr>
              <a:t>Стародуб</a:t>
            </a:r>
            <a:r>
              <a:rPr lang="uk-UA" sz="1600" b="1" dirty="0">
                <a:ea typeface="Times New Roman" panose="02020603050405020304" pitchFamily="18" charset="0"/>
              </a:rPr>
              <a:t> М.Ф.</a:t>
            </a:r>
            <a:r>
              <a:rPr lang="uk-UA" sz="1600" dirty="0">
                <a:ea typeface="Times New Roman" panose="02020603050405020304" pitchFamily="18" charset="0"/>
              </a:rPr>
              <a:t> – член редколегії  </a:t>
            </a:r>
            <a:r>
              <a:rPr lang="uk-UA" sz="1600" dirty="0" err="1">
                <a:ea typeface="Times New Roman" panose="02020603050405020304" pitchFamily="18" charset="0"/>
              </a:rPr>
              <a:t>International</a:t>
            </a:r>
            <a:r>
              <a:rPr lang="uk-UA" sz="1600" dirty="0">
                <a:ea typeface="Times New Roman" panose="02020603050405020304" pitchFamily="18" charset="0"/>
              </a:rPr>
              <a:t> </a:t>
            </a:r>
            <a:r>
              <a:rPr lang="uk-UA" sz="1600" dirty="0" err="1">
                <a:ea typeface="Times New Roman" panose="02020603050405020304" pitchFamily="18" charset="0"/>
              </a:rPr>
              <a:t>Journal</a:t>
            </a:r>
            <a:r>
              <a:rPr lang="uk-UA" sz="1600" dirty="0">
                <a:ea typeface="Times New Roman" panose="02020603050405020304" pitchFamily="18" charset="0"/>
              </a:rPr>
              <a:t> </a:t>
            </a:r>
            <a:r>
              <a:rPr lang="uk-UA" sz="1600" dirty="0" err="1">
                <a:ea typeface="Times New Roman" panose="02020603050405020304" pitchFamily="18" charset="0"/>
              </a:rPr>
              <a:t>of</a:t>
            </a:r>
            <a:r>
              <a:rPr lang="uk-UA" sz="1600" dirty="0">
                <a:ea typeface="Times New Roman" panose="02020603050405020304" pitchFamily="18" charset="0"/>
              </a:rPr>
              <a:t> </a:t>
            </a:r>
            <a:r>
              <a:rPr lang="uk-UA" sz="1600" dirty="0" err="1">
                <a:ea typeface="Times New Roman" panose="02020603050405020304" pitchFamily="18" charset="0"/>
              </a:rPr>
              <a:t>Photoelectronics</a:t>
            </a:r>
            <a:r>
              <a:rPr lang="uk-UA" sz="1600" dirty="0">
                <a:ea typeface="Times New Roman" panose="02020603050405020304" pitchFamily="18" charset="0"/>
              </a:rPr>
              <a:t>,  </a:t>
            </a:r>
            <a:r>
              <a:rPr lang="uk-UA" sz="1600" dirty="0" err="1">
                <a:ea typeface="Times New Roman" panose="02020603050405020304" pitchFamily="18" charset="0"/>
              </a:rPr>
              <a:t>Journal</a:t>
            </a:r>
            <a:r>
              <a:rPr lang="uk-UA" sz="1600" dirty="0">
                <a:ea typeface="Times New Roman" panose="02020603050405020304" pitchFamily="18" charset="0"/>
              </a:rPr>
              <a:t> </a:t>
            </a:r>
            <a:r>
              <a:rPr lang="uk-UA" sz="1600" dirty="0" err="1">
                <a:ea typeface="Times New Roman" panose="02020603050405020304" pitchFamily="18" charset="0"/>
              </a:rPr>
              <a:t>of</a:t>
            </a:r>
            <a:r>
              <a:rPr lang="uk-UA" sz="1600" dirty="0">
                <a:ea typeface="Times New Roman" panose="02020603050405020304" pitchFamily="18" charset="0"/>
              </a:rPr>
              <a:t> </a:t>
            </a:r>
            <a:r>
              <a:rPr lang="uk-UA" sz="1600" dirty="0" err="1">
                <a:ea typeface="Times New Roman" panose="02020603050405020304" pitchFamily="18" charset="0"/>
              </a:rPr>
              <a:t>International</a:t>
            </a:r>
            <a:r>
              <a:rPr lang="uk-UA" sz="1600" dirty="0">
                <a:ea typeface="Times New Roman" panose="02020603050405020304" pitchFamily="18" charset="0"/>
              </a:rPr>
              <a:t> </a:t>
            </a:r>
            <a:r>
              <a:rPr lang="uk-UA" sz="1600" dirty="0" err="1">
                <a:ea typeface="Times New Roman" panose="02020603050405020304" pitchFamily="18" charset="0"/>
              </a:rPr>
              <a:t>Academic</a:t>
            </a:r>
            <a:r>
              <a:rPr lang="uk-UA" sz="1600" dirty="0">
                <a:ea typeface="Times New Roman" panose="02020603050405020304" pitchFamily="18" charset="0"/>
              </a:rPr>
              <a:t> </a:t>
            </a:r>
            <a:r>
              <a:rPr lang="uk-UA" sz="1600" dirty="0" err="1">
                <a:ea typeface="Times New Roman" panose="02020603050405020304" pitchFamily="18" charset="0"/>
              </a:rPr>
              <a:t>Research</a:t>
            </a:r>
            <a:r>
              <a:rPr lang="uk-UA" sz="1600" dirty="0">
                <a:ea typeface="Times New Roman" panose="02020603050405020304" pitchFamily="18" charset="0"/>
              </a:rPr>
              <a:t> </a:t>
            </a:r>
            <a:r>
              <a:rPr lang="uk-UA" sz="1600" dirty="0" err="1">
                <a:ea typeface="Times New Roman" panose="02020603050405020304" pitchFamily="18" charset="0"/>
              </a:rPr>
              <a:t>and</a:t>
            </a:r>
            <a:r>
              <a:rPr lang="uk-UA" sz="1600" dirty="0">
                <a:ea typeface="Times New Roman" panose="02020603050405020304" pitchFamily="18" charset="0"/>
              </a:rPr>
              <a:t> </a:t>
            </a:r>
            <a:r>
              <a:rPr lang="uk-UA" sz="1600" dirty="0" err="1">
                <a:ea typeface="Times New Roman" panose="02020603050405020304" pitchFamily="18" charset="0"/>
              </a:rPr>
              <a:t>Industry</a:t>
            </a:r>
            <a:r>
              <a:rPr lang="uk-UA" sz="1600" dirty="0">
                <a:ea typeface="Times New Roman" panose="02020603050405020304" pitchFamily="18" charset="0"/>
              </a:rPr>
              <a:t> </a:t>
            </a:r>
            <a:r>
              <a:rPr lang="uk-UA" sz="1600" dirty="0" err="1">
                <a:ea typeface="Times New Roman" panose="02020603050405020304" pitchFamily="18" charset="0"/>
              </a:rPr>
              <a:t>Association</a:t>
            </a:r>
            <a:r>
              <a:rPr lang="uk-UA" sz="1600" dirty="0">
                <a:ea typeface="Times New Roman" panose="02020603050405020304" pitchFamily="18" charset="0"/>
              </a:rPr>
              <a:t> (IARIA), </a:t>
            </a:r>
            <a:r>
              <a:rPr lang="uk-UA" sz="1600" dirty="0" err="1">
                <a:ea typeface="Times New Roman" panose="02020603050405020304" pitchFamily="18" charset="0"/>
              </a:rPr>
              <a:t>Sensors</a:t>
            </a:r>
            <a:r>
              <a:rPr lang="uk-UA" sz="1600" dirty="0">
                <a:ea typeface="Times New Roman" panose="02020603050405020304" pitchFamily="18" charset="0"/>
              </a:rPr>
              <a:t> </a:t>
            </a:r>
            <a:r>
              <a:rPr lang="uk-UA" sz="1600" dirty="0" err="1">
                <a:ea typeface="Times New Roman" panose="02020603050405020304" pitchFamily="18" charset="0"/>
              </a:rPr>
              <a:t>Electronics</a:t>
            </a:r>
            <a:r>
              <a:rPr lang="uk-UA" sz="1600" dirty="0">
                <a:ea typeface="Times New Roman" panose="02020603050405020304" pitchFamily="18" charset="0"/>
              </a:rPr>
              <a:t> </a:t>
            </a:r>
            <a:r>
              <a:rPr lang="uk-UA" sz="1600" dirty="0" err="1">
                <a:ea typeface="Times New Roman" panose="02020603050405020304" pitchFamily="18" charset="0"/>
              </a:rPr>
              <a:t>and</a:t>
            </a:r>
            <a:r>
              <a:rPr lang="uk-UA" sz="1600" dirty="0">
                <a:ea typeface="Times New Roman" panose="02020603050405020304" pitchFamily="18" charset="0"/>
              </a:rPr>
              <a:t> </a:t>
            </a:r>
            <a:r>
              <a:rPr lang="uk-UA" sz="1600" dirty="0" err="1">
                <a:ea typeface="Times New Roman" panose="02020603050405020304" pitchFamily="18" charset="0"/>
              </a:rPr>
              <a:t>Microsystem</a:t>
            </a:r>
            <a:r>
              <a:rPr lang="uk-UA" sz="1600" dirty="0">
                <a:ea typeface="Times New Roman" panose="02020603050405020304" pitchFamily="18" charset="0"/>
              </a:rPr>
              <a:t> </a:t>
            </a:r>
            <a:r>
              <a:rPr lang="uk-UA" sz="1600" dirty="0" err="1">
                <a:ea typeface="Times New Roman" panose="02020603050405020304" pitchFamily="18" charset="0"/>
              </a:rPr>
              <a:t>Technol</a:t>
            </a:r>
            <a:r>
              <a:rPr lang="uk-UA" sz="1600" dirty="0">
                <a:ea typeface="Times New Roman" panose="02020603050405020304" pitchFamily="18" charset="0"/>
              </a:rPr>
              <a:t>. (SEMST), </a:t>
            </a:r>
            <a:r>
              <a:rPr lang="uk-UA" sz="1600" dirty="0" err="1">
                <a:ea typeface="Times New Roman" panose="02020603050405020304" pitchFamily="18" charset="0"/>
              </a:rPr>
              <a:t>Austin</a:t>
            </a:r>
            <a:r>
              <a:rPr lang="uk-UA" sz="1600" dirty="0">
                <a:ea typeface="Times New Roman" panose="02020603050405020304" pitchFamily="18" charset="0"/>
              </a:rPr>
              <a:t> </a:t>
            </a:r>
            <a:r>
              <a:rPr lang="uk-UA" sz="1600" dirty="0" err="1">
                <a:ea typeface="Times New Roman" panose="02020603050405020304" pitchFamily="18" charset="0"/>
              </a:rPr>
              <a:t>Journal</a:t>
            </a:r>
            <a:r>
              <a:rPr lang="uk-UA" sz="1600" dirty="0">
                <a:ea typeface="Times New Roman" panose="02020603050405020304" pitchFamily="18" charset="0"/>
              </a:rPr>
              <a:t> </a:t>
            </a:r>
            <a:r>
              <a:rPr lang="uk-UA" sz="1600" dirty="0" err="1">
                <a:ea typeface="Times New Roman" panose="02020603050405020304" pitchFamily="18" charset="0"/>
              </a:rPr>
              <a:t>Biosensors</a:t>
            </a:r>
            <a:r>
              <a:rPr lang="uk-UA" sz="1600" dirty="0">
                <a:ea typeface="Times New Roman" panose="02020603050405020304" pitchFamily="18" charset="0"/>
              </a:rPr>
              <a:t> &amp; </a:t>
            </a:r>
            <a:r>
              <a:rPr lang="uk-UA" sz="1600" dirty="0" err="1">
                <a:ea typeface="Times New Roman" panose="02020603050405020304" pitchFamily="18" charset="0"/>
              </a:rPr>
              <a:t>Bioelectronics</a:t>
            </a:r>
            <a:r>
              <a:rPr lang="uk-UA" sz="1600" dirty="0">
                <a:ea typeface="Times New Roman" panose="02020603050405020304" pitchFamily="18" charset="0"/>
              </a:rPr>
              <a:t>,</a:t>
            </a:r>
          </a:p>
          <a:p>
            <a:pPr indent="450215" algn="just">
              <a:lnSpc>
                <a:spcPct val="150000"/>
              </a:lnSpc>
              <a:spcAft>
                <a:spcPts val="600"/>
              </a:spcAft>
            </a:pPr>
            <a:r>
              <a:rPr lang="uk-UA" sz="1600" b="1" dirty="0">
                <a:ea typeface="Times New Roman" panose="02020603050405020304" pitchFamily="18" charset="0"/>
              </a:rPr>
              <a:t> </a:t>
            </a:r>
            <a:r>
              <a:rPr lang="uk-UA" sz="1600" b="1" dirty="0" err="1">
                <a:ea typeface="Times New Roman" panose="02020603050405020304" pitchFamily="18" charset="0"/>
              </a:rPr>
              <a:t>Стародуб</a:t>
            </a:r>
            <a:r>
              <a:rPr lang="uk-UA" sz="1600" b="1" dirty="0">
                <a:ea typeface="Times New Roman" panose="02020603050405020304" pitchFamily="18" charset="0"/>
              </a:rPr>
              <a:t> М.Ф.</a:t>
            </a:r>
            <a:r>
              <a:rPr lang="uk-UA" sz="1600" dirty="0">
                <a:ea typeface="Times New Roman" panose="02020603050405020304" pitchFamily="18" charset="0"/>
              </a:rPr>
              <a:t> - головний редактор </a:t>
            </a:r>
            <a:r>
              <a:rPr lang="uk-UA" sz="1600" dirty="0" err="1">
                <a:ea typeface="Times New Roman" panose="02020603050405020304" pitchFamily="18" charset="0"/>
              </a:rPr>
              <a:t>World</a:t>
            </a:r>
            <a:r>
              <a:rPr lang="uk-UA" sz="1600" dirty="0">
                <a:ea typeface="Times New Roman" panose="02020603050405020304" pitchFamily="18" charset="0"/>
              </a:rPr>
              <a:t> </a:t>
            </a:r>
            <a:r>
              <a:rPr lang="uk-UA" sz="1600" dirty="0" err="1">
                <a:ea typeface="Times New Roman" panose="02020603050405020304" pitchFamily="18" charset="0"/>
              </a:rPr>
              <a:t>Journal</a:t>
            </a:r>
            <a:r>
              <a:rPr lang="uk-UA" sz="1600" dirty="0">
                <a:ea typeface="Times New Roman" panose="02020603050405020304" pitchFamily="18" charset="0"/>
              </a:rPr>
              <a:t> </a:t>
            </a:r>
            <a:r>
              <a:rPr lang="uk-UA" sz="1600" dirty="0" err="1">
                <a:ea typeface="Times New Roman" panose="02020603050405020304" pitchFamily="18" charset="0"/>
              </a:rPr>
              <a:t>of</a:t>
            </a:r>
            <a:r>
              <a:rPr lang="uk-UA" sz="1600" dirty="0">
                <a:ea typeface="Times New Roman" panose="02020603050405020304" pitchFamily="18" charset="0"/>
              </a:rPr>
              <a:t> </a:t>
            </a:r>
            <a:r>
              <a:rPr lang="uk-UA" sz="1600" dirty="0" err="1">
                <a:ea typeface="Times New Roman" panose="02020603050405020304" pitchFamily="18" charset="0"/>
              </a:rPr>
              <a:t>Engineering</a:t>
            </a:r>
            <a:r>
              <a:rPr lang="uk-UA" sz="1600" dirty="0">
                <a:ea typeface="Times New Roman" panose="02020603050405020304" pitchFamily="18" charset="0"/>
              </a:rPr>
              <a:t> </a:t>
            </a:r>
            <a:r>
              <a:rPr lang="uk-UA" sz="1600" dirty="0" err="1">
                <a:ea typeface="Times New Roman" panose="02020603050405020304" pitchFamily="18" charset="0"/>
              </a:rPr>
              <a:t>Research</a:t>
            </a:r>
            <a:r>
              <a:rPr lang="uk-UA" sz="1600" dirty="0">
                <a:ea typeface="Times New Roman" panose="02020603050405020304" pitchFamily="18" charset="0"/>
              </a:rPr>
              <a:t> </a:t>
            </a:r>
            <a:r>
              <a:rPr lang="uk-UA" sz="1600" dirty="0" err="1">
                <a:ea typeface="Times New Roman" panose="02020603050405020304" pitchFamily="18" charset="0"/>
              </a:rPr>
              <a:t>and</a:t>
            </a:r>
            <a:r>
              <a:rPr lang="uk-UA" sz="1600" dirty="0">
                <a:ea typeface="Times New Roman" panose="02020603050405020304" pitchFamily="18" charset="0"/>
              </a:rPr>
              <a:t> </a:t>
            </a:r>
            <a:r>
              <a:rPr lang="uk-UA" sz="1600" dirty="0" err="1">
                <a:ea typeface="Times New Roman" panose="02020603050405020304" pitchFamily="18" charset="0"/>
              </a:rPr>
              <a:t>Technology</a:t>
            </a:r>
            <a:r>
              <a:rPr lang="uk-UA" sz="1600" dirty="0">
                <a:ea typeface="Times New Roman" panose="02020603050405020304" pitchFamily="18" charset="0"/>
              </a:rPr>
              <a:t> (WJERT) (США)</a:t>
            </a:r>
          </a:p>
          <a:p>
            <a:pPr indent="450215" algn="just">
              <a:lnSpc>
                <a:spcPct val="150000"/>
              </a:lnSpc>
              <a:spcAft>
                <a:spcPts val="600"/>
              </a:spcAft>
            </a:pPr>
            <a:r>
              <a:rPr lang="uk-UA" sz="1600" dirty="0">
                <a:ea typeface="Times New Roman" panose="02020603050405020304" pitchFamily="18" charset="0"/>
              </a:rPr>
              <a:t> </a:t>
            </a:r>
            <a:r>
              <a:rPr lang="uk-UA" sz="1600" b="1" dirty="0" err="1">
                <a:ea typeface="Times New Roman" panose="02020603050405020304" pitchFamily="18" charset="0"/>
              </a:rPr>
              <a:t>Стефановська</a:t>
            </a:r>
            <a:r>
              <a:rPr lang="uk-UA" sz="1600" b="1" dirty="0">
                <a:ea typeface="Times New Roman" panose="02020603050405020304" pitchFamily="18" charset="0"/>
              </a:rPr>
              <a:t> Т.Р.</a:t>
            </a:r>
            <a:r>
              <a:rPr lang="uk-UA" sz="1600" dirty="0">
                <a:ea typeface="Times New Roman" panose="02020603050405020304" pitchFamily="18" charset="0"/>
              </a:rPr>
              <a:t> – член редколегії  «</a:t>
            </a:r>
            <a:r>
              <a:rPr lang="uk-UA" sz="1600" dirty="0" err="1">
                <a:ea typeface="Times New Roman" panose="02020603050405020304" pitchFamily="18" charset="0"/>
              </a:rPr>
              <a:t>Progress</a:t>
            </a:r>
            <a:r>
              <a:rPr lang="uk-UA" sz="1600" dirty="0">
                <a:ea typeface="Times New Roman" panose="02020603050405020304" pitchFamily="18" charset="0"/>
              </a:rPr>
              <a:t> in </a:t>
            </a:r>
            <a:r>
              <a:rPr lang="uk-UA" sz="1600" dirty="0" err="1">
                <a:ea typeface="Times New Roman" panose="02020603050405020304" pitchFamily="18" charset="0"/>
              </a:rPr>
              <a:t>Plant</a:t>
            </a:r>
            <a:r>
              <a:rPr lang="uk-UA" sz="1600" dirty="0">
                <a:ea typeface="Times New Roman" panose="02020603050405020304" pitchFamily="18" charset="0"/>
              </a:rPr>
              <a:t> </a:t>
            </a:r>
            <a:r>
              <a:rPr lang="uk-UA" sz="1600" dirty="0" err="1">
                <a:ea typeface="Times New Roman" panose="02020603050405020304" pitchFamily="18" charset="0"/>
              </a:rPr>
              <a:t>Protection</a:t>
            </a:r>
            <a:r>
              <a:rPr lang="uk-UA" sz="1600" dirty="0">
                <a:ea typeface="Times New Roman" panose="02020603050405020304" pitchFamily="18" charset="0"/>
              </a:rPr>
              <a:t>» (Польща); «</a:t>
            </a:r>
            <a:r>
              <a:rPr lang="uk-UA" sz="1600" dirty="0" err="1">
                <a:ea typeface="Times New Roman" panose="02020603050405020304" pitchFamily="18" charset="0"/>
              </a:rPr>
              <a:t>Biblioteca</a:t>
            </a:r>
            <a:r>
              <a:rPr lang="uk-UA" sz="1600" dirty="0">
                <a:ea typeface="Times New Roman" panose="02020603050405020304" pitchFamily="18" charset="0"/>
              </a:rPr>
              <a:t> </a:t>
            </a:r>
            <a:r>
              <a:rPr lang="uk-UA" sz="1600" dirty="0" err="1">
                <a:ea typeface="Times New Roman" panose="02020603050405020304" pitchFamily="18" charset="0"/>
              </a:rPr>
              <a:t>regionalisty</a:t>
            </a:r>
            <a:r>
              <a:rPr lang="uk-UA" sz="1600" dirty="0">
                <a:ea typeface="Times New Roman" panose="02020603050405020304" pitchFamily="18" charset="0"/>
              </a:rPr>
              <a:t>» (Польща), </a:t>
            </a:r>
            <a:r>
              <a:rPr lang="uk-UA" sz="1600" dirty="0" err="1">
                <a:ea typeface="Times New Roman" panose="02020603050405020304" pitchFamily="18" charset="0"/>
              </a:rPr>
              <a:t>Аannals</a:t>
            </a:r>
            <a:r>
              <a:rPr lang="uk-UA" sz="1600" dirty="0">
                <a:ea typeface="Times New Roman" panose="02020603050405020304" pitchFamily="18" charset="0"/>
              </a:rPr>
              <a:t> </a:t>
            </a:r>
            <a:r>
              <a:rPr lang="uk-UA" sz="1600" dirty="0" err="1">
                <a:ea typeface="Times New Roman" panose="02020603050405020304" pitchFamily="18" charset="0"/>
              </a:rPr>
              <a:t>of</a:t>
            </a:r>
            <a:r>
              <a:rPr lang="uk-UA" sz="1600" dirty="0">
                <a:ea typeface="Times New Roman" panose="02020603050405020304" pitchFamily="18" charset="0"/>
              </a:rPr>
              <a:t> SGGW, </a:t>
            </a:r>
            <a:r>
              <a:rPr lang="uk-UA" sz="1600" dirty="0" err="1">
                <a:ea typeface="Times New Roman" panose="02020603050405020304" pitchFamily="18" charset="0"/>
              </a:rPr>
              <a:t>Land</a:t>
            </a:r>
            <a:r>
              <a:rPr lang="uk-UA" sz="1600" dirty="0">
                <a:ea typeface="Times New Roman" panose="02020603050405020304" pitchFamily="18" charset="0"/>
              </a:rPr>
              <a:t> </a:t>
            </a:r>
            <a:r>
              <a:rPr lang="uk-UA" sz="1600" dirty="0" err="1">
                <a:ea typeface="Times New Roman" panose="02020603050405020304" pitchFamily="18" charset="0"/>
              </a:rPr>
              <a:t>Reclamation</a:t>
            </a:r>
            <a:r>
              <a:rPr lang="uk-UA" sz="1600" dirty="0">
                <a:ea typeface="Times New Roman" panose="02020603050405020304" pitchFamily="18" charset="0"/>
              </a:rPr>
              <a:t>.</a:t>
            </a:r>
          </a:p>
          <a:p>
            <a:pPr indent="450215" algn="just">
              <a:lnSpc>
                <a:spcPct val="150000"/>
              </a:lnSpc>
              <a:spcAft>
                <a:spcPts val="600"/>
              </a:spcAft>
            </a:pPr>
            <a:r>
              <a:rPr lang="uk-UA" sz="1600" b="1" dirty="0">
                <a:ea typeface="Times New Roman" panose="02020603050405020304" pitchFamily="18" charset="0"/>
              </a:rPr>
              <a:t>   Патика М.В. </a:t>
            </a:r>
            <a:r>
              <a:rPr lang="uk-UA" sz="1600" dirty="0">
                <a:ea typeface="Times New Roman" panose="02020603050405020304" pitchFamily="18" charset="0"/>
              </a:rPr>
              <a:t>- </a:t>
            </a:r>
            <a:r>
              <a:rPr lang="uk-UA" sz="1600" dirty="0" err="1">
                <a:ea typeface="Times New Roman" panose="02020603050405020304" pitchFamily="18" charset="0"/>
              </a:rPr>
              <a:t>Journal</a:t>
            </a:r>
            <a:r>
              <a:rPr lang="uk-UA" sz="1600" dirty="0">
                <a:ea typeface="Times New Roman" panose="02020603050405020304" pitchFamily="18" charset="0"/>
              </a:rPr>
              <a:t> </a:t>
            </a:r>
            <a:r>
              <a:rPr lang="uk-UA" sz="1600" dirty="0" err="1">
                <a:ea typeface="Times New Roman" panose="02020603050405020304" pitchFamily="18" charset="0"/>
              </a:rPr>
              <a:t>of</a:t>
            </a:r>
            <a:r>
              <a:rPr lang="uk-UA" sz="1600" dirty="0">
                <a:ea typeface="Times New Roman" panose="02020603050405020304" pitchFamily="18" charset="0"/>
              </a:rPr>
              <a:t> </a:t>
            </a:r>
            <a:r>
              <a:rPr lang="uk-UA" sz="1600" dirty="0" err="1">
                <a:ea typeface="Times New Roman" panose="02020603050405020304" pitchFamily="18" charset="0"/>
              </a:rPr>
              <a:t>Chemical</a:t>
            </a:r>
            <a:r>
              <a:rPr lang="uk-UA" sz="1600" dirty="0">
                <a:ea typeface="Times New Roman" panose="02020603050405020304" pitchFamily="18" charset="0"/>
              </a:rPr>
              <a:t>, </a:t>
            </a:r>
            <a:r>
              <a:rPr lang="uk-UA" sz="1600" dirty="0" err="1">
                <a:ea typeface="Times New Roman" panose="02020603050405020304" pitchFamily="18" charset="0"/>
              </a:rPr>
              <a:t>Environmental</a:t>
            </a:r>
            <a:r>
              <a:rPr lang="uk-UA" sz="1600" dirty="0">
                <a:ea typeface="Times New Roman" panose="02020603050405020304" pitchFamily="18" charset="0"/>
              </a:rPr>
              <a:t> </a:t>
            </a:r>
            <a:r>
              <a:rPr lang="uk-UA" sz="1600" dirty="0" err="1">
                <a:ea typeface="Times New Roman" panose="02020603050405020304" pitchFamily="18" charset="0"/>
              </a:rPr>
              <a:t>and</a:t>
            </a:r>
            <a:r>
              <a:rPr lang="uk-UA" sz="1600" dirty="0">
                <a:ea typeface="Times New Roman" panose="02020603050405020304" pitchFamily="18" charset="0"/>
              </a:rPr>
              <a:t> </a:t>
            </a:r>
            <a:r>
              <a:rPr lang="uk-UA" sz="1600" dirty="0" err="1">
                <a:ea typeface="Times New Roman" panose="02020603050405020304" pitchFamily="18" charset="0"/>
              </a:rPr>
              <a:t>Biological</a:t>
            </a:r>
            <a:r>
              <a:rPr lang="uk-UA" sz="1600" dirty="0">
                <a:ea typeface="Times New Roman" panose="02020603050405020304" pitchFamily="18" charset="0"/>
              </a:rPr>
              <a:t> </a:t>
            </a:r>
            <a:r>
              <a:rPr lang="uk-UA" sz="1600" dirty="0" err="1">
                <a:ea typeface="Times New Roman" panose="02020603050405020304" pitchFamily="18" charset="0"/>
              </a:rPr>
              <a:t>Engineering</a:t>
            </a:r>
            <a:r>
              <a:rPr lang="uk-UA" sz="1600" dirty="0">
                <a:ea typeface="Times New Roman" panose="02020603050405020304" pitchFamily="18" charset="0"/>
              </a:rPr>
              <a:t> (Нью-Йорк, США).</a:t>
            </a:r>
          </a:p>
        </p:txBody>
      </p:sp>
    </p:spTree>
    <p:extLst>
      <p:ext uri="{BB962C8B-B14F-4D97-AF65-F5344CB8AC3E}">
        <p14:creationId xmlns:p14="http://schemas.microsoft.com/office/powerpoint/2010/main" val="1591284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>
            <a:extLst>
              <a:ext uri="{FF2B5EF4-FFF2-40B4-BE49-F238E27FC236}">
                <a16:creationId xmlns:a16="http://schemas.microsoft.com/office/drawing/2014/main" xmlns="" id="{0B3B29B3-12A6-4B6F-8F1B-1D9CB0C21B81}"/>
              </a:ext>
            </a:extLst>
          </p:cNvPr>
          <p:cNvSpPr/>
          <p:nvPr/>
        </p:nvSpPr>
        <p:spPr>
          <a:xfrm>
            <a:off x="3740294" y="445533"/>
            <a:ext cx="4711411" cy="454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600"/>
              </a:spcAft>
            </a:pPr>
            <a:r>
              <a:rPr lang="uk-UA" b="1" dirty="0">
                <a:ea typeface="Times New Roman" panose="02020603050405020304" pitchFamily="18" charset="0"/>
              </a:rPr>
              <a:t>ПУБЛІКАЦІЙНА АКТИВНІСТЬ</a:t>
            </a:r>
            <a:endParaRPr lang="uk-UA" dirty="0">
              <a:ea typeface="Times New Roman" panose="02020603050405020304" pitchFamily="18" charset="0"/>
            </a:endParaRPr>
          </a:p>
        </p:txBody>
      </p:sp>
      <p:graphicFrame>
        <p:nvGraphicFramePr>
          <p:cNvPr id="4" name="Таблиця 3">
            <a:extLst>
              <a:ext uri="{FF2B5EF4-FFF2-40B4-BE49-F238E27FC236}">
                <a16:creationId xmlns:a16="http://schemas.microsoft.com/office/drawing/2014/main" xmlns="" id="{CFC2F25E-A49D-4531-B8BF-F1343275D9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081694"/>
              </p:ext>
            </p:extLst>
          </p:nvPr>
        </p:nvGraphicFramePr>
        <p:xfrm>
          <a:off x="1160060" y="947083"/>
          <a:ext cx="10399593" cy="5852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9418">
                  <a:extLst>
                    <a:ext uri="{9D8B030D-6E8A-4147-A177-3AD203B41FA5}">
                      <a16:colId xmlns:a16="http://schemas.microsoft.com/office/drawing/2014/main" xmlns="" val="3765385832"/>
                    </a:ext>
                  </a:extLst>
                </a:gridCol>
                <a:gridCol w="2675140">
                  <a:extLst>
                    <a:ext uri="{9D8B030D-6E8A-4147-A177-3AD203B41FA5}">
                      <a16:colId xmlns:a16="http://schemas.microsoft.com/office/drawing/2014/main" xmlns="" val="1723221661"/>
                    </a:ext>
                  </a:extLst>
                </a:gridCol>
                <a:gridCol w="1777484">
                  <a:extLst>
                    <a:ext uri="{9D8B030D-6E8A-4147-A177-3AD203B41FA5}">
                      <a16:colId xmlns:a16="http://schemas.microsoft.com/office/drawing/2014/main" xmlns="" val="3112333220"/>
                    </a:ext>
                  </a:extLst>
                </a:gridCol>
                <a:gridCol w="2081596">
                  <a:extLst>
                    <a:ext uri="{9D8B030D-6E8A-4147-A177-3AD203B41FA5}">
                      <a16:colId xmlns:a16="http://schemas.microsoft.com/office/drawing/2014/main" xmlns="" val="1407520220"/>
                    </a:ext>
                  </a:extLst>
                </a:gridCol>
                <a:gridCol w="1485955">
                  <a:extLst>
                    <a:ext uri="{9D8B030D-6E8A-4147-A177-3AD203B41FA5}">
                      <a16:colId xmlns:a16="http://schemas.microsoft.com/office/drawing/2014/main" xmlns="" val="690235562"/>
                    </a:ext>
                  </a:extLst>
                </a:gridCol>
              </a:tblGrid>
              <a:tr h="6910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uk-UA" sz="1400" dirty="0">
                          <a:effectLst/>
                        </a:rPr>
                        <a:t>Кафедра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2" marR="402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uk-UA" sz="1400" dirty="0">
                          <a:effectLst/>
                        </a:rPr>
                        <a:t>Статті, опубліковані у міжнародних виданнях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2" marR="402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400" dirty="0" err="1">
                          <a:effectLst/>
                        </a:rPr>
                        <a:t>Статті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опубліковані</a:t>
                      </a:r>
                      <a:r>
                        <a:rPr lang="en-US" sz="1400" dirty="0">
                          <a:effectLst/>
                        </a:rPr>
                        <a:t> в </a:t>
                      </a:r>
                      <a:r>
                        <a:rPr lang="en-US" sz="1400" dirty="0" err="1">
                          <a:effectLst/>
                        </a:rPr>
                        <a:t>міжнародній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базі</a:t>
                      </a:r>
                      <a:r>
                        <a:rPr lang="en-US" sz="1400" dirty="0">
                          <a:effectLst/>
                        </a:rPr>
                        <a:t> Scopus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2" marR="402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400" dirty="0" err="1">
                          <a:effectLst/>
                        </a:rPr>
                        <a:t>Статті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опубліковані</a:t>
                      </a:r>
                      <a:r>
                        <a:rPr lang="en-US" sz="1400" dirty="0">
                          <a:effectLst/>
                        </a:rPr>
                        <a:t> в </a:t>
                      </a:r>
                      <a:r>
                        <a:rPr lang="en-US" sz="1400" dirty="0" err="1">
                          <a:effectLst/>
                        </a:rPr>
                        <a:t>міжнародній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базі</a:t>
                      </a:r>
                      <a:r>
                        <a:rPr lang="en-US" sz="1400" dirty="0">
                          <a:effectLst/>
                        </a:rPr>
                        <a:t> Web Of Science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2" marR="402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uk-UA" sz="1400" dirty="0">
                          <a:effectLst/>
                        </a:rPr>
                        <a:t>ВСЬОГО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2" marR="40202" marT="0" marB="0"/>
                </a:tc>
                <a:extLst>
                  <a:ext uri="{0D108BD9-81ED-4DB2-BD59-A6C34878D82A}">
                    <a16:rowId xmlns:a16="http://schemas.microsoft.com/office/drawing/2014/main" xmlns="" val="112627000"/>
                  </a:ext>
                </a:extLst>
              </a:tr>
              <a:tr h="172772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Екології агросфери та екологічного контролю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2" marR="402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B050"/>
                          </a:solidFill>
                          <a:effectLst/>
                        </a:rPr>
                        <a:t>30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(12- </a:t>
                      </a:r>
                      <a:r>
                        <a:rPr lang="uk-UA" sz="1600" dirty="0" err="1">
                          <a:effectLst/>
                        </a:rPr>
                        <a:t>Максін</a:t>
                      </a:r>
                      <a:r>
                        <a:rPr lang="uk-UA" sz="1600" dirty="0">
                          <a:effectLst/>
                        </a:rPr>
                        <a:t> В.І., 3- Чайка В.М., 3- </a:t>
                      </a:r>
                      <a:r>
                        <a:rPr lang="uk-UA" sz="1600" dirty="0" err="1">
                          <a:effectLst/>
                        </a:rPr>
                        <a:t>Наумовська</a:t>
                      </a:r>
                      <a:r>
                        <a:rPr lang="uk-UA" sz="1600" dirty="0">
                          <a:effectLst/>
                        </a:rPr>
                        <a:t> О.І., 4 – </a:t>
                      </a:r>
                      <a:r>
                        <a:rPr lang="uk-UA" sz="1600" dirty="0" err="1">
                          <a:effectLst/>
                        </a:rPr>
                        <a:t>Строкаль</a:t>
                      </a:r>
                      <a:r>
                        <a:rPr lang="uk-UA" sz="1600" dirty="0">
                          <a:effectLst/>
                        </a:rPr>
                        <a:t> В.П., 2 – Макаренко Н.А., 2 – </a:t>
                      </a:r>
                      <a:r>
                        <a:rPr lang="uk-UA" sz="1600" dirty="0" err="1">
                          <a:effectLst/>
                        </a:rPr>
                        <a:t>Качановська</a:t>
                      </a:r>
                      <a:r>
                        <a:rPr lang="uk-UA" sz="1600" dirty="0">
                          <a:effectLst/>
                        </a:rPr>
                        <a:t> Л.О., 1 – </a:t>
                      </a:r>
                      <a:r>
                        <a:rPr lang="uk-UA" sz="1600" dirty="0" err="1">
                          <a:effectLst/>
                        </a:rPr>
                        <a:t>Рубежняк</a:t>
                      </a:r>
                      <a:r>
                        <a:rPr lang="uk-UA" sz="1600" dirty="0">
                          <a:effectLst/>
                        </a:rPr>
                        <a:t> І.Г., 2 – </a:t>
                      </a:r>
                      <a:r>
                        <a:rPr lang="uk-UA" sz="1600" dirty="0" err="1">
                          <a:effectLst/>
                        </a:rPr>
                        <a:t>Ладика</a:t>
                      </a:r>
                      <a:r>
                        <a:rPr lang="uk-UA" sz="1600" dirty="0">
                          <a:effectLst/>
                        </a:rPr>
                        <a:t> М.М., 1- Бережняк Е.М.)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2" marR="402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0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2" marR="402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0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2" marR="402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30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2" marR="40202" marT="0" marB="0"/>
                </a:tc>
                <a:extLst>
                  <a:ext uri="{0D108BD9-81ED-4DB2-BD59-A6C34878D82A}">
                    <a16:rowId xmlns:a16="http://schemas.microsoft.com/office/drawing/2014/main" xmlns="" val="2012144285"/>
                  </a:ext>
                </a:extLst>
              </a:tr>
              <a:tr h="1036631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</a:rPr>
                        <a:t>Екобіотехнології</a:t>
                      </a:r>
                      <a:r>
                        <a:rPr lang="uk-UA" sz="1600" dirty="0">
                          <a:effectLst/>
                        </a:rPr>
                        <a:t> та </a:t>
                      </a:r>
                      <a:r>
                        <a:rPr lang="uk-UA" sz="1600" dirty="0" err="1">
                          <a:effectLst/>
                        </a:rPr>
                        <a:t>біорізноманіття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2" marR="402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22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(10 – Коломієць Ю.В, 8- Патика М.В., 2 – Кляченко О.Л., 1 – Бородай В.В., 1– Субін О.В.)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2" marR="402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5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(5- Патика М.В.)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2" marR="402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(</a:t>
                      </a:r>
                      <a:r>
                        <a:rPr lang="uk-UA" sz="1600" dirty="0" err="1">
                          <a:effectLst/>
                        </a:rPr>
                        <a:t>Кляченко</a:t>
                      </a:r>
                      <a:r>
                        <a:rPr lang="uk-UA" sz="1600" dirty="0">
                          <a:effectLst/>
                        </a:rPr>
                        <a:t> О.Л.)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2" marR="402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29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2" marR="40202" marT="0" marB="0"/>
                </a:tc>
                <a:extLst>
                  <a:ext uri="{0D108BD9-81ED-4DB2-BD59-A6C34878D82A}">
                    <a16:rowId xmlns:a16="http://schemas.microsoft.com/office/drawing/2014/main" xmlns="" val="2597413548"/>
                  </a:ext>
                </a:extLst>
              </a:tr>
              <a:tr h="1554948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Молекулярної біології, мікробіології та біобезпеки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2" marR="402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11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(4 – Стародуб М.Ф.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 – Колодяжний О.Ю.,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4- Лісовий М.М., 1- Феделеш-Гладинець М.І.,)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2" marR="402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B050"/>
                          </a:solidFill>
                          <a:effectLst/>
                        </a:rPr>
                        <a:t>11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(6 – </a:t>
                      </a:r>
                      <a:r>
                        <a:rPr lang="uk-UA" sz="1600" dirty="0" err="1">
                          <a:effectLst/>
                        </a:rPr>
                        <a:t>Стародуб</a:t>
                      </a:r>
                      <a:r>
                        <a:rPr lang="uk-UA" sz="1600" dirty="0">
                          <a:effectLst/>
                        </a:rPr>
                        <a:t> М.Ф.,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 – </a:t>
                      </a:r>
                      <a:r>
                        <a:rPr lang="uk-UA" sz="1600" dirty="0" err="1">
                          <a:effectLst/>
                        </a:rPr>
                        <a:t>Колодяжний</a:t>
                      </a:r>
                      <a:r>
                        <a:rPr lang="uk-UA" sz="1600" dirty="0">
                          <a:effectLst/>
                        </a:rPr>
                        <a:t> О.Ю.,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2- </a:t>
                      </a:r>
                      <a:r>
                        <a:rPr lang="uk-UA" sz="1600" dirty="0" err="1">
                          <a:effectLst/>
                        </a:rPr>
                        <a:t>Антіпов</a:t>
                      </a:r>
                      <a:r>
                        <a:rPr lang="uk-UA" sz="1600" dirty="0">
                          <a:effectLst/>
                        </a:rPr>
                        <a:t> І.О., 1- </a:t>
                      </a:r>
                      <a:r>
                        <a:rPr lang="uk-UA" sz="1600" dirty="0" err="1">
                          <a:effectLst/>
                        </a:rPr>
                        <a:t>Грінчук</a:t>
                      </a:r>
                      <a:r>
                        <a:rPr lang="uk-UA" sz="1600" dirty="0">
                          <a:effectLst/>
                        </a:rPr>
                        <a:t> К.В.)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2" marR="402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B050"/>
                          </a:solidFill>
                          <a:effectLst/>
                        </a:rPr>
                        <a:t>3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(2 – </a:t>
                      </a:r>
                      <a:r>
                        <a:rPr lang="uk-UA" sz="1600" dirty="0" err="1">
                          <a:effectLst/>
                        </a:rPr>
                        <a:t>Стародуб</a:t>
                      </a:r>
                      <a:r>
                        <a:rPr lang="uk-UA" sz="1600" dirty="0">
                          <a:effectLst/>
                        </a:rPr>
                        <a:t> М.Ф.,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 – Лобова О.В.)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2" marR="402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25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2" marR="40202" marT="0" marB="0"/>
                </a:tc>
                <a:extLst>
                  <a:ext uri="{0D108BD9-81ED-4DB2-BD59-A6C34878D82A}">
                    <a16:rowId xmlns:a16="http://schemas.microsoft.com/office/drawing/2014/main" xmlns="" val="2778830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40985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>
            <a:extLst>
              <a:ext uri="{FF2B5EF4-FFF2-40B4-BE49-F238E27FC236}">
                <a16:creationId xmlns:a16="http://schemas.microsoft.com/office/drawing/2014/main" xmlns="" id="{304AEB48-137B-43D1-B9E4-A429AA8629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992985"/>
              </p:ext>
            </p:extLst>
          </p:nvPr>
        </p:nvGraphicFramePr>
        <p:xfrm>
          <a:off x="1050879" y="232013"/>
          <a:ext cx="10631607" cy="65206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2502">
                  <a:extLst>
                    <a:ext uri="{9D8B030D-6E8A-4147-A177-3AD203B41FA5}">
                      <a16:colId xmlns:a16="http://schemas.microsoft.com/office/drawing/2014/main" xmlns="" val="2047245970"/>
                    </a:ext>
                  </a:extLst>
                </a:gridCol>
                <a:gridCol w="2734821">
                  <a:extLst>
                    <a:ext uri="{9D8B030D-6E8A-4147-A177-3AD203B41FA5}">
                      <a16:colId xmlns:a16="http://schemas.microsoft.com/office/drawing/2014/main" xmlns="" val="143839900"/>
                    </a:ext>
                  </a:extLst>
                </a:gridCol>
                <a:gridCol w="1817140">
                  <a:extLst>
                    <a:ext uri="{9D8B030D-6E8A-4147-A177-3AD203B41FA5}">
                      <a16:colId xmlns:a16="http://schemas.microsoft.com/office/drawing/2014/main" xmlns="" val="3378030928"/>
                    </a:ext>
                  </a:extLst>
                </a:gridCol>
                <a:gridCol w="2128037">
                  <a:extLst>
                    <a:ext uri="{9D8B030D-6E8A-4147-A177-3AD203B41FA5}">
                      <a16:colId xmlns:a16="http://schemas.microsoft.com/office/drawing/2014/main" xmlns="" val="3781535149"/>
                    </a:ext>
                  </a:extLst>
                </a:gridCol>
                <a:gridCol w="1519107">
                  <a:extLst>
                    <a:ext uri="{9D8B030D-6E8A-4147-A177-3AD203B41FA5}">
                      <a16:colId xmlns:a16="http://schemas.microsoft.com/office/drawing/2014/main" xmlns="" val="2809260314"/>
                    </a:ext>
                  </a:extLst>
                </a:gridCol>
              </a:tblGrid>
              <a:tr h="11907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uk-UA" sz="1400" dirty="0">
                          <a:effectLst/>
                        </a:rPr>
                        <a:t>Кафедра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2" marR="402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uk-UA" sz="1400" dirty="0">
                          <a:effectLst/>
                        </a:rPr>
                        <a:t>Статті, опубліковані у міжнародних виданнях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2" marR="402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400" dirty="0" err="1">
                          <a:effectLst/>
                        </a:rPr>
                        <a:t>Статті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опубліковані</a:t>
                      </a:r>
                      <a:r>
                        <a:rPr lang="en-US" sz="1400" dirty="0">
                          <a:effectLst/>
                        </a:rPr>
                        <a:t> в </a:t>
                      </a:r>
                      <a:r>
                        <a:rPr lang="en-US" sz="1400" dirty="0" err="1">
                          <a:effectLst/>
                        </a:rPr>
                        <a:t>міжнародній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базі</a:t>
                      </a:r>
                      <a:r>
                        <a:rPr lang="en-US" sz="1400" dirty="0">
                          <a:effectLst/>
                        </a:rPr>
                        <a:t> Scopus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2" marR="402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400" dirty="0" err="1">
                          <a:effectLst/>
                        </a:rPr>
                        <a:t>Статті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опубліковані</a:t>
                      </a:r>
                      <a:r>
                        <a:rPr lang="en-US" sz="1400" dirty="0">
                          <a:effectLst/>
                        </a:rPr>
                        <a:t> в </a:t>
                      </a:r>
                      <a:r>
                        <a:rPr lang="en-US" sz="1400" dirty="0" err="1">
                          <a:effectLst/>
                        </a:rPr>
                        <a:t>міжнародній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базі</a:t>
                      </a:r>
                      <a:r>
                        <a:rPr lang="en-US" sz="1400" dirty="0">
                          <a:effectLst/>
                        </a:rPr>
                        <a:t> Web Of Science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2" marR="402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uk-UA" sz="1400" dirty="0">
                          <a:effectLst/>
                        </a:rPr>
                        <a:t>ВСЬОГО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2" marR="40202" marT="0" marB="0"/>
                </a:tc>
                <a:extLst>
                  <a:ext uri="{0D108BD9-81ED-4DB2-BD59-A6C34878D82A}">
                    <a16:rowId xmlns:a16="http://schemas.microsoft.com/office/drawing/2014/main" xmlns="" val="1438029526"/>
                  </a:ext>
                </a:extLst>
              </a:tr>
              <a:tr h="89903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Інтегрованого захисту та карантину рослин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7" marR="555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12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(4-Бабич А.Г.,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1- </a:t>
                      </a:r>
                      <a:r>
                        <a:rPr lang="uk-UA" sz="1600" dirty="0" err="1">
                          <a:effectLst/>
                        </a:rPr>
                        <a:t>Сикало</a:t>
                      </a:r>
                      <a:r>
                        <a:rPr lang="uk-UA" sz="1600" dirty="0">
                          <a:effectLst/>
                        </a:rPr>
                        <a:t> О.О., 7 – Дрозда В.Ф.)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0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4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(Бабич А.Г.)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16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7" marR="55517" marT="0" marB="0"/>
                </a:tc>
                <a:extLst>
                  <a:ext uri="{0D108BD9-81ED-4DB2-BD59-A6C34878D82A}">
                    <a16:rowId xmlns:a16="http://schemas.microsoft.com/office/drawing/2014/main" xmlns="" val="2505528299"/>
                  </a:ext>
                </a:extLst>
              </a:tr>
              <a:tr h="1359728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Фізіології, біохімії рослин та біоенергетики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7" marR="555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9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(7 -Григорюк І.П.,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 – Бойко О.А.)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3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(2 – Нестерова Н.Г., 1 –Бабицький А.Ф.)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(</a:t>
                      </a:r>
                      <a:r>
                        <a:rPr lang="uk-UA" sz="1600" dirty="0" err="1">
                          <a:effectLst/>
                        </a:rPr>
                        <a:t>Григорюк</a:t>
                      </a:r>
                      <a:r>
                        <a:rPr lang="uk-UA" sz="1600" dirty="0">
                          <a:effectLst/>
                        </a:rPr>
                        <a:t> І.П.)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14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7" marR="55517" marT="0" marB="0"/>
                </a:tc>
                <a:extLst>
                  <a:ext uri="{0D108BD9-81ED-4DB2-BD59-A6C34878D82A}">
                    <a16:rowId xmlns:a16="http://schemas.microsoft.com/office/drawing/2014/main" xmlns="" val="909518743"/>
                  </a:ext>
                </a:extLst>
              </a:tr>
              <a:tr h="1127934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Загальної екології та безпеки життєдіяльності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7" marR="555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8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(6 – Стародубцев В.М., 2 – Боголюбов В.М.).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3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(2 – Стародубцев В.М., 1 – Бондарь В.І.)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0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11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7" marR="55517" marT="0" marB="0"/>
                </a:tc>
                <a:extLst>
                  <a:ext uri="{0D108BD9-81ED-4DB2-BD59-A6C34878D82A}">
                    <a16:rowId xmlns:a16="http://schemas.microsoft.com/office/drawing/2014/main" xmlns="" val="2937691712"/>
                  </a:ext>
                </a:extLst>
              </a:tr>
              <a:tr h="1823316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Радіобіології та радіоекології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7" marR="555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(1Білєра Н.М)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B050"/>
                          </a:solidFill>
                          <a:effectLst/>
                        </a:rPr>
                        <a:t>9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(1- </a:t>
                      </a:r>
                      <a:r>
                        <a:rPr lang="uk-UA" sz="1600" dirty="0" err="1">
                          <a:effectLst/>
                        </a:rPr>
                        <a:t>Гудков</a:t>
                      </a:r>
                      <a:r>
                        <a:rPr lang="uk-UA" sz="1600" dirty="0">
                          <a:effectLst/>
                        </a:rPr>
                        <a:t> І.М., 4 – </a:t>
                      </a:r>
                      <a:r>
                        <a:rPr lang="uk-UA" sz="1600" dirty="0" err="1">
                          <a:effectLst/>
                        </a:rPr>
                        <a:t>Паренюк</a:t>
                      </a:r>
                      <a:r>
                        <a:rPr lang="uk-UA" sz="1600" dirty="0">
                          <a:effectLst/>
                        </a:rPr>
                        <a:t> О.Ю., 3 – </a:t>
                      </a:r>
                      <a:r>
                        <a:rPr lang="uk-UA" sz="1600" dirty="0" err="1">
                          <a:effectLst/>
                        </a:rPr>
                        <a:t>Ілльенко</a:t>
                      </a:r>
                      <a:r>
                        <a:rPr lang="uk-UA" sz="1600" dirty="0">
                          <a:effectLst/>
                        </a:rPr>
                        <a:t> В.В., 1 -</a:t>
                      </a:r>
                      <a:r>
                        <a:rPr lang="uk-UA" sz="1600" dirty="0" err="1">
                          <a:effectLst/>
                        </a:rPr>
                        <a:t>Лазарев</a:t>
                      </a:r>
                      <a:r>
                        <a:rPr lang="uk-UA" sz="1600" dirty="0">
                          <a:effectLst/>
                        </a:rPr>
                        <a:t> М.М.,)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0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10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7" marR="55517" marT="0" marB="0"/>
                </a:tc>
                <a:extLst>
                  <a:ext uri="{0D108BD9-81ED-4DB2-BD59-A6C34878D82A}">
                    <a16:rowId xmlns:a16="http://schemas.microsoft.com/office/drawing/2014/main" xmlns="" val="3877946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8282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6349B9E-6D92-40DB-98CA-9C07BAE64633}"/>
              </a:ext>
            </a:extLst>
          </p:cNvPr>
          <p:cNvSpPr txBox="1"/>
          <p:nvPr/>
        </p:nvSpPr>
        <p:spPr>
          <a:xfrm>
            <a:off x="2711624" y="620688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Порівняльна таблиця контингенту студентів</a:t>
            </a:r>
          </a:p>
        </p:txBody>
      </p:sp>
      <p:graphicFrame>
        <p:nvGraphicFramePr>
          <p:cNvPr id="3" name="Таблиця 2">
            <a:extLst>
              <a:ext uri="{FF2B5EF4-FFF2-40B4-BE49-F238E27FC236}">
                <a16:creationId xmlns:a16="http://schemas.microsoft.com/office/drawing/2014/main" xmlns="" id="{B2CF4E4E-624B-4400-94CE-5FFE623E4F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416613"/>
              </p:ext>
            </p:extLst>
          </p:nvPr>
        </p:nvGraphicFramePr>
        <p:xfrm>
          <a:off x="2063553" y="1124744"/>
          <a:ext cx="8842986" cy="427583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733379">
                  <a:extLst>
                    <a:ext uri="{9D8B030D-6E8A-4147-A177-3AD203B41FA5}">
                      <a16:colId xmlns:a16="http://schemas.microsoft.com/office/drawing/2014/main" xmlns="" val="1539069696"/>
                    </a:ext>
                  </a:extLst>
                </a:gridCol>
                <a:gridCol w="2259478">
                  <a:extLst>
                    <a:ext uri="{9D8B030D-6E8A-4147-A177-3AD203B41FA5}">
                      <a16:colId xmlns:a16="http://schemas.microsoft.com/office/drawing/2014/main" xmlns="" val="3369609875"/>
                    </a:ext>
                  </a:extLst>
                </a:gridCol>
                <a:gridCol w="1850129">
                  <a:extLst>
                    <a:ext uri="{9D8B030D-6E8A-4147-A177-3AD203B41FA5}">
                      <a16:colId xmlns:a16="http://schemas.microsoft.com/office/drawing/2014/main" xmlns="" val="480396563"/>
                    </a:ext>
                  </a:extLst>
                </a:gridCol>
              </a:tblGrid>
              <a:tr h="2975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Контингент студентів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2016-2017 н.р.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2017-2018 н.р.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407082182"/>
                  </a:ext>
                </a:extLst>
              </a:tr>
              <a:tr h="9201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Денна форма (бакалаврат), у т.ч.:</a:t>
                      </a:r>
                      <a:endParaRPr lang="uk-UA" sz="14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800">
                          <a:effectLst/>
                        </a:rPr>
                        <a:t>державне замовлення</a:t>
                      </a:r>
                      <a:endParaRPr lang="uk-UA" sz="14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800">
                          <a:effectLst/>
                        </a:rPr>
                        <a:t>контракт 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679</a:t>
                      </a:r>
                      <a:endParaRPr lang="uk-UA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603</a:t>
                      </a:r>
                      <a:endParaRPr lang="uk-UA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76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599</a:t>
                      </a:r>
                      <a:endParaRPr lang="uk-UA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522</a:t>
                      </a:r>
                      <a:endParaRPr lang="uk-UA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77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13644070"/>
                  </a:ext>
                </a:extLst>
              </a:tr>
              <a:tr h="9201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Заочна форма (бакалаврат), у </a:t>
                      </a:r>
                      <a:r>
                        <a:rPr lang="uk-UA" sz="1800" dirty="0" err="1">
                          <a:effectLst/>
                        </a:rPr>
                        <a:t>т.ч</a:t>
                      </a:r>
                      <a:r>
                        <a:rPr lang="uk-UA" sz="1800" dirty="0">
                          <a:effectLst/>
                        </a:rPr>
                        <a:t>.:</a:t>
                      </a:r>
                      <a:endParaRPr lang="uk-UA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800" dirty="0">
                          <a:effectLst/>
                        </a:rPr>
                        <a:t>державне замовлення</a:t>
                      </a:r>
                      <a:endParaRPr lang="uk-UA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800" dirty="0">
                          <a:effectLst/>
                        </a:rPr>
                        <a:t>контракт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282</a:t>
                      </a:r>
                      <a:endParaRPr lang="uk-UA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221</a:t>
                      </a:r>
                      <a:endParaRPr lang="uk-UA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61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192</a:t>
                      </a:r>
                      <a:endParaRPr lang="uk-UA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121</a:t>
                      </a:r>
                      <a:endParaRPr lang="uk-UA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71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65780687"/>
                  </a:ext>
                </a:extLst>
              </a:tr>
              <a:tr h="9201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Денна форма (магістратура), у т.ч.:</a:t>
                      </a:r>
                      <a:endParaRPr lang="uk-UA" sz="14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800">
                          <a:effectLst/>
                        </a:rPr>
                        <a:t>державне замовлення</a:t>
                      </a:r>
                      <a:endParaRPr lang="uk-UA" sz="14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800">
                          <a:effectLst/>
                        </a:rPr>
                        <a:t>контракт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194</a:t>
                      </a:r>
                      <a:endParaRPr lang="uk-UA" sz="14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163</a:t>
                      </a:r>
                      <a:endParaRPr lang="uk-UA" sz="14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31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198</a:t>
                      </a:r>
                      <a:endParaRPr lang="uk-UA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167</a:t>
                      </a:r>
                      <a:endParaRPr lang="uk-UA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31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620996046"/>
                  </a:ext>
                </a:extLst>
              </a:tr>
              <a:tr h="9201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Заочна форма (магістратура), у т.ч.:</a:t>
                      </a:r>
                      <a:endParaRPr lang="uk-UA" sz="14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800">
                          <a:effectLst/>
                        </a:rPr>
                        <a:t>державне замовлення</a:t>
                      </a:r>
                      <a:endParaRPr lang="uk-UA" sz="14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800">
                          <a:effectLst/>
                        </a:rPr>
                        <a:t>контракт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111</a:t>
                      </a:r>
                      <a:endParaRPr lang="uk-UA" sz="14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58</a:t>
                      </a:r>
                      <a:endParaRPr lang="uk-UA" sz="14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53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112</a:t>
                      </a:r>
                      <a:endParaRPr lang="uk-UA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51</a:t>
                      </a:r>
                      <a:endParaRPr lang="uk-UA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61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150336685"/>
                  </a:ext>
                </a:extLst>
              </a:tr>
              <a:tr h="2975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Усього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1266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1101</a:t>
                      </a:r>
                      <a:endParaRPr lang="uk-U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9215551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49CCAF7-BE84-4772-85C2-C8BC1D244526}"/>
              </a:ext>
            </a:extLst>
          </p:cNvPr>
          <p:cNvSpPr txBox="1"/>
          <p:nvPr/>
        </p:nvSpPr>
        <p:spPr>
          <a:xfrm>
            <a:off x="2073539" y="5535303"/>
            <a:ext cx="88429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Контингент факультету станом на 01.10.2017 р. зменшився на </a:t>
            </a:r>
            <a:r>
              <a:rPr lang="uk-UA" b="1" dirty="0">
                <a:solidFill>
                  <a:srgbClr val="FF0000"/>
                </a:solidFill>
              </a:rPr>
              <a:t>165</a:t>
            </a:r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dirty="0"/>
              <a:t>осіб порівняно з 2016 роком (вступна </a:t>
            </a:r>
            <a:r>
              <a:rPr lang="uk-UA" dirty="0" err="1"/>
              <a:t>камапнія</a:t>
            </a:r>
            <a:r>
              <a:rPr lang="uk-UA" dirty="0"/>
              <a:t> + випуск магістрів з терміном навчання 2 роки, денна форма + відрахування студентів)</a:t>
            </a:r>
          </a:p>
        </p:txBody>
      </p:sp>
    </p:spTree>
    <p:extLst>
      <p:ext uri="{BB962C8B-B14F-4D97-AF65-F5344CB8AC3E}">
        <p14:creationId xmlns:p14="http://schemas.microsoft.com/office/powerpoint/2010/main" val="23265384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>
            <a:extLst>
              <a:ext uri="{FF2B5EF4-FFF2-40B4-BE49-F238E27FC236}">
                <a16:creationId xmlns:a16="http://schemas.microsoft.com/office/drawing/2014/main" xmlns="" id="{C6E986B2-CC34-4BF9-A653-CAF0AF49B4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0165"/>
              </p:ext>
            </p:extLst>
          </p:nvPr>
        </p:nvGraphicFramePr>
        <p:xfrm>
          <a:off x="1774210" y="504967"/>
          <a:ext cx="9212238" cy="52134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7751">
                  <a:extLst>
                    <a:ext uri="{9D8B030D-6E8A-4147-A177-3AD203B41FA5}">
                      <a16:colId xmlns:a16="http://schemas.microsoft.com/office/drawing/2014/main" xmlns="" val="3574458073"/>
                    </a:ext>
                  </a:extLst>
                </a:gridCol>
                <a:gridCol w="2369710">
                  <a:extLst>
                    <a:ext uri="{9D8B030D-6E8A-4147-A177-3AD203B41FA5}">
                      <a16:colId xmlns:a16="http://schemas.microsoft.com/office/drawing/2014/main" xmlns="" val="1100571909"/>
                    </a:ext>
                  </a:extLst>
                </a:gridCol>
                <a:gridCol w="1574543">
                  <a:extLst>
                    <a:ext uri="{9D8B030D-6E8A-4147-A177-3AD203B41FA5}">
                      <a16:colId xmlns:a16="http://schemas.microsoft.com/office/drawing/2014/main" xmlns="" val="1117328380"/>
                    </a:ext>
                  </a:extLst>
                </a:gridCol>
                <a:gridCol w="1843934">
                  <a:extLst>
                    <a:ext uri="{9D8B030D-6E8A-4147-A177-3AD203B41FA5}">
                      <a16:colId xmlns:a16="http://schemas.microsoft.com/office/drawing/2014/main" xmlns="" val="2387218981"/>
                    </a:ext>
                  </a:extLst>
                </a:gridCol>
                <a:gridCol w="1316300">
                  <a:extLst>
                    <a:ext uri="{9D8B030D-6E8A-4147-A177-3AD203B41FA5}">
                      <a16:colId xmlns:a16="http://schemas.microsoft.com/office/drawing/2014/main" xmlns="" val="3650443032"/>
                    </a:ext>
                  </a:extLst>
                </a:gridCol>
              </a:tblGrid>
              <a:tr h="14466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uk-UA" sz="1400" dirty="0">
                          <a:effectLst/>
                        </a:rPr>
                        <a:t>Кафедра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2" marR="402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uk-UA" sz="1400" dirty="0">
                          <a:effectLst/>
                        </a:rPr>
                        <a:t>Статті, опубліковані у міжнародних виданнях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2" marR="402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400" dirty="0" err="1">
                          <a:effectLst/>
                        </a:rPr>
                        <a:t>Статті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опубліковані</a:t>
                      </a:r>
                      <a:r>
                        <a:rPr lang="en-US" sz="1400" dirty="0">
                          <a:effectLst/>
                        </a:rPr>
                        <a:t> в </a:t>
                      </a:r>
                      <a:r>
                        <a:rPr lang="en-US" sz="1400" dirty="0" err="1">
                          <a:effectLst/>
                        </a:rPr>
                        <a:t>міжнародній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базі</a:t>
                      </a:r>
                      <a:r>
                        <a:rPr lang="en-US" sz="1400" dirty="0">
                          <a:effectLst/>
                        </a:rPr>
                        <a:t> Scopus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2" marR="402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400" dirty="0" err="1">
                          <a:effectLst/>
                        </a:rPr>
                        <a:t>Статті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опубліковані</a:t>
                      </a:r>
                      <a:r>
                        <a:rPr lang="en-US" sz="1400" dirty="0">
                          <a:effectLst/>
                        </a:rPr>
                        <a:t> в </a:t>
                      </a:r>
                      <a:r>
                        <a:rPr lang="en-US" sz="1400" dirty="0" err="1">
                          <a:effectLst/>
                        </a:rPr>
                        <a:t>міжнародній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базі</a:t>
                      </a:r>
                      <a:r>
                        <a:rPr lang="en-US" sz="1400" dirty="0">
                          <a:effectLst/>
                        </a:rPr>
                        <a:t> Web Of Science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2" marR="402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uk-UA" sz="1400" dirty="0">
                          <a:effectLst/>
                        </a:rPr>
                        <a:t>ВСЬОГО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2" marR="40202" marT="0" marB="0"/>
                </a:tc>
                <a:extLst>
                  <a:ext uri="{0D108BD9-81ED-4DB2-BD59-A6C34878D82A}">
                    <a16:rowId xmlns:a16="http://schemas.microsoft.com/office/drawing/2014/main" xmlns="" val="3860203882"/>
                  </a:ext>
                </a:extLst>
              </a:tr>
              <a:tr h="236349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Фітопатології ім. акад. В.Ф. </a:t>
                      </a:r>
                      <a:r>
                        <a:rPr lang="uk-UA" sz="1600" dirty="0" err="1">
                          <a:effectLst/>
                        </a:rPr>
                        <a:t>Пересипкіна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(2 – Патика Т.І.)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7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(3 – Патика Т.І., 3- Кирик М.М., 1- </a:t>
                      </a:r>
                      <a:r>
                        <a:rPr lang="uk-UA" sz="1600" dirty="0" err="1">
                          <a:effectLst/>
                        </a:rPr>
                        <a:t>Гентош</a:t>
                      </a:r>
                      <a:r>
                        <a:rPr lang="uk-UA" sz="1600" dirty="0">
                          <a:effectLst/>
                        </a:rPr>
                        <a:t> Д.Т.)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(Крючкова Л.О.)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uk-UA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87261216"/>
                  </a:ext>
                </a:extLst>
              </a:tr>
              <a:tr h="1403282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Ентомології ім. проф. М.П. Дядечка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5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(3-Бабич О.А.,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 – Мороз М.С.)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0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3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(Бабич О.А.)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uk-UA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076325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99535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760" y="0"/>
            <a:ext cx="10802772" cy="6591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21825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662" y="623888"/>
            <a:ext cx="10055343" cy="6133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39458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662" y="623888"/>
            <a:ext cx="10220983" cy="6234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45136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524" y="0"/>
            <a:ext cx="10650903" cy="6496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33002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480" y="187160"/>
            <a:ext cx="10500681" cy="6404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64205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663" y="623888"/>
            <a:ext cx="10232764" cy="6241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9122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889" y="132568"/>
            <a:ext cx="10612561" cy="6472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41197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193509"/>
              </p:ext>
            </p:extLst>
          </p:nvPr>
        </p:nvGraphicFramePr>
        <p:xfrm>
          <a:off x="996287" y="846159"/>
          <a:ext cx="10945503" cy="5941415"/>
        </p:xfrm>
        <a:graphic>
          <a:graphicData uri="http://schemas.openxmlformats.org/drawingml/2006/table">
            <a:tbl>
              <a:tblPr/>
              <a:tblGrid>
                <a:gridCol w="9027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027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182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027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0272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027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0272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0272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0272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90272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902722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28891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Код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кафедри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101" marR="9101" marT="910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Шифр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кафедри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101" marR="9101" marT="910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Прізвище, імя, по-батькові викладача, посада</a:t>
                      </a:r>
                    </a:p>
                  </a:txBody>
                  <a:tcPr marL="9101" marR="9101" marT="9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Навчальна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 робота</a:t>
                      </a:r>
                    </a:p>
                  </a:txBody>
                  <a:tcPr marL="9101" marR="9101" marT="910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Робота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науково-педагогічних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працівників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,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що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ґрунтується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 на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критеріях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дослідницького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університету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101" marR="9101" marT="910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Наукова робота</a:t>
                      </a:r>
                    </a:p>
                  </a:txBody>
                  <a:tcPr marL="9101" marR="9101" marT="910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Навчально-науково-інноваційна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діяльность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,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розвиток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 ВП НДГ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НУБіП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України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 та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міжнародна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діяльність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101" marR="9101" marT="910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Навчально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-методична робота</a:t>
                      </a:r>
                    </a:p>
                  </a:txBody>
                  <a:tcPr marL="9101" marR="9101" marT="910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Виховна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 та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організаційна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 робота</a:t>
                      </a:r>
                    </a:p>
                  </a:txBody>
                  <a:tcPr marL="9101" marR="9101" marT="910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Загальний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коефіцієнт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101" marR="9101" marT="910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Загальний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 ранг по факультету/ННІ</a:t>
                      </a:r>
                    </a:p>
                  </a:txBody>
                  <a:tcPr marL="9101" marR="9101" marT="910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8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06.07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ЕКБР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Патика М.В.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1,03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18,87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3,45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3,64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2,65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5,12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8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06.04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ЕАтаЕК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Максін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В.І.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2,02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2,69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10,25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0,67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5,49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3,29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8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06.10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ФБРБ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Григорюк І.П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1,07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11,54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2,91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0,22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1,61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3,22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14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06.09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МБМБтаБ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Стародуб М.Ф.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0,71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9,19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3,87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4,10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1,31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3,07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8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06.07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ЕКБР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Кляченко О.Л.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1,10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8,71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1,23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0,72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1,74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2,53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8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06.01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Фіто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Патика Т.І.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0,32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7,42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2,58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0,53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5,31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2,52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8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06.11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РтР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Гудков І.М.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1,18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7,44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2,90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0,58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1,45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2,48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8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06.04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ЕАтаЕК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Міняйло А.А.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0,97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5,09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0,89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0,83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5,86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2,33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2,41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8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06.03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ІЗКР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Бабич А.Г.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1,09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6,46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2,64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2,71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0,71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2,38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505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06.04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ЕАтаЕК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Наумовська О.І.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1,02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5,59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2,15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4,90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0,79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2,37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101" marR="9101" marT="9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06708" y="279358"/>
            <a:ext cx="7871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>
                <a:solidFill>
                  <a:srgbClr val="00B050"/>
                </a:solidFill>
              </a:rPr>
              <a:t>ТОП – 10 НПП</a:t>
            </a:r>
            <a:r>
              <a:rPr lang="uk-UA" sz="2400" b="1" dirty="0"/>
              <a:t> факультету з найвищим рейтингом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7115677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885343"/>
              </p:ext>
            </p:extLst>
          </p:nvPr>
        </p:nvGraphicFramePr>
        <p:xfrm>
          <a:off x="1282886" y="1091821"/>
          <a:ext cx="10522425" cy="5544888"/>
        </p:xfrm>
        <a:graphic>
          <a:graphicData uri="http://schemas.openxmlformats.org/drawingml/2006/table">
            <a:tbl>
              <a:tblPr/>
              <a:tblGrid>
                <a:gridCol w="8502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02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194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502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5029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5261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4798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5029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5029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50297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85029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24016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кафедри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Шифр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кафедри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Прізвище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імя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по-батькові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викладача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посада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Навчальна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робота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Робота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науково-педагогічних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працівників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ґрунтується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критеріях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дослідницького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університету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Наукова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робота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Навчально-науково-інноваційна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діяльность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розвиток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ВП НДГ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НУБіП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України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та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міжнародна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діяльність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Навчально-методична робота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Виховна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та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організаційна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робота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Загальний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коефіцієнт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Загальний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ранг по факультету/ННІ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1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06.01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Фіто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Глим′язний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В.А.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1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06.04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ЕАтаЕК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Кіщак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Т.С.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1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06.04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ЕАтаЕК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Яковенко О.В.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1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06.02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Енто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Лікар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Я.О.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1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06.04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ЕАтаЕК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Качановська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Л.О.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1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06.03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ІЗКР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Чернега Т.О.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1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06.10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ФБРБ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Богач Є.М.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1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06.03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ІЗКР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Дмитрієва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О.Є.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1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06.04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ЕАтаЕК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Сербенок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Г.А.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649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06.11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РтР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Бондар Ю.О.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06708" y="279358"/>
            <a:ext cx="81387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>
                <a:solidFill>
                  <a:srgbClr val="FF0000"/>
                </a:solidFill>
              </a:rPr>
              <a:t>ТОП – 10 НПП </a:t>
            </a:r>
            <a:r>
              <a:rPr lang="uk-UA" sz="2400" b="1" dirty="0"/>
              <a:t>факультету з найнижчим рейтингом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686635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FB29D12-7FF3-4F5A-BA35-6F93F0D61AA9}"/>
              </a:ext>
            </a:extLst>
          </p:cNvPr>
          <p:cNvSpPr txBox="1"/>
          <p:nvPr/>
        </p:nvSpPr>
        <p:spPr>
          <a:xfrm>
            <a:off x="3143672" y="310589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ВТУПНА КАМПАНІЯ 2017</a:t>
            </a:r>
          </a:p>
        </p:txBody>
      </p:sp>
      <p:graphicFrame>
        <p:nvGraphicFramePr>
          <p:cNvPr id="3" name="Таблиця 2">
            <a:extLst>
              <a:ext uri="{FF2B5EF4-FFF2-40B4-BE49-F238E27FC236}">
                <a16:creationId xmlns:a16="http://schemas.microsoft.com/office/drawing/2014/main" xmlns="" id="{ACEBFCD9-6774-497F-ABFC-0B8053A4B6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823910"/>
              </p:ext>
            </p:extLst>
          </p:nvPr>
        </p:nvGraphicFramePr>
        <p:xfrm>
          <a:off x="2459596" y="679251"/>
          <a:ext cx="7560840" cy="38884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5200">
                  <a:extLst>
                    <a:ext uri="{9D8B030D-6E8A-4147-A177-3AD203B41FA5}">
                      <a16:colId xmlns:a16="http://schemas.microsoft.com/office/drawing/2014/main" xmlns="" val="4173418122"/>
                    </a:ext>
                  </a:extLst>
                </a:gridCol>
                <a:gridCol w="1198910">
                  <a:extLst>
                    <a:ext uri="{9D8B030D-6E8A-4147-A177-3AD203B41FA5}">
                      <a16:colId xmlns:a16="http://schemas.microsoft.com/office/drawing/2014/main" xmlns="" val="1796751732"/>
                    </a:ext>
                  </a:extLst>
                </a:gridCol>
                <a:gridCol w="1198910">
                  <a:extLst>
                    <a:ext uri="{9D8B030D-6E8A-4147-A177-3AD203B41FA5}">
                      <a16:colId xmlns:a16="http://schemas.microsoft.com/office/drawing/2014/main" xmlns="" val="709639965"/>
                    </a:ext>
                  </a:extLst>
                </a:gridCol>
                <a:gridCol w="1198910">
                  <a:extLst>
                    <a:ext uri="{9D8B030D-6E8A-4147-A177-3AD203B41FA5}">
                      <a16:colId xmlns:a16="http://schemas.microsoft.com/office/drawing/2014/main" xmlns="" val="1067524358"/>
                    </a:ext>
                  </a:extLst>
                </a:gridCol>
                <a:gridCol w="1198910">
                  <a:extLst>
                    <a:ext uri="{9D8B030D-6E8A-4147-A177-3AD203B41FA5}">
                      <a16:colId xmlns:a16="http://schemas.microsoft.com/office/drawing/2014/main" xmlns="" val="265772396"/>
                    </a:ext>
                  </a:extLst>
                </a:gridCol>
              </a:tblGrid>
              <a:tr h="46478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Набір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effectLst/>
                        </a:rPr>
                        <a:t>2016-2017 н.р.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effectLst/>
                        </a:rPr>
                        <a:t>201</a:t>
                      </a:r>
                      <a:r>
                        <a:rPr lang="ru-RU" sz="1800">
                          <a:effectLst/>
                        </a:rPr>
                        <a:t>7</a:t>
                      </a:r>
                      <a:r>
                        <a:rPr lang="uk-UA" sz="1800">
                          <a:effectLst/>
                        </a:rPr>
                        <a:t>-201</a:t>
                      </a:r>
                      <a:r>
                        <a:rPr lang="ru-RU" sz="1800">
                          <a:effectLst/>
                        </a:rPr>
                        <a:t>8</a:t>
                      </a:r>
                      <a:r>
                        <a:rPr lang="uk-UA" sz="1800">
                          <a:effectLst/>
                        </a:rPr>
                        <a:t> н.р.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3778035"/>
                  </a:ext>
                </a:extLst>
              </a:tr>
              <a:tr h="39850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Бюджет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Контракт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Бюджет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Контракт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6211463"/>
                  </a:ext>
                </a:extLst>
              </a:tr>
              <a:tr h="8153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Денна форма (бакалавр)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133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31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108</a:t>
                      </a:r>
                      <a:endParaRPr lang="uk-U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21</a:t>
                      </a:r>
                      <a:endParaRPr lang="uk-U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047452145"/>
                  </a:ext>
                </a:extLst>
              </a:tr>
              <a:tr h="8153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Заочна форма (бакалавр)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15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13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7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B050"/>
                          </a:solidFill>
                          <a:effectLst/>
                        </a:rPr>
                        <a:t>18</a:t>
                      </a:r>
                      <a:endParaRPr lang="uk-UA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150111461"/>
                  </a:ext>
                </a:extLst>
              </a:tr>
              <a:tr h="4647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Денна форма  (магістр)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91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20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B050"/>
                          </a:solidFill>
                          <a:effectLst/>
                        </a:rPr>
                        <a:t>99</a:t>
                      </a:r>
                      <a:endParaRPr lang="uk-UA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12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438478671"/>
                  </a:ext>
                </a:extLst>
              </a:tr>
              <a:tr h="4647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Заочна форма (магістр)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34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42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17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25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586306249"/>
                  </a:ext>
                </a:extLst>
              </a:tr>
              <a:tr h="4647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Всього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273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106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231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76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26424984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167E755-353F-4C0C-9792-3374D84FBB6E}"/>
              </a:ext>
            </a:extLst>
          </p:cNvPr>
          <p:cNvSpPr txBox="1"/>
          <p:nvPr/>
        </p:nvSpPr>
        <p:spPr>
          <a:xfrm>
            <a:off x="2459596" y="4653137"/>
            <a:ext cx="92950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/>
              <a:t>Мінімальний / Максимальний прохідний бал:</a:t>
            </a:r>
          </a:p>
          <a:p>
            <a:r>
              <a:rPr lang="uk-UA" dirty="0"/>
              <a:t>Захист і карантин рослин – 138,1 / 178, 44</a:t>
            </a:r>
          </a:p>
          <a:p>
            <a:r>
              <a:rPr lang="uk-UA" dirty="0"/>
              <a:t>Біотехнології та біоінженерія – 172,6 / 197,8 (найвищий в НУБіП)</a:t>
            </a:r>
          </a:p>
          <a:p>
            <a:r>
              <a:rPr lang="uk-UA" dirty="0"/>
              <a:t>Екологія – 154,9 / 178,4</a:t>
            </a:r>
          </a:p>
          <a:p>
            <a:r>
              <a:rPr lang="uk-UA" dirty="0"/>
              <a:t>	У 2016 / 2017 році на факультеті навчається 11 іноземних студентів. 2 студентки (Туреччина) пройшли семестрове навчання. </a:t>
            </a:r>
          </a:p>
        </p:txBody>
      </p:sp>
    </p:spTree>
    <p:extLst>
      <p:ext uri="{BB962C8B-B14F-4D97-AF65-F5344CB8AC3E}">
        <p14:creationId xmlns:p14="http://schemas.microsoft.com/office/powerpoint/2010/main" val="30816845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32521"/>
              </p:ext>
            </p:extLst>
          </p:nvPr>
        </p:nvGraphicFramePr>
        <p:xfrm>
          <a:off x="1351129" y="996286"/>
          <a:ext cx="10582157" cy="5572261"/>
        </p:xfrm>
        <a:graphic>
          <a:graphicData uri="http://schemas.openxmlformats.org/drawingml/2006/table">
            <a:tbl>
              <a:tblPr/>
              <a:tblGrid>
                <a:gridCol w="7850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50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463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850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850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8507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8507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8507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8507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8507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85075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785075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24659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кафедри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Шифр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кафедри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Прізвище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імя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по-батькові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викладача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посада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Навчальна робота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Робота науково-педагогічних працівників, що ґрунтується на критеріях дослідницького університету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Наукова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робота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Навчально-науково-інноваційна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діяльность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розвиток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ВП НДГ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НУБіП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України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та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міжнародна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діяльність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Навчально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-методична робота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Виховна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та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організаційна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робота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Загальний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коефіцієнт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Загальний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ранг по факультету/ННІ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Ранг за посадами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5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06.07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ЕКБР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Патика М.В.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25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06.09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МБМБтаБ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Стародуб М.Ф.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25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06.11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РтР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Гудков І.М.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25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06.03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ІЗКР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Бабич А.Г.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25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06.04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ЕАтаЕК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Чайка В.М.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25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06.10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ФБРБ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Бойко О.А.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25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06.01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Фіто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Крючкова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Л.О.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98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06.05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 та БЖД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Боголюбов В.М.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957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06.02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Енто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Лікар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Я.О.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71483" y="361244"/>
            <a:ext cx="53190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/>
              <a:t>Рейтинг завідувачів кафедр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2700514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212322"/>
              </p:ext>
            </p:extLst>
          </p:nvPr>
        </p:nvGraphicFramePr>
        <p:xfrm>
          <a:off x="573209" y="783750"/>
          <a:ext cx="11341285" cy="5862863"/>
        </p:xfrm>
        <a:graphic>
          <a:graphicData uri="http://schemas.openxmlformats.org/drawingml/2006/table">
            <a:tbl>
              <a:tblPr/>
              <a:tblGrid>
                <a:gridCol w="20587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99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129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118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5534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9126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6823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6823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6823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6823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868232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21970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Прізвище, імя, по-батькові викладача, посада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Посада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Навчальна робота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Робота науково-педагогічних працівників, що ґрунтується на критеріях дослідницького університету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Наукова робота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Навчально-науково-інноваційна діяльность, розвиток ВП НДГ НУБіП України та міжнародна діяльність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Навчально-методична робота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Виховна та організаційна робота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Загальний коефіцієнт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Загальний ранг по факультету/ННІ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Ранг за посадами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554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Максін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В.І.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554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Григорюк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І.П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554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Патика Т.І.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554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Кляченко О.Л.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доц.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554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Міняйло А.А.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доц.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554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Наумовська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О.І.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доц.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554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Колодяжний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О.Ю.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ст.викл.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554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Дрозд П.Ю.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ст.викл.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554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Бабицький А.І.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ст.викл.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554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Іллєнко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В.В.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асист.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554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Вуєк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А.О.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асист.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099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Яковлев Р.В.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асист.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15878" y="245658"/>
            <a:ext cx="6930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/>
              <a:t>Кращі НПП факультету за посадами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0688380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6FA7C48-FF50-4867-91FD-C93589826D46}"/>
              </a:ext>
            </a:extLst>
          </p:cNvPr>
          <p:cNvSpPr txBox="1"/>
          <p:nvPr/>
        </p:nvSpPr>
        <p:spPr>
          <a:xfrm>
            <a:off x="1991544" y="404665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/>
              <a:t>Аналіз соціально-побутових проблем</a:t>
            </a:r>
          </a:p>
          <a:p>
            <a:pPr algn="ctr"/>
            <a:endParaRPr lang="uk-UA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B85D34B-693A-486D-B84B-6DB521EA75F7}"/>
              </a:ext>
            </a:extLst>
          </p:cNvPr>
          <p:cNvSpPr txBox="1"/>
          <p:nvPr/>
        </p:nvSpPr>
        <p:spPr>
          <a:xfrm>
            <a:off x="2567608" y="862846"/>
            <a:ext cx="70567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/>
              <a:t>Проживає в гуртожитку № 3 – 371 особа</a:t>
            </a:r>
          </a:p>
          <a:p>
            <a:r>
              <a:rPr lang="uk-UA" sz="2000" dirty="0"/>
              <a:t>Щільність поселення – 5 осіб / кімната</a:t>
            </a:r>
          </a:p>
          <a:p>
            <a:r>
              <a:rPr lang="uk-UA" sz="2000" dirty="0"/>
              <a:t>Відмовлено в поселенні на 2017/2018 </a:t>
            </a:r>
            <a:r>
              <a:rPr lang="uk-UA" sz="2000" dirty="0" err="1"/>
              <a:t>н.р</a:t>
            </a:r>
            <a:r>
              <a:rPr lang="uk-UA" sz="2000" dirty="0"/>
              <a:t>.– </a:t>
            </a:r>
            <a:r>
              <a:rPr lang="uk-UA" sz="2000" b="1" dirty="0">
                <a:solidFill>
                  <a:srgbClr val="FF0000"/>
                </a:solidFill>
              </a:rPr>
              <a:t>24 </a:t>
            </a:r>
            <a:r>
              <a:rPr lang="uk-UA" b="1" dirty="0">
                <a:solidFill>
                  <a:srgbClr val="FF0000"/>
                </a:solidFill>
              </a:rPr>
              <a:t>особи.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1F40514-4040-4AAD-A55A-6F76244E1191}"/>
              </a:ext>
            </a:extLst>
          </p:cNvPr>
          <p:cNvSpPr txBox="1"/>
          <p:nvPr/>
        </p:nvSpPr>
        <p:spPr>
          <a:xfrm>
            <a:off x="736980" y="1969963"/>
            <a:ext cx="970302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/>
              <a:t>Необхідно посилити міри щодо недопущення неправомірної поведінки в гуртожитку, а саме:</a:t>
            </a:r>
          </a:p>
          <a:p>
            <a:pPr marL="285750" indent="-285750" algn="just">
              <a:buFontTx/>
              <a:buChar char="-"/>
            </a:pPr>
            <a:r>
              <a:rPr lang="uk-UA" dirty="0"/>
              <a:t>Проводити планові і позапланові перевірки;</a:t>
            </a:r>
          </a:p>
          <a:p>
            <a:pPr marL="285750" indent="-285750" algn="just">
              <a:buFontTx/>
              <a:buChar char="-"/>
            </a:pPr>
            <a:r>
              <a:rPr lang="uk-UA" dirty="0"/>
              <a:t>За результатами перевірок приймати міри дисциплінарного характеру, а саме – виселення з гуртожитку, не поселення на наступний рік, переведення студентів на контрактну форму навчання, відрахування з числа студентів;</a:t>
            </a:r>
          </a:p>
          <a:p>
            <a:pPr marL="285750" indent="-285750" algn="just">
              <a:buFontTx/>
              <a:buChar char="-"/>
            </a:pPr>
            <a:r>
              <a:rPr lang="uk-UA" dirty="0"/>
              <a:t>Відмовляти в поселенні студентам 1 курсу, що мають низькі вступні бали (менше 130) та студентів магістратури 1-го року навчання, що порушували правила проживання в гуртожитку за період навчання на випускному курсі бакалаврату;</a:t>
            </a:r>
          </a:p>
          <a:p>
            <a:pPr marL="285750" indent="-285750" algn="just">
              <a:buFontTx/>
              <a:buChar char="-"/>
            </a:pPr>
            <a:endParaRPr lang="uk-UA" dirty="0"/>
          </a:p>
          <a:p>
            <a:pPr marL="285750" indent="-285750">
              <a:buFontTx/>
              <a:buChar char="-"/>
            </a:pPr>
            <a:endParaRPr lang="uk-U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4D0BAD2-D38C-49C2-8614-72A70882285A}"/>
              </a:ext>
            </a:extLst>
          </p:cNvPr>
          <p:cNvSpPr txBox="1"/>
          <p:nvPr/>
        </p:nvSpPr>
        <p:spPr>
          <a:xfrm>
            <a:off x="736980" y="4888037"/>
            <a:ext cx="9835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/>
              <a:t>За 2017 рік проведена заміна світильників на енергоощадні в кількості 120 </a:t>
            </a:r>
            <a:r>
              <a:rPr lang="uk-UA" dirty="0" err="1"/>
              <a:t>шт</a:t>
            </a:r>
            <a:r>
              <a:rPr lang="uk-UA" dirty="0"/>
              <a:t> та  проведено ремонт 8 кімнат для поселення першокурсників</a:t>
            </a:r>
          </a:p>
        </p:txBody>
      </p:sp>
    </p:spTree>
    <p:extLst>
      <p:ext uri="{BB962C8B-B14F-4D97-AF65-F5344CB8AC3E}">
        <p14:creationId xmlns:p14="http://schemas.microsoft.com/office/powerpoint/2010/main" val="4184584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xmlns="" id="{361408A1-F2F7-4093-A29F-562CD56E4C41}"/>
              </a:ext>
            </a:extLst>
          </p:cNvPr>
          <p:cNvSpPr/>
          <p:nvPr/>
        </p:nvSpPr>
        <p:spPr>
          <a:xfrm>
            <a:off x="573207" y="1351128"/>
            <a:ext cx="11368584" cy="1609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1600" b="1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В розрізі спеціальностей / кількість порушників, до яких були накладені міри дисциплінарного характеру 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uk-UA" sz="1600" b="1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Захист і карантин рослин – 1</a:t>
            </a:r>
            <a:r>
              <a:rPr lang="en-US" sz="1600" b="1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42</a:t>
            </a:r>
            <a:r>
              <a:rPr lang="uk-UA" sz="1600" b="1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uk-UA" sz="1600" b="1" i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Tx/>
              <a:buAutoNum type="arabicPeriod"/>
            </a:pPr>
            <a:r>
              <a:rPr lang="uk-UA" sz="1600" b="1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Екологія – 1</a:t>
            </a:r>
            <a:r>
              <a:rPr lang="en-US" sz="1600" b="1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uk-UA" sz="1600" b="1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/ 3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1600" b="1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3.  Біотехнології та біоінженерія – 1</a:t>
            </a:r>
            <a:r>
              <a:rPr lang="en-US" sz="1600" b="1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1600" b="1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0 / 3</a:t>
            </a:r>
          </a:p>
        </p:txBody>
      </p:sp>
      <p:sp>
        <p:nvSpPr>
          <p:cNvPr id="3" name="Прямокутник 2">
            <a:extLst>
              <a:ext uri="{FF2B5EF4-FFF2-40B4-BE49-F238E27FC236}">
                <a16:creationId xmlns:a16="http://schemas.microsoft.com/office/drawing/2014/main" xmlns="" id="{AA6FB977-9347-4482-A6E5-CE839FB622E3}"/>
              </a:ext>
            </a:extLst>
          </p:cNvPr>
          <p:cNvSpPr/>
          <p:nvPr/>
        </p:nvSpPr>
        <p:spPr>
          <a:xfrm>
            <a:off x="2746865" y="542077"/>
            <a:ext cx="7298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b="1" dirty="0"/>
              <a:t>Аналіз контингенту студентів, що проживають в гуртожитку</a:t>
            </a:r>
          </a:p>
        </p:txBody>
      </p:sp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xmlns="" id="{18996C5B-AD93-4387-AD78-885AB7A3E9CE}"/>
              </a:ext>
            </a:extLst>
          </p:cNvPr>
          <p:cNvSpPr/>
          <p:nvPr/>
        </p:nvSpPr>
        <p:spPr>
          <a:xfrm>
            <a:off x="573207" y="3429000"/>
            <a:ext cx="5964071" cy="2140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Куратори та НПП, що відвідували гуртожиток : </a:t>
            </a: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Найчастіше 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000" b="1" i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Чернега Т.О., Бойко О.А., </a:t>
            </a:r>
            <a:r>
              <a:rPr lang="uk-UA" sz="2000" b="1" i="1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Строкаль</a:t>
            </a:r>
            <a:r>
              <a:rPr lang="uk-UA" sz="2000" b="1" i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В.П.</a:t>
            </a:r>
            <a:endParaRPr lang="uk-UA" b="1" dirty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Найрідше 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Башта О.В., </a:t>
            </a:r>
            <a:r>
              <a:rPr lang="uk-UA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Бондарєва</a:t>
            </a:r>
            <a:r>
              <a:rPr lang="uk-UA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Л.М., </a:t>
            </a:r>
            <a:r>
              <a:rPr lang="uk-UA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Вагалюк</a:t>
            </a:r>
            <a:r>
              <a:rPr lang="uk-UA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Л.М.</a:t>
            </a:r>
            <a:endParaRPr lang="uk-UA" sz="20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іаграма 4">
            <a:extLst>
              <a:ext uri="{FF2B5EF4-FFF2-40B4-BE49-F238E27FC236}">
                <a16:creationId xmlns:a16="http://schemas.microsoft.com/office/drawing/2014/main" xmlns="" id="{0AFFE86B-BF05-45F4-8485-97674BB884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6919925"/>
              </p:ext>
            </p:extLst>
          </p:nvPr>
        </p:nvGraphicFramePr>
        <p:xfrm>
          <a:off x="5336274" y="1923394"/>
          <a:ext cx="6605517" cy="3947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іаграма 5">
            <a:extLst>
              <a:ext uri="{FF2B5EF4-FFF2-40B4-BE49-F238E27FC236}">
                <a16:creationId xmlns:a16="http://schemas.microsoft.com/office/drawing/2014/main" xmlns="" id="{739DF8B8-51F5-4542-91FF-6D4B0B77A4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8778564"/>
              </p:ext>
            </p:extLst>
          </p:nvPr>
        </p:nvGraphicFramePr>
        <p:xfrm>
          <a:off x="5678906" y="1923394"/>
          <a:ext cx="5939888" cy="404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085376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xmlns="" id="{38686306-6C19-4FE6-BCDC-DBE0DF360D5A}"/>
              </a:ext>
            </a:extLst>
          </p:cNvPr>
          <p:cNvSpPr/>
          <p:nvPr/>
        </p:nvSpPr>
        <p:spPr>
          <a:xfrm>
            <a:off x="1160060" y="540056"/>
            <a:ext cx="108090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/>
              <a:t>Аналіз складу студентської ради гуртожитку та студентської організації факультету в розрізі спеціальностей</a:t>
            </a:r>
          </a:p>
        </p:txBody>
      </p:sp>
      <p:graphicFrame>
        <p:nvGraphicFramePr>
          <p:cNvPr id="3" name="Діаграма 2">
            <a:extLst>
              <a:ext uri="{FF2B5EF4-FFF2-40B4-BE49-F238E27FC236}">
                <a16:creationId xmlns:a16="http://schemas.microsoft.com/office/drawing/2014/main" xmlns="" id="{7D134789-C457-477D-8939-F1EEDAF05D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4721764"/>
              </p:ext>
            </p:extLst>
          </p:nvPr>
        </p:nvGraphicFramePr>
        <p:xfrm>
          <a:off x="807491" y="1607022"/>
          <a:ext cx="5552365" cy="4930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іаграма 3">
            <a:extLst>
              <a:ext uri="{FF2B5EF4-FFF2-40B4-BE49-F238E27FC236}">
                <a16:creationId xmlns:a16="http://schemas.microsoft.com/office/drawing/2014/main" xmlns="" id="{92795756-AE03-4128-AB69-B433545159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3104301"/>
              </p:ext>
            </p:extLst>
          </p:nvPr>
        </p:nvGraphicFramePr>
        <p:xfrm>
          <a:off x="6359856" y="1387688"/>
          <a:ext cx="5472753" cy="4930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906051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5AF6062-630B-4E99-8A23-F8C4A6CB4132}"/>
              </a:ext>
            </a:extLst>
          </p:cNvPr>
          <p:cNvSpPr txBox="1"/>
          <p:nvPr/>
        </p:nvSpPr>
        <p:spPr>
          <a:xfrm>
            <a:off x="2387588" y="145357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/>
              <a:t>Аналіз роботи ради роботодавців у 2017 році</a:t>
            </a:r>
          </a:p>
        </p:txBody>
      </p:sp>
      <p:sp>
        <p:nvSpPr>
          <p:cNvPr id="3" name="Прямокутник 2">
            <a:extLst>
              <a:ext uri="{FF2B5EF4-FFF2-40B4-BE49-F238E27FC236}">
                <a16:creationId xmlns:a16="http://schemas.microsoft.com/office/drawing/2014/main" xmlns="" id="{B7E64B5C-0DDB-4C13-A3FF-A64DCB7A42AD}"/>
              </a:ext>
            </a:extLst>
          </p:cNvPr>
          <p:cNvSpPr/>
          <p:nvPr/>
        </p:nvSpPr>
        <p:spPr>
          <a:xfrm>
            <a:off x="1091820" y="545467"/>
            <a:ext cx="1060431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/>
            <a:r>
              <a:rPr lang="uk-UA" dirty="0">
                <a:ea typeface="Times New Roman" panose="02020603050405020304" pitchFamily="18" charset="0"/>
              </a:rPr>
              <a:t>У 2017 році завдяки коштам спонсорів виконано поточних ремонтів та закуплено матеріалів на загальну суму 136 000 грн., а саме заміна вікон в аудиторії № 76, поточний ремонт (аудиторій № 18, 50), місць загального користування (сходові марші, коридор 1,3 поверхів), заміна світильників в кабінеті 39а, 42 та заміна 120 світильників в гуртожитку № 3. Придбано оргтехніки на суму – 16 000 грн.</a:t>
            </a:r>
          </a:p>
          <a:p>
            <a:pPr indent="450215" algn="just"/>
            <a:r>
              <a:rPr lang="uk-UA" dirty="0"/>
              <a:t>За сприяння Ради роботодавців, зокрема представників компаній «</a:t>
            </a:r>
            <a:r>
              <a:rPr lang="uk-UA" dirty="0" err="1"/>
              <a:t>Агросвіт</a:t>
            </a:r>
            <a:r>
              <a:rPr lang="uk-UA" dirty="0"/>
              <a:t>», «</a:t>
            </a:r>
            <a:r>
              <a:rPr lang="uk-UA" dirty="0" err="1"/>
              <a:t>Укравіт</a:t>
            </a:r>
            <a:r>
              <a:rPr lang="uk-UA" dirty="0"/>
              <a:t>», «</a:t>
            </a:r>
            <a:r>
              <a:rPr lang="uk-UA" dirty="0" err="1"/>
              <a:t>Ерідон</a:t>
            </a:r>
            <a:r>
              <a:rPr lang="uk-UA" dirty="0"/>
              <a:t>», «Молочна компанія», ТОВ «Миронівський хлібопродукт» та інших </a:t>
            </a:r>
            <a:r>
              <a:rPr lang="uk-UA" dirty="0" err="1"/>
              <a:t>працевлаштовано</a:t>
            </a:r>
            <a:r>
              <a:rPr lang="uk-UA" dirty="0"/>
              <a:t> 14 випускників 2017 року та 12 студентів проходять навчання за індивідуальним графіком.</a:t>
            </a:r>
          </a:p>
        </p:txBody>
      </p:sp>
      <p:graphicFrame>
        <p:nvGraphicFramePr>
          <p:cNvPr id="5" name="Таблиця 4">
            <a:extLst>
              <a:ext uri="{FF2B5EF4-FFF2-40B4-BE49-F238E27FC236}">
                <a16:creationId xmlns:a16="http://schemas.microsoft.com/office/drawing/2014/main" xmlns="" id="{6AE03541-986D-4CB3-84A0-1DC843CADF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012554"/>
              </p:ext>
            </p:extLst>
          </p:nvPr>
        </p:nvGraphicFramePr>
        <p:xfrm>
          <a:off x="1760562" y="3077717"/>
          <a:ext cx="9339618" cy="35479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6520">
                  <a:extLst>
                    <a:ext uri="{9D8B030D-6E8A-4147-A177-3AD203B41FA5}">
                      <a16:colId xmlns:a16="http://schemas.microsoft.com/office/drawing/2014/main" xmlns="" val="2331650217"/>
                    </a:ext>
                  </a:extLst>
                </a:gridCol>
                <a:gridCol w="1605234">
                  <a:extLst>
                    <a:ext uri="{9D8B030D-6E8A-4147-A177-3AD203B41FA5}">
                      <a16:colId xmlns:a16="http://schemas.microsoft.com/office/drawing/2014/main" xmlns="" val="4223817361"/>
                    </a:ext>
                  </a:extLst>
                </a:gridCol>
                <a:gridCol w="2944354">
                  <a:extLst>
                    <a:ext uri="{9D8B030D-6E8A-4147-A177-3AD203B41FA5}">
                      <a16:colId xmlns:a16="http://schemas.microsoft.com/office/drawing/2014/main" xmlns="" val="3255992666"/>
                    </a:ext>
                  </a:extLst>
                </a:gridCol>
                <a:gridCol w="2273510">
                  <a:extLst>
                    <a:ext uri="{9D8B030D-6E8A-4147-A177-3AD203B41FA5}">
                      <a16:colId xmlns:a16="http://schemas.microsoft.com/office/drawing/2014/main" xmlns="" val="2048049460"/>
                    </a:ext>
                  </a:extLst>
                </a:gridCol>
              </a:tblGrid>
              <a:tr h="603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Установа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Керівник 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Контакти 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Електронна адреса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4849915"/>
                  </a:ext>
                </a:extLst>
              </a:tr>
              <a:tr h="877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effectLst/>
                        </a:rPr>
                        <a:t>Укравіт</a:t>
                      </a:r>
                      <a:r>
                        <a:rPr lang="uk-UA" sz="1400" dirty="0">
                          <a:effectLst/>
                        </a:rPr>
                        <a:t>, аграрна компанія</a:t>
                      </a:r>
                      <a:endParaRPr lang="uk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Генеральний директор</a:t>
                      </a:r>
                      <a:endParaRPr lang="uk-UA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Ільченко Віталій Володимирович</a:t>
                      </a:r>
                      <a:endParaRPr lang="uk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+380 (44) 494 38 26</a:t>
                      </a:r>
                      <a:endParaRPr lang="uk-UA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ukravit@ukravit.ua</a:t>
                      </a:r>
                      <a:endParaRPr lang="uk-UA" sz="1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55570298"/>
                  </a:ext>
                </a:extLst>
              </a:tr>
              <a:tr h="87706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>
                          <a:effectLst/>
                        </a:rPr>
                        <a:t>Науково-виробнича компанія "АГРОСВІТ"</a:t>
                      </a:r>
                      <a:endParaRPr lang="uk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Генеральний директор</a:t>
                      </a:r>
                      <a:endParaRPr lang="uk-UA" sz="1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Недобиткін Віктор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38 (05235) 708-51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</a:rPr>
                        <a:t>office@agroswit.com.ua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24194029"/>
                  </a:ext>
                </a:extLst>
              </a:tr>
              <a:tr h="877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ТОВ «</a:t>
                      </a:r>
                      <a:r>
                        <a:rPr lang="uk-UA" sz="1400" dirty="0" err="1">
                          <a:effectLst/>
                        </a:rPr>
                        <a:t>Бетек</a:t>
                      </a:r>
                      <a:r>
                        <a:rPr lang="uk-UA" sz="1400" dirty="0">
                          <a:effectLst/>
                        </a:rPr>
                        <a:t>»</a:t>
                      </a:r>
                      <a:endParaRPr lang="uk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Генеральний директор</a:t>
                      </a:r>
                      <a:endParaRPr lang="uk-UA" sz="1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Фарафонов Віктор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</a:rPr>
                        <a:t>+380 4141 6 07 04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</a:rPr>
                        <a:t>office_betec@ukr.net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847281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37960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>
            <a:extLst>
              <a:ext uri="{FF2B5EF4-FFF2-40B4-BE49-F238E27FC236}">
                <a16:creationId xmlns:a16="http://schemas.microsoft.com/office/drawing/2014/main" xmlns="" id="{3D132DE1-BBAF-468D-965C-A02789B60B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41710"/>
              </p:ext>
            </p:extLst>
          </p:nvPr>
        </p:nvGraphicFramePr>
        <p:xfrm>
          <a:off x="1395663" y="368991"/>
          <a:ext cx="10218818" cy="63904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3413">
                  <a:extLst>
                    <a:ext uri="{9D8B030D-6E8A-4147-A177-3AD203B41FA5}">
                      <a16:colId xmlns:a16="http://schemas.microsoft.com/office/drawing/2014/main" xmlns="" val="2659747651"/>
                    </a:ext>
                  </a:extLst>
                </a:gridCol>
                <a:gridCol w="1756344">
                  <a:extLst>
                    <a:ext uri="{9D8B030D-6E8A-4147-A177-3AD203B41FA5}">
                      <a16:colId xmlns:a16="http://schemas.microsoft.com/office/drawing/2014/main" xmlns="" val="2909987204"/>
                    </a:ext>
                  </a:extLst>
                </a:gridCol>
                <a:gridCol w="3221524">
                  <a:extLst>
                    <a:ext uri="{9D8B030D-6E8A-4147-A177-3AD203B41FA5}">
                      <a16:colId xmlns:a16="http://schemas.microsoft.com/office/drawing/2014/main" xmlns="" val="3769483215"/>
                    </a:ext>
                  </a:extLst>
                </a:gridCol>
                <a:gridCol w="2487537">
                  <a:extLst>
                    <a:ext uri="{9D8B030D-6E8A-4147-A177-3AD203B41FA5}">
                      <a16:colId xmlns:a16="http://schemas.microsoft.com/office/drawing/2014/main" xmlns="" val="2285365408"/>
                    </a:ext>
                  </a:extLst>
                </a:gridCol>
              </a:tblGrid>
              <a:tr h="501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Установа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Керівник 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Контакти 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Електронна адреса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9144470"/>
                  </a:ext>
                </a:extLst>
              </a:tr>
              <a:tr h="11207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Інститут агроекології та природокористування НААН</a:t>
                      </a:r>
                      <a:endParaRPr lang="uk-U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6" marR="143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Заступник директора з наукової роботи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effectLst/>
                          <a:latin typeface="+mn-lt"/>
                        </a:rPr>
                        <a:t>Дем</a:t>
                      </a:r>
                      <a:r>
                        <a:rPr lang="ru-RU" sz="1400" dirty="0">
                          <a:effectLst/>
                          <a:latin typeface="+mn-lt"/>
                        </a:rPr>
                        <a:t>’</a:t>
                      </a:r>
                      <a:r>
                        <a:rPr lang="uk-UA" sz="1400" dirty="0" err="1">
                          <a:effectLst/>
                          <a:latin typeface="+mn-lt"/>
                        </a:rPr>
                        <a:t>янюк</a:t>
                      </a:r>
                      <a:r>
                        <a:rPr lang="uk-UA" sz="1400" dirty="0">
                          <a:effectLst/>
                          <a:latin typeface="+mn-lt"/>
                        </a:rPr>
                        <a:t> Олена Сергіївна</a:t>
                      </a:r>
                      <a:endParaRPr lang="uk-U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6" marR="143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+ 38 (044) 526-92-21</a:t>
                      </a:r>
                      <a:endParaRPr lang="uk-U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6" marR="143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agroecologynaan@gmail.com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6" marR="14346" marT="0" marB="0"/>
                </a:tc>
                <a:extLst>
                  <a:ext uri="{0D108BD9-81ED-4DB2-BD59-A6C34878D82A}">
                    <a16:rowId xmlns:a16="http://schemas.microsoft.com/office/drawing/2014/main" xmlns="" val="1760589114"/>
                  </a:ext>
                </a:extLst>
              </a:tr>
              <a:tr h="11207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Інститут захисту рослин НААН</a:t>
                      </a:r>
                      <a:endParaRPr lang="uk-UA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6" marR="143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Заступник директора з наукової роботи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Ретьман Сергій Васильович</a:t>
                      </a:r>
                      <a:endParaRPr lang="uk-UA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6" marR="143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+ 38 (044) 257-32-11</a:t>
                      </a:r>
                      <a:endParaRPr lang="uk-U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6" marR="143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2"/>
                        </a:rPr>
                        <a:t>fitoseu@ukr.net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6" marR="14346" marT="0" marB="0"/>
                </a:tc>
                <a:extLst>
                  <a:ext uri="{0D108BD9-81ED-4DB2-BD59-A6C34878D82A}">
                    <a16:rowId xmlns:a16="http://schemas.microsoft.com/office/drawing/2014/main" xmlns="" val="3901700887"/>
                  </a:ext>
                </a:extLst>
              </a:tr>
              <a:tr h="13448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ННЦ “Інститут землеробства НААН”</a:t>
                      </a:r>
                      <a:endParaRPr lang="uk-UA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6" marR="143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Завідувач відділу агроекології та аналітичних досліджень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Корсун Світлана Георгіївна </a:t>
                      </a:r>
                      <a:endParaRPr lang="uk-UA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6" marR="143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(044) 526-13-28</a:t>
                      </a:r>
                      <a:endParaRPr lang="uk-U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6" marR="143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analiz_ekology@i.ua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6" marR="14346" marT="0" marB="0"/>
                </a:tc>
                <a:extLst>
                  <a:ext uri="{0D108BD9-81ED-4DB2-BD59-A6C34878D82A}">
                    <a16:rowId xmlns:a16="http://schemas.microsoft.com/office/drawing/2014/main" xmlns="" val="608853129"/>
                  </a:ext>
                </a:extLst>
              </a:tr>
              <a:tr h="6881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Інститут садівництва НААН </a:t>
                      </a:r>
                      <a:endParaRPr lang="uk-UA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6" marR="143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Директор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Гриник Ігор Володимирович</a:t>
                      </a:r>
                      <a:endParaRPr lang="uk-UA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6" marR="1434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3"/>
                        </a:rPr>
                        <a:t>044) 526-65-48</a:t>
                      </a:r>
                      <a:endParaRPr lang="uk-UA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4346" marR="14346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sad-institut@ukr.net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uk-UA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9128" marR="19128" marT="9564" marB="9564"/>
                </a:tc>
                <a:extLst>
                  <a:ext uri="{0D108BD9-81ED-4DB2-BD59-A6C34878D82A}">
                    <a16:rowId xmlns:a16="http://schemas.microsoft.com/office/drawing/2014/main" xmlns="" val="3072292276"/>
                  </a:ext>
                </a:extLst>
              </a:tr>
              <a:tr h="11207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Інститут мікробіології і вірусології ім. Д.К. Заболотного НАН України</a:t>
                      </a:r>
                      <a:endParaRPr lang="uk-UA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6" marR="143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Заступник директора з наукової роботи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Іутинська Галина Олександрівна </a:t>
                      </a:r>
                      <a:endParaRPr lang="uk-UA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6" marR="143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+38 044 526 55 57</a:t>
                      </a:r>
                      <a:endParaRPr lang="uk-U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6" marR="143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4"/>
                        </a:rPr>
                        <a:t>galyna.iutynska@gmail.com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6" marR="14346" marT="0" marB="0"/>
                </a:tc>
                <a:extLst>
                  <a:ext uri="{0D108BD9-81ED-4DB2-BD59-A6C34878D82A}">
                    <a16:rowId xmlns:a16="http://schemas.microsoft.com/office/drawing/2014/main" xmlns="" val="925810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0026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B3D24DC-2AA6-4DD2-A03E-C4EF26F769D3}"/>
              </a:ext>
            </a:extLst>
          </p:cNvPr>
          <p:cNvSpPr txBox="1"/>
          <p:nvPr/>
        </p:nvSpPr>
        <p:spPr>
          <a:xfrm>
            <a:off x="2567608" y="476672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/>
              <a:t>ОСНОВНІ ЗАВДАННЯ НА 2018 РІК</a:t>
            </a:r>
          </a:p>
        </p:txBody>
      </p:sp>
      <p:sp>
        <p:nvSpPr>
          <p:cNvPr id="3" name="Прямокутник 2">
            <a:extLst>
              <a:ext uri="{FF2B5EF4-FFF2-40B4-BE49-F238E27FC236}">
                <a16:creationId xmlns:a16="http://schemas.microsoft.com/office/drawing/2014/main" xmlns="" id="{73226643-0C37-4A16-A980-920876BDD8A1}"/>
              </a:ext>
            </a:extLst>
          </p:cNvPr>
          <p:cNvSpPr/>
          <p:nvPr/>
        </p:nvSpPr>
        <p:spPr>
          <a:xfrm>
            <a:off x="1775520" y="-8043371"/>
            <a:ext cx="84249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Провести акредитаційну експертизу ОС Бакалавр спеціальності «Біотехнології та біоінженерія»;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Підвищити якість практичної підготовки шляхом залучення студентів на виробництво та оновити матеріально-технічну базу лабораторій шляхом залучення позабюджетних коштів;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кінця 2018 року створити комп</a:t>
            </a:r>
            <a:r>
              <a:rPr lang="uk-U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'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ютерний клас в аудиторії № 68, навчального корпусу № 4 на 20 робочих місць.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Забезпечити участь у виконанні державних науково- технічних програм, розширення співпраці з міністерствами та відомствами з питань проведення досліджень на їх замовлення, участь вчених Університету в реалізації пріоритетних напрямів розвитку вітчизняної науки спільно з НАН України і НААН.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Здійснити навчання НПП та студентів факультету в навчально-науковому центрі «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В.Обухівське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з метою використання на практиці сучасних технологій.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	Сприяти покращенню якості роботи точок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корпусі та гуртожитку.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12CDE71-968D-408A-9717-76BC9FEA91C6}"/>
              </a:ext>
            </a:extLst>
          </p:cNvPr>
          <p:cNvSpPr txBox="1"/>
          <p:nvPr/>
        </p:nvSpPr>
        <p:spPr>
          <a:xfrm>
            <a:off x="1501254" y="876782"/>
            <a:ext cx="981274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uk-UA" dirty="0"/>
              <a:t>	</a:t>
            </a:r>
            <a:r>
              <a:rPr lang="uk-UA" sz="2200" dirty="0"/>
              <a:t>1. Провести акредитаційну експертизу ОС Бакалавр спеціальності «Біотехнології та біоінженерія»;</a:t>
            </a:r>
          </a:p>
          <a:p>
            <a:pPr lvl="0" algn="just"/>
            <a:r>
              <a:rPr lang="uk-UA" sz="2200" dirty="0"/>
              <a:t>	2. Підвищити якість практичної підготовки шляхом залучення студентів на виробництво та оновити матеріально-технічну базу лабораторій шляхом залучення позабюджетних коштів;</a:t>
            </a:r>
          </a:p>
          <a:p>
            <a:pPr lvl="0" algn="just"/>
            <a:r>
              <a:rPr lang="uk-UA" sz="2200" dirty="0"/>
              <a:t>	3. До кінця 2018 року створити комп'ютерний клас в аудиторії № 68, навчального корпусу № 4 на 20 робочих місць.</a:t>
            </a:r>
          </a:p>
          <a:p>
            <a:pPr lvl="0" algn="just"/>
            <a:r>
              <a:rPr lang="uk-UA" sz="2200" dirty="0"/>
              <a:t>	4. Забезпечити участь у виконанні державних науково- технічних програм, розширення співпраці з міністерствами та відомствами з питань проведення досліджень на їх замовлення, участь вчених Університету в реалізації пріоритетних напрямів розвитку вітчизняної науки спільно з НАН України і НААН.</a:t>
            </a:r>
          </a:p>
          <a:p>
            <a:pPr lvl="0" algn="just"/>
            <a:r>
              <a:rPr lang="uk-UA" sz="2200" dirty="0"/>
              <a:t>	5. Здійснити навчання НПП та студентів факультету в навчально-науковому центрі «</a:t>
            </a:r>
            <a:r>
              <a:rPr lang="uk-UA" sz="2200" dirty="0" err="1"/>
              <a:t>В.Обухівське</a:t>
            </a:r>
            <a:r>
              <a:rPr lang="uk-UA" sz="2200" dirty="0"/>
              <a:t>» з метою використання на практиці сучасних технологій.</a:t>
            </a:r>
          </a:p>
          <a:p>
            <a:pPr lvl="0" algn="just"/>
            <a:r>
              <a:rPr lang="uk-UA" sz="2200" dirty="0"/>
              <a:t>	6. Збільшити надходження </a:t>
            </a:r>
            <a:r>
              <a:rPr lang="uk-UA" sz="2200" dirty="0" err="1"/>
              <a:t>спецкоштів</a:t>
            </a:r>
            <a:r>
              <a:rPr lang="uk-UA" sz="2200" dirty="0"/>
              <a:t> до 7 000 000 грн.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331866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D2AC163-3F74-413D-BDB4-7712B96EA60C}"/>
              </a:ext>
            </a:extLst>
          </p:cNvPr>
          <p:cNvSpPr txBox="1"/>
          <p:nvPr/>
        </p:nvSpPr>
        <p:spPr>
          <a:xfrm>
            <a:off x="777922" y="327546"/>
            <a:ext cx="11109278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uk-UA" dirty="0"/>
              <a:t>	</a:t>
            </a:r>
            <a:r>
              <a:rPr lang="uk-UA" sz="2200" dirty="0"/>
              <a:t>7. Проводити планові та позапланові перевірки стану проживання в гуртожитку з метою запобігання порушень. Виселяти студентів порушників з </a:t>
            </a:r>
            <a:r>
              <a:rPr lang="uk-UA" sz="2200" dirty="0" err="1"/>
              <a:t>непоселенням</a:t>
            </a:r>
            <a:r>
              <a:rPr lang="uk-UA" sz="2200" dirty="0"/>
              <a:t> на наступний навчальний рік.</a:t>
            </a:r>
          </a:p>
          <a:p>
            <a:pPr lvl="0" algn="just"/>
            <a:r>
              <a:rPr lang="uk-UA" sz="2200" dirty="0"/>
              <a:t>	8. Посилити роботу кураторів академічних груп шляхом щомісячного звіту про виконану роботу з метою формування нового світогляду </a:t>
            </a:r>
            <a:r>
              <a:rPr lang="uk-UA" sz="2200" dirty="0" err="1"/>
              <a:t>студенства</a:t>
            </a:r>
            <a:r>
              <a:rPr lang="uk-UA" sz="2200" dirty="0"/>
              <a:t>. </a:t>
            </a:r>
          </a:p>
          <a:p>
            <a:pPr lvl="0" algn="just"/>
            <a:r>
              <a:rPr lang="uk-UA" sz="2200" dirty="0"/>
              <a:t>	9.Інтенсифікувати публікації вчених та проводити їх постійний моніторинг у фахових виданнях, які входять до міжнародних </a:t>
            </a:r>
            <a:r>
              <a:rPr lang="uk-UA" sz="2200" dirty="0" err="1"/>
              <a:t>наукометричних</a:t>
            </a:r>
            <a:r>
              <a:rPr lang="uk-UA" sz="2200" dirty="0"/>
              <a:t> баз даних – </a:t>
            </a:r>
            <a:r>
              <a:rPr lang="uk-UA" sz="2200" dirty="0" err="1"/>
              <a:t>Web</a:t>
            </a:r>
            <a:r>
              <a:rPr lang="uk-UA" sz="2200" dirty="0"/>
              <a:t> </a:t>
            </a:r>
            <a:r>
              <a:rPr lang="uk-UA" sz="2200" dirty="0" err="1"/>
              <a:t>of</a:t>
            </a:r>
            <a:r>
              <a:rPr lang="uk-UA" sz="2200" dirty="0"/>
              <a:t> </a:t>
            </a:r>
            <a:r>
              <a:rPr lang="uk-UA" sz="2200" dirty="0" err="1"/>
              <a:t>Science</a:t>
            </a:r>
            <a:r>
              <a:rPr lang="uk-UA" sz="2200" dirty="0"/>
              <a:t>, SCOPUS та інших, а також університетських видань, що входять до переліку фахових видань, затверджених МОН України, у </a:t>
            </a:r>
            <a:r>
              <a:rPr lang="uk-UA" sz="2200" dirty="0" err="1"/>
              <a:t>т.ч</a:t>
            </a:r>
            <a:r>
              <a:rPr lang="uk-UA" sz="2200" dirty="0"/>
              <a:t>. фахових наукових журналів</a:t>
            </a:r>
          </a:p>
          <a:p>
            <a:pPr lvl="0" algn="just"/>
            <a:r>
              <a:rPr lang="uk-UA" sz="2200" dirty="0"/>
              <a:t>	10.Організувати на базі факультету проведення протягом року не менше двох міжнародних і  трьох Всеукраїнських наукових конференцій з відповідною їх реєстрацією.</a:t>
            </a:r>
          </a:p>
          <a:p>
            <a:pPr lvl="0" algn="just"/>
            <a:r>
              <a:rPr lang="uk-UA" sz="2200" dirty="0"/>
              <a:t>	11. Здійснити комплекс заходів щодо енергозбереження в навчальному корпусі № 4 та гуртожитку № 3.</a:t>
            </a:r>
          </a:p>
          <a:p>
            <a:pPr lvl="0" algn="just"/>
            <a:r>
              <a:rPr lang="uk-UA" sz="2200" dirty="0"/>
              <a:t>	12. Створити музей факультету в аудиторії № 50, навчального корпусу № 4.</a:t>
            </a:r>
          </a:p>
          <a:p>
            <a:pPr lvl="0" algn="just"/>
            <a:r>
              <a:rPr lang="uk-UA" sz="2200" dirty="0"/>
              <a:t>	13.Сприяти встановленню систем </a:t>
            </a:r>
            <a:r>
              <a:rPr lang="uk-UA" sz="2200" dirty="0" err="1"/>
              <a:t>відеонагляду</a:t>
            </a:r>
            <a:r>
              <a:rPr lang="uk-UA" sz="2200" dirty="0"/>
              <a:t> та пожежної безпеки.</a:t>
            </a:r>
          </a:p>
          <a:p>
            <a:pPr lvl="0" algn="just"/>
            <a:r>
              <a:rPr lang="uk-UA" sz="2200" dirty="0"/>
              <a:t>	14. Сприяти покращенню якості роботи точок </a:t>
            </a:r>
            <a:r>
              <a:rPr lang="en-US" sz="2200" dirty="0"/>
              <a:t>Wi</a:t>
            </a:r>
            <a:r>
              <a:rPr lang="ru-RU" sz="2200" dirty="0"/>
              <a:t>-</a:t>
            </a:r>
            <a:r>
              <a:rPr lang="en-US" sz="2200" dirty="0"/>
              <a:t>fi</a:t>
            </a:r>
            <a:r>
              <a:rPr lang="uk-UA" sz="2200" dirty="0"/>
              <a:t> в корпусі та гуртожитку.</a:t>
            </a:r>
          </a:p>
        </p:txBody>
      </p:sp>
    </p:spTree>
    <p:extLst>
      <p:ext uri="{BB962C8B-B14F-4D97-AF65-F5344CB8AC3E}">
        <p14:creationId xmlns:p14="http://schemas.microsoft.com/office/powerpoint/2010/main" val="979643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я 2">
            <a:extLst>
              <a:ext uri="{FF2B5EF4-FFF2-40B4-BE49-F238E27FC236}">
                <a16:creationId xmlns:a16="http://schemas.microsoft.com/office/drawing/2014/main" xmlns="" id="{2BA7340D-02B4-4983-8692-03F6E5A473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642132"/>
              </p:ext>
            </p:extLst>
          </p:nvPr>
        </p:nvGraphicFramePr>
        <p:xfrm>
          <a:off x="1991545" y="994609"/>
          <a:ext cx="7992889" cy="2468613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77265">
                  <a:extLst>
                    <a:ext uri="{9D8B030D-6E8A-4147-A177-3AD203B41FA5}">
                      <a16:colId xmlns:a16="http://schemas.microsoft.com/office/drawing/2014/main" xmlns="" val="3976294575"/>
                    </a:ext>
                  </a:extLst>
                </a:gridCol>
                <a:gridCol w="3539159">
                  <a:extLst>
                    <a:ext uri="{9D8B030D-6E8A-4147-A177-3AD203B41FA5}">
                      <a16:colId xmlns:a16="http://schemas.microsoft.com/office/drawing/2014/main" xmlns="" val="69450235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1968166603"/>
                    </a:ext>
                  </a:extLst>
                </a:gridCol>
                <a:gridCol w="921270">
                  <a:extLst>
                    <a:ext uri="{9D8B030D-6E8A-4147-A177-3AD203B41FA5}">
                      <a16:colId xmlns:a16="http://schemas.microsoft.com/office/drawing/2014/main" xmlns="" val="3546309964"/>
                    </a:ext>
                  </a:extLst>
                </a:gridCol>
                <a:gridCol w="1094954">
                  <a:extLst>
                    <a:ext uri="{9D8B030D-6E8A-4147-A177-3AD203B41FA5}">
                      <a16:colId xmlns:a16="http://schemas.microsoft.com/office/drawing/2014/main" xmlns="" val="841844329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xmlns="" val="1835155922"/>
                    </a:ext>
                  </a:extLst>
                </a:gridCol>
              </a:tblGrid>
              <a:tr h="40322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Факультет </a:t>
                      </a:r>
                      <a:r>
                        <a:rPr lang="ru-RU" sz="1400" dirty="0" err="1">
                          <a:effectLst/>
                        </a:rPr>
                        <a:t>захисту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рослин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біотехнологій</a:t>
                      </a:r>
                      <a:r>
                        <a:rPr lang="ru-RU" sz="1400" dirty="0">
                          <a:effectLst/>
                        </a:rPr>
                        <a:t> та </a:t>
                      </a:r>
                      <a:r>
                        <a:rPr lang="ru-RU" sz="1400" dirty="0" err="1">
                          <a:effectLst/>
                        </a:rPr>
                        <a:t>екології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2016/2017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2017/2018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30012759"/>
                  </a:ext>
                </a:extLst>
              </a:tr>
              <a:tr h="165166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ВСЬОГО, годин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штатних НПП</a:t>
                      </a:r>
                      <a:endParaRPr lang="uk-UA" sz="14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640 год.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ВСЬОГО, годин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штатних</a:t>
                      </a:r>
                      <a:r>
                        <a:rPr lang="ru-RU" sz="1400" dirty="0">
                          <a:effectLst/>
                        </a:rPr>
                        <a:t> НПП</a:t>
                      </a:r>
                      <a:endParaRPr lang="uk-UA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640 год.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99345458"/>
                  </a:ext>
                </a:extLst>
              </a:tr>
              <a:tr h="3603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Всього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46492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</a:rPr>
                        <a:t>72,64</a:t>
                      </a:r>
                      <a:endParaRPr lang="uk-UA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45491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71,0</a:t>
                      </a:r>
                      <a:endParaRPr lang="uk-U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290277916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3754AE5-3719-41F5-A457-237874EF7216}"/>
              </a:ext>
            </a:extLst>
          </p:cNvPr>
          <p:cNvSpPr txBox="1"/>
          <p:nvPr/>
        </p:nvSpPr>
        <p:spPr>
          <a:xfrm>
            <a:off x="2999656" y="476672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Аналіз педагогічного навантаження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3C1A178-C242-492A-AC9E-070868E88078}"/>
              </a:ext>
            </a:extLst>
          </p:cNvPr>
          <p:cNvSpPr txBox="1"/>
          <p:nvPr/>
        </p:nvSpPr>
        <p:spPr>
          <a:xfrm>
            <a:off x="2279576" y="3717032"/>
            <a:ext cx="93690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Для вступників 2018 року робочі навчальні плани приведено у відповідність згідно розпорядження ректорату, а саме:</a:t>
            </a:r>
          </a:p>
          <a:p>
            <a:pPr marL="285750" indent="-285750">
              <a:buFontTx/>
              <a:buChar char="-"/>
            </a:pPr>
            <a:r>
              <a:rPr lang="uk-UA" dirty="0"/>
              <a:t>кількість дисциплін становить – 7;</a:t>
            </a:r>
          </a:p>
          <a:p>
            <a:pPr marL="285750" indent="-285750">
              <a:buFontTx/>
              <a:buChar char="-"/>
            </a:pPr>
            <a:r>
              <a:rPr lang="uk-UA" dirty="0"/>
              <a:t>форми контролю – іспит, крім фізичного виховання.</a:t>
            </a:r>
          </a:p>
          <a:p>
            <a:endParaRPr lang="uk-UA" dirty="0"/>
          </a:p>
          <a:p>
            <a:r>
              <a:rPr lang="uk-UA" dirty="0"/>
              <a:t>Збільшення кількості годин можливе через залучення НПП факультету до викладання профільних предметів на факультеті післядипломної освіти та ліцензування нових спеціальностей.</a:t>
            </a:r>
          </a:p>
        </p:txBody>
      </p:sp>
    </p:spTree>
    <p:extLst>
      <p:ext uri="{BB962C8B-B14F-4D97-AF65-F5344CB8AC3E}">
        <p14:creationId xmlns:p14="http://schemas.microsoft.com/office/powerpoint/2010/main" val="1466563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F1C567B5-EE1C-4E0C-B1C6-9AB08403B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032" y="648827"/>
            <a:ext cx="453650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4386263" algn="l"/>
                <a:tab pos="6197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386263" algn="l"/>
                <a:tab pos="6197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386263" algn="l"/>
                <a:tab pos="6197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386263" algn="l"/>
                <a:tab pos="6197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386263" algn="l"/>
                <a:tab pos="6197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386263" algn="l"/>
                <a:tab pos="6197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386263" algn="l"/>
                <a:tab pos="6197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386263" algn="l"/>
                <a:tab pos="6197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386263" algn="l"/>
                <a:tab pos="6197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45085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uk-UA" b="1" dirty="0">
                <a:latin typeface="Calibri" panose="020F0502020204030204" pitchFamily="34" charset="0"/>
                <a:ea typeface="Times New Roman" panose="02020603050405020304" pitchFamily="18" charset="0"/>
              </a:rPr>
              <a:t>Надходження </a:t>
            </a:r>
            <a:r>
              <a:rPr lang="uk-UA" altLang="uk-UA" b="1" dirty="0" err="1">
                <a:latin typeface="Calibri" panose="020F0502020204030204" pitchFamily="34" charset="0"/>
                <a:ea typeface="Times New Roman" panose="02020603050405020304" pitchFamily="18" charset="0"/>
              </a:rPr>
              <a:t>спецкоштів</a:t>
            </a:r>
            <a:r>
              <a:rPr lang="uk-UA" altLang="uk-UA" b="1" dirty="0">
                <a:latin typeface="Calibri" panose="020F0502020204030204" pitchFamily="34" charset="0"/>
                <a:ea typeface="Times New Roman" panose="02020603050405020304" pitchFamily="18" charset="0"/>
              </a:rPr>
              <a:t> за 2016 р.</a:t>
            </a:r>
            <a:endParaRPr lang="uk-UA" altLang="uk-UA" dirty="0"/>
          </a:p>
          <a:p>
            <a:pPr indent="45085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uk-UA" altLang="uk-UA" dirty="0"/>
          </a:p>
        </p:txBody>
      </p:sp>
      <p:graphicFrame>
        <p:nvGraphicFramePr>
          <p:cNvPr id="6" name="Таблиця 5">
            <a:extLst>
              <a:ext uri="{FF2B5EF4-FFF2-40B4-BE49-F238E27FC236}">
                <a16:creationId xmlns:a16="http://schemas.microsoft.com/office/drawing/2014/main" xmlns="" id="{C5D79CFD-1AC0-4ABB-9E34-78C02AC9EF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779087"/>
              </p:ext>
            </p:extLst>
          </p:nvPr>
        </p:nvGraphicFramePr>
        <p:xfrm>
          <a:off x="826120" y="1268480"/>
          <a:ext cx="5269879" cy="28085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9326">
                  <a:extLst>
                    <a:ext uri="{9D8B030D-6E8A-4147-A177-3AD203B41FA5}">
                      <a16:colId xmlns:a16="http://schemas.microsoft.com/office/drawing/2014/main" xmlns="" val="3798841137"/>
                    </a:ext>
                  </a:extLst>
                </a:gridCol>
                <a:gridCol w="2785447">
                  <a:extLst>
                    <a:ext uri="{9D8B030D-6E8A-4147-A177-3AD203B41FA5}">
                      <a16:colId xmlns:a16="http://schemas.microsoft.com/office/drawing/2014/main" xmlns="" val="3156753702"/>
                    </a:ext>
                  </a:extLst>
                </a:gridCol>
                <a:gridCol w="2185106">
                  <a:extLst>
                    <a:ext uri="{9D8B030D-6E8A-4147-A177-3AD203B41FA5}">
                      <a16:colId xmlns:a16="http://schemas.microsoft.com/office/drawing/2014/main" xmlns="" val="4257654070"/>
                    </a:ext>
                  </a:extLst>
                </a:gridCol>
              </a:tblGrid>
              <a:tr h="7722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№ п/п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Підрозділи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та види надходжень</a:t>
                      </a:r>
                      <a:endParaRPr lang="uk-UA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грн.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385995900"/>
                  </a:ext>
                </a:extLst>
              </a:tr>
              <a:tr h="3275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Плата за навчання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1 521 958,41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2538949887"/>
                  </a:ext>
                </a:extLst>
              </a:tr>
              <a:tr h="3275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Господарські договори НДЧ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259 100,10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1513869456"/>
                  </a:ext>
                </a:extLst>
              </a:tr>
              <a:tr h="3275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Плата за гуртожиток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1 885 342,75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457117487"/>
                  </a:ext>
                </a:extLst>
              </a:tr>
              <a:tr h="3275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4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Госпрозрахункові лабораторії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2320,00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/>
                </a:tc>
                <a:extLst>
                  <a:ext uri="{0D108BD9-81ED-4DB2-BD59-A6C34878D82A}">
                    <a16:rowId xmlns:a16="http://schemas.microsoft.com/office/drawing/2014/main" xmlns="" val="3784927991"/>
                  </a:ext>
                </a:extLst>
              </a:tr>
              <a:tr h="72607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Разом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3 668721, 26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/>
                </a:tc>
                <a:extLst>
                  <a:ext uri="{0D108BD9-81ED-4DB2-BD59-A6C34878D82A}">
                    <a16:rowId xmlns:a16="http://schemas.microsoft.com/office/drawing/2014/main" xmlns="" val="2221897614"/>
                  </a:ext>
                </a:extLst>
              </a:tr>
            </a:tbl>
          </a:graphicData>
        </a:graphic>
      </p:graphicFrame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xmlns="" id="{B13DB520-752D-4177-9BE4-9F7D3C352880}"/>
              </a:ext>
            </a:extLst>
          </p:cNvPr>
          <p:cNvSpPr/>
          <p:nvPr/>
        </p:nvSpPr>
        <p:spPr>
          <a:xfrm>
            <a:off x="6096000" y="648826"/>
            <a:ext cx="4283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>
              <a:tabLst>
                <a:tab pos="4386263" algn="l"/>
                <a:tab pos="6197600" algn="l"/>
              </a:tabLst>
            </a:pPr>
            <a:r>
              <a:rPr lang="uk-UA" altLang="uk-UA" b="1" dirty="0">
                <a:latin typeface="Calibri" panose="020F0502020204030204" pitchFamily="34" charset="0"/>
                <a:ea typeface="Times New Roman" panose="02020603050405020304" pitchFamily="18" charset="0"/>
              </a:rPr>
              <a:t>Надходження </a:t>
            </a:r>
            <a:r>
              <a:rPr lang="uk-UA" altLang="uk-UA" b="1" dirty="0" err="1">
                <a:latin typeface="Calibri" panose="020F0502020204030204" pitchFamily="34" charset="0"/>
                <a:ea typeface="Times New Roman" panose="02020603050405020304" pitchFamily="18" charset="0"/>
              </a:rPr>
              <a:t>спецкоштів</a:t>
            </a:r>
            <a:r>
              <a:rPr lang="uk-UA" altLang="uk-UA" b="1" dirty="0">
                <a:latin typeface="Calibri" panose="020F0502020204030204" pitchFamily="34" charset="0"/>
                <a:ea typeface="Times New Roman" panose="02020603050405020304" pitchFamily="18" charset="0"/>
              </a:rPr>
              <a:t> за 2017р.</a:t>
            </a:r>
            <a:endParaRPr lang="uk-UA" altLang="uk-UA" sz="1000" dirty="0"/>
          </a:p>
        </p:txBody>
      </p:sp>
      <p:graphicFrame>
        <p:nvGraphicFramePr>
          <p:cNvPr id="9" name="Таблиця 8">
            <a:extLst>
              <a:ext uri="{FF2B5EF4-FFF2-40B4-BE49-F238E27FC236}">
                <a16:creationId xmlns:a16="http://schemas.microsoft.com/office/drawing/2014/main" xmlns="" id="{CD2E9D22-A72B-4108-B36B-FBC336A774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529668"/>
              </p:ext>
            </p:extLst>
          </p:nvPr>
        </p:nvGraphicFramePr>
        <p:xfrm>
          <a:off x="6248830" y="1292032"/>
          <a:ext cx="5269880" cy="28127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271">
                  <a:extLst>
                    <a:ext uri="{9D8B030D-6E8A-4147-A177-3AD203B41FA5}">
                      <a16:colId xmlns:a16="http://schemas.microsoft.com/office/drawing/2014/main" xmlns="" val="1342535791"/>
                    </a:ext>
                  </a:extLst>
                </a:gridCol>
                <a:gridCol w="2964896">
                  <a:extLst>
                    <a:ext uri="{9D8B030D-6E8A-4147-A177-3AD203B41FA5}">
                      <a16:colId xmlns:a16="http://schemas.microsoft.com/office/drawing/2014/main" xmlns="" val="2102935583"/>
                    </a:ext>
                  </a:extLst>
                </a:gridCol>
                <a:gridCol w="1945713">
                  <a:extLst>
                    <a:ext uri="{9D8B030D-6E8A-4147-A177-3AD203B41FA5}">
                      <a16:colId xmlns:a16="http://schemas.microsoft.com/office/drawing/2014/main" xmlns="" val="3808593020"/>
                    </a:ext>
                  </a:extLst>
                </a:gridCol>
              </a:tblGrid>
              <a:tr h="6332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№ п/п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Підрозділи та види надходжень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грн.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3564489283"/>
                  </a:ext>
                </a:extLst>
              </a:tr>
              <a:tr h="2110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Плата за навчання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3 166 165,59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903756378"/>
                  </a:ext>
                </a:extLst>
              </a:tr>
              <a:tr h="4221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Господарські договори НДЧ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>
                          <a:effectLst/>
                        </a:rPr>
                        <a:t>953 900, 00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2674640727"/>
                  </a:ext>
                </a:extLst>
              </a:tr>
              <a:tr h="2378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Плата за гуртожиток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>
                          <a:effectLst/>
                        </a:rPr>
                        <a:t>2 006 006,40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1333445984"/>
                  </a:ext>
                </a:extLst>
              </a:tr>
              <a:tr h="4221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Госпрозрахункові лабораторії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22 080, 00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3860161083"/>
                  </a:ext>
                </a:extLst>
              </a:tr>
              <a:tr h="874494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Разом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6148151,99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(+2 479 430, 73)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/>
                </a:tc>
                <a:extLst>
                  <a:ext uri="{0D108BD9-81ED-4DB2-BD59-A6C34878D82A}">
                    <a16:rowId xmlns:a16="http://schemas.microsoft.com/office/drawing/2014/main" xmlns="" val="2008231150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217D2E4-3828-41B1-AF90-48C2D92C5F65}"/>
              </a:ext>
            </a:extLst>
          </p:cNvPr>
          <p:cNvSpPr txBox="1"/>
          <p:nvPr/>
        </p:nvSpPr>
        <p:spPr>
          <a:xfrm>
            <a:off x="1690872" y="4626026"/>
            <a:ext cx="8244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/>
          </a:p>
          <a:p>
            <a:endParaRPr lang="uk-UA" dirty="0"/>
          </a:p>
          <a:p>
            <a:r>
              <a:rPr lang="uk-UA" dirty="0"/>
              <a:t>Планується залучити у 2018 році </a:t>
            </a:r>
            <a:r>
              <a:rPr lang="uk-UA" dirty="0" err="1"/>
              <a:t>спецкоштів</a:t>
            </a:r>
            <a:r>
              <a:rPr lang="uk-UA" dirty="0"/>
              <a:t> на суму  - 7 000 000 грн.</a:t>
            </a:r>
          </a:p>
        </p:txBody>
      </p:sp>
    </p:spTree>
    <p:extLst>
      <p:ext uri="{BB962C8B-B14F-4D97-AF65-F5344CB8AC3E}">
        <p14:creationId xmlns:p14="http://schemas.microsoft.com/office/powerpoint/2010/main" val="4132406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148" y="132522"/>
            <a:ext cx="10389703" cy="81642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400" b="1" dirty="0"/>
              <a:t>Рекомендовано вченою радою факультету протягом 2017р. до друку навчально-методичних і наукових праць:</a:t>
            </a:r>
            <a:endParaRPr lang="ru-RU" sz="2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813094"/>
              </p:ext>
            </p:extLst>
          </p:nvPr>
        </p:nvGraphicFramePr>
        <p:xfrm>
          <a:off x="1630759" y="1160894"/>
          <a:ext cx="10070167" cy="3066457"/>
        </p:xfrm>
        <a:graphic>
          <a:graphicData uri="http://schemas.openxmlformats.org/drawingml/2006/table">
            <a:tbl>
              <a:tblPr firstRow="1" firstCol="1" bandRow="1"/>
              <a:tblGrid>
                <a:gridCol w="28366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111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856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1833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18333">
                  <a:extLst>
                    <a:ext uri="{9D8B030D-6E8A-4147-A177-3AD203B41FA5}">
                      <a16:colId xmlns:a16="http://schemas.microsoft.com/office/drawing/2014/main" xmlns="" val="3891222903"/>
                    </a:ext>
                  </a:extLst>
                </a:gridCol>
              </a:tblGrid>
              <a:tr h="987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Century Gothic (Основний текст)"/>
                          <a:ea typeface="Calibri"/>
                          <a:cs typeface="Times New Roman"/>
                        </a:rPr>
                        <a:t>Спеціальність</a:t>
                      </a:r>
                      <a:endParaRPr lang="ru-RU" sz="1800" dirty="0">
                        <a:effectLst/>
                        <a:latin typeface="Century Gothic (Основний текст)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Century Gothic (Основний текст)"/>
                          <a:ea typeface="Calibri"/>
                          <a:cs typeface="Times New Roman"/>
                        </a:rPr>
                        <a:t>202 Захист і карантин рослин</a:t>
                      </a:r>
                      <a:endParaRPr lang="ru-RU" sz="1800" dirty="0">
                        <a:effectLst/>
                        <a:latin typeface="Century Gothic (Основний текст)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Century Gothic (Основний текст)"/>
                          <a:ea typeface="Calibri"/>
                          <a:cs typeface="Times New Roman"/>
                        </a:rPr>
                        <a:t>162 Біотехнології та біоінженерія</a:t>
                      </a:r>
                      <a:endParaRPr lang="ru-RU" sz="1800" dirty="0">
                        <a:effectLst/>
                        <a:latin typeface="Century Gothic (Основний текст)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Century Gothic (Основний текст)"/>
                          <a:ea typeface="Calibri"/>
                          <a:cs typeface="Times New Roman"/>
                        </a:rPr>
                        <a:t>101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Century Gothic (Основний текст)"/>
                          <a:ea typeface="Calibri"/>
                          <a:cs typeface="Times New Roman"/>
                        </a:rPr>
                        <a:t>Екологія</a:t>
                      </a:r>
                      <a:endParaRPr lang="ru-RU" sz="1800" dirty="0">
                        <a:effectLst/>
                        <a:latin typeface="Century Gothic (Основний текст)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Century Gothic (Основний текст)"/>
                          <a:ea typeface="Calibri"/>
                          <a:cs typeface="Times New Roman"/>
                        </a:rPr>
                        <a:t>Всього</a:t>
                      </a:r>
                      <a:endParaRPr lang="ru-RU" sz="1800" dirty="0">
                        <a:effectLst/>
                        <a:latin typeface="Century Gothic (Основний текст)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42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Century Gothic (Основний текст)"/>
                          <a:ea typeface="Calibri"/>
                          <a:cs typeface="Times New Roman"/>
                        </a:rPr>
                        <a:t>Методичних вказівок (в т.ч. англійською мовою)</a:t>
                      </a:r>
                      <a:endParaRPr lang="ru-RU" sz="1800" dirty="0">
                        <a:effectLst/>
                        <a:latin typeface="Century Gothic (Основний текст)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Century Gothic (Основний текст)"/>
                          <a:ea typeface="Calibri"/>
                          <a:cs typeface="Times New Roman"/>
                        </a:rPr>
                        <a:t>38</a:t>
                      </a:r>
                      <a:endParaRPr lang="ru-RU" sz="1800" dirty="0">
                        <a:effectLst/>
                        <a:latin typeface="Century Gothic (Основний текст)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Century Gothic (Основний текст)"/>
                          <a:ea typeface="Calibri"/>
                          <a:cs typeface="Times New Roman"/>
                        </a:rPr>
                        <a:t>21</a:t>
                      </a:r>
                      <a:endParaRPr lang="ru-RU" sz="1800" dirty="0">
                        <a:effectLst/>
                        <a:latin typeface="Century Gothic (Основний текст)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Century Gothic (Основний текст)"/>
                          <a:ea typeface="Calibri"/>
                          <a:cs typeface="Times New Roman"/>
                        </a:rPr>
                        <a:t>39</a:t>
                      </a:r>
                      <a:endParaRPr lang="ru-RU" sz="1800" dirty="0">
                        <a:effectLst/>
                        <a:latin typeface="Century Gothic (Основний текст)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entury Gothic (Основний текст)"/>
                          <a:ea typeface="Calibri"/>
                          <a:cs typeface="Times New Roman"/>
                        </a:rPr>
                        <a:t>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Century Gothic (Основний текст)"/>
                          <a:ea typeface="Calibri"/>
                          <a:cs typeface="Times New Roman"/>
                        </a:rPr>
                        <a:t>Навчальних посібників</a:t>
                      </a:r>
                      <a:endParaRPr lang="ru-RU" sz="1800" dirty="0">
                        <a:effectLst/>
                        <a:latin typeface="Century Gothic (Основний текст)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Century Gothic (Основний текст)"/>
                          <a:ea typeface="Calibri"/>
                          <a:cs typeface="Times New Roman"/>
                        </a:rPr>
                        <a:t>2</a:t>
                      </a:r>
                      <a:endParaRPr lang="ru-RU" sz="1800" dirty="0">
                        <a:effectLst/>
                        <a:latin typeface="Century Gothic (Основний текст)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Century Gothic (Основний текст)"/>
                          <a:ea typeface="Calibri"/>
                          <a:cs typeface="Times New Roman"/>
                        </a:rPr>
                        <a:t>6</a:t>
                      </a:r>
                      <a:endParaRPr lang="ru-RU" sz="1800" dirty="0">
                        <a:effectLst/>
                        <a:latin typeface="Century Gothic (Основний текст)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Century Gothic (Основний текст)"/>
                          <a:ea typeface="Calibri"/>
                          <a:cs typeface="Times New Roman"/>
                        </a:rPr>
                        <a:t>15</a:t>
                      </a:r>
                      <a:endParaRPr lang="ru-RU" sz="1800" dirty="0">
                        <a:effectLst/>
                        <a:latin typeface="Century Gothic (Основний текст)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entury Gothic (Основний текст)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Century Gothic (Основний текст)"/>
                          <a:ea typeface="Calibri"/>
                          <a:cs typeface="Times New Roman"/>
                        </a:rPr>
                        <a:t>Монографій</a:t>
                      </a:r>
                      <a:endParaRPr lang="ru-RU" sz="1800">
                        <a:effectLst/>
                        <a:latin typeface="Century Gothic (Основний текст)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Century Gothic (Основний текст)"/>
                          <a:ea typeface="Calibri"/>
                          <a:cs typeface="Times New Roman"/>
                        </a:rPr>
                        <a:t>6</a:t>
                      </a:r>
                      <a:endParaRPr lang="ru-RU" sz="1800" dirty="0">
                        <a:effectLst/>
                        <a:latin typeface="Century Gothic (Основний текст)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Century Gothic (Основний текст)"/>
                          <a:ea typeface="Calibri"/>
                          <a:cs typeface="Times New Roman"/>
                        </a:rPr>
                        <a:t>6</a:t>
                      </a:r>
                      <a:endParaRPr lang="ru-RU" sz="1800" dirty="0">
                        <a:effectLst/>
                        <a:latin typeface="Century Gothic (Основний текст)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Century Gothic (Основний текст)"/>
                          <a:ea typeface="Calibri"/>
                          <a:cs typeface="Times New Roman"/>
                        </a:rPr>
                        <a:t>6</a:t>
                      </a:r>
                      <a:endParaRPr lang="ru-RU" sz="1800" dirty="0">
                        <a:effectLst/>
                        <a:latin typeface="Century Gothic (Основний текст)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entury Gothic (Основний текст)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9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Century Gothic (Основний текст)"/>
                          <a:ea typeface="Calibri"/>
                          <a:cs typeface="Times New Roman"/>
                        </a:rPr>
                        <a:t>Підручників</a:t>
                      </a:r>
                      <a:endParaRPr lang="ru-RU" sz="1800">
                        <a:effectLst/>
                        <a:latin typeface="Century Gothic (Основний текст)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Century Gothic (Основний текст)"/>
                          <a:ea typeface="Calibri"/>
                          <a:cs typeface="Times New Roman"/>
                        </a:rPr>
                        <a:t>-</a:t>
                      </a:r>
                      <a:endParaRPr lang="ru-RU" sz="1800">
                        <a:effectLst/>
                        <a:latin typeface="Century Gothic (Основний текст)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Century Gothic (Основний текст)"/>
                          <a:ea typeface="Calibri"/>
                          <a:cs typeface="Times New Roman"/>
                        </a:rPr>
                        <a:t>2</a:t>
                      </a:r>
                      <a:endParaRPr lang="ru-RU" sz="1800" dirty="0">
                        <a:effectLst/>
                        <a:latin typeface="Century Gothic (Основний текст)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Century Gothic (Основний текст)"/>
                          <a:ea typeface="Calibri"/>
                          <a:cs typeface="Times New Roman"/>
                        </a:rPr>
                        <a:t>4</a:t>
                      </a:r>
                      <a:endParaRPr lang="ru-RU" sz="1800" dirty="0">
                        <a:effectLst/>
                        <a:latin typeface="Century Gothic (Основний текст)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entury Gothic (Основний текст)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3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Century Gothic (Основний текст)"/>
                          <a:ea typeface="Calibri"/>
                          <a:cs typeface="Times New Roman"/>
                        </a:rPr>
                        <a:t>Словників</a:t>
                      </a:r>
                      <a:endParaRPr lang="ru-RU" sz="1800">
                        <a:effectLst/>
                        <a:latin typeface="Century Gothic (Основний текст)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Century Gothic (Основний текст)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entury Gothic (Основний текст)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Century Gothic (Основний текст)"/>
                          <a:ea typeface="Calibri"/>
                          <a:cs typeface="Times New Roman"/>
                        </a:rPr>
                        <a:t>-</a:t>
                      </a:r>
                      <a:endParaRPr lang="ru-RU" sz="1800" dirty="0">
                        <a:effectLst/>
                        <a:latin typeface="Century Gothic (Основний текст)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Century Gothic (Основний текст)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Century Gothic (Основний текст)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entury Gothic (Основний текст)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ED54C02-F4AE-457C-A946-D2DADECD02EE}"/>
              </a:ext>
            </a:extLst>
          </p:cNvPr>
          <p:cNvSpPr txBox="1"/>
          <p:nvPr/>
        </p:nvSpPr>
        <p:spPr>
          <a:xfrm>
            <a:off x="1842052" y="4678017"/>
            <a:ext cx="9647583" cy="184665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/>
              <a:t>Рекомендовано на посади: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dirty="0"/>
              <a:t>Професора – 1;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dirty="0"/>
              <a:t>Доцента – 9;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dirty="0"/>
              <a:t>Асистента – 1;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dirty="0"/>
              <a:t>Старшого викладача – 7 осіб.</a:t>
            </a:r>
            <a:endParaRPr lang="ru-RU" dirty="0"/>
          </a:p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39203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xmlns="" id="{4B92BE8C-93A2-42C8-92A7-9DDBE9285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9697" y="186455"/>
            <a:ext cx="615514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НАУКОВО-ДОСЛІДНА РОБОТА </a:t>
            </a:r>
            <a:endParaRPr kumimoji="0" lang="uk-UA" altLang="uk-U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Таблиця 3">
            <a:extLst>
              <a:ext uri="{FF2B5EF4-FFF2-40B4-BE49-F238E27FC236}">
                <a16:creationId xmlns:a16="http://schemas.microsoft.com/office/drawing/2014/main" xmlns="" id="{BC816BAB-66A5-4607-B75C-33A48B291C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055283"/>
              </p:ext>
            </p:extLst>
          </p:nvPr>
        </p:nvGraphicFramePr>
        <p:xfrm>
          <a:off x="1431235" y="767822"/>
          <a:ext cx="10530917" cy="54311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4582">
                  <a:extLst>
                    <a:ext uri="{9D8B030D-6E8A-4147-A177-3AD203B41FA5}">
                      <a16:colId xmlns:a16="http://schemas.microsoft.com/office/drawing/2014/main" xmlns="" val="3874040465"/>
                    </a:ext>
                  </a:extLst>
                </a:gridCol>
                <a:gridCol w="3233481">
                  <a:extLst>
                    <a:ext uri="{9D8B030D-6E8A-4147-A177-3AD203B41FA5}">
                      <a16:colId xmlns:a16="http://schemas.microsoft.com/office/drawing/2014/main" xmlns="" val="947344094"/>
                    </a:ext>
                  </a:extLst>
                </a:gridCol>
                <a:gridCol w="2303091">
                  <a:extLst>
                    <a:ext uri="{9D8B030D-6E8A-4147-A177-3AD203B41FA5}">
                      <a16:colId xmlns:a16="http://schemas.microsoft.com/office/drawing/2014/main" xmlns="" val="1777477117"/>
                    </a:ext>
                  </a:extLst>
                </a:gridCol>
                <a:gridCol w="2469763">
                  <a:extLst>
                    <a:ext uri="{9D8B030D-6E8A-4147-A177-3AD203B41FA5}">
                      <a16:colId xmlns:a16="http://schemas.microsoft.com/office/drawing/2014/main" xmlns="" val="1628455141"/>
                    </a:ext>
                  </a:extLst>
                </a:gridCol>
              </a:tblGrid>
              <a:tr h="915204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Кафедра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7" marR="555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Кількість науково-дослідних проектів, </a:t>
                      </a:r>
                      <a:endParaRPr lang="uk-UA" sz="1800" dirty="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2017 рік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7" marR="555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Кількість </a:t>
                      </a:r>
                      <a:r>
                        <a:rPr lang="uk-UA" sz="1400" dirty="0" err="1">
                          <a:effectLst/>
                        </a:rPr>
                        <a:t>госпдоговірних</a:t>
                      </a:r>
                      <a:endParaRPr lang="uk-UA" sz="1800" dirty="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тем, 2017 рік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Кількість ініціативних</a:t>
                      </a:r>
                      <a:endParaRPr lang="uk-UA" sz="1800" dirty="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тем, 2017 рік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7" marR="55517" marT="0" marB="0"/>
                </a:tc>
                <a:extLst>
                  <a:ext uri="{0D108BD9-81ED-4DB2-BD59-A6C34878D82A}">
                    <a16:rowId xmlns:a16="http://schemas.microsoft.com/office/drawing/2014/main" xmlns="" val="1651718122"/>
                  </a:ext>
                </a:extLst>
              </a:tr>
              <a:tr h="1107334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Молекулярної біології, мікробіології та біобезпеки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7" marR="555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effectLst/>
                        </a:rPr>
                        <a:t>3</a:t>
                      </a:r>
                      <a:endParaRPr lang="uk-UA" sz="1600" b="1" dirty="0">
                        <a:solidFill>
                          <a:srgbClr val="00B05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(2 -проф. </a:t>
                      </a:r>
                      <a:r>
                        <a:rPr lang="uk-UA" sz="1600" dirty="0" err="1">
                          <a:effectLst/>
                        </a:rPr>
                        <a:t>Стародуб</a:t>
                      </a:r>
                      <a:r>
                        <a:rPr lang="uk-UA" sz="1600" dirty="0">
                          <a:effectLst/>
                        </a:rPr>
                        <a:t> М.Ф.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1 - канд. с.-г. Наук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Колодяжний</a:t>
                      </a:r>
                      <a:r>
                        <a:rPr lang="ru-RU" sz="1600" dirty="0">
                          <a:effectLst/>
                        </a:rPr>
                        <a:t> О.Ю.)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7" marR="555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(</a:t>
                      </a:r>
                      <a:r>
                        <a:rPr lang="uk-UA" sz="1600" dirty="0" err="1">
                          <a:effectLst/>
                        </a:rPr>
                        <a:t>канд</a:t>
                      </a:r>
                      <a:r>
                        <a:rPr lang="uk-UA" sz="1600" dirty="0">
                          <a:effectLst/>
                        </a:rPr>
                        <a:t>. с.-г. наук </a:t>
                      </a:r>
                      <a:r>
                        <a:rPr lang="uk-UA" sz="1600" dirty="0" err="1">
                          <a:effectLst/>
                        </a:rPr>
                        <a:t>Колодяжний</a:t>
                      </a:r>
                      <a:r>
                        <a:rPr lang="uk-UA" sz="1600" dirty="0">
                          <a:effectLst/>
                        </a:rPr>
                        <a:t> О.Ю.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7" marR="555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(проф. Лісовий М.М.)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7" marR="55517" marT="0" marB="0" anchor="ctr"/>
                </a:tc>
                <a:extLst>
                  <a:ext uri="{0D108BD9-81ED-4DB2-BD59-A6C34878D82A}">
                    <a16:rowId xmlns:a16="http://schemas.microsoft.com/office/drawing/2014/main" xmlns="" val="3165641946"/>
                  </a:ext>
                </a:extLst>
              </a:tr>
              <a:tr h="138905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Екобіотехнології та біорізноманіття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7" marR="555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2 </a:t>
                      </a:r>
                      <a:endParaRPr lang="uk-UA" sz="1600" b="1" dirty="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(д-р с.-г. наук Патика М.В.,</a:t>
                      </a:r>
                      <a:endParaRPr lang="uk-UA" sz="1600" dirty="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канд. </a:t>
                      </a:r>
                      <a:r>
                        <a:rPr lang="ru-RU" sz="1600" dirty="0" err="1">
                          <a:effectLst/>
                        </a:rPr>
                        <a:t>біол.наук</a:t>
                      </a:r>
                      <a:r>
                        <a:rPr lang="ru-RU" sz="1600" dirty="0">
                          <a:effectLst/>
                        </a:rPr>
                        <a:t> Костенко С.В.)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7" marR="555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2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(2- доктор с.-.г. наук Патика М.В.)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7" marR="555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3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(2 – доц. Коломієць Ю.В.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1- доц. </a:t>
                      </a:r>
                      <a:r>
                        <a:rPr lang="uk-UA" sz="1600" dirty="0" err="1">
                          <a:effectLst/>
                        </a:rPr>
                        <a:t>Кляченко</a:t>
                      </a:r>
                      <a:r>
                        <a:rPr lang="uk-UA" sz="1600" dirty="0">
                          <a:effectLst/>
                        </a:rPr>
                        <a:t> О.Л.)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7" marR="55517" marT="0" marB="0" anchor="ctr"/>
                </a:tc>
                <a:extLst>
                  <a:ext uri="{0D108BD9-81ED-4DB2-BD59-A6C34878D82A}">
                    <a16:rowId xmlns:a16="http://schemas.microsoft.com/office/drawing/2014/main" xmlns="" val="240548197"/>
                  </a:ext>
                </a:extLst>
              </a:tr>
              <a:tr h="1107334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Фітопатології ім. акад. В.Ф. Пересипкіна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7" marR="555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</a:t>
                      </a:r>
                      <a:endParaRPr lang="uk-UA" sz="1600" b="1" dirty="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(</a:t>
                      </a:r>
                      <a:r>
                        <a:rPr lang="ru-RU" sz="1600" dirty="0">
                          <a:effectLst/>
                        </a:rPr>
                        <a:t>д-р с.-г. наук Патика Т.І.</a:t>
                      </a:r>
                      <a:r>
                        <a:rPr lang="uk-UA" sz="1600" dirty="0">
                          <a:effectLst/>
                        </a:rPr>
                        <a:t>)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7" marR="555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B050"/>
                          </a:solidFill>
                          <a:effectLst/>
                        </a:rPr>
                        <a:t>4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(1 проф. Крючкова Л.О.,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3 - </a:t>
                      </a:r>
                      <a:r>
                        <a:rPr lang="ru-RU" sz="1600" dirty="0" err="1">
                          <a:effectLst/>
                        </a:rPr>
                        <a:t>Вуєк</a:t>
                      </a:r>
                      <a:r>
                        <a:rPr lang="ru-RU" sz="1600" dirty="0">
                          <a:effectLst/>
                        </a:rPr>
                        <a:t> А.О.</a:t>
                      </a:r>
                      <a:r>
                        <a:rPr lang="uk-UA" sz="1600" dirty="0">
                          <a:effectLst/>
                        </a:rPr>
                        <a:t>)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7" marR="555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2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(доц. </a:t>
                      </a:r>
                      <a:r>
                        <a:rPr lang="uk-UA" sz="1600" dirty="0" err="1">
                          <a:effectLst/>
                        </a:rPr>
                        <a:t>Піковський</a:t>
                      </a:r>
                      <a:r>
                        <a:rPr lang="uk-UA" sz="1600" dirty="0">
                          <a:effectLst/>
                        </a:rPr>
                        <a:t> М.Й.,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доц. Башта О.В.)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7" marR="55517" marT="0" marB="0" anchor="ctr"/>
                </a:tc>
                <a:extLst>
                  <a:ext uri="{0D108BD9-81ED-4DB2-BD59-A6C34878D82A}">
                    <a16:rowId xmlns:a16="http://schemas.microsoft.com/office/drawing/2014/main" xmlns="" val="2447761928"/>
                  </a:ext>
                </a:extLst>
              </a:tr>
              <a:tr h="912251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Інтегрованого захисту та карантину рослин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7" marR="555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</a:t>
                      </a:r>
                      <a:endParaRPr lang="uk-UA" sz="1600" b="1" dirty="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(доц. Бабич А.Г.,</a:t>
                      </a:r>
                      <a:endParaRPr lang="uk-UA" sz="1600" dirty="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канд. </a:t>
                      </a:r>
                      <a:r>
                        <a:rPr lang="ru-RU" sz="1600" dirty="0" err="1">
                          <a:effectLst/>
                        </a:rPr>
                        <a:t>біол</a:t>
                      </a:r>
                      <a:r>
                        <a:rPr lang="ru-RU" sz="1600" dirty="0">
                          <a:effectLst/>
                        </a:rPr>
                        <a:t>. наук Бабич О.А.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7" marR="555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(проф. Доля М.М.)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7" marR="555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(доц. </a:t>
                      </a:r>
                      <a:r>
                        <a:rPr lang="uk-UA" sz="1600" dirty="0" err="1">
                          <a:effectLst/>
                        </a:rPr>
                        <a:t>Сикало</a:t>
                      </a:r>
                      <a:r>
                        <a:rPr lang="uk-UA" sz="1600" dirty="0">
                          <a:effectLst/>
                        </a:rPr>
                        <a:t> О.О.)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7" marR="55517" marT="0" marB="0" anchor="ctr"/>
                </a:tc>
                <a:extLst>
                  <a:ext uri="{0D108BD9-81ED-4DB2-BD59-A6C34878D82A}">
                    <a16:rowId xmlns:a16="http://schemas.microsoft.com/office/drawing/2014/main" xmlns="" val="34677525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3482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>
            <a:extLst>
              <a:ext uri="{FF2B5EF4-FFF2-40B4-BE49-F238E27FC236}">
                <a16:creationId xmlns:a16="http://schemas.microsoft.com/office/drawing/2014/main" xmlns="" id="{50589F2D-86A6-4329-8AB8-0DC2AA6145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45547"/>
              </p:ext>
            </p:extLst>
          </p:nvPr>
        </p:nvGraphicFramePr>
        <p:xfrm>
          <a:off x="1060174" y="583096"/>
          <a:ext cx="10800521" cy="56646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13622">
                  <a:extLst>
                    <a:ext uri="{9D8B030D-6E8A-4147-A177-3AD203B41FA5}">
                      <a16:colId xmlns:a16="http://schemas.microsoft.com/office/drawing/2014/main" xmlns="" val="3115579841"/>
                    </a:ext>
                  </a:extLst>
                </a:gridCol>
                <a:gridCol w="2795630">
                  <a:extLst>
                    <a:ext uri="{9D8B030D-6E8A-4147-A177-3AD203B41FA5}">
                      <a16:colId xmlns:a16="http://schemas.microsoft.com/office/drawing/2014/main" xmlns="" val="1324980398"/>
                    </a:ext>
                  </a:extLst>
                </a:gridCol>
                <a:gridCol w="2358887">
                  <a:extLst>
                    <a:ext uri="{9D8B030D-6E8A-4147-A177-3AD203B41FA5}">
                      <a16:colId xmlns:a16="http://schemas.microsoft.com/office/drawing/2014/main" xmlns="" val="3450500962"/>
                    </a:ext>
                  </a:extLst>
                </a:gridCol>
                <a:gridCol w="2332382">
                  <a:extLst>
                    <a:ext uri="{9D8B030D-6E8A-4147-A177-3AD203B41FA5}">
                      <a16:colId xmlns:a16="http://schemas.microsoft.com/office/drawing/2014/main" xmlns="" val="1883147810"/>
                    </a:ext>
                  </a:extLst>
                </a:gridCol>
              </a:tblGrid>
              <a:tr h="56956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Кафедра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7" marR="555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Кількість науково-дослідних проектів, 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2017 рік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7" marR="555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Кількість </a:t>
                      </a:r>
                      <a:r>
                        <a:rPr lang="uk-UA" sz="1400" dirty="0" err="1">
                          <a:effectLst/>
                        </a:rPr>
                        <a:t>госпдоговірних</a:t>
                      </a:r>
                      <a:endParaRPr lang="uk-UA" sz="1400" dirty="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тем, 2017 рік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Кількість ініціативних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тем, 2017 рік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7" marR="55517" marT="0" marB="0"/>
                </a:tc>
                <a:extLst>
                  <a:ext uri="{0D108BD9-81ED-4DB2-BD59-A6C34878D82A}">
                    <a16:rowId xmlns:a16="http://schemas.microsoft.com/office/drawing/2014/main" xmlns="" val="2325181759"/>
                  </a:ext>
                </a:extLst>
              </a:tr>
              <a:tr h="56956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Радіобіології та радіоекології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634" marR="466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</a:t>
                      </a:r>
                      <a:endParaRPr lang="uk-UA" sz="1600" b="1" dirty="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(п</a:t>
                      </a:r>
                      <a:r>
                        <a:rPr lang="en-GB" sz="1600" dirty="0" err="1">
                          <a:effectLst/>
                        </a:rPr>
                        <a:t>роф</a:t>
                      </a:r>
                      <a:r>
                        <a:rPr lang="en-GB" sz="1600" dirty="0">
                          <a:effectLst/>
                        </a:rPr>
                        <a:t>. </a:t>
                      </a:r>
                      <a:r>
                        <a:rPr lang="en-GB" sz="1600" dirty="0" err="1">
                          <a:effectLst/>
                        </a:rPr>
                        <a:t>Гудков</a:t>
                      </a:r>
                      <a:r>
                        <a:rPr lang="en-GB" sz="1600" dirty="0">
                          <a:effectLst/>
                        </a:rPr>
                        <a:t> І.М.</a:t>
                      </a:r>
                      <a:r>
                        <a:rPr lang="uk-UA" sz="1600" dirty="0">
                          <a:effectLst/>
                        </a:rPr>
                        <a:t>)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634" marR="466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(</a:t>
                      </a:r>
                      <a:r>
                        <a:rPr lang="uk-UA" sz="1600" dirty="0" err="1">
                          <a:effectLst/>
                        </a:rPr>
                        <a:t>канд</a:t>
                      </a:r>
                      <a:r>
                        <a:rPr lang="uk-UA" sz="1600" dirty="0">
                          <a:effectLst/>
                        </a:rPr>
                        <a:t>. </a:t>
                      </a:r>
                      <a:r>
                        <a:rPr lang="uk-UA" sz="1600" dirty="0" err="1">
                          <a:effectLst/>
                        </a:rPr>
                        <a:t>біол</a:t>
                      </a:r>
                      <a:r>
                        <a:rPr lang="uk-UA" sz="1600" dirty="0">
                          <a:effectLst/>
                        </a:rPr>
                        <a:t>. наук </a:t>
                      </a:r>
                      <a:r>
                        <a:rPr lang="uk-UA" sz="1600" dirty="0" err="1">
                          <a:effectLst/>
                        </a:rPr>
                        <a:t>Шаванова</a:t>
                      </a:r>
                      <a:r>
                        <a:rPr lang="uk-UA" sz="1600" dirty="0">
                          <a:effectLst/>
                        </a:rPr>
                        <a:t> К.Є.)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634" marR="466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634" marR="46634" marT="0" marB="0" anchor="ctr"/>
                </a:tc>
                <a:extLst>
                  <a:ext uri="{0D108BD9-81ED-4DB2-BD59-A6C34878D82A}">
                    <a16:rowId xmlns:a16="http://schemas.microsoft.com/office/drawing/2014/main" xmlns="" val="3859782707"/>
                  </a:ext>
                </a:extLst>
              </a:tr>
              <a:tr h="56956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Фізіології, біохімії рослин та біоенергетики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634" marR="466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</a:t>
                      </a:r>
                      <a:endParaRPr lang="uk-UA" sz="1600" b="1" dirty="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(п</a:t>
                      </a:r>
                      <a:r>
                        <a:rPr lang="en-GB" sz="1600" dirty="0" err="1">
                          <a:effectLst/>
                        </a:rPr>
                        <a:t>роф</a:t>
                      </a:r>
                      <a:r>
                        <a:rPr lang="en-GB" sz="1600" dirty="0">
                          <a:effectLst/>
                        </a:rPr>
                        <a:t>. </a:t>
                      </a:r>
                      <a:r>
                        <a:rPr lang="uk-UA" sz="1600" dirty="0" err="1">
                          <a:effectLst/>
                        </a:rPr>
                        <a:t>Григорюк</a:t>
                      </a:r>
                      <a:r>
                        <a:rPr lang="uk-UA" sz="1600" dirty="0">
                          <a:effectLst/>
                        </a:rPr>
                        <a:t> І.П.)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634" marR="466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(</a:t>
                      </a:r>
                      <a:r>
                        <a:rPr lang="uk-UA" sz="1600" dirty="0" err="1">
                          <a:effectLst/>
                        </a:rPr>
                        <a:t>канд</a:t>
                      </a:r>
                      <a:r>
                        <a:rPr lang="uk-UA" sz="1600" dirty="0">
                          <a:effectLst/>
                        </a:rPr>
                        <a:t>. с.-г. наук Нестерова Н.Г.)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634" marR="466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0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634" marR="46634" marT="0" marB="0" anchor="ctr"/>
                </a:tc>
                <a:extLst>
                  <a:ext uri="{0D108BD9-81ED-4DB2-BD59-A6C34878D82A}">
                    <a16:rowId xmlns:a16="http://schemas.microsoft.com/office/drawing/2014/main" xmlns="" val="1414061969"/>
                  </a:ext>
                </a:extLst>
              </a:tr>
              <a:tr h="2088386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Екології агросфери та екологічного контролю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634" marR="466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</a:t>
                      </a:r>
                      <a:endParaRPr lang="uk-UA" sz="1600" b="1" dirty="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(проф. Чайка В.М.)</a:t>
                      </a:r>
                      <a:endParaRPr lang="uk-UA" sz="1600" dirty="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634" marR="466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0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634" marR="466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B050"/>
                          </a:solidFill>
                          <a:effectLst/>
                        </a:rPr>
                        <a:t>9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(3 – проф. Макаренко Н.А.,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2- проф. Чайка В.М.,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 – проф. </a:t>
                      </a:r>
                      <a:r>
                        <a:rPr lang="uk-UA" sz="1600" dirty="0" err="1">
                          <a:effectLst/>
                        </a:rPr>
                        <a:t>Гайченко</a:t>
                      </a:r>
                      <a:r>
                        <a:rPr lang="uk-UA" sz="1600" dirty="0">
                          <a:effectLst/>
                        </a:rPr>
                        <a:t> В.А.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2- доц. </a:t>
                      </a:r>
                      <a:r>
                        <a:rPr lang="uk-UA" sz="1600" dirty="0" err="1">
                          <a:effectLst/>
                        </a:rPr>
                        <a:t>Ладика</a:t>
                      </a:r>
                      <a:r>
                        <a:rPr lang="uk-UA" sz="1600" dirty="0">
                          <a:effectLst/>
                        </a:rPr>
                        <a:t> М.М.,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 – доц. </a:t>
                      </a:r>
                      <a:r>
                        <a:rPr lang="uk-UA" sz="1600" dirty="0" err="1">
                          <a:effectLst/>
                        </a:rPr>
                        <a:t>Горбатенко</a:t>
                      </a:r>
                      <a:r>
                        <a:rPr lang="uk-UA" sz="1600" dirty="0">
                          <a:effectLst/>
                        </a:rPr>
                        <a:t> А.А.)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634" marR="46634" marT="0" marB="0" anchor="ctr"/>
                </a:tc>
                <a:extLst>
                  <a:ext uri="{0D108BD9-81ED-4DB2-BD59-A6C34878D82A}">
                    <a16:rowId xmlns:a16="http://schemas.microsoft.com/office/drawing/2014/main" xmlns="" val="171534088"/>
                  </a:ext>
                </a:extLst>
              </a:tr>
              <a:tr h="949266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Ентомології ім. проф. М.П. Дядечка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634" marR="466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</a:t>
                      </a:r>
                      <a:endParaRPr lang="uk-UA" sz="1600" b="1" dirty="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(доц. </a:t>
                      </a:r>
                      <a:r>
                        <a:rPr lang="ru-RU" sz="1600" dirty="0" err="1">
                          <a:effectLst/>
                        </a:rPr>
                        <a:t>Горган</a:t>
                      </a:r>
                      <a:r>
                        <a:rPr lang="ru-RU" sz="1600" dirty="0">
                          <a:effectLst/>
                        </a:rPr>
                        <a:t> М.Д.)</a:t>
                      </a:r>
                      <a:endParaRPr lang="uk-UA" sz="1600" dirty="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634" marR="466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0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634" marR="466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</a:t>
                      </a:r>
                      <a:endParaRPr lang="uk-UA" sz="1600" b="1" dirty="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(доц. Мороз М.С., доц. </a:t>
                      </a:r>
                      <a:r>
                        <a:rPr lang="ru-RU" sz="1600" dirty="0" err="1">
                          <a:effectLst/>
                        </a:rPr>
                        <a:t>Стефановська</a:t>
                      </a:r>
                      <a:r>
                        <a:rPr lang="ru-RU" sz="1600" dirty="0">
                          <a:effectLst/>
                        </a:rPr>
                        <a:t> Т.Р.)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634" marR="46634" marT="0" marB="0" anchor="ctr"/>
                </a:tc>
                <a:extLst>
                  <a:ext uri="{0D108BD9-81ED-4DB2-BD59-A6C34878D82A}">
                    <a16:rowId xmlns:a16="http://schemas.microsoft.com/office/drawing/2014/main" xmlns="" val="1301149759"/>
                  </a:ext>
                </a:extLst>
              </a:tr>
              <a:tr h="56956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Загальної екології та безпеки життєдіяльності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634" marR="466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uk-UA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634" marR="466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uk-UA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634" marR="466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</a:t>
                      </a:r>
                      <a:endParaRPr lang="uk-UA" sz="1600" b="1" dirty="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(доц. </a:t>
                      </a:r>
                      <a:r>
                        <a:rPr lang="uk-UA" sz="1600" dirty="0" err="1">
                          <a:effectLst/>
                        </a:rPr>
                        <a:t>Бондарь</a:t>
                      </a:r>
                      <a:r>
                        <a:rPr lang="uk-UA" sz="1600" dirty="0">
                          <a:effectLst/>
                        </a:rPr>
                        <a:t> В.І.)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634" marR="46634" marT="0" marB="0" anchor="ctr"/>
                </a:tc>
                <a:extLst>
                  <a:ext uri="{0D108BD9-81ED-4DB2-BD59-A6C34878D82A}">
                    <a16:rowId xmlns:a16="http://schemas.microsoft.com/office/drawing/2014/main" xmlns="" val="3444372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0544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>
            <a:extLst>
              <a:ext uri="{FF2B5EF4-FFF2-40B4-BE49-F238E27FC236}">
                <a16:creationId xmlns:a16="http://schemas.microsoft.com/office/drawing/2014/main" xmlns="" id="{6411E7C1-6276-4B41-B977-11DDE9E53D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944227"/>
              </p:ext>
            </p:extLst>
          </p:nvPr>
        </p:nvGraphicFramePr>
        <p:xfrm>
          <a:off x="1630018" y="887897"/>
          <a:ext cx="9448800" cy="52566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04189">
                  <a:extLst>
                    <a:ext uri="{9D8B030D-6E8A-4147-A177-3AD203B41FA5}">
                      <a16:colId xmlns:a16="http://schemas.microsoft.com/office/drawing/2014/main" xmlns="" val="777118044"/>
                    </a:ext>
                  </a:extLst>
                </a:gridCol>
                <a:gridCol w="1869790">
                  <a:extLst>
                    <a:ext uri="{9D8B030D-6E8A-4147-A177-3AD203B41FA5}">
                      <a16:colId xmlns:a16="http://schemas.microsoft.com/office/drawing/2014/main" xmlns="" val="426107193"/>
                    </a:ext>
                  </a:extLst>
                </a:gridCol>
                <a:gridCol w="3474821">
                  <a:extLst>
                    <a:ext uri="{9D8B030D-6E8A-4147-A177-3AD203B41FA5}">
                      <a16:colId xmlns:a16="http://schemas.microsoft.com/office/drawing/2014/main" xmlns="" val="1385560179"/>
                    </a:ext>
                  </a:extLst>
                </a:gridCol>
              </a:tblGrid>
              <a:tr h="468688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Кафедра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Кількість гуртків 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Науковий керівник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 anchor="ctr"/>
                </a:tc>
                <a:extLst>
                  <a:ext uri="{0D108BD9-81ED-4DB2-BD59-A6C34878D82A}">
                    <a16:rowId xmlns:a16="http://schemas.microsoft.com/office/drawing/2014/main" xmlns="" val="384665203"/>
                  </a:ext>
                </a:extLst>
              </a:tr>
              <a:tr h="598708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Молекулярної біології, мікробіології та біобезпеки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B050"/>
                          </a:solidFill>
                          <a:effectLst/>
                        </a:rPr>
                        <a:t>3</a:t>
                      </a:r>
                      <a:endParaRPr lang="uk-UA" sz="16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uk-UA" sz="1600" dirty="0">
                          <a:effectLst/>
                        </a:rPr>
                        <a:t>доц. </a:t>
                      </a:r>
                      <a:r>
                        <a:rPr lang="uk-UA" sz="1600" dirty="0" err="1">
                          <a:effectLst/>
                        </a:rPr>
                        <a:t>Феделеш-Гладинець</a:t>
                      </a:r>
                      <a:r>
                        <a:rPr lang="uk-UA" sz="1600" dirty="0">
                          <a:effectLst/>
                        </a:rPr>
                        <a:t> М.І.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uk-UA" sz="1600" dirty="0">
                          <a:effectLst/>
                        </a:rPr>
                        <a:t>доц. </a:t>
                      </a:r>
                      <a:r>
                        <a:rPr lang="uk-UA" sz="1600" dirty="0" err="1">
                          <a:effectLst/>
                        </a:rPr>
                        <a:t>Антіпов</a:t>
                      </a:r>
                      <a:r>
                        <a:rPr lang="uk-UA" sz="1600" dirty="0">
                          <a:effectLst/>
                        </a:rPr>
                        <a:t> І.О.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uk-UA" sz="1600" dirty="0">
                          <a:effectLst/>
                        </a:rPr>
                        <a:t>доц. Лобова О.В.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 anchor="ctr"/>
                </a:tc>
                <a:extLst>
                  <a:ext uri="{0D108BD9-81ED-4DB2-BD59-A6C34878D82A}">
                    <a16:rowId xmlns:a16="http://schemas.microsoft.com/office/drawing/2014/main" xmlns="" val="1658269282"/>
                  </a:ext>
                </a:extLst>
              </a:tr>
              <a:tr h="536682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Фізіології, біохімії рослин та біоенергетики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доц. Бойко О.А.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</a:rPr>
                        <a:t>асис</a:t>
                      </a:r>
                      <a:r>
                        <a:rPr lang="uk-UA" sz="1600" dirty="0">
                          <a:effectLst/>
                        </a:rPr>
                        <a:t>. Нестерова Н.Г.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 anchor="ctr"/>
                </a:tc>
                <a:extLst>
                  <a:ext uri="{0D108BD9-81ED-4DB2-BD59-A6C34878D82A}">
                    <a16:rowId xmlns:a16="http://schemas.microsoft.com/office/drawing/2014/main" xmlns="" val="3873316027"/>
                  </a:ext>
                </a:extLst>
              </a:tr>
              <a:tr h="471923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Екобіотехнології та біорізноманіття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доц. Коломієць Ю.В.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 anchor="ctr"/>
                </a:tc>
                <a:extLst>
                  <a:ext uri="{0D108BD9-81ED-4DB2-BD59-A6C34878D82A}">
                    <a16:rowId xmlns:a16="http://schemas.microsoft.com/office/drawing/2014/main" xmlns="" val="2660201052"/>
                  </a:ext>
                </a:extLst>
              </a:tr>
              <a:tr h="46255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Фітопатології ім. акад. В.Ф. </a:t>
                      </a:r>
                      <a:r>
                        <a:rPr lang="uk-UA" sz="1400" dirty="0" err="1">
                          <a:effectLst/>
                        </a:rPr>
                        <a:t>Пересипкіна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доц. </a:t>
                      </a:r>
                      <a:r>
                        <a:rPr lang="uk-UA" sz="1600" dirty="0" err="1">
                          <a:effectLst/>
                        </a:rPr>
                        <a:t>Піковський</a:t>
                      </a:r>
                      <a:r>
                        <a:rPr lang="uk-UA" sz="1600" dirty="0">
                          <a:effectLst/>
                        </a:rPr>
                        <a:t> М.Й.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 anchor="ctr"/>
                </a:tc>
                <a:extLst>
                  <a:ext uri="{0D108BD9-81ED-4DB2-BD59-A6C34878D82A}">
                    <a16:rowId xmlns:a16="http://schemas.microsoft.com/office/drawing/2014/main" xmlns="" val="2183374356"/>
                  </a:ext>
                </a:extLst>
              </a:tr>
              <a:tr h="454611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Інтегрованого захисту та карантину рослин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доц. Дмитрієва О.Є.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 anchor="ctr"/>
                </a:tc>
                <a:extLst>
                  <a:ext uri="{0D108BD9-81ED-4DB2-BD59-A6C34878D82A}">
                    <a16:rowId xmlns:a16="http://schemas.microsoft.com/office/drawing/2014/main" xmlns="" val="3014202198"/>
                  </a:ext>
                </a:extLst>
              </a:tr>
              <a:tr h="468826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Радіобіології та радіоекології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</a:rPr>
                        <a:t>асист</a:t>
                      </a:r>
                      <a:r>
                        <a:rPr lang="uk-UA" sz="1600" dirty="0">
                          <a:effectLst/>
                        </a:rPr>
                        <a:t>. Ільєнко В.В.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 anchor="ctr"/>
                </a:tc>
                <a:extLst>
                  <a:ext uri="{0D108BD9-81ED-4DB2-BD59-A6C34878D82A}">
                    <a16:rowId xmlns:a16="http://schemas.microsoft.com/office/drawing/2014/main" xmlns="" val="389669177"/>
                  </a:ext>
                </a:extLst>
              </a:tr>
              <a:tr h="402512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Екології агросфери та екологічного контролю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доц. Бережняк Є.М.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 anchor="ctr"/>
                </a:tc>
                <a:extLst>
                  <a:ext uri="{0D108BD9-81ED-4DB2-BD59-A6C34878D82A}">
                    <a16:rowId xmlns:a16="http://schemas.microsoft.com/office/drawing/2014/main" xmlns="" val="1561774507"/>
                  </a:ext>
                </a:extLst>
              </a:tr>
              <a:tr h="378843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Ентомології ім. проф. М.П. Дядечка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доц. Кава Л.П.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 anchor="ctr"/>
                </a:tc>
                <a:extLst>
                  <a:ext uri="{0D108BD9-81ED-4DB2-BD59-A6C34878D82A}">
                    <a16:rowId xmlns:a16="http://schemas.microsoft.com/office/drawing/2014/main" xmlns="" val="3587743419"/>
                  </a:ext>
                </a:extLst>
              </a:tr>
              <a:tr h="71648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Загальної екології та безпеки життєдіяльності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uk-UA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 anchor="ctr"/>
                </a:tc>
                <a:extLst>
                  <a:ext uri="{0D108BD9-81ED-4DB2-BD59-A6C34878D82A}">
                    <a16:rowId xmlns:a16="http://schemas.microsoft.com/office/drawing/2014/main" xmlns="" val="1386430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8542360"/>
      </p:ext>
    </p:extLst>
  </p:cSld>
  <p:clrMapOvr>
    <a:masterClrMapping/>
  </p:clrMapOvr>
</p:sld>
</file>

<file path=ppt/theme/theme1.xml><?xml version="1.0" encoding="utf-8"?>
<a:theme xmlns:a="http://schemas.openxmlformats.org/drawingml/2006/main" name="Віхоть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793</TotalTime>
  <Words>3749</Words>
  <Application>Microsoft Office PowerPoint</Application>
  <PresentationFormat>Широкоэкранный</PresentationFormat>
  <Paragraphs>1196</Paragraphs>
  <Slides>38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7" baseType="lpstr">
      <vt:lpstr>Arial</vt:lpstr>
      <vt:lpstr>Calibri</vt:lpstr>
      <vt:lpstr>Century Gothic</vt:lpstr>
      <vt:lpstr>Century Gothic (Основний текст)</vt:lpstr>
      <vt:lpstr>Times New Roman</vt:lpstr>
      <vt:lpstr>Times New Roman CYR</vt:lpstr>
      <vt:lpstr>Wingdings</vt:lpstr>
      <vt:lpstr>Wingdings 3</vt:lpstr>
      <vt:lpstr>Віхоть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Рекомендовано вченою радою факультету протягом 2017р. до друку навчально-методичних і наукових праць: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Дрозд Петро Юрійович</dc:creator>
  <cp:lastModifiedBy>Oksana</cp:lastModifiedBy>
  <cp:revision>33</cp:revision>
  <dcterms:created xsi:type="dcterms:W3CDTF">2018-01-18T06:42:34Z</dcterms:created>
  <dcterms:modified xsi:type="dcterms:W3CDTF">2018-01-19T20:56:38Z</dcterms:modified>
</cp:coreProperties>
</file>