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69"/>
  </p:notesMasterIdLst>
  <p:sldIdLst>
    <p:sldId id="266" r:id="rId2"/>
    <p:sldId id="390" r:id="rId3"/>
    <p:sldId id="434" r:id="rId4"/>
    <p:sldId id="437" r:id="rId5"/>
    <p:sldId id="457" r:id="rId6"/>
    <p:sldId id="391" r:id="rId7"/>
    <p:sldId id="325" r:id="rId8"/>
    <p:sldId id="458" r:id="rId9"/>
    <p:sldId id="376" r:id="rId10"/>
    <p:sldId id="292" r:id="rId11"/>
    <p:sldId id="309" r:id="rId12"/>
    <p:sldId id="430" r:id="rId13"/>
    <p:sldId id="431" r:id="rId14"/>
    <p:sldId id="296" r:id="rId15"/>
    <p:sldId id="460" r:id="rId16"/>
    <p:sldId id="461" r:id="rId17"/>
    <p:sldId id="462" r:id="rId18"/>
    <p:sldId id="410" r:id="rId19"/>
    <p:sldId id="388" r:id="rId20"/>
    <p:sldId id="436" r:id="rId21"/>
    <p:sldId id="389" r:id="rId22"/>
    <p:sldId id="432" r:id="rId23"/>
    <p:sldId id="428" r:id="rId24"/>
    <p:sldId id="429" r:id="rId25"/>
    <p:sldId id="433" r:id="rId26"/>
    <p:sldId id="427" r:id="rId27"/>
    <p:sldId id="421" r:id="rId28"/>
    <p:sldId id="423" r:id="rId29"/>
    <p:sldId id="425" r:id="rId30"/>
    <p:sldId id="463" r:id="rId31"/>
    <p:sldId id="422" r:id="rId32"/>
    <p:sldId id="420" r:id="rId33"/>
    <p:sldId id="469" r:id="rId34"/>
    <p:sldId id="467" r:id="rId35"/>
    <p:sldId id="471" r:id="rId36"/>
    <p:sldId id="472" r:id="rId37"/>
    <p:sldId id="474" r:id="rId38"/>
    <p:sldId id="473" r:id="rId39"/>
    <p:sldId id="464" r:id="rId40"/>
    <p:sldId id="468" r:id="rId41"/>
    <p:sldId id="470" r:id="rId42"/>
    <p:sldId id="465" r:id="rId43"/>
    <p:sldId id="466" r:id="rId44"/>
    <p:sldId id="438" r:id="rId45"/>
    <p:sldId id="295" r:id="rId46"/>
    <p:sldId id="342" r:id="rId47"/>
    <p:sldId id="439" r:id="rId48"/>
    <p:sldId id="343" r:id="rId49"/>
    <p:sldId id="412" r:id="rId50"/>
    <p:sldId id="418" r:id="rId51"/>
    <p:sldId id="440" r:id="rId52"/>
    <p:sldId id="441" r:id="rId53"/>
    <p:sldId id="443" r:id="rId54"/>
    <p:sldId id="442" r:id="rId55"/>
    <p:sldId id="444" r:id="rId56"/>
    <p:sldId id="445" r:id="rId57"/>
    <p:sldId id="447" r:id="rId58"/>
    <p:sldId id="446" r:id="rId59"/>
    <p:sldId id="448" r:id="rId60"/>
    <p:sldId id="449" r:id="rId61"/>
    <p:sldId id="450" r:id="rId62"/>
    <p:sldId id="451" r:id="rId63"/>
    <p:sldId id="452" r:id="rId64"/>
    <p:sldId id="453" r:id="rId65"/>
    <p:sldId id="454" r:id="rId66"/>
    <p:sldId id="455" r:id="rId67"/>
    <p:sldId id="267" r:id="rId68"/>
  </p:sldIdLst>
  <p:sldSz cx="9144000" cy="6858000" type="screen4x3"/>
  <p:notesSz cx="6815138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50670D66-0F94-4723-849D-8DBDBABF485E}">
          <p14:sldIdLst>
            <p14:sldId id="266"/>
            <p14:sldId id="390"/>
            <p14:sldId id="434"/>
            <p14:sldId id="437"/>
            <p14:sldId id="457"/>
            <p14:sldId id="391"/>
            <p14:sldId id="325"/>
            <p14:sldId id="458"/>
            <p14:sldId id="376"/>
            <p14:sldId id="292"/>
            <p14:sldId id="309"/>
            <p14:sldId id="430"/>
            <p14:sldId id="431"/>
            <p14:sldId id="296"/>
            <p14:sldId id="460"/>
            <p14:sldId id="461"/>
            <p14:sldId id="462"/>
            <p14:sldId id="410"/>
            <p14:sldId id="388"/>
            <p14:sldId id="436"/>
            <p14:sldId id="389"/>
            <p14:sldId id="432"/>
            <p14:sldId id="428"/>
            <p14:sldId id="429"/>
            <p14:sldId id="433"/>
            <p14:sldId id="427"/>
            <p14:sldId id="421"/>
            <p14:sldId id="423"/>
            <p14:sldId id="425"/>
            <p14:sldId id="463"/>
            <p14:sldId id="422"/>
            <p14:sldId id="420"/>
            <p14:sldId id="469"/>
            <p14:sldId id="467"/>
          </p14:sldIdLst>
        </p14:section>
        <p14:section name="Раздел без заголовка" id="{EBDB2FE4-1485-4B16-A846-AACA2EC4D72E}">
          <p14:sldIdLst>
            <p14:sldId id="471"/>
            <p14:sldId id="472"/>
            <p14:sldId id="473"/>
            <p14:sldId id="464"/>
            <p14:sldId id="468"/>
            <p14:sldId id="470"/>
            <p14:sldId id="465"/>
            <p14:sldId id="466"/>
            <p14:sldId id="438"/>
            <p14:sldId id="295"/>
            <p14:sldId id="342"/>
            <p14:sldId id="439"/>
            <p14:sldId id="343"/>
            <p14:sldId id="412"/>
            <p14:sldId id="418"/>
            <p14:sldId id="440"/>
            <p14:sldId id="441"/>
            <p14:sldId id="443"/>
            <p14:sldId id="442"/>
            <p14:sldId id="444"/>
            <p14:sldId id="445"/>
            <p14:sldId id="447"/>
            <p14:sldId id="446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26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ork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ECFF"/>
    <a:srgbClr val="0000CC"/>
    <a:srgbClr val="53B5FF"/>
    <a:srgbClr val="1D9EFF"/>
    <a:srgbClr val="A7D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57" autoAdjust="0"/>
  </p:normalViewPr>
  <p:slideViewPr>
    <p:cSldViewPr>
      <p:cViewPr varScale="1">
        <p:scale>
          <a:sx n="71" d="100"/>
          <a:sy n="71" d="100"/>
        </p:scale>
        <p:origin x="-13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0"/>
    </c:view3D>
    <c:plotArea>
      <c:layout>
        <c:manualLayout>
          <c:layoutTarget val="inner"/>
          <c:xMode val="edge"/>
          <c:yMode val="edge"/>
          <c:x val="0"/>
          <c:y val="0.12175544180727894"/>
          <c:w val="1"/>
          <c:h val="0.85210112155560003"/>
        </c:manualLayout>
      </c:layout>
      <c:pie3DChart>
        <c:varyColors val="1"/>
        <c:ser>
          <c:idx val="0"/>
          <c:order val="0"/>
          <c:explosion val="25"/>
          <c:dLbls>
            <c:spPr>
              <a:noFill/>
              <a:ln w="25380">
                <a:noFill/>
              </a:ln>
            </c:sp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Лист1!$B$11:$B$14</c:f>
              <c:numCache>
                <c:formatCode>General</c:formatCode>
                <c:ptCount val="4"/>
                <c:pt idx="0">
                  <c:v>2</c:v>
                </c:pt>
                <c:pt idx="1">
                  <c:v>20</c:v>
                </c:pt>
                <c:pt idx="2">
                  <c:v>50</c:v>
                </c:pt>
                <c:pt idx="3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A9F-42A0-9371-B751675C16A3}"/>
            </c:ext>
          </c:extLst>
        </c:ser>
      </c:pie3DChart>
      <c:spPr>
        <a:noFill/>
        <a:ln w="25380">
          <a:noFill/>
        </a:ln>
      </c:spPr>
    </c:plotArea>
    <c:legend>
      <c:legendPos val="t"/>
      <c:layout>
        <c:manualLayout>
          <c:xMode val="edge"/>
          <c:yMode val="edge"/>
          <c:x val="0.12700149862970597"/>
          <c:y val="3.2797228107800586E-2"/>
          <c:w val="0.28332612997507817"/>
          <c:h val="6.5289527413993201E-2"/>
        </c:manualLayout>
      </c:layout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zero"/>
  </c:chart>
  <c:txPr>
    <a:bodyPr/>
    <a:lstStyle/>
    <a:p>
      <a:pPr>
        <a:defRPr sz="1797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perspective val="30"/>
    </c:view3D>
    <c:plotArea>
      <c:layout>
        <c:manualLayout>
          <c:layoutTarget val="inner"/>
          <c:xMode val="edge"/>
          <c:yMode val="edge"/>
          <c:x val="8.6872854009359693E-2"/>
          <c:y val="9.1810800877613077E-2"/>
          <c:w val="0.91312718722659669"/>
          <c:h val="0.6930861848683473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осіб</c:v>
                </c:pt>
              </c:strCache>
            </c:strRef>
          </c:tx>
          <c:dLbls>
            <c:dLbl>
              <c:idx val="0"/>
              <c:layout>
                <c:manualLayout>
                  <c:x val="1.4619883040935683E-3"/>
                  <c:y val="-1.6836199685282393E-2"/>
                </c:manualLayout>
              </c:layout>
              <c:spPr/>
              <c:txPr>
                <a:bodyPr/>
                <a:lstStyle/>
                <a:p>
                  <a:pPr>
                    <a:defRPr sz="1394"/>
                  </a:pPr>
                  <a:endParaRPr lang="ru-RU"/>
                </a:p>
              </c:txPr>
              <c:showVal val="1"/>
            </c:dLbl>
            <c:spPr>
              <a:noFill/>
              <a:ln w="25333">
                <a:noFill/>
              </a:ln>
            </c:spPr>
            <c:txPr>
              <a:bodyPr/>
              <a:lstStyle/>
              <a:p>
                <a:pPr>
                  <a:defRPr sz="1394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2008 р.</c:v>
                </c:pt>
                <c:pt idx="1">
                  <c:v>2009 р.</c:v>
                </c:pt>
                <c:pt idx="2">
                  <c:v>2010 р.</c:v>
                </c:pt>
                <c:pt idx="3">
                  <c:v>2011 р.</c:v>
                </c:pt>
                <c:pt idx="4">
                  <c:v>2012 р.</c:v>
                </c:pt>
                <c:pt idx="5">
                  <c:v>2013 р.</c:v>
                </c:pt>
                <c:pt idx="6">
                  <c:v>2014 р.</c:v>
                </c:pt>
                <c:pt idx="7">
                  <c:v>2015 р.</c:v>
                </c:pt>
                <c:pt idx="8">
                  <c:v>2016 р.</c:v>
                </c:pt>
                <c:pt idx="9">
                  <c:v>2017 р.</c:v>
                </c:pt>
                <c:pt idx="10">
                  <c:v>2018 р.</c:v>
                </c:pt>
                <c:pt idx="11">
                  <c:v>2019 р.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3132</c:v>
                </c:pt>
                <c:pt idx="1">
                  <c:v>3434</c:v>
                </c:pt>
                <c:pt idx="2">
                  <c:v>3047</c:v>
                </c:pt>
                <c:pt idx="3">
                  <c:v>2445</c:v>
                </c:pt>
                <c:pt idx="4">
                  <c:v>4654</c:v>
                </c:pt>
                <c:pt idx="5">
                  <c:v>4526</c:v>
                </c:pt>
                <c:pt idx="6">
                  <c:v>4476</c:v>
                </c:pt>
                <c:pt idx="7">
                  <c:v>4250</c:v>
                </c:pt>
                <c:pt idx="8">
                  <c:v>4250</c:v>
                </c:pt>
                <c:pt idx="9">
                  <c:v>4250</c:v>
                </c:pt>
                <c:pt idx="10">
                  <c:v>3284</c:v>
                </c:pt>
                <c:pt idx="11">
                  <c:v>3426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63-41FD-BEA7-E6DEC26663B6}"/>
            </c:ext>
          </c:extLst>
        </c:ser>
        <c:shape val="cylinder"/>
        <c:axId val="87197952"/>
        <c:axId val="87212032"/>
        <c:axId val="0"/>
      </c:bar3DChart>
      <c:catAx>
        <c:axId val="87197952"/>
        <c:scaling>
          <c:orientation val="minMax"/>
        </c:scaling>
        <c:axPos val="b"/>
        <c:numFmt formatCode="General" sourceLinked="1"/>
        <c:tickLblPos val="nextTo"/>
        <c:crossAx val="87212032"/>
        <c:crosses val="autoZero"/>
        <c:auto val="1"/>
        <c:lblAlgn val="ctr"/>
        <c:lblOffset val="100"/>
      </c:catAx>
      <c:valAx>
        <c:axId val="87212032"/>
        <c:scaling>
          <c:orientation val="minMax"/>
        </c:scaling>
        <c:axPos val="l"/>
        <c:majorGridlines/>
        <c:numFmt formatCode="General" sourceLinked="1"/>
        <c:tickLblPos val="nextTo"/>
        <c:crossAx val="87197952"/>
        <c:crosses val="autoZero"/>
        <c:crossBetween val="between"/>
      </c:valAx>
      <c:spPr>
        <a:noFill/>
        <a:ln w="25333">
          <a:noFill/>
        </a:ln>
      </c:spPr>
    </c:plotArea>
    <c:legend>
      <c:legendPos val="r"/>
      <c:layout>
        <c:manualLayout>
          <c:xMode val="edge"/>
          <c:yMode val="edge"/>
          <c:x val="0.73534350393700787"/>
          <c:y val="7.9925708438987504E-3"/>
          <c:w val="0.24693044619422572"/>
          <c:h val="7.4110725566083904E-2"/>
        </c:manualLayout>
      </c:layout>
    </c:legend>
    <c:plotVisOnly val="1"/>
    <c:dispBlanksAs val="gap"/>
  </c:chart>
  <c:spPr>
    <a:solidFill>
      <a:schemeClr val="accent5">
        <a:lumMod val="20000"/>
        <a:lumOff val="80000"/>
      </a:schemeClr>
    </a:solidFill>
  </c:spPr>
  <c:txPr>
    <a:bodyPr/>
    <a:lstStyle/>
    <a:p>
      <a:pPr>
        <a:defRPr sz="1793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hPercent val="59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5151515151515182"/>
          <c:y val="6.925207756232693E-2"/>
          <c:w val="0.83164983164983353"/>
          <c:h val="0.71745152354570663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тис.грн</c:v>
                </c:pt>
              </c:strCache>
            </c:strRef>
          </c:tx>
          <c:spPr>
            <a:solidFill>
              <a:srgbClr val="9999FF"/>
            </a:solidFill>
            <a:ln w="17606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7606">
                <a:solidFill>
                  <a:srgbClr val="CCCCFF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369-4799-8ED4-37698947D110}"/>
              </c:ext>
            </c:extLst>
          </c:dPt>
          <c:dLbls>
            <c:dLbl>
              <c:idx val="6"/>
              <c:layout>
                <c:manualLayout>
                  <c:x val="-1.5111819132229375E-3"/>
                  <c:y val="-6.541217503422443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69-4799-8ED4-37698947D110}"/>
                </c:ext>
              </c:extLst>
            </c:dLbl>
            <c:dLbl>
              <c:idx val="7"/>
              <c:layout>
                <c:manualLayout>
                  <c:x val="-1.5111819132229375E-3"/>
                  <c:y val="-4.360811668948290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69-4799-8ED4-37698947D110}"/>
                </c:ext>
              </c:extLst>
            </c:dLbl>
            <c:dLbl>
              <c:idx val="8"/>
              <c:layout>
                <c:manualLayout>
                  <c:x val="6.04472765289175E-3"/>
                  <c:y val="-3.543159481020492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69-4799-8ED4-37698947D110}"/>
                </c:ext>
              </c:extLst>
            </c:dLbl>
            <c:spPr>
              <a:noFill/>
              <a:ln w="35271">
                <a:noFill/>
              </a:ln>
            </c:spPr>
            <c:txPr>
              <a:bodyPr/>
              <a:lstStyle/>
              <a:p>
                <a:pPr algn="ctr" rtl="0">
                  <a:defRPr sz="1666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Sheet1!$B$1:$L$1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Sheet1!$B$2:$L$2</c:f>
              <c:numCache>
                <c:formatCode>0.00</c:formatCode>
                <c:ptCount val="11"/>
                <c:pt idx="0">
                  <c:v>4476.3</c:v>
                </c:pt>
                <c:pt idx="1">
                  <c:v>5562.2</c:v>
                </c:pt>
                <c:pt idx="2">
                  <c:v>6890.4</c:v>
                </c:pt>
                <c:pt idx="3">
                  <c:v>7584.9</c:v>
                </c:pt>
                <c:pt idx="4">
                  <c:v>8316.2000000000007</c:v>
                </c:pt>
                <c:pt idx="5">
                  <c:v>4670.4000000000005</c:v>
                </c:pt>
                <c:pt idx="6">
                  <c:v>4939.9000000000005</c:v>
                </c:pt>
                <c:pt idx="7">
                  <c:v>7027.2</c:v>
                </c:pt>
                <c:pt idx="8">
                  <c:v>6542.1</c:v>
                </c:pt>
                <c:pt idx="9">
                  <c:v>6480.5</c:v>
                </c:pt>
                <c:pt idx="10">
                  <c:v>7866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369-4799-8ED4-37698947D110}"/>
            </c:ext>
          </c:extLst>
        </c:ser>
        <c:gapDepth val="0"/>
        <c:shape val="box"/>
        <c:axId val="128230144"/>
        <c:axId val="128231680"/>
        <c:axId val="0"/>
      </c:bar3DChart>
      <c:catAx>
        <c:axId val="128230144"/>
        <c:scaling>
          <c:orientation val="minMax"/>
        </c:scaling>
        <c:axPos val="b"/>
        <c:numFmt formatCode="General" sourceLinked="1"/>
        <c:tickLblPos val="low"/>
        <c:spPr>
          <a:ln w="4402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218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8231680"/>
        <c:crosses val="autoZero"/>
        <c:auto val="1"/>
        <c:lblAlgn val="ctr"/>
        <c:lblOffset val="100"/>
        <c:tickLblSkip val="1"/>
        <c:tickMarkSkip val="1"/>
      </c:catAx>
      <c:valAx>
        <c:axId val="128231680"/>
        <c:scaling>
          <c:orientation val="minMax"/>
        </c:scaling>
        <c:axPos val="l"/>
        <c:majorGridlines>
          <c:spPr>
            <a:ln w="4402">
              <a:solidFill>
                <a:srgbClr val="000000"/>
              </a:solidFill>
              <a:prstDash val="solid"/>
            </a:ln>
          </c:spPr>
        </c:majorGridlines>
        <c:numFmt formatCode="0.00" sourceLinked="1"/>
        <c:tickLblPos val="nextTo"/>
        <c:spPr>
          <a:ln w="440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18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8230144"/>
        <c:crosses val="autoZero"/>
        <c:crossBetween val="between"/>
      </c:valAx>
      <c:spPr>
        <a:noFill/>
        <a:ln w="35271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18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3CD147-A02D-4912-B36F-EAC0A476182C}" type="doc">
      <dgm:prSet loTypeId="urn:microsoft.com/office/officeart/2005/8/layout/vList2" loCatId="list" qsTypeId="urn:microsoft.com/office/officeart/2005/8/quickstyle/simple1#4" qsCatId="simple" csTypeId="urn:microsoft.com/office/officeart/2005/8/colors/accent1_2#3" csCatId="accent1" phldr="1"/>
      <dgm:spPr/>
      <dgm:t>
        <a:bodyPr/>
        <a:lstStyle/>
        <a:p>
          <a:endParaRPr lang="uk-UA"/>
        </a:p>
      </dgm:t>
    </dgm:pt>
    <dgm:pt modelId="{86BA78FE-9EF1-426B-A3FC-54E286952362}">
      <dgm:prSet phldrT="[Текст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uk-UA" dirty="0">
              <a:solidFill>
                <a:schemeClr val="tx1"/>
              </a:solidFill>
            </a:rPr>
            <a:t>Ліцензійний обсяг  підвищення кваліфікації державних службовців, керівників, спеціалістів АПК, педагогічних і науково-педагогічних працівників ВНЗ </a:t>
          </a:r>
          <a:r>
            <a:rPr lang="en-US" dirty="0">
              <a:solidFill>
                <a:schemeClr val="tx1"/>
              </a:solidFill>
            </a:rPr>
            <a:t>I-IV </a:t>
          </a:r>
          <a:r>
            <a:rPr lang="uk-UA" dirty="0">
              <a:solidFill>
                <a:schemeClr val="tx1"/>
              </a:solidFill>
            </a:rPr>
            <a:t>рівнів акредитації  6650 осіб</a:t>
          </a:r>
        </a:p>
      </dgm:t>
    </dgm:pt>
    <dgm:pt modelId="{8A1D79C5-6227-4B99-87BC-F3631EA38DB9}" type="parTrans" cxnId="{F49DE6FB-82B0-4D09-B9DC-A5F0A350A874}">
      <dgm:prSet/>
      <dgm:spPr/>
      <dgm:t>
        <a:bodyPr/>
        <a:lstStyle/>
        <a:p>
          <a:endParaRPr lang="uk-UA"/>
        </a:p>
      </dgm:t>
    </dgm:pt>
    <dgm:pt modelId="{880C42F6-B574-4DA0-933E-9198E8F0DF16}" type="sibTrans" cxnId="{F49DE6FB-82B0-4D09-B9DC-A5F0A350A874}">
      <dgm:prSet/>
      <dgm:spPr/>
      <dgm:t>
        <a:bodyPr/>
        <a:lstStyle/>
        <a:p>
          <a:endParaRPr lang="uk-UA"/>
        </a:p>
      </dgm:t>
    </dgm:pt>
    <dgm:pt modelId="{A484A086-91C9-4FC2-A608-E8B40AB2DCBF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dirty="0"/>
            <a:t>Підвищили кваліфікацію у 2019 році </a:t>
          </a:r>
          <a:r>
            <a:rPr lang="uk-UA" dirty="0">
              <a:latin typeface="Trebuchet MS"/>
            </a:rPr>
            <a:t>―   3426   осіб</a:t>
          </a:r>
          <a:endParaRPr lang="uk-UA" dirty="0"/>
        </a:p>
      </dgm:t>
    </dgm:pt>
    <dgm:pt modelId="{EC9B7B7D-48C3-421D-AB2F-CC161D92BBE5}" type="parTrans" cxnId="{F56D62DA-6B5B-4B55-9D47-E86B8A4579DE}">
      <dgm:prSet/>
      <dgm:spPr/>
      <dgm:t>
        <a:bodyPr/>
        <a:lstStyle/>
        <a:p>
          <a:endParaRPr lang="uk-UA"/>
        </a:p>
      </dgm:t>
    </dgm:pt>
    <dgm:pt modelId="{F169ABF2-7A9C-4A22-8B83-6BAE442B96B3}" type="sibTrans" cxnId="{F56D62DA-6B5B-4B55-9D47-E86B8A4579DE}">
      <dgm:prSet/>
      <dgm:spPr/>
      <dgm:t>
        <a:bodyPr/>
        <a:lstStyle/>
        <a:p>
          <a:endParaRPr lang="uk-UA"/>
        </a:p>
      </dgm:t>
    </dgm:pt>
    <dgm:pt modelId="{B95D4BDD-C835-498C-B89F-122EEE522DE4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uk-UA" sz="2300" kern="1200" dirty="0">
              <a:solidFill>
                <a:schemeClr val="tx1"/>
              </a:solidFill>
            </a:rPr>
            <a:t>Залишилась </a:t>
          </a:r>
          <a:r>
            <a:rPr lang="uk-UA" sz="2300" b="1" kern="1200" dirty="0">
              <a:solidFill>
                <a:schemeClr val="tx1"/>
              </a:solidFill>
            </a:rPr>
            <a:t>невикористаною</a:t>
          </a:r>
          <a:r>
            <a:rPr lang="uk-UA" sz="2300" kern="1200" dirty="0">
              <a:solidFill>
                <a:schemeClr val="tx1"/>
              </a:solidFill>
            </a:rPr>
            <a:t> ліцензія в обсязі</a:t>
          </a:r>
        </a:p>
        <a:p>
          <a:pPr algn="ctr"/>
          <a:r>
            <a:rPr lang="uk-UA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у 2017  році ―  1715 осіб</a:t>
          </a:r>
        </a:p>
        <a:p>
          <a:pPr algn="ctr"/>
          <a:r>
            <a:rPr lang="uk-UA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у 2018 році ― 3366</a:t>
          </a:r>
          <a:r>
            <a:rPr lang="uk-UA" sz="1800" kern="1200" dirty="0">
              <a:solidFill>
                <a:schemeClr val="tx1"/>
              </a:solidFill>
            </a:rPr>
            <a:t> осіб</a:t>
          </a:r>
        </a:p>
        <a:p>
          <a:pPr algn="ctr"/>
          <a:endParaRPr lang="uk-UA" sz="2000" b="1" kern="1200" dirty="0">
            <a:solidFill>
              <a:schemeClr val="tx1"/>
            </a:solidFill>
          </a:endParaRPr>
        </a:p>
        <a:p>
          <a:pPr algn="ctr"/>
          <a:r>
            <a:rPr lang="uk-UA" sz="2000" b="1" kern="1200" dirty="0">
              <a:solidFill>
                <a:schemeClr val="tx1"/>
              </a:solidFill>
            </a:rPr>
            <a:t>у 2019 році</a:t>
          </a:r>
          <a:r>
            <a:rPr lang="uk-UA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―3224 особи</a:t>
          </a:r>
          <a:r>
            <a:rPr lang="uk-UA" sz="1800" kern="1200" dirty="0">
              <a:solidFill>
                <a:schemeClr val="tx1"/>
              </a:solidFill>
            </a:rPr>
            <a:t> </a:t>
          </a:r>
        </a:p>
        <a:p>
          <a:pPr algn="ctr"/>
          <a:endParaRPr lang="uk-UA" sz="1800" kern="1200" dirty="0">
            <a:solidFill>
              <a:schemeClr val="tx1"/>
            </a:solidFill>
          </a:endParaRPr>
        </a:p>
      </dgm:t>
    </dgm:pt>
    <dgm:pt modelId="{0AA9433D-F413-4E6D-AE34-715B024CC3D5}" type="parTrans" cxnId="{C975ADB7-31A5-474B-BC15-49EB9FC4FE05}">
      <dgm:prSet/>
      <dgm:spPr/>
      <dgm:t>
        <a:bodyPr/>
        <a:lstStyle/>
        <a:p>
          <a:endParaRPr lang="uk-UA"/>
        </a:p>
      </dgm:t>
    </dgm:pt>
    <dgm:pt modelId="{6BAD4DC6-084F-4B4B-A639-82AE079D5C0C}" type="sibTrans" cxnId="{C975ADB7-31A5-474B-BC15-49EB9FC4FE05}">
      <dgm:prSet/>
      <dgm:spPr/>
      <dgm:t>
        <a:bodyPr/>
        <a:lstStyle/>
        <a:p>
          <a:endParaRPr lang="uk-UA"/>
        </a:p>
      </dgm:t>
    </dgm:pt>
    <dgm:pt modelId="{D1FB20BB-833D-452E-B412-1B2E36DEBA2B}">
      <dgm:prSet phldrT="[Текст]"/>
      <dgm:spPr/>
      <dgm:t>
        <a:bodyPr/>
        <a:lstStyle/>
        <a:p>
          <a:pPr algn="ctr"/>
          <a:r>
            <a:rPr lang="uk-UA" b="1" i="1" dirty="0"/>
            <a:t>Термін дії ліцензії: липень 2023 року</a:t>
          </a:r>
        </a:p>
      </dgm:t>
    </dgm:pt>
    <dgm:pt modelId="{4C5CFD33-CF44-43CF-A9CE-2FA533F7298B}" type="parTrans" cxnId="{FE0E9CC9-D49D-4FFF-83E0-F567494A47FB}">
      <dgm:prSet/>
      <dgm:spPr/>
      <dgm:t>
        <a:bodyPr/>
        <a:lstStyle/>
        <a:p>
          <a:endParaRPr lang="uk-UA"/>
        </a:p>
      </dgm:t>
    </dgm:pt>
    <dgm:pt modelId="{E3291C5A-BBBE-4847-A15D-B6B2BCB3E073}" type="sibTrans" cxnId="{FE0E9CC9-D49D-4FFF-83E0-F567494A47FB}">
      <dgm:prSet/>
      <dgm:spPr/>
      <dgm:t>
        <a:bodyPr/>
        <a:lstStyle/>
        <a:p>
          <a:endParaRPr lang="uk-UA"/>
        </a:p>
      </dgm:t>
    </dgm:pt>
    <dgm:pt modelId="{04611A7A-3208-4679-9C96-85DBEF010C4F}" type="pres">
      <dgm:prSet presAssocID="{053CD147-A02D-4912-B36F-EAC0A47618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0FCE76-1591-48E8-A35F-4B41100A8E74}" type="pres">
      <dgm:prSet presAssocID="{86BA78FE-9EF1-426B-A3FC-54E286952362}" presName="parentText" presStyleLbl="node1" presStyleIdx="0" presStyleCnt="2" custScaleY="82904" custLinFactNeighborX="6827" custLinFactNeighborY="-565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451712-9516-43A9-A85F-B1018E47D032}" type="pres">
      <dgm:prSet presAssocID="{86BA78FE-9EF1-426B-A3FC-54E286952362}" presName="childText" presStyleLbl="revTx" presStyleIdx="0" presStyleCnt="2" custScaleY="138735" custLinFactNeighborX="-2248" custLinFactNeighborY="-3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70F48-3D75-450B-87FE-30FF3A3B5D92}" type="pres">
      <dgm:prSet presAssocID="{B95D4BDD-C835-498C-B89F-122EEE522DE4}" presName="parentText" presStyleLbl="node1" presStyleIdx="1" presStyleCnt="2" custScaleY="97086" custLinFactNeighborY="-416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51BA6-424E-4BC7-9E70-0482FA62A042}" type="pres">
      <dgm:prSet presAssocID="{B95D4BDD-C835-498C-B89F-122EEE522DE4}" presName="childText" presStyleLbl="revTx" presStyleIdx="1" presStyleCnt="2" custScaleX="65765" custLinFactNeighborX="37671" custLinFactNeighborY="-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7824F6-9D38-4C3B-B52B-3097D7C30427}" type="presOf" srcId="{B95D4BDD-C835-498C-B89F-122EEE522DE4}" destId="{2A070F48-3D75-450B-87FE-30FF3A3B5D92}" srcOrd="0" destOrd="0" presId="urn:microsoft.com/office/officeart/2005/8/layout/vList2"/>
    <dgm:cxn modelId="{C975ADB7-31A5-474B-BC15-49EB9FC4FE05}" srcId="{053CD147-A02D-4912-B36F-EAC0A476182C}" destId="{B95D4BDD-C835-498C-B89F-122EEE522DE4}" srcOrd="1" destOrd="0" parTransId="{0AA9433D-F413-4E6D-AE34-715B024CC3D5}" sibTransId="{6BAD4DC6-084F-4B4B-A639-82AE079D5C0C}"/>
    <dgm:cxn modelId="{8B23D133-225F-4CFA-A6BB-3408E6EA5C28}" type="presOf" srcId="{A484A086-91C9-4FC2-A608-E8B40AB2DCBF}" destId="{70451712-9516-43A9-A85F-B1018E47D032}" srcOrd="0" destOrd="0" presId="urn:microsoft.com/office/officeart/2005/8/layout/vList2"/>
    <dgm:cxn modelId="{E4F570EC-9A6E-4B24-BBA2-C7AB2E43DB63}" type="presOf" srcId="{D1FB20BB-833D-452E-B412-1B2E36DEBA2B}" destId="{8E951BA6-424E-4BC7-9E70-0482FA62A042}" srcOrd="0" destOrd="0" presId="urn:microsoft.com/office/officeart/2005/8/layout/vList2"/>
    <dgm:cxn modelId="{F56D62DA-6B5B-4B55-9D47-E86B8A4579DE}" srcId="{86BA78FE-9EF1-426B-A3FC-54E286952362}" destId="{A484A086-91C9-4FC2-A608-E8B40AB2DCBF}" srcOrd="0" destOrd="0" parTransId="{EC9B7B7D-48C3-421D-AB2F-CC161D92BBE5}" sibTransId="{F169ABF2-7A9C-4A22-8B83-6BAE442B96B3}"/>
    <dgm:cxn modelId="{636B3EDA-A575-4C0E-96E5-094447880E41}" type="presOf" srcId="{86BA78FE-9EF1-426B-A3FC-54E286952362}" destId="{DE0FCE76-1591-48E8-A35F-4B41100A8E74}" srcOrd="0" destOrd="0" presId="urn:microsoft.com/office/officeart/2005/8/layout/vList2"/>
    <dgm:cxn modelId="{FE0E9CC9-D49D-4FFF-83E0-F567494A47FB}" srcId="{B95D4BDD-C835-498C-B89F-122EEE522DE4}" destId="{D1FB20BB-833D-452E-B412-1B2E36DEBA2B}" srcOrd="0" destOrd="0" parTransId="{4C5CFD33-CF44-43CF-A9CE-2FA533F7298B}" sibTransId="{E3291C5A-BBBE-4847-A15D-B6B2BCB3E073}"/>
    <dgm:cxn modelId="{F49DE6FB-82B0-4D09-B9DC-A5F0A350A874}" srcId="{053CD147-A02D-4912-B36F-EAC0A476182C}" destId="{86BA78FE-9EF1-426B-A3FC-54E286952362}" srcOrd="0" destOrd="0" parTransId="{8A1D79C5-6227-4B99-87BC-F3631EA38DB9}" sibTransId="{880C42F6-B574-4DA0-933E-9198E8F0DF16}"/>
    <dgm:cxn modelId="{47C87824-7DBB-4F67-A199-298748EFFA9C}" type="presOf" srcId="{053CD147-A02D-4912-B36F-EAC0A476182C}" destId="{04611A7A-3208-4679-9C96-85DBEF010C4F}" srcOrd="0" destOrd="0" presId="urn:microsoft.com/office/officeart/2005/8/layout/vList2"/>
    <dgm:cxn modelId="{B0A67477-CDD2-4B2D-8E63-9386A1D61DE3}" type="presParOf" srcId="{04611A7A-3208-4679-9C96-85DBEF010C4F}" destId="{DE0FCE76-1591-48E8-A35F-4B41100A8E74}" srcOrd="0" destOrd="0" presId="urn:microsoft.com/office/officeart/2005/8/layout/vList2"/>
    <dgm:cxn modelId="{9B9A6176-E1E7-47AE-9EE1-8CEABE84E6E6}" type="presParOf" srcId="{04611A7A-3208-4679-9C96-85DBEF010C4F}" destId="{70451712-9516-43A9-A85F-B1018E47D032}" srcOrd="1" destOrd="0" presId="urn:microsoft.com/office/officeart/2005/8/layout/vList2"/>
    <dgm:cxn modelId="{B4FAA4AF-B04B-4638-8F9B-F9436857B507}" type="presParOf" srcId="{04611A7A-3208-4679-9C96-85DBEF010C4F}" destId="{2A070F48-3D75-450B-87FE-30FF3A3B5D92}" srcOrd="2" destOrd="0" presId="urn:microsoft.com/office/officeart/2005/8/layout/vList2"/>
    <dgm:cxn modelId="{A14AF007-4F38-44E0-A254-8249BCFE5070}" type="presParOf" srcId="{04611A7A-3208-4679-9C96-85DBEF010C4F}" destId="{8E951BA6-424E-4BC7-9E70-0482FA62A04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B2FA8D-5581-46E6-AAA9-720151D86602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x-none"/>
        </a:p>
      </dgm:t>
    </dgm:pt>
    <dgm:pt modelId="{7079B6DF-CFCC-4EF3-8DED-070718937B8C}">
      <dgm:prSet/>
      <dgm:spPr/>
      <dgm:t>
        <a:bodyPr/>
        <a:lstStyle/>
        <a:p>
          <a:pPr algn="just"/>
          <a:r>
            <a:rPr lang="uk-UA" dirty="0"/>
            <a:t>На кафедрі </a:t>
          </a:r>
          <a:r>
            <a:rPr lang="uk-UA" b="1" dirty="0"/>
            <a:t>публічного управління та менеджменту інноваційної діяльності </a:t>
          </a:r>
          <a:r>
            <a:rPr lang="uk-UA" dirty="0"/>
            <a:t>є </a:t>
          </a:r>
          <a:r>
            <a:rPr lang="en-US" dirty="0" smtClean="0"/>
            <a:t> </a:t>
          </a:r>
          <a:r>
            <a:rPr lang="uk-UA" dirty="0" smtClean="0"/>
            <a:t> ініціативна тематика </a:t>
          </a:r>
          <a:r>
            <a:rPr lang="uk-UA" i="1" dirty="0" smtClean="0"/>
            <a:t>"</a:t>
          </a:r>
          <a:r>
            <a:rPr lang="uk-UA" b="1" i="1" dirty="0" smtClean="0"/>
            <a:t>Теоретичні засади і механізми реалізації інноваційних процесів в публічному управлінні", </a:t>
          </a:r>
          <a:r>
            <a:rPr lang="uk-UA" i="1" dirty="0" smtClean="0"/>
            <a:t>науковий керівник, автор наукового проміжного звіту за період 24.10-30.12.2018.р.,  державний реєстраційний  номер: 0118</a:t>
          </a:r>
          <a:r>
            <a:rPr lang="ru-RU" i="1" dirty="0" smtClean="0"/>
            <a:t>U</a:t>
          </a:r>
          <a:r>
            <a:rPr lang="uk-UA" i="1" dirty="0" smtClean="0"/>
            <a:t>100146 від 24.10.2018 р. </a:t>
          </a:r>
        </a:p>
        <a:p>
          <a:pPr algn="just"/>
          <a:r>
            <a:rPr lang="uk-UA" i="1" dirty="0" smtClean="0"/>
            <a:t>Керівник теми  -  проф. </a:t>
          </a:r>
          <a:r>
            <a:rPr lang="uk-UA" i="1" dirty="0" err="1" smtClean="0"/>
            <a:t>Витвицька</a:t>
          </a:r>
          <a:r>
            <a:rPr lang="uk-UA" i="1" dirty="0" smtClean="0"/>
            <a:t> О.Д.</a:t>
          </a:r>
          <a:endParaRPr lang="x-none" dirty="0"/>
        </a:p>
      </dgm:t>
    </dgm:pt>
    <dgm:pt modelId="{DCFD219E-5C1F-4B65-9633-5DFD96E044DB}" type="parTrans" cxnId="{57B5D61D-8D9C-40EA-88E7-3B6AFB7E65A0}">
      <dgm:prSet/>
      <dgm:spPr/>
      <dgm:t>
        <a:bodyPr/>
        <a:lstStyle/>
        <a:p>
          <a:endParaRPr lang="x-none"/>
        </a:p>
      </dgm:t>
    </dgm:pt>
    <dgm:pt modelId="{B99FC7F6-BCF6-48B7-971A-EE39A593B609}" type="sibTrans" cxnId="{57B5D61D-8D9C-40EA-88E7-3B6AFB7E65A0}">
      <dgm:prSet/>
      <dgm:spPr/>
      <dgm:t>
        <a:bodyPr/>
        <a:lstStyle/>
        <a:p>
          <a:endParaRPr lang="x-none"/>
        </a:p>
      </dgm:t>
    </dgm:pt>
    <dgm:pt modelId="{29AC59A4-EADE-4211-8F15-B52526AAD646}">
      <dgm:prSet/>
      <dgm:spPr/>
      <dgm:t>
        <a:bodyPr/>
        <a:lstStyle/>
        <a:p>
          <a:pPr algn="just"/>
          <a:r>
            <a:rPr lang="uk-UA" dirty="0"/>
            <a:t>На кафедрі </a:t>
          </a:r>
          <a:r>
            <a:rPr lang="uk-UA" b="1" dirty="0" smtClean="0"/>
            <a:t>кафедри туристичного та готельно-ресторанного бізнесу і консалтингу є </a:t>
          </a:r>
          <a:r>
            <a:rPr lang="uk-UA" b="1" dirty="0"/>
            <a:t>науково-дослідна  </a:t>
          </a:r>
          <a:r>
            <a:rPr lang="uk-UA" b="1" dirty="0" smtClean="0"/>
            <a:t>на тему </a:t>
          </a:r>
          <a:r>
            <a:rPr lang="uk-UA" b="1" dirty="0"/>
            <a:t>№ 110/546-пр</a:t>
          </a:r>
          <a:r>
            <a:rPr lang="uk-UA" dirty="0"/>
            <a:t>  </a:t>
          </a:r>
          <a:r>
            <a:rPr lang="uk-UA" b="1" i="1" dirty="0"/>
            <a:t>«Створення інтерактивної консалтингової системи для сільського туризму</a:t>
          </a:r>
          <a:r>
            <a:rPr lang="uk-UA" b="1" dirty="0"/>
            <a:t>».</a:t>
          </a:r>
          <a:r>
            <a:rPr lang="uk-UA" dirty="0"/>
            <a:t> </a:t>
          </a:r>
          <a:endParaRPr lang="uk-UA" dirty="0" smtClean="0"/>
        </a:p>
        <a:p>
          <a:pPr algn="just"/>
          <a:r>
            <a:rPr lang="uk-UA" dirty="0" smtClean="0"/>
            <a:t> </a:t>
          </a:r>
          <a:r>
            <a:rPr lang="uk-UA" dirty="0"/>
            <a:t>Керівник теми </a:t>
          </a:r>
          <a:r>
            <a:rPr lang="uk-UA" dirty="0" smtClean="0"/>
            <a:t> - проф</a:t>
          </a:r>
          <a:r>
            <a:rPr lang="uk-UA" dirty="0"/>
            <a:t>. </a:t>
          </a:r>
          <a:r>
            <a:rPr lang="uk-UA" dirty="0" err="1"/>
            <a:t>Кальна-Дубінюк</a:t>
          </a:r>
          <a:r>
            <a:rPr lang="uk-UA" dirty="0"/>
            <a:t> </a:t>
          </a:r>
          <a:r>
            <a:rPr lang="uk-UA" dirty="0" smtClean="0"/>
            <a:t>Т.П. (</a:t>
          </a:r>
          <a:r>
            <a:rPr lang="ru-RU" dirty="0" err="1" smtClean="0"/>
            <a:t>бюджетна</a:t>
          </a:r>
          <a:r>
            <a:rPr lang="ru-RU" dirty="0" smtClean="0"/>
            <a:t> тема на                  200 тис </a:t>
          </a:r>
          <a:r>
            <a:rPr lang="ru-RU" dirty="0" err="1" smtClean="0"/>
            <a:t>грн</a:t>
          </a:r>
          <a:r>
            <a:rPr lang="ru-RU" dirty="0" smtClean="0"/>
            <a:t>.  за  № 110/ 546– </a:t>
          </a:r>
          <a:r>
            <a:rPr lang="ru-RU" dirty="0" err="1" smtClean="0"/>
            <a:t>пр</a:t>
          </a:r>
          <a:r>
            <a:rPr lang="ru-RU" dirty="0" smtClean="0"/>
            <a:t>, (</a:t>
          </a:r>
          <a:r>
            <a:rPr lang="ru-RU" dirty="0" err="1" smtClean="0"/>
            <a:t>закінчи</a:t>
          </a:r>
          <a:r>
            <a:rPr lang="uk-UA" dirty="0" err="1" smtClean="0"/>
            <a:t>лась</a:t>
          </a:r>
          <a:r>
            <a:rPr lang="ru-RU" dirty="0" smtClean="0"/>
            <a:t> у </a:t>
          </a:r>
          <a:r>
            <a:rPr lang="ru-RU" dirty="0" err="1" smtClean="0"/>
            <a:t>грудні</a:t>
          </a:r>
          <a:r>
            <a:rPr lang="ru-RU" dirty="0" smtClean="0"/>
            <a:t> 2019 р.).</a:t>
          </a:r>
          <a:endParaRPr lang="x-none"/>
        </a:p>
      </dgm:t>
    </dgm:pt>
    <dgm:pt modelId="{225B0BBF-12B5-4F71-86A4-6116C10F2C2C}" type="parTrans" cxnId="{D89BF64B-6FAA-43BB-AB38-8AA8A1161072}">
      <dgm:prSet/>
      <dgm:spPr/>
      <dgm:t>
        <a:bodyPr/>
        <a:lstStyle/>
        <a:p>
          <a:endParaRPr lang="x-none"/>
        </a:p>
      </dgm:t>
    </dgm:pt>
    <dgm:pt modelId="{4E11888A-5A91-43B8-AE4C-2F8F2089AD09}" type="sibTrans" cxnId="{D89BF64B-6FAA-43BB-AB38-8AA8A1161072}">
      <dgm:prSet/>
      <dgm:spPr/>
      <dgm:t>
        <a:bodyPr/>
        <a:lstStyle/>
        <a:p>
          <a:endParaRPr lang="x-none"/>
        </a:p>
      </dgm:t>
    </dgm:pt>
    <dgm:pt modelId="{7E466E7F-CAC9-4472-9003-A70F7E66C62D}" type="pres">
      <dgm:prSet presAssocID="{F9B2FA8D-5581-46E6-AAA9-720151D866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22BA57-EF0F-46B3-AAAE-E16A64310383}" type="pres">
      <dgm:prSet presAssocID="{7079B6DF-CFCC-4EF3-8DED-070718937B8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08A4EE-CF86-4526-BEAC-E0433E48BBD3}" type="pres">
      <dgm:prSet presAssocID="{B99FC7F6-BCF6-48B7-971A-EE39A593B609}" presName="spacer" presStyleCnt="0"/>
      <dgm:spPr/>
    </dgm:pt>
    <dgm:pt modelId="{52363053-8C8C-4B7A-872C-D31C4F0FDEFB}" type="pres">
      <dgm:prSet presAssocID="{29AC59A4-EADE-4211-8F15-B52526AAD64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30A8D2-6E34-449A-81A9-A40EA888CAAD}" type="presOf" srcId="{29AC59A4-EADE-4211-8F15-B52526AAD646}" destId="{52363053-8C8C-4B7A-872C-D31C4F0FDEFB}" srcOrd="0" destOrd="0" presId="urn:microsoft.com/office/officeart/2005/8/layout/vList2"/>
    <dgm:cxn modelId="{57B5D61D-8D9C-40EA-88E7-3B6AFB7E65A0}" srcId="{F9B2FA8D-5581-46E6-AAA9-720151D86602}" destId="{7079B6DF-CFCC-4EF3-8DED-070718937B8C}" srcOrd="0" destOrd="0" parTransId="{DCFD219E-5C1F-4B65-9633-5DFD96E044DB}" sibTransId="{B99FC7F6-BCF6-48B7-971A-EE39A593B609}"/>
    <dgm:cxn modelId="{C808C893-58C8-45B4-9457-AC252C0A5DC8}" type="presOf" srcId="{F9B2FA8D-5581-46E6-AAA9-720151D86602}" destId="{7E466E7F-CAC9-4472-9003-A70F7E66C62D}" srcOrd="0" destOrd="0" presId="urn:microsoft.com/office/officeart/2005/8/layout/vList2"/>
    <dgm:cxn modelId="{D89BF64B-6FAA-43BB-AB38-8AA8A1161072}" srcId="{F9B2FA8D-5581-46E6-AAA9-720151D86602}" destId="{29AC59A4-EADE-4211-8F15-B52526AAD646}" srcOrd="1" destOrd="0" parTransId="{225B0BBF-12B5-4F71-86A4-6116C10F2C2C}" sibTransId="{4E11888A-5A91-43B8-AE4C-2F8F2089AD09}"/>
    <dgm:cxn modelId="{5657EEAD-E4BD-47C4-A4AE-D6E9D6C82AE9}" type="presOf" srcId="{7079B6DF-CFCC-4EF3-8DED-070718937B8C}" destId="{E222BA57-EF0F-46B3-AAAE-E16A64310383}" srcOrd="0" destOrd="0" presId="urn:microsoft.com/office/officeart/2005/8/layout/vList2"/>
    <dgm:cxn modelId="{E8F3AC90-C64D-4FCE-90A0-DAC0EDD1FD29}" type="presParOf" srcId="{7E466E7F-CAC9-4472-9003-A70F7E66C62D}" destId="{E222BA57-EF0F-46B3-AAAE-E16A64310383}" srcOrd="0" destOrd="0" presId="urn:microsoft.com/office/officeart/2005/8/layout/vList2"/>
    <dgm:cxn modelId="{8E8E5F73-375D-437A-A6C3-59299D6E121C}" type="presParOf" srcId="{7E466E7F-CAC9-4472-9003-A70F7E66C62D}" destId="{F608A4EE-CF86-4526-BEAC-E0433E48BBD3}" srcOrd="1" destOrd="0" presId="urn:microsoft.com/office/officeart/2005/8/layout/vList2"/>
    <dgm:cxn modelId="{3D19F918-23D1-4588-9B34-FE1D3D4B2FA3}" type="presParOf" srcId="{7E466E7F-CAC9-4472-9003-A70F7E66C62D}" destId="{52363053-8C8C-4B7A-872C-D31C4F0FDEF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B2FA8D-5581-46E6-AAA9-720151D86602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x-none"/>
        </a:p>
      </dgm:t>
    </dgm:pt>
    <dgm:pt modelId="{7079B6DF-CFCC-4EF3-8DED-070718937B8C}">
      <dgm:prSet custT="1"/>
      <dgm:spPr/>
      <dgm:t>
        <a:bodyPr/>
        <a:lstStyle/>
        <a:p>
          <a:pPr algn="ctr"/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При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кафедрі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публічного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управління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та менеджменту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інноваційної</a:t>
          </a:r>
          <a:r>
            <a: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інноваційної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діяльності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створена </a:t>
          </a:r>
          <a:r>
            <a: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2400" b="1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Стартап</a:t>
          </a:r>
          <a:r>
            <a: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 школа  </a:t>
          </a:r>
          <a:r>
            <a:rPr lang="ru-RU" sz="2400" b="1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НУБіП</a:t>
          </a:r>
          <a:r>
            <a: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України</a:t>
          </a:r>
          <a:r>
            <a: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»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за наказом ректора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від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26.06.2017 р.  № 607 </a:t>
          </a:r>
          <a:r>
            <a: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Керівником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Стартап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школи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НУБіП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України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призначено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завідувача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кафедри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менеджменту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інноваційної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діяльності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д.е.н.,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професора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Витвицьку</a:t>
          </a:r>
          <a:r>
            <a: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О. Д.</a:t>
          </a:r>
          <a:endParaRPr lang="x-none" sz="2400" dirty="0"/>
        </a:p>
      </dgm:t>
    </dgm:pt>
    <dgm:pt modelId="{DCFD219E-5C1F-4B65-9633-5DFD96E044DB}" type="parTrans" cxnId="{57B5D61D-8D9C-40EA-88E7-3B6AFB7E65A0}">
      <dgm:prSet/>
      <dgm:spPr/>
      <dgm:t>
        <a:bodyPr/>
        <a:lstStyle/>
        <a:p>
          <a:endParaRPr lang="x-none"/>
        </a:p>
      </dgm:t>
    </dgm:pt>
    <dgm:pt modelId="{B99FC7F6-BCF6-48B7-971A-EE39A593B609}" type="sibTrans" cxnId="{57B5D61D-8D9C-40EA-88E7-3B6AFB7E65A0}">
      <dgm:prSet/>
      <dgm:spPr/>
      <dgm:t>
        <a:bodyPr/>
        <a:lstStyle/>
        <a:p>
          <a:endParaRPr lang="x-none"/>
        </a:p>
      </dgm:t>
    </dgm:pt>
    <dgm:pt modelId="{7E466E7F-CAC9-4472-9003-A70F7E66C62D}" type="pres">
      <dgm:prSet presAssocID="{F9B2FA8D-5581-46E6-AAA9-720151D866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22BA57-EF0F-46B3-AAAE-E16A64310383}" type="pres">
      <dgm:prSet presAssocID="{7079B6DF-CFCC-4EF3-8DED-070718937B8C}" presName="parentText" presStyleLbl="node1" presStyleIdx="0" presStyleCnt="1" custScaleY="752956" custLinFactNeighborY="207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08C893-58C8-45B4-9457-AC252C0A5DC8}" type="presOf" srcId="{F9B2FA8D-5581-46E6-AAA9-720151D86602}" destId="{7E466E7F-CAC9-4472-9003-A70F7E66C62D}" srcOrd="0" destOrd="0" presId="urn:microsoft.com/office/officeart/2005/8/layout/vList2"/>
    <dgm:cxn modelId="{57B5D61D-8D9C-40EA-88E7-3B6AFB7E65A0}" srcId="{F9B2FA8D-5581-46E6-AAA9-720151D86602}" destId="{7079B6DF-CFCC-4EF3-8DED-070718937B8C}" srcOrd="0" destOrd="0" parTransId="{DCFD219E-5C1F-4B65-9633-5DFD96E044DB}" sibTransId="{B99FC7F6-BCF6-48B7-971A-EE39A593B609}"/>
    <dgm:cxn modelId="{5657EEAD-E4BD-47C4-A4AE-D6E9D6C82AE9}" type="presOf" srcId="{7079B6DF-CFCC-4EF3-8DED-070718937B8C}" destId="{E222BA57-EF0F-46B3-AAAE-E16A64310383}" srcOrd="0" destOrd="0" presId="urn:microsoft.com/office/officeart/2005/8/layout/vList2"/>
    <dgm:cxn modelId="{E8F3AC90-C64D-4FCE-90A0-DAC0EDD1FD29}" type="presParOf" srcId="{7E466E7F-CAC9-4472-9003-A70F7E66C62D}" destId="{E222BA57-EF0F-46B3-AAAE-E16A6431038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D91479-0E42-4B3C-B92C-8F65B184C6E0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x-none"/>
        </a:p>
      </dgm:t>
    </dgm:pt>
    <dgm:pt modelId="{EC37854D-460D-4DE1-BE69-DBE03A81F6AD}">
      <dgm:prSet/>
      <dgm:spPr/>
      <dgm:t>
        <a:bodyPr/>
        <a:lstStyle/>
        <a:p>
          <a:r>
            <a:rPr lang="ru-RU" b="1" i="1" baseline="0" dirty="0" err="1"/>
            <a:t>Кількість</a:t>
          </a:r>
          <a:r>
            <a:rPr lang="ru-RU" b="1" i="1" baseline="0" dirty="0"/>
            <a:t> </a:t>
          </a:r>
          <a:r>
            <a:rPr lang="ru-RU" b="1" i="1" baseline="0" dirty="0" err="1"/>
            <a:t>публікацій</a:t>
          </a:r>
          <a:r>
            <a:rPr lang="ru-RU" b="1" i="1" baseline="0" dirty="0"/>
            <a:t> у </a:t>
          </a:r>
          <a:r>
            <a:rPr lang="ru-RU" b="1" i="1" baseline="0" dirty="0" err="1"/>
            <a:t>міжнародних</a:t>
          </a:r>
          <a:r>
            <a:rPr lang="ru-RU" b="1" i="1" baseline="0" dirty="0"/>
            <a:t> </a:t>
          </a:r>
          <a:r>
            <a:rPr lang="ru-RU" b="1" i="1" baseline="0" dirty="0" err="1"/>
            <a:t>виданнях</a:t>
          </a:r>
          <a:r>
            <a:rPr lang="ru-RU" b="1" i="1" baseline="0" dirty="0"/>
            <a:t> за кордоном</a:t>
          </a:r>
          <a:endParaRPr lang="x-none" dirty="0"/>
        </a:p>
      </dgm:t>
    </dgm:pt>
    <dgm:pt modelId="{0CC7BBE3-0846-4266-9E28-884EE86FF6A1}" type="parTrans" cxnId="{D8D13636-A252-4B9E-BE5C-4221B20BAD74}">
      <dgm:prSet/>
      <dgm:spPr/>
      <dgm:t>
        <a:bodyPr/>
        <a:lstStyle/>
        <a:p>
          <a:endParaRPr lang="x-none"/>
        </a:p>
      </dgm:t>
    </dgm:pt>
    <dgm:pt modelId="{6A21CD51-336B-4647-9813-288A14CEA3B2}" type="sibTrans" cxnId="{D8D13636-A252-4B9E-BE5C-4221B20BAD74}">
      <dgm:prSet/>
      <dgm:spPr/>
      <dgm:t>
        <a:bodyPr/>
        <a:lstStyle/>
        <a:p>
          <a:endParaRPr lang="x-none"/>
        </a:p>
      </dgm:t>
    </dgm:pt>
    <dgm:pt modelId="{F6800CC3-5E95-476B-8190-C3A927838BD8}">
      <dgm:prSet/>
      <dgm:spPr/>
      <dgm:t>
        <a:bodyPr/>
        <a:lstStyle/>
        <a:p>
          <a:r>
            <a:rPr lang="en-US" b="0" i="0" baseline="0" dirty="0">
              <a:latin typeface="+mj-lt"/>
            </a:rPr>
            <a:t>1.	O. </a:t>
          </a:r>
          <a:r>
            <a:rPr lang="en-US" b="0" i="0" baseline="0" dirty="0" err="1">
              <a:latin typeface="+mj-lt"/>
            </a:rPr>
            <a:t>Martyniuk</a:t>
          </a:r>
          <a:r>
            <a:rPr lang="en-US" b="0" i="0" baseline="0" dirty="0">
              <a:latin typeface="+mj-lt"/>
            </a:rPr>
            <a:t>, O. </a:t>
          </a:r>
          <a:r>
            <a:rPr lang="en-US" b="0" i="0" baseline="0" dirty="0" err="1">
              <a:latin typeface="+mj-lt"/>
            </a:rPr>
            <a:t>Vitvitskaya</a:t>
          </a:r>
          <a:r>
            <a:rPr lang="en-US" b="0" i="0" baseline="0" dirty="0">
              <a:latin typeface="+mj-lt"/>
            </a:rPr>
            <a:t>, V. </a:t>
          </a:r>
          <a:r>
            <a:rPr lang="en-US" b="0" i="0" baseline="0" dirty="0" err="1">
              <a:latin typeface="+mj-lt"/>
            </a:rPr>
            <a:t>Lagodiienko</a:t>
          </a:r>
          <a:r>
            <a:rPr lang="en-US" b="0" i="0" baseline="0" dirty="0">
              <a:latin typeface="+mj-lt"/>
            </a:rPr>
            <a:t>, I. </a:t>
          </a:r>
          <a:r>
            <a:rPr lang="en-US" b="0" i="0" baseline="0" dirty="0" err="1">
              <a:latin typeface="+mj-lt"/>
            </a:rPr>
            <a:t>Krupitsa</a:t>
          </a:r>
          <a:r>
            <a:rPr lang="en-US" b="0" i="0" baseline="0" dirty="0">
              <a:latin typeface="+mj-lt"/>
            </a:rPr>
            <a:t>. </a:t>
          </a:r>
          <a:r>
            <a:rPr lang="en-GB" b="0" i="0" baseline="0" dirty="0">
              <a:latin typeface="+mj-lt"/>
            </a:rPr>
            <a:t>Formation of an innovative concept of management on the basis of reconstruction of genetic algorithm of management technology/ Periodicals of Engineering and Natural Sciences// </a:t>
          </a:r>
          <a:r>
            <a:rPr lang="ru-RU" b="0" i="0" baseline="0" dirty="0">
              <a:latin typeface="+mj-lt"/>
            </a:rPr>
            <a:t>р</a:t>
          </a:r>
          <a:r>
            <a:rPr lang="en-GB" b="0" i="0" baseline="0" dirty="0">
              <a:latin typeface="+mj-lt"/>
            </a:rPr>
            <a:t>.487-499,  Vol 7, No 2 (2019) (Scopus).</a:t>
          </a:r>
          <a:endParaRPr lang="x-none" dirty="0">
            <a:latin typeface="+mj-lt"/>
          </a:endParaRPr>
        </a:p>
      </dgm:t>
    </dgm:pt>
    <dgm:pt modelId="{2A5BAECA-7DAE-48BB-AEB5-1DCA34CE425C}" type="parTrans" cxnId="{C397CD29-F0C0-4CF3-ACEC-66BE47C75E54}">
      <dgm:prSet/>
      <dgm:spPr/>
      <dgm:t>
        <a:bodyPr/>
        <a:lstStyle/>
        <a:p>
          <a:endParaRPr lang="x-none"/>
        </a:p>
      </dgm:t>
    </dgm:pt>
    <dgm:pt modelId="{FFF121E4-E332-481E-91FC-8E977B38D222}" type="sibTrans" cxnId="{C397CD29-F0C0-4CF3-ACEC-66BE47C75E54}">
      <dgm:prSet/>
      <dgm:spPr/>
      <dgm:t>
        <a:bodyPr/>
        <a:lstStyle/>
        <a:p>
          <a:endParaRPr lang="x-none"/>
        </a:p>
      </dgm:t>
    </dgm:pt>
    <dgm:pt modelId="{E254327F-C685-4386-BC71-3EFCF5D437A8}">
      <dgm:prSet/>
      <dgm:spPr/>
      <dgm:t>
        <a:bodyPr/>
        <a:lstStyle/>
        <a:p>
          <a:r>
            <a:rPr lang="en-GB" b="0" i="0" baseline="0" dirty="0">
              <a:latin typeface="+mj-lt"/>
            </a:rPr>
            <a:t>2.	</a:t>
          </a:r>
          <a:r>
            <a:rPr lang="en-GB" b="0" i="0" baseline="0" dirty="0" err="1">
              <a:latin typeface="+mj-lt"/>
            </a:rPr>
            <a:t>Vitvitskaya</a:t>
          </a:r>
          <a:r>
            <a:rPr lang="en-GB" b="0" i="0" baseline="0" dirty="0">
              <a:latin typeface="+mj-lt"/>
            </a:rPr>
            <a:t> O.,  </a:t>
          </a:r>
          <a:r>
            <a:rPr lang="en-GB" b="0" i="0" baseline="0" dirty="0" err="1">
              <a:latin typeface="+mj-lt"/>
            </a:rPr>
            <a:t>Martynyuk</a:t>
          </a:r>
          <a:r>
            <a:rPr lang="en-GB" b="0" i="0" baseline="0" dirty="0">
              <a:latin typeface="+mj-lt"/>
            </a:rPr>
            <a:t> O., </a:t>
          </a:r>
          <a:r>
            <a:rPr lang="en-GB" b="0" i="0" baseline="0" dirty="0" err="1">
              <a:latin typeface="+mj-lt"/>
            </a:rPr>
            <a:t>Kulayets</a:t>
          </a:r>
          <a:r>
            <a:rPr lang="en-GB" b="0" i="0" baseline="0" dirty="0">
              <a:latin typeface="+mj-lt"/>
            </a:rPr>
            <a:t> M., </a:t>
          </a:r>
          <a:r>
            <a:rPr lang="en-GB" b="0" i="0" baseline="0" dirty="0" err="1">
              <a:latin typeface="+mj-lt"/>
            </a:rPr>
            <a:t>Karcheva</a:t>
          </a:r>
          <a:r>
            <a:rPr lang="en-GB" b="0" i="0" baseline="0" dirty="0">
              <a:latin typeface="+mj-lt"/>
            </a:rPr>
            <a:t> G. Formation of enterprise management model based on innovation dynamics / Innovative Marketing,  15 (4), 2019 (Scopus).</a:t>
          </a:r>
          <a:endParaRPr lang="x-none" dirty="0">
            <a:latin typeface="+mj-lt"/>
          </a:endParaRPr>
        </a:p>
      </dgm:t>
    </dgm:pt>
    <dgm:pt modelId="{57B2A650-B1FF-46C1-B426-6F11B821B28F}" type="parTrans" cxnId="{721567D2-5391-47E3-8AAD-38B2207C364A}">
      <dgm:prSet/>
      <dgm:spPr/>
      <dgm:t>
        <a:bodyPr/>
        <a:lstStyle/>
        <a:p>
          <a:endParaRPr lang="x-none"/>
        </a:p>
      </dgm:t>
    </dgm:pt>
    <dgm:pt modelId="{7355B240-4084-47B5-8645-6B962A7A1EE2}" type="sibTrans" cxnId="{721567D2-5391-47E3-8AAD-38B2207C364A}">
      <dgm:prSet/>
      <dgm:spPr/>
      <dgm:t>
        <a:bodyPr/>
        <a:lstStyle/>
        <a:p>
          <a:endParaRPr lang="x-none"/>
        </a:p>
      </dgm:t>
    </dgm:pt>
    <dgm:pt modelId="{A549DFCB-59AE-4DDD-9475-FB5839E9F882}">
      <dgm:prSet/>
      <dgm:spPr/>
      <dgm:t>
        <a:bodyPr/>
        <a:lstStyle/>
        <a:p>
          <a:r>
            <a:rPr lang="ru-RU" b="1" i="1" dirty="0">
              <a:latin typeface="Times New Roman" panose="02020603050405020304" pitchFamily="18" charset="0"/>
              <a:ea typeface="Times New Roman" panose="02020603050405020304" pitchFamily="18" charset="0"/>
            </a:rPr>
            <a:t>Участь у </a:t>
          </a:r>
          <a:r>
            <a:rPr lang="ru-RU" b="1" i="1" dirty="0" err="1">
              <a:latin typeface="Times New Roman" panose="02020603050405020304" pitchFamily="18" charset="0"/>
              <a:ea typeface="Times New Roman" panose="02020603050405020304" pitchFamily="18" charset="0"/>
            </a:rPr>
            <a:t>міжнародних</a:t>
          </a:r>
          <a:r>
            <a:rPr lang="ru-RU" b="1" i="1" dirty="0">
              <a:latin typeface="Times New Roman" panose="02020603050405020304" pitchFamily="18" charset="0"/>
              <a:ea typeface="Times New Roman" panose="02020603050405020304" pitchFamily="18" charset="0"/>
            </a:rPr>
            <a:t> заходах. </a:t>
          </a:r>
          <a:r>
            <a:rPr lang="ru-RU" b="1" i="1" dirty="0" err="1">
              <a:latin typeface="Times New Roman" panose="02020603050405020304" pitchFamily="18" charset="0"/>
              <a:ea typeface="Times New Roman" panose="02020603050405020304" pitchFamily="18" charset="0"/>
            </a:rPr>
            <a:t>Виставки</a:t>
          </a:r>
          <a:endParaRPr lang="x-none" dirty="0"/>
        </a:p>
      </dgm:t>
    </dgm:pt>
    <dgm:pt modelId="{15648190-E1AD-4C50-8AB0-8EF8FECB9082}" type="parTrans" cxnId="{13F88EAD-A025-4A6E-B105-3B3A442DBF74}">
      <dgm:prSet/>
      <dgm:spPr/>
      <dgm:t>
        <a:bodyPr/>
        <a:lstStyle/>
        <a:p>
          <a:endParaRPr lang="x-none"/>
        </a:p>
      </dgm:t>
    </dgm:pt>
    <dgm:pt modelId="{DCE0BF50-FFF1-4089-9384-7BE3B3A7F52E}" type="sibTrans" cxnId="{13F88EAD-A025-4A6E-B105-3B3A442DBF74}">
      <dgm:prSet/>
      <dgm:spPr/>
      <dgm:t>
        <a:bodyPr/>
        <a:lstStyle/>
        <a:p>
          <a:endParaRPr lang="x-none"/>
        </a:p>
      </dgm:t>
    </dgm:pt>
    <dgm:pt modelId="{401B2EAD-0842-4FDF-83A6-CDB260D14049}">
      <dgm:prSet/>
      <dgm:spPr/>
      <dgm:t>
        <a:bodyPr/>
        <a:lstStyle/>
        <a:p>
          <a:pPr algn="ctr"/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Міжнародний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туристичний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салон «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Україна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» - UITM'2019, 3-4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жовтня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2019 р. 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Програма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заходів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Виставки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включала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семінари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туристичних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компаній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одним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із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яких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був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«День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спадщини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малих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громад», (Д.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Басюк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 Т.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Кальна-Дубінюк</a:t>
          </a:r>
          <a:r>
            <a:rPr lang="ru-RU" dirty="0" smtClean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</a:t>
          </a:r>
          <a:br>
            <a:rPr lang="ru-RU" dirty="0" smtClean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dirty="0" smtClean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І.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Кудінова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О.Локутова</a:t>
          </a:r>
          <a:r>
            <a:rPr lang="ru-RU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DDAF7C8A-38FE-44AF-A6B0-C6B3C922E024}" type="parTrans" cxnId="{2465E132-7A47-47DD-B978-3FE139FA97F5}">
      <dgm:prSet/>
      <dgm:spPr/>
      <dgm:t>
        <a:bodyPr/>
        <a:lstStyle/>
        <a:p>
          <a:endParaRPr lang="x-none"/>
        </a:p>
      </dgm:t>
    </dgm:pt>
    <dgm:pt modelId="{70CB4E7C-92C8-4577-8BE7-AB84BC4BA92D}" type="sibTrans" cxnId="{2465E132-7A47-47DD-B978-3FE139FA97F5}">
      <dgm:prSet/>
      <dgm:spPr/>
      <dgm:t>
        <a:bodyPr/>
        <a:lstStyle/>
        <a:p>
          <a:endParaRPr lang="x-none"/>
        </a:p>
      </dgm:t>
    </dgm:pt>
    <dgm:pt modelId="{49E36E33-8A74-41C2-BDD1-9609970D6554}" type="pres">
      <dgm:prSet presAssocID="{C3D91479-0E42-4B3C-B92C-8F65B184C6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9BFB8B-9404-48E1-8C06-2BB942C6DA7A}" type="pres">
      <dgm:prSet presAssocID="{EC37854D-460D-4DE1-BE69-DBE03A81F6A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EB9D1E-F1C4-4351-B3A8-C57F0FA54616}" type="pres">
      <dgm:prSet presAssocID="{EC37854D-460D-4DE1-BE69-DBE03A81F6AD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30648C-9970-4CB1-A746-D5E77A6A6CFB}" type="pres">
      <dgm:prSet presAssocID="{A549DFCB-59AE-4DDD-9475-FB5839E9F88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756C0-F487-4015-9633-3057D378CEED}" type="pres">
      <dgm:prSet presAssocID="{A549DFCB-59AE-4DDD-9475-FB5839E9F88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2C77E4-068B-439E-87BF-38C1F43B4D84}" type="presOf" srcId="{C3D91479-0E42-4B3C-B92C-8F65B184C6E0}" destId="{49E36E33-8A74-41C2-BDD1-9609970D6554}" srcOrd="0" destOrd="0" presId="urn:microsoft.com/office/officeart/2005/8/layout/vList2"/>
    <dgm:cxn modelId="{2465E132-7A47-47DD-B978-3FE139FA97F5}" srcId="{A549DFCB-59AE-4DDD-9475-FB5839E9F882}" destId="{401B2EAD-0842-4FDF-83A6-CDB260D14049}" srcOrd="0" destOrd="0" parTransId="{DDAF7C8A-38FE-44AF-A6B0-C6B3C922E024}" sibTransId="{70CB4E7C-92C8-4577-8BE7-AB84BC4BA92D}"/>
    <dgm:cxn modelId="{3952FCF2-8BF3-41D4-8352-906F27003647}" type="presOf" srcId="{F6800CC3-5E95-476B-8190-C3A927838BD8}" destId="{35EB9D1E-F1C4-4351-B3A8-C57F0FA54616}" srcOrd="0" destOrd="0" presId="urn:microsoft.com/office/officeart/2005/8/layout/vList2"/>
    <dgm:cxn modelId="{13F88EAD-A025-4A6E-B105-3B3A442DBF74}" srcId="{C3D91479-0E42-4B3C-B92C-8F65B184C6E0}" destId="{A549DFCB-59AE-4DDD-9475-FB5839E9F882}" srcOrd="1" destOrd="0" parTransId="{15648190-E1AD-4C50-8AB0-8EF8FECB9082}" sibTransId="{DCE0BF50-FFF1-4089-9384-7BE3B3A7F52E}"/>
    <dgm:cxn modelId="{EA1B6A64-FA87-442F-A300-D1C6510842F4}" type="presOf" srcId="{401B2EAD-0842-4FDF-83A6-CDB260D14049}" destId="{76A756C0-F487-4015-9633-3057D378CEED}" srcOrd="0" destOrd="0" presId="urn:microsoft.com/office/officeart/2005/8/layout/vList2"/>
    <dgm:cxn modelId="{EE8398CE-D3DD-4A09-A12F-B3193C99AD0C}" type="presOf" srcId="{E254327F-C685-4386-BC71-3EFCF5D437A8}" destId="{35EB9D1E-F1C4-4351-B3A8-C57F0FA54616}" srcOrd="0" destOrd="1" presId="urn:microsoft.com/office/officeart/2005/8/layout/vList2"/>
    <dgm:cxn modelId="{C397CD29-F0C0-4CF3-ACEC-66BE47C75E54}" srcId="{EC37854D-460D-4DE1-BE69-DBE03A81F6AD}" destId="{F6800CC3-5E95-476B-8190-C3A927838BD8}" srcOrd="0" destOrd="0" parTransId="{2A5BAECA-7DAE-48BB-AEB5-1DCA34CE425C}" sibTransId="{FFF121E4-E332-481E-91FC-8E977B38D222}"/>
    <dgm:cxn modelId="{95FA91A0-AD78-40CE-AF18-98986011F8BA}" type="presOf" srcId="{EC37854D-460D-4DE1-BE69-DBE03A81F6AD}" destId="{ED9BFB8B-9404-48E1-8C06-2BB942C6DA7A}" srcOrd="0" destOrd="0" presId="urn:microsoft.com/office/officeart/2005/8/layout/vList2"/>
    <dgm:cxn modelId="{721567D2-5391-47E3-8AAD-38B2207C364A}" srcId="{EC37854D-460D-4DE1-BE69-DBE03A81F6AD}" destId="{E254327F-C685-4386-BC71-3EFCF5D437A8}" srcOrd="1" destOrd="0" parTransId="{57B2A650-B1FF-46C1-B426-6F11B821B28F}" sibTransId="{7355B240-4084-47B5-8645-6B962A7A1EE2}"/>
    <dgm:cxn modelId="{D8D13636-A252-4B9E-BE5C-4221B20BAD74}" srcId="{C3D91479-0E42-4B3C-B92C-8F65B184C6E0}" destId="{EC37854D-460D-4DE1-BE69-DBE03A81F6AD}" srcOrd="0" destOrd="0" parTransId="{0CC7BBE3-0846-4266-9E28-884EE86FF6A1}" sibTransId="{6A21CD51-336B-4647-9813-288A14CEA3B2}"/>
    <dgm:cxn modelId="{3A1656E6-34E9-4513-895F-F016342175D8}" type="presOf" srcId="{A549DFCB-59AE-4DDD-9475-FB5839E9F882}" destId="{6530648C-9970-4CB1-A746-D5E77A6A6CFB}" srcOrd="0" destOrd="0" presId="urn:microsoft.com/office/officeart/2005/8/layout/vList2"/>
    <dgm:cxn modelId="{DA4360CA-596B-4D55-9BE0-1499ECFE1FBA}" type="presParOf" srcId="{49E36E33-8A74-41C2-BDD1-9609970D6554}" destId="{ED9BFB8B-9404-48E1-8C06-2BB942C6DA7A}" srcOrd="0" destOrd="0" presId="urn:microsoft.com/office/officeart/2005/8/layout/vList2"/>
    <dgm:cxn modelId="{1DE6D9B3-2AB7-460E-8478-A25B4DFA7170}" type="presParOf" srcId="{49E36E33-8A74-41C2-BDD1-9609970D6554}" destId="{35EB9D1E-F1C4-4351-B3A8-C57F0FA54616}" srcOrd="1" destOrd="0" presId="urn:microsoft.com/office/officeart/2005/8/layout/vList2"/>
    <dgm:cxn modelId="{04302EE3-E9F0-4272-A164-9287A537E258}" type="presParOf" srcId="{49E36E33-8A74-41C2-BDD1-9609970D6554}" destId="{6530648C-9970-4CB1-A746-D5E77A6A6CFB}" srcOrd="2" destOrd="0" presId="urn:microsoft.com/office/officeart/2005/8/layout/vList2"/>
    <dgm:cxn modelId="{29EE8857-98B1-49D9-A881-03A818BA7A17}" type="presParOf" srcId="{49E36E33-8A74-41C2-BDD1-9609970D6554}" destId="{76A756C0-F487-4015-9633-3057D378CEE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D91479-0E42-4B3C-B92C-8F65B184C6E0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x-none"/>
        </a:p>
      </dgm:t>
    </dgm:pt>
    <dgm:pt modelId="{EC37854D-460D-4DE1-BE69-DBE03A81F6AD}">
      <dgm:prSet/>
      <dgm:spPr/>
      <dgm:t>
        <a:bodyPr/>
        <a:lstStyle/>
        <a:p>
          <a:r>
            <a:rPr lang="uk-UA" b="1" dirty="0"/>
            <a:t>Грищенко І.М. </a:t>
          </a:r>
          <a:r>
            <a:rPr lang="uk-UA" dirty="0"/>
            <a:t>у 2019 році пройшла Міжнародне стажування  в </a:t>
          </a:r>
          <a:r>
            <a:rPr lang="uk-UA" b="1" dirty="0"/>
            <a:t>Агентстві публічного управління та електронного урядування (</a:t>
          </a:r>
          <a:r>
            <a:rPr lang="uk-UA" b="1" dirty="0" err="1"/>
            <a:t>Difi</a:t>
          </a:r>
          <a:r>
            <a:rPr lang="uk-UA" b="1" dirty="0"/>
            <a:t>) (м. Осло, Норвегія) </a:t>
          </a:r>
          <a:r>
            <a:rPr lang="uk-UA" dirty="0"/>
            <a:t>і мерії міста Осло в рамках міжнародної освітньої програми для службовців органів державної влади та органів місцевого самоврядування і викладачів з </a:t>
          </a:r>
          <a:r>
            <a:rPr lang="uk-UA" b="1" dirty="0"/>
            <a:t>25 травня по 1 червня 2019 року</a:t>
          </a:r>
          <a:r>
            <a:rPr lang="uk-UA" dirty="0"/>
            <a:t>. </a:t>
          </a:r>
          <a:endParaRPr lang="uk-UA" dirty="0" smtClean="0"/>
        </a:p>
        <a:p>
          <a:r>
            <a:rPr lang="uk-UA" dirty="0" smtClean="0">
              <a:solidFill>
                <a:srgbClr val="002060"/>
              </a:solidFill>
            </a:rPr>
            <a:t>CERTIFICATE </a:t>
          </a:r>
          <a:r>
            <a:rPr lang="uk-UA" dirty="0" err="1">
              <a:solidFill>
                <a:srgbClr val="002060"/>
              </a:solidFill>
            </a:rPr>
            <a:t>Along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the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training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course</a:t>
          </a:r>
          <a:r>
            <a:rPr lang="uk-UA" dirty="0">
              <a:solidFill>
                <a:srgbClr val="002060"/>
              </a:solidFill>
            </a:rPr>
            <a:t>, </a:t>
          </a:r>
          <a:r>
            <a:rPr lang="uk-UA" dirty="0" err="1">
              <a:solidFill>
                <a:srgbClr val="002060"/>
              </a:solidFill>
            </a:rPr>
            <a:t>the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participant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took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part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in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internship</a:t>
          </a:r>
          <a:r>
            <a:rPr lang="uk-UA" dirty="0">
              <a:solidFill>
                <a:srgbClr val="002060"/>
              </a:solidFill>
            </a:rPr>
            <a:t>: </a:t>
          </a:r>
          <a:r>
            <a:rPr lang="uk-UA" dirty="0" err="1">
              <a:solidFill>
                <a:srgbClr val="002060"/>
              </a:solidFill>
            </a:rPr>
            <a:t>Agency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for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Public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Management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and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eGovernment</a:t>
          </a:r>
          <a:r>
            <a:rPr lang="uk-UA" dirty="0">
              <a:solidFill>
                <a:srgbClr val="002060"/>
              </a:solidFill>
            </a:rPr>
            <a:t> (</a:t>
          </a:r>
          <a:r>
            <a:rPr lang="uk-UA" dirty="0" err="1">
              <a:solidFill>
                <a:srgbClr val="002060"/>
              </a:solidFill>
            </a:rPr>
            <a:t>Difi</a:t>
          </a:r>
          <a:r>
            <a:rPr lang="uk-UA" dirty="0">
              <a:solidFill>
                <a:srgbClr val="002060"/>
              </a:solidFill>
            </a:rPr>
            <a:t>) (</a:t>
          </a:r>
          <a:r>
            <a:rPr lang="uk-UA" dirty="0" err="1">
              <a:solidFill>
                <a:srgbClr val="002060"/>
              </a:solidFill>
            </a:rPr>
            <a:t>Oslo</a:t>
          </a:r>
          <a:r>
            <a:rPr lang="uk-UA" dirty="0">
              <a:solidFill>
                <a:srgbClr val="002060"/>
              </a:solidFill>
            </a:rPr>
            <a:t>, </a:t>
          </a:r>
          <a:r>
            <a:rPr lang="uk-UA" dirty="0" err="1">
              <a:solidFill>
                <a:srgbClr val="002060"/>
              </a:solidFill>
            </a:rPr>
            <a:t>Kingdom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of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Norway</a:t>
          </a:r>
          <a:r>
            <a:rPr lang="uk-UA" dirty="0">
              <a:solidFill>
                <a:srgbClr val="002060"/>
              </a:solidFill>
            </a:rPr>
            <a:t>); </a:t>
          </a:r>
          <a:r>
            <a:rPr lang="uk-UA" dirty="0" err="1">
              <a:solidFill>
                <a:srgbClr val="002060"/>
              </a:solidFill>
            </a:rPr>
            <a:t>City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Council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of</a:t>
          </a:r>
          <a:r>
            <a:rPr lang="uk-UA" dirty="0">
              <a:solidFill>
                <a:srgbClr val="002060"/>
              </a:solidFill>
            </a:rPr>
            <a:t> </a:t>
          </a:r>
          <a:r>
            <a:rPr lang="uk-UA" dirty="0" err="1">
              <a:solidFill>
                <a:srgbClr val="002060"/>
              </a:solidFill>
            </a:rPr>
            <a:t>Oslo</a:t>
          </a:r>
          <a:r>
            <a:rPr lang="uk-UA" dirty="0">
              <a:solidFill>
                <a:srgbClr val="002060"/>
              </a:solidFill>
            </a:rPr>
            <a:t> 25.05.2019-01.06.2019 №0037.</a:t>
          </a:r>
          <a:endParaRPr lang="x-none" dirty="0">
            <a:solidFill>
              <a:srgbClr val="002060"/>
            </a:solidFill>
          </a:endParaRPr>
        </a:p>
      </dgm:t>
    </dgm:pt>
    <dgm:pt modelId="{0CC7BBE3-0846-4266-9E28-884EE86FF6A1}" type="parTrans" cxnId="{D8D13636-A252-4B9E-BE5C-4221B20BAD74}">
      <dgm:prSet/>
      <dgm:spPr/>
      <dgm:t>
        <a:bodyPr/>
        <a:lstStyle/>
        <a:p>
          <a:endParaRPr lang="x-none"/>
        </a:p>
      </dgm:t>
    </dgm:pt>
    <dgm:pt modelId="{6A21CD51-336B-4647-9813-288A14CEA3B2}" type="sibTrans" cxnId="{D8D13636-A252-4B9E-BE5C-4221B20BAD74}">
      <dgm:prSet/>
      <dgm:spPr/>
      <dgm:t>
        <a:bodyPr/>
        <a:lstStyle/>
        <a:p>
          <a:endParaRPr lang="x-none"/>
        </a:p>
      </dgm:t>
    </dgm:pt>
    <dgm:pt modelId="{49E36E33-8A74-41C2-BDD1-9609970D6554}" type="pres">
      <dgm:prSet presAssocID="{C3D91479-0E42-4B3C-B92C-8F65B184C6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9BFB8B-9404-48E1-8C06-2BB942C6DA7A}" type="pres">
      <dgm:prSet presAssocID="{EC37854D-460D-4DE1-BE69-DBE03A81F6A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2C77E4-068B-439E-87BF-38C1F43B4D84}" type="presOf" srcId="{C3D91479-0E42-4B3C-B92C-8F65B184C6E0}" destId="{49E36E33-8A74-41C2-BDD1-9609970D6554}" srcOrd="0" destOrd="0" presId="urn:microsoft.com/office/officeart/2005/8/layout/vList2"/>
    <dgm:cxn modelId="{D8D13636-A252-4B9E-BE5C-4221B20BAD74}" srcId="{C3D91479-0E42-4B3C-B92C-8F65B184C6E0}" destId="{EC37854D-460D-4DE1-BE69-DBE03A81F6AD}" srcOrd="0" destOrd="0" parTransId="{0CC7BBE3-0846-4266-9E28-884EE86FF6A1}" sibTransId="{6A21CD51-336B-4647-9813-288A14CEA3B2}"/>
    <dgm:cxn modelId="{95FA91A0-AD78-40CE-AF18-98986011F8BA}" type="presOf" srcId="{EC37854D-460D-4DE1-BE69-DBE03A81F6AD}" destId="{ED9BFB8B-9404-48E1-8C06-2BB942C6DA7A}" srcOrd="0" destOrd="0" presId="urn:microsoft.com/office/officeart/2005/8/layout/vList2"/>
    <dgm:cxn modelId="{DA4360CA-596B-4D55-9BE0-1499ECFE1FBA}" type="presParOf" srcId="{49E36E33-8A74-41C2-BDD1-9609970D6554}" destId="{ED9BFB8B-9404-48E1-8C06-2BB942C6DA7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4DF8C2-F6BF-44D7-A729-59110A74D616}" type="doc">
      <dgm:prSet loTypeId="urn:microsoft.com/office/officeart/2005/8/layout/vList6" loCatId="list" qsTypeId="urn:microsoft.com/office/officeart/2005/8/quickstyle/simple1#5" qsCatId="simple" csTypeId="urn:microsoft.com/office/officeart/2005/8/colors/accent0_1" csCatId="mainScheme" phldr="1"/>
      <dgm:spPr/>
      <dgm:t>
        <a:bodyPr/>
        <a:lstStyle/>
        <a:p>
          <a:endParaRPr lang="uk-UA"/>
        </a:p>
      </dgm:t>
    </dgm:pt>
    <dgm:pt modelId="{66D3955D-A632-4A4A-A7BD-EBA3B6D0B99E}">
      <dgm:prSet phldrT="[Текст]" custT="1"/>
      <dgm:spPr/>
      <dgm:t>
        <a:bodyPr/>
        <a:lstStyle/>
        <a:p>
          <a:r>
            <a:rPr lang="ru-RU" sz="2000" b="1" i="1" dirty="0" err="1"/>
            <a:t>Придбання</a:t>
          </a:r>
          <a:r>
            <a:rPr lang="ru-RU" sz="2000" b="1" i="1" dirty="0"/>
            <a:t>  </a:t>
          </a:r>
          <a:r>
            <a:rPr lang="ru-RU" sz="2000" b="1" i="1" dirty="0" err="1"/>
            <a:t>обладнання</a:t>
          </a:r>
          <a:r>
            <a:rPr lang="ru-RU" sz="2000" b="1" i="1" dirty="0"/>
            <a:t>  </a:t>
          </a:r>
          <a:r>
            <a:rPr lang="ru-RU" sz="2000" b="1" i="1" dirty="0" err="1"/>
            <a:t>і</a:t>
          </a:r>
          <a:r>
            <a:rPr lang="ru-RU" sz="2000" b="1" i="1" dirty="0"/>
            <a:t> </a:t>
          </a:r>
          <a:r>
            <a:rPr lang="ru-RU" sz="2000" b="1" i="1" dirty="0" err="1"/>
            <a:t>предметів</a:t>
          </a:r>
          <a:r>
            <a:rPr lang="ru-RU" sz="2000" b="1" i="1" dirty="0"/>
            <a:t>  </a:t>
          </a:r>
          <a:r>
            <a:rPr lang="ru-RU" sz="2000" b="1" i="1" dirty="0" err="1"/>
            <a:t>довгострокового</a:t>
          </a:r>
          <a:r>
            <a:rPr lang="ru-RU" sz="2000" b="1" i="1" dirty="0"/>
            <a:t>   </a:t>
          </a:r>
          <a:r>
            <a:rPr lang="ru-RU" sz="2000" b="1" i="1" dirty="0" err="1"/>
            <a:t>користування</a:t>
          </a:r>
          <a:r>
            <a:rPr lang="ru-RU" sz="2000" b="1" i="1" dirty="0"/>
            <a:t> </a:t>
          </a:r>
          <a:endParaRPr lang="uk-UA" sz="2000" dirty="0">
            <a:latin typeface="Times New Roman" pitchFamily="18" charset="0"/>
            <a:cs typeface="Times New Roman" pitchFamily="18" charset="0"/>
          </a:endParaRPr>
        </a:p>
      </dgm:t>
    </dgm:pt>
    <dgm:pt modelId="{2E9BB667-8831-4DFD-879C-4FB7E588E51C}" type="parTrans" cxnId="{0A5EE2E4-768F-4E4D-952B-F22A9B363F01}">
      <dgm:prSet/>
      <dgm:spPr/>
      <dgm:t>
        <a:bodyPr/>
        <a:lstStyle/>
        <a:p>
          <a:endParaRPr lang="uk-UA"/>
        </a:p>
      </dgm:t>
    </dgm:pt>
    <dgm:pt modelId="{E6779FAD-FFF7-4131-86FE-9297DEC3F9A9}" type="sibTrans" cxnId="{0A5EE2E4-768F-4E4D-952B-F22A9B363F01}">
      <dgm:prSet/>
      <dgm:spPr/>
      <dgm:t>
        <a:bodyPr/>
        <a:lstStyle/>
        <a:p>
          <a:endParaRPr lang="uk-UA"/>
        </a:p>
      </dgm:t>
    </dgm:pt>
    <dgm:pt modelId="{EA9E8F6E-111D-4B2B-9F8B-29C030ADFBD4}">
      <dgm:prSet phldrT="[Текст]" custT="1"/>
      <dgm:spPr/>
      <dgm:t>
        <a:bodyPr/>
        <a:lstStyle/>
        <a:p>
          <a:r>
            <a:rPr lang="uk-UA" sz="2400" dirty="0"/>
            <a:t>382,8</a:t>
          </a:r>
          <a:r>
            <a:rPr lang="uk-UA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1800" dirty="0">
              <a:latin typeface="Times New Roman" pitchFamily="18" charset="0"/>
              <a:cs typeface="Times New Roman" pitchFamily="18" charset="0"/>
            </a:rPr>
            <a:t>тис. грн.</a:t>
          </a:r>
        </a:p>
      </dgm:t>
    </dgm:pt>
    <dgm:pt modelId="{A69CD35D-2ECA-43E2-9D8C-9B02509E3A7B}" type="parTrans" cxnId="{42CB233F-61BA-454D-83B7-44AEC44B51CB}">
      <dgm:prSet/>
      <dgm:spPr/>
      <dgm:t>
        <a:bodyPr/>
        <a:lstStyle/>
        <a:p>
          <a:endParaRPr lang="uk-UA"/>
        </a:p>
      </dgm:t>
    </dgm:pt>
    <dgm:pt modelId="{92D93D3F-4097-4DEB-A917-39458EFA8409}" type="sibTrans" cxnId="{42CB233F-61BA-454D-83B7-44AEC44B51CB}">
      <dgm:prSet/>
      <dgm:spPr/>
      <dgm:t>
        <a:bodyPr/>
        <a:lstStyle/>
        <a:p>
          <a:endParaRPr lang="uk-UA"/>
        </a:p>
      </dgm:t>
    </dgm:pt>
    <dgm:pt modelId="{4BB0F13D-4508-4643-BBB3-0F8745C2D277}">
      <dgm:prSet phldrT="[Текст]" custT="1"/>
      <dgm:spPr/>
      <dgm:t>
        <a:bodyPr/>
        <a:lstStyle/>
        <a:p>
          <a:r>
            <a:rPr lang="uk-UA" sz="2000" b="1" dirty="0">
              <a:latin typeface="Times New Roman" pitchFamily="18" charset="0"/>
              <a:cs typeface="Times New Roman" pitchFamily="18" charset="0"/>
            </a:rPr>
            <a:t>Капітальний ремонт шістнадцяти кімнат у гуртожитках </a:t>
          </a:r>
        </a:p>
        <a:p>
          <a:r>
            <a:rPr lang="uk-UA" sz="2000" b="1" dirty="0">
              <a:latin typeface="Times New Roman" pitchFamily="18" charset="0"/>
              <a:cs typeface="Times New Roman" pitchFamily="18" charset="0"/>
            </a:rPr>
            <a:t>№ 9 і 10</a:t>
          </a:r>
          <a:endParaRPr lang="uk-UA" sz="2000" dirty="0">
            <a:latin typeface="Times New Roman" pitchFamily="18" charset="0"/>
            <a:cs typeface="Times New Roman" pitchFamily="18" charset="0"/>
          </a:endParaRPr>
        </a:p>
      </dgm:t>
    </dgm:pt>
    <dgm:pt modelId="{135FF9B2-AFEB-48CE-BB2E-8E6C4A1D2508}" type="parTrans" cxnId="{6D6D72C7-4657-4ABE-8DD7-CFF8539A7542}">
      <dgm:prSet/>
      <dgm:spPr/>
      <dgm:t>
        <a:bodyPr/>
        <a:lstStyle/>
        <a:p>
          <a:endParaRPr lang="uk-UA"/>
        </a:p>
      </dgm:t>
    </dgm:pt>
    <dgm:pt modelId="{E13E7CA9-7C19-4B75-9151-3B5DE82B6787}" type="sibTrans" cxnId="{6D6D72C7-4657-4ABE-8DD7-CFF8539A7542}">
      <dgm:prSet/>
      <dgm:spPr/>
      <dgm:t>
        <a:bodyPr/>
        <a:lstStyle/>
        <a:p>
          <a:endParaRPr lang="uk-UA"/>
        </a:p>
      </dgm:t>
    </dgm:pt>
    <dgm:pt modelId="{68F93FB3-32E5-4B89-B447-807BB46E1A54}">
      <dgm:prSet phldrT="[Текст]" custT="1"/>
      <dgm:spPr/>
      <dgm:t>
        <a:bodyPr/>
        <a:lstStyle/>
        <a:p>
          <a:r>
            <a:rPr lang="uk-UA" sz="1400" b="1" dirty="0">
              <a:latin typeface="Bookman Old Style" panose="02050604050505020204" pitchFamily="18" charset="0"/>
              <a:cs typeface="Times New Roman" pitchFamily="18" charset="0"/>
            </a:rPr>
            <a:t>понад 400 тис. грн</a:t>
          </a:r>
          <a:r>
            <a:rPr lang="uk-UA" sz="1400" dirty="0">
              <a:latin typeface="Bookman Old Style" panose="02050604050505020204" pitchFamily="18" charset="0"/>
              <a:cs typeface="Times New Roman" pitchFamily="18" charset="0"/>
            </a:rPr>
            <a:t>. </a:t>
          </a:r>
          <a:r>
            <a:rPr lang="uk-UA" sz="1400" b="0" dirty="0">
              <a:latin typeface="Times New Roman" pitchFamily="18" charset="0"/>
              <a:cs typeface="Times New Roman" pitchFamily="18" charset="0"/>
            </a:rPr>
            <a:t>(</a:t>
          </a:r>
          <a:r>
            <a:rPr lang="uk-UA" sz="1400" b="0" dirty="0"/>
            <a:t>за рахунок благодійних коштів </a:t>
          </a:r>
          <a:r>
            <a:rPr lang="uk-UA" sz="1400" dirty="0">
              <a:latin typeface="Times New Roman" pitchFamily="18" charset="0"/>
              <a:cs typeface="Times New Roman" pitchFamily="18" charset="0"/>
            </a:rPr>
            <a:t>)</a:t>
          </a:r>
          <a:endParaRPr lang="uk-UA" sz="1400" dirty="0">
            <a:latin typeface="Bookman Old Style" panose="02050604050505020204" pitchFamily="18" charset="0"/>
          </a:endParaRPr>
        </a:p>
      </dgm:t>
    </dgm:pt>
    <dgm:pt modelId="{C02DDEDA-2DDE-4098-AA82-A64E77C95FD6}" type="parTrans" cxnId="{C9D628AF-35DD-4E8E-9809-32172B2DB3CC}">
      <dgm:prSet/>
      <dgm:spPr/>
      <dgm:t>
        <a:bodyPr/>
        <a:lstStyle/>
        <a:p>
          <a:endParaRPr lang="uk-UA"/>
        </a:p>
      </dgm:t>
    </dgm:pt>
    <dgm:pt modelId="{BEF27BD0-3024-46C2-85C9-D2B1C1B078EC}" type="sibTrans" cxnId="{C9D628AF-35DD-4E8E-9809-32172B2DB3CC}">
      <dgm:prSet/>
      <dgm:spPr/>
      <dgm:t>
        <a:bodyPr/>
        <a:lstStyle/>
        <a:p>
          <a:endParaRPr lang="uk-UA"/>
        </a:p>
      </dgm:t>
    </dgm:pt>
    <dgm:pt modelId="{9928E30E-55CC-4AEB-84A7-0B7CD944F762}">
      <dgm:prSet phldrT="[Текст]" custT="1"/>
      <dgm:spPr/>
      <dgm:t>
        <a:bodyPr/>
        <a:lstStyle/>
        <a:p>
          <a:r>
            <a:rPr lang="uk-UA" sz="2000" b="1" kern="1200" dirty="0"/>
            <a:t>Придбано обладнання нової лабораторії по кафедрі туристичного та готельно-ресторанного бізнесу і консалтингу</a:t>
          </a:r>
          <a:endParaRPr lang="uk-UA" sz="2000" b="1" kern="120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0D050E75-5150-4D5A-AC11-E2940D43B09E}" type="parTrans" cxnId="{E9D21D66-D987-4159-98BE-8F325A04C018}">
      <dgm:prSet/>
      <dgm:spPr/>
      <dgm:t>
        <a:bodyPr/>
        <a:lstStyle/>
        <a:p>
          <a:endParaRPr lang="x-none"/>
        </a:p>
      </dgm:t>
    </dgm:pt>
    <dgm:pt modelId="{28220351-68E2-4D5D-8DD8-A18EA7496E8C}" type="sibTrans" cxnId="{E9D21D66-D987-4159-98BE-8F325A04C018}">
      <dgm:prSet/>
      <dgm:spPr/>
      <dgm:t>
        <a:bodyPr/>
        <a:lstStyle/>
        <a:p>
          <a:endParaRPr lang="x-none"/>
        </a:p>
      </dgm:t>
    </dgm:pt>
    <dgm:pt modelId="{ED013203-0E57-494E-B8A8-335083178B4B}">
      <dgm:prSet phldrT="[Текст]" custT="1"/>
      <dgm:spPr/>
      <dgm:t>
        <a:bodyPr/>
        <a:lstStyle/>
        <a:p>
          <a:r>
            <a:rPr lang="uk-UA" sz="2400" dirty="0">
              <a:latin typeface="Times New Roman" pitchFamily="18" charset="0"/>
              <a:cs typeface="Times New Roman" pitchFamily="18" charset="0"/>
            </a:rPr>
            <a:t>474 тис. грн.</a:t>
          </a:r>
          <a:r>
            <a:rPr lang="uk-UA" sz="2400" dirty="0"/>
            <a:t>	</a:t>
          </a:r>
          <a:endParaRPr lang="uk-UA" sz="2400" dirty="0">
            <a:latin typeface="Times New Roman" pitchFamily="18" charset="0"/>
            <a:cs typeface="Times New Roman" pitchFamily="18" charset="0"/>
          </a:endParaRPr>
        </a:p>
      </dgm:t>
    </dgm:pt>
    <dgm:pt modelId="{D562AF97-F517-4DB4-97D1-D6B7DE54B322}" type="parTrans" cxnId="{AA2B674B-3C42-4E16-B8C6-EA82F58DE77A}">
      <dgm:prSet/>
      <dgm:spPr/>
      <dgm:t>
        <a:bodyPr/>
        <a:lstStyle/>
        <a:p>
          <a:endParaRPr lang="x-none"/>
        </a:p>
      </dgm:t>
    </dgm:pt>
    <dgm:pt modelId="{7D65DDF6-492D-482C-B503-F43DDFD9EB9B}" type="sibTrans" cxnId="{AA2B674B-3C42-4E16-B8C6-EA82F58DE77A}">
      <dgm:prSet/>
      <dgm:spPr/>
      <dgm:t>
        <a:bodyPr/>
        <a:lstStyle/>
        <a:p>
          <a:endParaRPr lang="x-none"/>
        </a:p>
      </dgm:t>
    </dgm:pt>
    <dgm:pt modelId="{E4DA5452-416D-4794-8844-7EF7AE1D8498}">
      <dgm:prSet phldrT="[Текст]" custT="1"/>
      <dgm:spPr/>
      <dgm:t>
        <a:bodyPr/>
        <a:lstStyle/>
        <a:p>
          <a:endParaRPr lang="uk-UA" sz="1400" b="1" dirty="0">
            <a:latin typeface="Bookman Old Style" panose="02050604050505020204" pitchFamily="18" charset="0"/>
          </a:endParaRPr>
        </a:p>
      </dgm:t>
    </dgm:pt>
    <dgm:pt modelId="{72BA4272-045C-4422-AB31-FC7CD2A79C95}" type="parTrans" cxnId="{B72C2B4A-775C-414B-8767-DF17826C0CAD}">
      <dgm:prSet/>
      <dgm:spPr/>
      <dgm:t>
        <a:bodyPr/>
        <a:lstStyle/>
        <a:p>
          <a:endParaRPr lang="x-none"/>
        </a:p>
      </dgm:t>
    </dgm:pt>
    <dgm:pt modelId="{2F51045F-F66B-424D-98FE-26A5E734F031}" type="sibTrans" cxnId="{B72C2B4A-775C-414B-8767-DF17826C0CAD}">
      <dgm:prSet/>
      <dgm:spPr/>
      <dgm:t>
        <a:bodyPr/>
        <a:lstStyle/>
        <a:p>
          <a:endParaRPr lang="x-none"/>
        </a:p>
      </dgm:t>
    </dgm:pt>
    <dgm:pt modelId="{7E1713B6-ACAC-4304-9402-6C21366943FC}">
      <dgm:prSet phldrT="[Текст]" custT="1"/>
      <dgm:spPr/>
      <dgm:t>
        <a:bodyPr/>
        <a:lstStyle/>
        <a:p>
          <a:r>
            <a:rPr lang="uk-UA" sz="1400" b="1" dirty="0">
              <a:latin typeface="Bookman Old Style" panose="02050604050505020204" pitchFamily="18" charset="0"/>
            </a:rPr>
            <a:t>понад 800 тис. грн </a:t>
          </a:r>
          <a:r>
            <a:rPr lang="uk-UA" sz="1400" dirty="0">
              <a:latin typeface="Bookman Old Style" panose="02050604050505020204" pitchFamily="18" charset="0"/>
            </a:rPr>
            <a:t>(за рахунок спецфонду)</a:t>
          </a:r>
        </a:p>
      </dgm:t>
    </dgm:pt>
    <dgm:pt modelId="{6D4DA0FC-F1C5-4B28-BCCB-D21DAB9C58B2}" type="parTrans" cxnId="{8E6D88AE-C1C5-474C-A61D-991E748E509A}">
      <dgm:prSet/>
      <dgm:spPr/>
      <dgm:t>
        <a:bodyPr/>
        <a:lstStyle/>
        <a:p>
          <a:endParaRPr lang="x-none"/>
        </a:p>
      </dgm:t>
    </dgm:pt>
    <dgm:pt modelId="{87D4C339-1817-407E-8F10-8AF8F7268656}" type="sibTrans" cxnId="{8E6D88AE-C1C5-474C-A61D-991E748E509A}">
      <dgm:prSet/>
      <dgm:spPr/>
      <dgm:t>
        <a:bodyPr/>
        <a:lstStyle/>
        <a:p>
          <a:endParaRPr lang="x-none"/>
        </a:p>
      </dgm:t>
    </dgm:pt>
    <dgm:pt modelId="{8FDA3EB4-E261-4075-A50A-C3B943095777}">
      <dgm:prSet phldrT="[Текст]" custT="1"/>
      <dgm:spPr/>
      <dgm:t>
        <a:bodyPr/>
        <a:lstStyle/>
        <a:p>
          <a:r>
            <a:rPr lang="uk-UA" sz="1400" dirty="0" smtClean="0">
              <a:latin typeface="Bookman Old Style" panose="02050604050505020204" pitchFamily="18" charset="0"/>
            </a:rPr>
            <a:t> </a:t>
          </a:r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Придбано меблів за рахунок </a:t>
          </a:r>
          <a:r>
            <a:rPr lang="uk-UA" sz="2000" b="1" dirty="0" err="1" smtClean="0">
              <a:latin typeface="Times New Roman" pitchFamily="18" charset="0"/>
              <a:cs typeface="Times New Roman" pitchFamily="18" charset="0"/>
            </a:rPr>
            <a:t>спецкоштів</a:t>
          </a:r>
          <a:endParaRPr lang="uk-UA" sz="2000" b="1" dirty="0">
            <a:latin typeface="Times New Roman" pitchFamily="18" charset="0"/>
            <a:cs typeface="Times New Roman" pitchFamily="18" charset="0"/>
          </a:endParaRPr>
        </a:p>
      </dgm:t>
    </dgm:pt>
    <dgm:pt modelId="{FF06A48A-F8FE-4400-A56F-70575C803BD3}" type="parTrans" cxnId="{99222B84-F35B-47BE-87DC-47D7CE4A20C6}">
      <dgm:prSet/>
      <dgm:spPr/>
      <dgm:t>
        <a:bodyPr/>
        <a:lstStyle/>
        <a:p>
          <a:endParaRPr lang="ru-RU"/>
        </a:p>
      </dgm:t>
    </dgm:pt>
    <dgm:pt modelId="{5E1D164C-5117-459F-8C29-3A66E84ED211}" type="sibTrans" cxnId="{99222B84-F35B-47BE-87DC-47D7CE4A20C6}">
      <dgm:prSet/>
      <dgm:spPr/>
      <dgm:t>
        <a:bodyPr/>
        <a:lstStyle/>
        <a:p>
          <a:endParaRPr lang="ru-RU"/>
        </a:p>
      </dgm:t>
    </dgm:pt>
    <dgm:pt modelId="{50ACFB99-4247-4B46-B749-3973AC2877D2}">
      <dgm:prSet phldrT="[Текст]" custT="1"/>
      <dgm:spPr/>
      <dgm:t>
        <a:bodyPr/>
        <a:lstStyle/>
        <a:p>
          <a:pPr algn="ctr"/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920 тис. грн.</a:t>
          </a:r>
          <a:endParaRPr lang="uk-UA" sz="2000" b="1" dirty="0">
            <a:latin typeface="Times New Roman" pitchFamily="18" charset="0"/>
            <a:cs typeface="Times New Roman" pitchFamily="18" charset="0"/>
          </a:endParaRPr>
        </a:p>
      </dgm:t>
    </dgm:pt>
    <dgm:pt modelId="{9084F136-D504-4D99-9318-F9CAE92EB13D}" type="parTrans" cxnId="{6B48B16A-E2F7-4190-AD60-E649E7A99731}">
      <dgm:prSet/>
      <dgm:spPr/>
      <dgm:t>
        <a:bodyPr/>
        <a:lstStyle/>
        <a:p>
          <a:endParaRPr lang="ru-RU"/>
        </a:p>
      </dgm:t>
    </dgm:pt>
    <dgm:pt modelId="{F1870302-9F8D-46D4-A727-A8B7515C6C1C}" type="sibTrans" cxnId="{6B48B16A-E2F7-4190-AD60-E649E7A99731}">
      <dgm:prSet/>
      <dgm:spPr/>
      <dgm:t>
        <a:bodyPr/>
        <a:lstStyle/>
        <a:p>
          <a:endParaRPr lang="ru-RU"/>
        </a:p>
      </dgm:t>
    </dgm:pt>
    <dgm:pt modelId="{B334E0DD-32AF-4F7E-B639-017874A00E18}" type="pres">
      <dgm:prSet presAssocID="{DD4DF8C2-F6BF-44D7-A729-59110A74D61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D45B922-D04E-439D-8438-28A798809725}" type="pres">
      <dgm:prSet presAssocID="{66D3955D-A632-4A4A-A7BD-EBA3B6D0B99E}" presName="linNode" presStyleCnt="0"/>
      <dgm:spPr/>
    </dgm:pt>
    <dgm:pt modelId="{6C479147-9602-48D9-8EC8-A3AB2169E939}" type="pres">
      <dgm:prSet presAssocID="{66D3955D-A632-4A4A-A7BD-EBA3B6D0B99E}" presName="parentShp" presStyleLbl="node1" presStyleIdx="0" presStyleCnt="4" custScaleX="179825" custLinFactNeighborX="-2542" custLinFactNeighborY="-5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39D0FD-4A6C-4388-9882-8E86B4C46282}" type="pres">
      <dgm:prSet presAssocID="{66D3955D-A632-4A4A-A7BD-EBA3B6D0B99E}" presName="childShp" presStyleLbl="bgAccFollowNode1" presStyleIdx="0" presStyleCnt="4" custScaleX="45648" custLinFactNeighborX="9158" custLinFactNeighborY="-6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336B3C-B7E1-44DC-9B48-C02A45E934A0}" type="pres">
      <dgm:prSet presAssocID="{E6779FAD-FFF7-4131-86FE-9297DEC3F9A9}" presName="spacing" presStyleCnt="0"/>
      <dgm:spPr/>
    </dgm:pt>
    <dgm:pt modelId="{A7C1DDDB-2F5A-460B-9EB3-4813B699FC1E}" type="pres">
      <dgm:prSet presAssocID="{9928E30E-55CC-4AEB-84A7-0B7CD944F762}" presName="linNode" presStyleCnt="0"/>
      <dgm:spPr/>
    </dgm:pt>
    <dgm:pt modelId="{14D2E1A3-1B30-4E1F-97ED-D75D7D381828}" type="pres">
      <dgm:prSet presAssocID="{9928E30E-55CC-4AEB-84A7-0B7CD944F762}" presName="parentShp" presStyleLbl="node1" presStyleIdx="1" presStyleCnt="4" custScaleX="191443" custLinFactNeighborX="1336" custLinFactNeighborY="-7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2DC33-C49A-45F2-8006-730EB3B49645}" type="pres">
      <dgm:prSet presAssocID="{9928E30E-55CC-4AEB-84A7-0B7CD944F762}" presName="childShp" presStyleLbl="bgAccFollowNode1" presStyleIdx="1" presStyleCnt="4" custScaleX="50139" custLinFactNeighborY="-15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294FE9-05D2-40C2-A1B7-571235F13DE1}" type="pres">
      <dgm:prSet presAssocID="{28220351-68E2-4D5D-8DD8-A18EA7496E8C}" presName="spacing" presStyleCnt="0"/>
      <dgm:spPr/>
    </dgm:pt>
    <dgm:pt modelId="{1CE3296A-91FF-4212-A152-9C5024355FC7}" type="pres">
      <dgm:prSet presAssocID="{4BB0F13D-4508-4643-BBB3-0F8745C2D277}" presName="linNode" presStyleCnt="0"/>
      <dgm:spPr/>
    </dgm:pt>
    <dgm:pt modelId="{49BDDD85-5141-4A38-9AEC-ECC6BB70C5D0}" type="pres">
      <dgm:prSet presAssocID="{4BB0F13D-4508-4643-BBB3-0F8745C2D277}" presName="parentShp" presStyleLbl="node1" presStyleIdx="2" presStyleCnt="4" custScaleX="380047" custLinFactNeighborX="-4489" custLinFactNeighborY="-33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639081-81AE-40A8-AB70-5D7ACF272A16}" type="pres">
      <dgm:prSet presAssocID="{4BB0F13D-4508-4643-BBB3-0F8745C2D277}" presName="childShp" presStyleLbl="bgAccFollowNode1" presStyleIdx="2" presStyleCnt="4" custScaleX="112177" custScaleY="243189" custLinFactNeighborX="-1667" custLinFactNeighborY="-32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E4F28F-8ABD-4628-A89B-8A64561B50F5}" type="pres">
      <dgm:prSet presAssocID="{E13E7CA9-7C19-4B75-9151-3B5DE82B6787}" presName="spacing" presStyleCnt="0"/>
      <dgm:spPr/>
    </dgm:pt>
    <dgm:pt modelId="{472A7A8C-3868-4FF0-9396-4CC8FB4C2C3B}" type="pres">
      <dgm:prSet presAssocID="{8FDA3EB4-E261-4075-A50A-C3B943095777}" presName="linNode" presStyleCnt="0"/>
      <dgm:spPr/>
    </dgm:pt>
    <dgm:pt modelId="{1C942EEA-1B15-415A-B651-58ED15DC91D1}" type="pres">
      <dgm:prSet presAssocID="{8FDA3EB4-E261-4075-A50A-C3B943095777}" presName="parentShp" presStyleLbl="node1" presStyleIdx="3" presStyleCnt="4" custScaleX="318712" custLinFactNeighborX="2142" custLinFactNeighborY="-65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5F8BD3-CD2D-4BD2-A056-FE47B302A1E4}" type="pres">
      <dgm:prSet presAssocID="{8FDA3EB4-E261-4075-A50A-C3B943095777}" presName="childShp" presStyleLbl="bgAccFollowNode1" presStyleIdx="3" presStyleCnt="4" custLinFactNeighborX="-1301" custLinFactNeighborY="-65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ECF9BC-D95E-493F-BA05-735189CBDD0C}" type="presOf" srcId="{8FDA3EB4-E261-4075-A50A-C3B943095777}" destId="{1C942EEA-1B15-415A-B651-58ED15DC91D1}" srcOrd="0" destOrd="0" presId="urn:microsoft.com/office/officeart/2005/8/layout/vList6"/>
    <dgm:cxn modelId="{B72C2B4A-775C-414B-8767-DF17826C0CAD}" srcId="{4BB0F13D-4508-4643-BBB3-0F8745C2D277}" destId="{E4DA5452-416D-4794-8844-7EF7AE1D8498}" srcOrd="0" destOrd="0" parTransId="{72BA4272-045C-4422-AB31-FC7CD2A79C95}" sibTransId="{2F51045F-F66B-424D-98FE-26A5E734F031}"/>
    <dgm:cxn modelId="{50BE4FD2-A714-4864-8FCE-2F99908373E6}" type="presOf" srcId="{50ACFB99-4247-4B46-B749-3973AC2877D2}" destId="{795F8BD3-CD2D-4BD2-A056-FE47B302A1E4}" srcOrd="0" destOrd="0" presId="urn:microsoft.com/office/officeart/2005/8/layout/vList6"/>
    <dgm:cxn modelId="{6D6D72C7-4657-4ABE-8DD7-CFF8539A7542}" srcId="{DD4DF8C2-F6BF-44D7-A729-59110A74D616}" destId="{4BB0F13D-4508-4643-BBB3-0F8745C2D277}" srcOrd="2" destOrd="0" parTransId="{135FF9B2-AFEB-48CE-BB2E-8E6C4A1D2508}" sibTransId="{E13E7CA9-7C19-4B75-9151-3B5DE82B6787}"/>
    <dgm:cxn modelId="{6B48B16A-E2F7-4190-AD60-E649E7A99731}" srcId="{8FDA3EB4-E261-4075-A50A-C3B943095777}" destId="{50ACFB99-4247-4B46-B749-3973AC2877D2}" srcOrd="0" destOrd="0" parTransId="{9084F136-D504-4D99-9318-F9CAE92EB13D}" sibTransId="{F1870302-9F8D-46D4-A727-A8B7515C6C1C}"/>
    <dgm:cxn modelId="{507CC06D-23EB-44D7-921F-88821325BF50}" type="presOf" srcId="{9928E30E-55CC-4AEB-84A7-0B7CD944F762}" destId="{14D2E1A3-1B30-4E1F-97ED-D75D7D381828}" srcOrd="0" destOrd="0" presId="urn:microsoft.com/office/officeart/2005/8/layout/vList6"/>
    <dgm:cxn modelId="{AA2B674B-3C42-4E16-B8C6-EA82F58DE77A}" srcId="{9928E30E-55CC-4AEB-84A7-0B7CD944F762}" destId="{ED013203-0E57-494E-B8A8-335083178B4B}" srcOrd="0" destOrd="0" parTransId="{D562AF97-F517-4DB4-97D1-D6B7DE54B322}" sibTransId="{7D65DDF6-492D-482C-B503-F43DDFD9EB9B}"/>
    <dgm:cxn modelId="{378D3E47-0120-4E63-A8F8-AD74CE7D3E38}" type="presOf" srcId="{66D3955D-A632-4A4A-A7BD-EBA3B6D0B99E}" destId="{6C479147-9602-48D9-8EC8-A3AB2169E939}" srcOrd="0" destOrd="0" presId="urn:microsoft.com/office/officeart/2005/8/layout/vList6"/>
    <dgm:cxn modelId="{99222B84-F35B-47BE-87DC-47D7CE4A20C6}" srcId="{DD4DF8C2-F6BF-44D7-A729-59110A74D616}" destId="{8FDA3EB4-E261-4075-A50A-C3B943095777}" srcOrd="3" destOrd="0" parTransId="{FF06A48A-F8FE-4400-A56F-70575C803BD3}" sibTransId="{5E1D164C-5117-459F-8C29-3A66E84ED211}"/>
    <dgm:cxn modelId="{BC2994A0-2DCE-4E70-81D5-2A00DB4B32DF}" type="presOf" srcId="{EA9E8F6E-111D-4B2B-9F8B-29C030ADFBD4}" destId="{4439D0FD-4A6C-4388-9882-8E86B4C46282}" srcOrd="0" destOrd="0" presId="urn:microsoft.com/office/officeart/2005/8/layout/vList6"/>
    <dgm:cxn modelId="{58F7AEAA-198A-4200-BD3B-F921F397E113}" type="presOf" srcId="{7E1713B6-ACAC-4304-9402-6C21366943FC}" destId="{23639081-81AE-40A8-AB70-5D7ACF272A16}" srcOrd="0" destOrd="2" presId="urn:microsoft.com/office/officeart/2005/8/layout/vList6"/>
    <dgm:cxn modelId="{C9D628AF-35DD-4E8E-9809-32172B2DB3CC}" srcId="{4BB0F13D-4508-4643-BBB3-0F8745C2D277}" destId="{68F93FB3-32E5-4B89-B447-807BB46E1A54}" srcOrd="1" destOrd="0" parTransId="{C02DDEDA-2DDE-4098-AA82-A64E77C95FD6}" sibTransId="{BEF27BD0-3024-46C2-85C9-D2B1C1B078EC}"/>
    <dgm:cxn modelId="{A4E5CE45-31EF-4250-9AEA-66B9DC09DDB1}" type="presOf" srcId="{DD4DF8C2-F6BF-44D7-A729-59110A74D616}" destId="{B334E0DD-32AF-4F7E-B639-017874A00E18}" srcOrd="0" destOrd="0" presId="urn:microsoft.com/office/officeart/2005/8/layout/vList6"/>
    <dgm:cxn modelId="{1A279A46-4514-4419-AA15-4535E9FF3BEC}" type="presOf" srcId="{E4DA5452-416D-4794-8844-7EF7AE1D8498}" destId="{23639081-81AE-40A8-AB70-5D7ACF272A16}" srcOrd="0" destOrd="0" presId="urn:microsoft.com/office/officeart/2005/8/layout/vList6"/>
    <dgm:cxn modelId="{2C0927CE-E49A-4D13-BF36-92AC84E9706E}" type="presOf" srcId="{ED013203-0E57-494E-B8A8-335083178B4B}" destId="{D7C2DC33-C49A-45F2-8006-730EB3B49645}" srcOrd="0" destOrd="0" presId="urn:microsoft.com/office/officeart/2005/8/layout/vList6"/>
    <dgm:cxn modelId="{8E6D88AE-C1C5-474C-A61D-991E748E509A}" srcId="{4BB0F13D-4508-4643-BBB3-0F8745C2D277}" destId="{7E1713B6-ACAC-4304-9402-6C21366943FC}" srcOrd="2" destOrd="0" parTransId="{6D4DA0FC-F1C5-4B28-BCCB-D21DAB9C58B2}" sibTransId="{87D4C339-1817-407E-8F10-8AF8F7268656}"/>
    <dgm:cxn modelId="{E9D21D66-D987-4159-98BE-8F325A04C018}" srcId="{DD4DF8C2-F6BF-44D7-A729-59110A74D616}" destId="{9928E30E-55CC-4AEB-84A7-0B7CD944F762}" srcOrd="1" destOrd="0" parTransId="{0D050E75-5150-4D5A-AC11-E2940D43B09E}" sibTransId="{28220351-68E2-4D5D-8DD8-A18EA7496E8C}"/>
    <dgm:cxn modelId="{4548267B-34B3-406D-A652-CB1AF6A960DB}" type="presOf" srcId="{4BB0F13D-4508-4643-BBB3-0F8745C2D277}" destId="{49BDDD85-5141-4A38-9AEC-ECC6BB70C5D0}" srcOrd="0" destOrd="0" presId="urn:microsoft.com/office/officeart/2005/8/layout/vList6"/>
    <dgm:cxn modelId="{0A5EE2E4-768F-4E4D-952B-F22A9B363F01}" srcId="{DD4DF8C2-F6BF-44D7-A729-59110A74D616}" destId="{66D3955D-A632-4A4A-A7BD-EBA3B6D0B99E}" srcOrd="0" destOrd="0" parTransId="{2E9BB667-8831-4DFD-879C-4FB7E588E51C}" sibTransId="{E6779FAD-FFF7-4131-86FE-9297DEC3F9A9}"/>
    <dgm:cxn modelId="{5D636FA6-ED07-4FDE-BD8C-7E17D697763E}" type="presOf" srcId="{68F93FB3-32E5-4B89-B447-807BB46E1A54}" destId="{23639081-81AE-40A8-AB70-5D7ACF272A16}" srcOrd="0" destOrd="1" presId="urn:microsoft.com/office/officeart/2005/8/layout/vList6"/>
    <dgm:cxn modelId="{42CB233F-61BA-454D-83B7-44AEC44B51CB}" srcId="{66D3955D-A632-4A4A-A7BD-EBA3B6D0B99E}" destId="{EA9E8F6E-111D-4B2B-9F8B-29C030ADFBD4}" srcOrd="0" destOrd="0" parTransId="{A69CD35D-2ECA-43E2-9D8C-9B02509E3A7B}" sibTransId="{92D93D3F-4097-4DEB-A917-39458EFA8409}"/>
    <dgm:cxn modelId="{74C52754-8CCD-49B2-9770-7CEE44713DF8}" type="presParOf" srcId="{B334E0DD-32AF-4F7E-B639-017874A00E18}" destId="{ED45B922-D04E-439D-8438-28A798809725}" srcOrd="0" destOrd="0" presId="urn:microsoft.com/office/officeart/2005/8/layout/vList6"/>
    <dgm:cxn modelId="{70807519-1EBE-43B4-9B93-74838CD5EAAC}" type="presParOf" srcId="{ED45B922-D04E-439D-8438-28A798809725}" destId="{6C479147-9602-48D9-8EC8-A3AB2169E939}" srcOrd="0" destOrd="0" presId="urn:microsoft.com/office/officeart/2005/8/layout/vList6"/>
    <dgm:cxn modelId="{5C787BB8-6919-4028-BFA5-CE52F5DAE7D1}" type="presParOf" srcId="{ED45B922-D04E-439D-8438-28A798809725}" destId="{4439D0FD-4A6C-4388-9882-8E86B4C46282}" srcOrd="1" destOrd="0" presId="urn:microsoft.com/office/officeart/2005/8/layout/vList6"/>
    <dgm:cxn modelId="{BE6DC198-38B3-4535-BAD1-F5E736B02179}" type="presParOf" srcId="{B334E0DD-32AF-4F7E-B639-017874A00E18}" destId="{74336B3C-B7E1-44DC-9B48-C02A45E934A0}" srcOrd="1" destOrd="0" presId="urn:microsoft.com/office/officeart/2005/8/layout/vList6"/>
    <dgm:cxn modelId="{8F9373E9-F830-4618-9944-2C4F580FCB1D}" type="presParOf" srcId="{B334E0DD-32AF-4F7E-B639-017874A00E18}" destId="{A7C1DDDB-2F5A-460B-9EB3-4813B699FC1E}" srcOrd="2" destOrd="0" presId="urn:microsoft.com/office/officeart/2005/8/layout/vList6"/>
    <dgm:cxn modelId="{4769F7FC-0B36-4D77-8990-23C2275E0F21}" type="presParOf" srcId="{A7C1DDDB-2F5A-460B-9EB3-4813B699FC1E}" destId="{14D2E1A3-1B30-4E1F-97ED-D75D7D381828}" srcOrd="0" destOrd="0" presId="urn:microsoft.com/office/officeart/2005/8/layout/vList6"/>
    <dgm:cxn modelId="{6105D26C-BDA0-4748-9CD0-185E0D471624}" type="presParOf" srcId="{A7C1DDDB-2F5A-460B-9EB3-4813B699FC1E}" destId="{D7C2DC33-C49A-45F2-8006-730EB3B49645}" srcOrd="1" destOrd="0" presId="urn:microsoft.com/office/officeart/2005/8/layout/vList6"/>
    <dgm:cxn modelId="{2876431E-3B60-4EF6-BC66-AE05ED213E8F}" type="presParOf" srcId="{B334E0DD-32AF-4F7E-B639-017874A00E18}" destId="{C5294FE9-05D2-40C2-A1B7-571235F13DE1}" srcOrd="3" destOrd="0" presId="urn:microsoft.com/office/officeart/2005/8/layout/vList6"/>
    <dgm:cxn modelId="{53A89846-8169-4935-9F82-164788F3C889}" type="presParOf" srcId="{B334E0DD-32AF-4F7E-B639-017874A00E18}" destId="{1CE3296A-91FF-4212-A152-9C5024355FC7}" srcOrd="4" destOrd="0" presId="urn:microsoft.com/office/officeart/2005/8/layout/vList6"/>
    <dgm:cxn modelId="{05757BC0-87C7-4788-B5E5-BC7DC0F8041C}" type="presParOf" srcId="{1CE3296A-91FF-4212-A152-9C5024355FC7}" destId="{49BDDD85-5141-4A38-9AEC-ECC6BB70C5D0}" srcOrd="0" destOrd="0" presId="urn:microsoft.com/office/officeart/2005/8/layout/vList6"/>
    <dgm:cxn modelId="{254A4930-DA9A-4A4D-80E0-7A543AB79DB2}" type="presParOf" srcId="{1CE3296A-91FF-4212-A152-9C5024355FC7}" destId="{23639081-81AE-40A8-AB70-5D7ACF272A16}" srcOrd="1" destOrd="0" presId="urn:microsoft.com/office/officeart/2005/8/layout/vList6"/>
    <dgm:cxn modelId="{6F40CB28-E748-4676-BF24-B72005C060C4}" type="presParOf" srcId="{B334E0DD-32AF-4F7E-B639-017874A00E18}" destId="{8FE4F28F-8ABD-4628-A89B-8A64561B50F5}" srcOrd="5" destOrd="0" presId="urn:microsoft.com/office/officeart/2005/8/layout/vList6"/>
    <dgm:cxn modelId="{7E577B8E-6401-4A3C-9447-836C4AB0F0CF}" type="presParOf" srcId="{B334E0DD-32AF-4F7E-B639-017874A00E18}" destId="{472A7A8C-3868-4FF0-9396-4CC8FB4C2C3B}" srcOrd="6" destOrd="0" presId="urn:microsoft.com/office/officeart/2005/8/layout/vList6"/>
    <dgm:cxn modelId="{13349880-AEED-463F-B726-0DDA92564341}" type="presParOf" srcId="{472A7A8C-3868-4FF0-9396-4CC8FB4C2C3B}" destId="{1C942EEA-1B15-415A-B651-58ED15DC91D1}" srcOrd="0" destOrd="0" presId="urn:microsoft.com/office/officeart/2005/8/layout/vList6"/>
    <dgm:cxn modelId="{4CFEA8C4-BFCB-4C73-9618-4E54DB3F303C}" type="presParOf" srcId="{472A7A8C-3868-4FF0-9396-4CC8FB4C2C3B}" destId="{795F8BD3-CD2D-4BD2-A056-FE47B302A1E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4DF8C2-F6BF-44D7-A729-59110A74D616}" type="doc">
      <dgm:prSet loTypeId="urn:microsoft.com/office/officeart/2005/8/layout/vList2" loCatId="list" qsTypeId="urn:microsoft.com/office/officeart/2005/8/quickstyle/simple1#6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024E5238-E5A7-478B-9C08-8FB112142B26}">
      <dgm:prSet phldrT="[Текст]" custT="1"/>
      <dgm:spPr/>
      <dgm:t>
        <a:bodyPr/>
        <a:lstStyle/>
        <a:p>
          <a:pPr algn="ctr"/>
          <a:r>
            <a:rPr lang="uk-UA" sz="2400" dirty="0"/>
            <a:t>В лабораторії </a:t>
          </a:r>
          <a:r>
            <a:rPr lang="ru-RU" sz="2400" dirty="0"/>
            <a:t>(</a:t>
          </a:r>
          <a:r>
            <a:rPr lang="uk-UA" sz="2400" dirty="0"/>
            <a:t>аудиторія №412, корп. 10</a:t>
          </a:r>
          <a:r>
            <a:rPr lang="ru-RU" sz="2400" dirty="0"/>
            <a:t>) </a:t>
          </a:r>
          <a:r>
            <a:rPr lang="uk-UA" sz="2400" dirty="0"/>
            <a:t>додатково  встановити </a:t>
          </a:r>
        </a:p>
        <a:p>
          <a:pPr algn="ctr"/>
          <a:r>
            <a:rPr lang="uk-UA" sz="2400" dirty="0"/>
            <a:t>12 процесорів  для повноцінного її  функціонування</a:t>
          </a:r>
          <a:endParaRPr lang="uk-UA" sz="2400" dirty="0">
            <a:latin typeface="Times New Roman" pitchFamily="18" charset="0"/>
            <a:cs typeface="Times New Roman" pitchFamily="18" charset="0"/>
          </a:endParaRPr>
        </a:p>
      </dgm:t>
    </dgm:pt>
    <dgm:pt modelId="{5A18F977-DCC6-4C01-8E5B-FA4FF75C9C79}" type="parTrans" cxnId="{8E1DDD2C-12FA-4ABD-8BA0-7D2E43748C68}">
      <dgm:prSet/>
      <dgm:spPr/>
      <dgm:t>
        <a:bodyPr/>
        <a:lstStyle/>
        <a:p>
          <a:endParaRPr lang="uk-UA">
            <a:latin typeface="Times New Roman" pitchFamily="18" charset="0"/>
            <a:cs typeface="Times New Roman" pitchFamily="18" charset="0"/>
          </a:endParaRPr>
        </a:p>
      </dgm:t>
    </dgm:pt>
    <dgm:pt modelId="{53D0C51B-FD99-4C44-B649-37B53009B829}" type="sibTrans" cxnId="{8E1DDD2C-12FA-4ABD-8BA0-7D2E43748C68}">
      <dgm:prSet/>
      <dgm:spPr/>
      <dgm:t>
        <a:bodyPr/>
        <a:lstStyle/>
        <a:p>
          <a:endParaRPr lang="uk-UA">
            <a:latin typeface="Times New Roman" pitchFamily="18" charset="0"/>
            <a:cs typeface="Times New Roman" pitchFamily="18" charset="0"/>
          </a:endParaRPr>
        </a:p>
      </dgm:t>
    </dgm:pt>
    <dgm:pt modelId="{66D3955D-A632-4A4A-A7BD-EBA3B6D0B99E}">
      <dgm:prSet phldrT="[Текст]" custT="1"/>
      <dgm:spPr/>
      <dgm:t>
        <a:bodyPr/>
        <a:lstStyle/>
        <a:p>
          <a:pPr algn="ctr"/>
          <a:r>
            <a:rPr lang="uk-UA" sz="2400" dirty="0"/>
            <a:t>Закупити для аудиторії № 221-а 20 </a:t>
          </a:r>
          <a:r>
            <a:rPr lang="uk-UA" sz="2400" dirty="0" err="1"/>
            <a:t>комп</a:t>
          </a:r>
          <a:r>
            <a:rPr lang="ru-RU" sz="2400" dirty="0"/>
            <a:t>`</a:t>
          </a:r>
          <a:r>
            <a:rPr lang="uk-UA" sz="2400" dirty="0" err="1"/>
            <a:t>ютерів</a:t>
          </a:r>
          <a:endParaRPr lang="uk-UA" sz="2400" dirty="0">
            <a:latin typeface="Times New Roman" pitchFamily="18" charset="0"/>
            <a:cs typeface="Times New Roman" pitchFamily="18" charset="0"/>
          </a:endParaRPr>
        </a:p>
      </dgm:t>
    </dgm:pt>
    <dgm:pt modelId="{2E9BB667-8831-4DFD-879C-4FB7E588E51C}" type="parTrans" cxnId="{0A5EE2E4-768F-4E4D-952B-F22A9B363F01}">
      <dgm:prSet/>
      <dgm:spPr/>
      <dgm:t>
        <a:bodyPr/>
        <a:lstStyle/>
        <a:p>
          <a:endParaRPr lang="uk-UA">
            <a:latin typeface="Times New Roman" pitchFamily="18" charset="0"/>
            <a:cs typeface="Times New Roman" pitchFamily="18" charset="0"/>
          </a:endParaRPr>
        </a:p>
      </dgm:t>
    </dgm:pt>
    <dgm:pt modelId="{E6779FAD-FFF7-4131-86FE-9297DEC3F9A9}" type="sibTrans" cxnId="{0A5EE2E4-768F-4E4D-952B-F22A9B363F01}">
      <dgm:prSet/>
      <dgm:spPr/>
      <dgm:t>
        <a:bodyPr/>
        <a:lstStyle/>
        <a:p>
          <a:endParaRPr lang="uk-UA">
            <a:latin typeface="Times New Roman" pitchFamily="18" charset="0"/>
            <a:cs typeface="Times New Roman" pitchFamily="18" charset="0"/>
          </a:endParaRPr>
        </a:p>
      </dgm:t>
    </dgm:pt>
    <dgm:pt modelId="{4BB0F13D-4508-4643-BBB3-0F8745C2D277}">
      <dgm:prSet phldrT="[Текст]" custT="1"/>
      <dgm:spPr/>
      <dgm:t>
        <a:bodyPr/>
        <a:lstStyle/>
        <a:p>
          <a:pPr algn="ctr"/>
          <a:r>
            <a:rPr lang="uk-UA" sz="2400" dirty="0"/>
            <a:t>За рахунок благодійних коштів  </a:t>
          </a:r>
          <a:r>
            <a:rPr lang="uk-UA" sz="2400" dirty="0" err="1"/>
            <a:t>відремонувати</a:t>
          </a:r>
          <a:r>
            <a:rPr lang="uk-UA" sz="2400" dirty="0"/>
            <a:t> вісім кімнат на тридцять  </a:t>
          </a:r>
          <a:r>
            <a:rPr lang="uk-UA" sz="2400" dirty="0" err="1"/>
            <a:t>ліжкомісць</a:t>
          </a:r>
          <a:r>
            <a:rPr lang="uk-UA" sz="2400" dirty="0"/>
            <a:t> у гуртожитку № 9-г,  приміщення кухні, місць загального користування з встановленням  душових кабін,  закупівлею меблів тощо</a:t>
          </a:r>
          <a:endParaRPr lang="uk-UA" sz="2400" dirty="0">
            <a:latin typeface="Times New Roman" pitchFamily="18" charset="0"/>
            <a:cs typeface="Times New Roman" pitchFamily="18" charset="0"/>
          </a:endParaRPr>
        </a:p>
      </dgm:t>
    </dgm:pt>
    <dgm:pt modelId="{135FF9B2-AFEB-48CE-BB2E-8E6C4A1D2508}" type="parTrans" cxnId="{6D6D72C7-4657-4ABE-8DD7-CFF8539A7542}">
      <dgm:prSet/>
      <dgm:spPr/>
      <dgm:t>
        <a:bodyPr/>
        <a:lstStyle/>
        <a:p>
          <a:endParaRPr lang="uk-UA">
            <a:latin typeface="Times New Roman" pitchFamily="18" charset="0"/>
            <a:cs typeface="Times New Roman" pitchFamily="18" charset="0"/>
          </a:endParaRPr>
        </a:p>
      </dgm:t>
    </dgm:pt>
    <dgm:pt modelId="{E13E7CA9-7C19-4B75-9151-3B5DE82B6787}" type="sibTrans" cxnId="{6D6D72C7-4657-4ABE-8DD7-CFF8539A7542}">
      <dgm:prSet/>
      <dgm:spPr/>
      <dgm:t>
        <a:bodyPr/>
        <a:lstStyle/>
        <a:p>
          <a:endParaRPr lang="uk-UA">
            <a:latin typeface="Times New Roman" pitchFamily="18" charset="0"/>
            <a:cs typeface="Times New Roman" pitchFamily="18" charset="0"/>
          </a:endParaRPr>
        </a:p>
      </dgm:t>
    </dgm:pt>
    <dgm:pt modelId="{9D21BD0A-5F05-4184-A964-7FC7FEA48DE0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  <a:spcAft>
              <a:spcPts val="0"/>
            </a:spcAft>
          </a:pPr>
          <a:r>
            <a:rPr lang="uk-UA" sz="2400" dirty="0"/>
            <a:t>на проведення ремонтних робіт заплановано витрат на суму 480 </a:t>
          </a:r>
          <a:r>
            <a:rPr lang="uk-UA" sz="2400" dirty="0" err="1"/>
            <a:t>тис.грн</a:t>
          </a:r>
          <a:r>
            <a:rPr lang="uk-UA" sz="2400" dirty="0"/>
            <a:t>. благодійних і 380 </a:t>
          </a:r>
          <a:r>
            <a:rPr lang="uk-UA" sz="2400" dirty="0" err="1"/>
            <a:t>тис.грн</a:t>
          </a:r>
          <a:r>
            <a:rPr lang="uk-UA" sz="2400" dirty="0"/>
            <a:t>. </a:t>
          </a:r>
          <a:r>
            <a:rPr lang="uk-UA" sz="2400" dirty="0" err="1"/>
            <a:t>спецкоштів</a:t>
          </a:r>
          <a:endParaRPr lang="uk-UA" sz="2400" dirty="0"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uk-UA" sz="2600" dirty="0">
              <a:latin typeface="Times New Roman" pitchFamily="18" charset="0"/>
              <a:cs typeface="Times New Roman" pitchFamily="18" charset="0"/>
            </a:rPr>
            <a:t>	</a:t>
          </a:r>
          <a:endParaRPr lang="uk-UA" sz="2400" dirty="0">
            <a:latin typeface="Times New Roman" pitchFamily="18" charset="0"/>
            <a:cs typeface="Times New Roman" pitchFamily="18" charset="0"/>
          </a:endParaRPr>
        </a:p>
      </dgm:t>
    </dgm:pt>
    <dgm:pt modelId="{65C84F0C-0730-48C2-8A94-A57B35ABBFFC}" type="parTrans" cxnId="{315B0FC6-C3A3-4E8F-8DAC-FB37B7498DC9}">
      <dgm:prSet/>
      <dgm:spPr/>
      <dgm:t>
        <a:bodyPr/>
        <a:lstStyle/>
        <a:p>
          <a:endParaRPr lang="ru-RU"/>
        </a:p>
      </dgm:t>
    </dgm:pt>
    <dgm:pt modelId="{2666CFA3-9BDA-4A11-8D68-4DBBB48FFDAC}" type="sibTrans" cxnId="{315B0FC6-C3A3-4E8F-8DAC-FB37B7498DC9}">
      <dgm:prSet/>
      <dgm:spPr/>
      <dgm:t>
        <a:bodyPr/>
        <a:lstStyle/>
        <a:p>
          <a:endParaRPr lang="ru-RU"/>
        </a:p>
      </dgm:t>
    </dgm:pt>
    <dgm:pt modelId="{47AA59B1-C7C2-4A79-9E28-862401336278}" type="pres">
      <dgm:prSet presAssocID="{DD4DF8C2-F6BF-44D7-A729-59110A74D6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C94F68-9B76-4A79-A5DD-C456D770EBAB}" type="pres">
      <dgm:prSet presAssocID="{024E5238-E5A7-478B-9C08-8FB112142B26}" presName="parentText" presStyleLbl="node1" presStyleIdx="0" presStyleCnt="3" custLinFactNeighborY="146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BC4CB-F2BA-4878-A013-65BE0AAF957A}" type="pres">
      <dgm:prSet presAssocID="{53D0C51B-FD99-4C44-B649-37B53009B829}" presName="spacer" presStyleCnt="0"/>
      <dgm:spPr/>
    </dgm:pt>
    <dgm:pt modelId="{C9AC0564-AB2F-4E79-A7A9-BBB0032D22AF}" type="pres">
      <dgm:prSet presAssocID="{66D3955D-A632-4A4A-A7BD-EBA3B6D0B99E}" presName="parentText" presStyleLbl="node1" presStyleIdx="1" presStyleCnt="3" custScaleY="42935" custLinFactNeighborY="146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E27790-1ABA-4765-A033-D250F9F17B7F}" type="pres">
      <dgm:prSet presAssocID="{E6779FAD-FFF7-4131-86FE-9297DEC3F9A9}" presName="spacer" presStyleCnt="0"/>
      <dgm:spPr/>
    </dgm:pt>
    <dgm:pt modelId="{12BE9274-FBE9-4A5C-AD2A-86D145F8756B}" type="pres">
      <dgm:prSet presAssocID="{4BB0F13D-4508-4643-BBB3-0F8745C2D27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1D8AE-50D1-4E29-BFA0-AB082706D4C4}" type="pres">
      <dgm:prSet presAssocID="{4BB0F13D-4508-4643-BBB3-0F8745C2D27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814706-5931-491F-9865-1EA5EAA493B3}" type="presOf" srcId="{DD4DF8C2-F6BF-44D7-A729-59110A74D616}" destId="{47AA59B1-C7C2-4A79-9E28-862401336278}" srcOrd="0" destOrd="0" presId="urn:microsoft.com/office/officeart/2005/8/layout/vList2"/>
    <dgm:cxn modelId="{6D6D72C7-4657-4ABE-8DD7-CFF8539A7542}" srcId="{DD4DF8C2-F6BF-44D7-A729-59110A74D616}" destId="{4BB0F13D-4508-4643-BBB3-0F8745C2D277}" srcOrd="2" destOrd="0" parTransId="{135FF9B2-AFEB-48CE-BB2E-8E6C4A1D2508}" sibTransId="{E13E7CA9-7C19-4B75-9151-3B5DE82B6787}"/>
    <dgm:cxn modelId="{5398E9CB-5B81-4062-8816-528120A438CD}" type="presOf" srcId="{024E5238-E5A7-478B-9C08-8FB112142B26}" destId="{9CC94F68-9B76-4A79-A5DD-C456D770EBAB}" srcOrd="0" destOrd="0" presId="urn:microsoft.com/office/officeart/2005/8/layout/vList2"/>
    <dgm:cxn modelId="{C572BAC1-FE1D-4B50-BDAB-B9337B1A0F5F}" type="presOf" srcId="{9D21BD0A-5F05-4184-A964-7FC7FEA48DE0}" destId="{E8D1D8AE-50D1-4E29-BFA0-AB082706D4C4}" srcOrd="0" destOrd="0" presId="urn:microsoft.com/office/officeart/2005/8/layout/vList2"/>
    <dgm:cxn modelId="{315B0FC6-C3A3-4E8F-8DAC-FB37B7498DC9}" srcId="{4BB0F13D-4508-4643-BBB3-0F8745C2D277}" destId="{9D21BD0A-5F05-4184-A964-7FC7FEA48DE0}" srcOrd="0" destOrd="0" parTransId="{65C84F0C-0730-48C2-8A94-A57B35ABBFFC}" sibTransId="{2666CFA3-9BDA-4A11-8D68-4DBBB48FFDAC}"/>
    <dgm:cxn modelId="{8E1DDD2C-12FA-4ABD-8BA0-7D2E43748C68}" srcId="{DD4DF8C2-F6BF-44D7-A729-59110A74D616}" destId="{024E5238-E5A7-478B-9C08-8FB112142B26}" srcOrd="0" destOrd="0" parTransId="{5A18F977-DCC6-4C01-8E5B-FA4FF75C9C79}" sibTransId="{53D0C51B-FD99-4C44-B649-37B53009B829}"/>
    <dgm:cxn modelId="{A83872E3-15A5-41EC-A4D1-4F5F10172BB9}" type="presOf" srcId="{4BB0F13D-4508-4643-BBB3-0F8745C2D277}" destId="{12BE9274-FBE9-4A5C-AD2A-86D145F8756B}" srcOrd="0" destOrd="0" presId="urn:microsoft.com/office/officeart/2005/8/layout/vList2"/>
    <dgm:cxn modelId="{0A5EE2E4-768F-4E4D-952B-F22A9B363F01}" srcId="{DD4DF8C2-F6BF-44D7-A729-59110A74D616}" destId="{66D3955D-A632-4A4A-A7BD-EBA3B6D0B99E}" srcOrd="1" destOrd="0" parTransId="{2E9BB667-8831-4DFD-879C-4FB7E588E51C}" sibTransId="{E6779FAD-FFF7-4131-86FE-9297DEC3F9A9}"/>
    <dgm:cxn modelId="{743C38CE-C95C-4307-BAE1-D0E126B23622}" type="presOf" srcId="{66D3955D-A632-4A4A-A7BD-EBA3B6D0B99E}" destId="{C9AC0564-AB2F-4E79-A7A9-BBB0032D22AF}" srcOrd="0" destOrd="0" presId="urn:microsoft.com/office/officeart/2005/8/layout/vList2"/>
    <dgm:cxn modelId="{F17EB848-8CFA-43C0-B894-3CEFFF0619F9}" type="presParOf" srcId="{47AA59B1-C7C2-4A79-9E28-862401336278}" destId="{9CC94F68-9B76-4A79-A5DD-C456D770EBAB}" srcOrd="0" destOrd="0" presId="urn:microsoft.com/office/officeart/2005/8/layout/vList2"/>
    <dgm:cxn modelId="{D63AAD35-C0E9-4005-8EE1-7F461782E015}" type="presParOf" srcId="{47AA59B1-C7C2-4A79-9E28-862401336278}" destId="{C8CBC4CB-F2BA-4878-A013-65BE0AAF957A}" srcOrd="1" destOrd="0" presId="urn:microsoft.com/office/officeart/2005/8/layout/vList2"/>
    <dgm:cxn modelId="{1DD26DD3-71C5-4AC9-BED0-42B89CB05253}" type="presParOf" srcId="{47AA59B1-C7C2-4A79-9E28-862401336278}" destId="{C9AC0564-AB2F-4E79-A7A9-BBB0032D22AF}" srcOrd="2" destOrd="0" presId="urn:microsoft.com/office/officeart/2005/8/layout/vList2"/>
    <dgm:cxn modelId="{9C5B54E9-9261-466D-98D5-DB8F43FB6BC4}" type="presParOf" srcId="{47AA59B1-C7C2-4A79-9E28-862401336278}" destId="{84E27790-1ABA-4765-A033-D250F9F17B7F}" srcOrd="3" destOrd="0" presId="urn:microsoft.com/office/officeart/2005/8/layout/vList2"/>
    <dgm:cxn modelId="{E8B4F655-8034-4E72-9ADC-5B5BC579E3D9}" type="presParOf" srcId="{47AA59B1-C7C2-4A79-9E28-862401336278}" destId="{12BE9274-FBE9-4A5C-AD2A-86D145F8756B}" srcOrd="4" destOrd="0" presId="urn:microsoft.com/office/officeart/2005/8/layout/vList2"/>
    <dgm:cxn modelId="{B8CC6509-3409-4195-A0CB-5E798401A5D1}" type="presParOf" srcId="{47AA59B1-C7C2-4A79-9E28-862401336278}" destId="{E8D1D8AE-50D1-4E29-BFA0-AB082706D4C4}" srcOrd="5" destOrd="0" presId="urn:microsoft.com/office/officeart/2005/8/layout/vList2"/>
  </dgm:cxnLst>
  <dgm:bg>
    <a:solidFill>
      <a:schemeClr val="accent2">
        <a:lumMod val="40000"/>
        <a:lumOff val="60000"/>
      </a:schemeClr>
    </a:solidFill>
  </dgm:bg>
  <dgm:whole>
    <a:ln w="3175"/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4DF8C2-F6BF-44D7-A729-59110A74D616}" type="doc">
      <dgm:prSet loTypeId="urn:microsoft.com/office/officeart/2005/8/layout/vList6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CD63A616-514D-4CAD-ACEC-688093361876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Проведення навчання в онлайн – режимі </a:t>
          </a:r>
          <a:r>
            <a:rPr lang="uk-UA" sz="18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п'яти </a:t>
          </a:r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потоків науково-педагогічних і педагогічних працівників</a:t>
          </a:r>
          <a:endParaRPr lang="uk-UA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A3D0FC-7BA0-4041-8124-5FEFE6B485EB}" type="parTrans" cxnId="{58F9BF2E-1B76-4B6E-AC70-EBFDA102B9AE}">
      <dgm:prSet/>
      <dgm:spPr/>
      <dgm:t>
        <a:bodyPr/>
        <a:lstStyle/>
        <a:p>
          <a:endParaRPr lang="x-none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07958C-6473-438B-8120-37495AE5A956}" type="sibTrans" cxnId="{58F9BF2E-1B76-4B6E-AC70-EBFDA102B9AE}">
      <dgm:prSet/>
      <dgm:spPr/>
      <dgm:t>
        <a:bodyPr/>
        <a:lstStyle/>
        <a:p>
          <a:endParaRPr lang="x-none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1DE803-1811-44EF-B509-A5022E2850AD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Залучити до спецфонду університету             </a:t>
          </a:r>
          <a:r>
            <a:rPr lang="uk-UA" sz="1800" b="1" i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не менше 1000 тис.  гривень</a:t>
          </a:r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від здійснення комерційних проектів               на підвищення кваліфікації - з них:</a:t>
          </a:r>
          <a:endParaRPr lang="uk-UA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670FA6-4B40-4F04-8E40-7CA74F72F48B}" type="parTrans" cxnId="{CB59CE84-8780-4F7B-810B-10052E0381A9}">
      <dgm:prSet/>
      <dgm:spPr/>
      <dgm:t>
        <a:bodyPr/>
        <a:lstStyle/>
        <a:p>
          <a:endParaRPr lang="x-none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8C8FC7-611B-46A4-8362-E82FBD30D113}" type="sibTrans" cxnId="{CB59CE84-8780-4F7B-810B-10052E0381A9}">
      <dgm:prSet/>
      <dgm:spPr/>
      <dgm:t>
        <a:bodyPr/>
        <a:lstStyle/>
        <a:p>
          <a:endParaRPr lang="x-none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8749C1-E18A-43DA-B0E5-BB3DC86EC817}">
      <dgm:prSet custT="1"/>
      <dgm:spPr/>
      <dgm:t>
        <a:bodyPr/>
        <a:lstStyle/>
        <a:p>
          <a:r>
            <a:rPr lang="uk-UA" sz="1800" b="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600 тис. грн.  –  від стажистів на кафедрах університету</a:t>
          </a:r>
          <a:endParaRPr lang="x-none" sz="1800" b="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09FB220-85C2-4D7E-AA38-08DEC3F52541}" type="parTrans" cxnId="{0A5E82CF-0CFA-4E8D-B104-5EB9C7B297F8}">
      <dgm:prSet/>
      <dgm:spPr/>
      <dgm:t>
        <a:bodyPr/>
        <a:lstStyle/>
        <a:p>
          <a:endParaRPr lang="x-none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553982-00F7-4C4E-B5DD-5E15929F5DB4}" type="sibTrans" cxnId="{0A5E82CF-0CFA-4E8D-B104-5EB9C7B297F8}">
      <dgm:prSet/>
      <dgm:spPr/>
      <dgm:t>
        <a:bodyPr/>
        <a:lstStyle/>
        <a:p>
          <a:endParaRPr lang="x-none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E431F0-2551-432E-9101-340FF7AB93B1}">
      <dgm:prSet custT="1"/>
      <dgm:spPr/>
      <dgm:t>
        <a:bodyPr/>
        <a:lstStyle/>
        <a:p>
          <a:r>
            <a:rPr lang="uk-UA" sz="1800" b="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400 тис. грн. – від групових курсів з підвищення кваліфікації</a:t>
          </a:r>
          <a:endParaRPr lang="x-none" sz="1800" b="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8195149-80DE-4F89-87DC-30CD7B96B54B}" type="parTrans" cxnId="{3DF7920A-D151-4700-BE6B-906FEFED5A70}">
      <dgm:prSet/>
      <dgm:spPr/>
      <dgm:t>
        <a:bodyPr/>
        <a:lstStyle/>
        <a:p>
          <a:endParaRPr lang="x-none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23AA3A-0105-4B12-9FB9-A58FBD9DF182}" type="sibTrans" cxnId="{3DF7920A-D151-4700-BE6B-906FEFED5A70}">
      <dgm:prSet/>
      <dgm:spPr/>
      <dgm:t>
        <a:bodyPr/>
        <a:lstStyle/>
        <a:p>
          <a:endParaRPr lang="x-none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307E4A-6429-40FC-926E-0B70AA9BFD6F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Залучити до благодійного фонду університету від слухачів курсів підвищення кваліфікації, які  навчатимуться  на бюджетній основі</a:t>
          </a:r>
          <a:endParaRPr lang="uk-UA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F12452-9B5B-41F5-BC0E-7188FD4AD762}" type="parTrans" cxnId="{60554F9C-E52B-4432-886A-1C3DEB7CA562}">
      <dgm:prSet/>
      <dgm:spPr/>
      <dgm:t>
        <a:bodyPr/>
        <a:lstStyle/>
        <a:p>
          <a:endParaRPr lang="x-none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7E688D-20A1-4851-813C-EB1E3B95F16D}" type="sibTrans" cxnId="{60554F9C-E52B-4432-886A-1C3DEB7CA562}">
      <dgm:prSet/>
      <dgm:spPr/>
      <dgm:t>
        <a:bodyPr/>
        <a:lstStyle/>
        <a:p>
          <a:endParaRPr lang="x-none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4B3307-CE41-43DF-8884-F3127BF85AFA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Забезпечити високу якість викладання на курсах підвищення  кваліфікації шляхом</a:t>
          </a:r>
          <a:endParaRPr lang="uk-UA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D890C1-6B13-4609-86E0-DFFFBB700A32}" type="parTrans" cxnId="{21A03AA9-57BB-4730-8CEF-B3C8B3E39C72}">
      <dgm:prSet/>
      <dgm:spPr/>
      <dgm:t>
        <a:bodyPr/>
        <a:lstStyle/>
        <a:p>
          <a:endParaRPr lang="x-none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BF81C7-22E7-471D-9E8E-37952E67A36F}" type="sibTrans" cxnId="{21A03AA9-57BB-4730-8CEF-B3C8B3E39C72}">
      <dgm:prSet/>
      <dgm:spPr/>
      <dgm:t>
        <a:bodyPr/>
        <a:lstStyle/>
        <a:p>
          <a:endParaRPr lang="x-none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BB157E-BA9E-457C-8FBD-32B943A05352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Забезпечити безумовно виконання державного замовлення з підвищення кваліфікації</a:t>
          </a:r>
          <a:endParaRPr lang="uk-UA" sz="1800" dirty="0">
            <a:latin typeface="Times New Roman" pitchFamily="18" charset="0"/>
            <a:cs typeface="Times New Roman" pitchFamily="18" charset="0"/>
          </a:endParaRPr>
        </a:p>
      </dgm:t>
    </dgm:pt>
    <dgm:pt modelId="{499229A0-3BCA-4157-9693-683CABE978B4}" type="parTrans" cxnId="{16B078B1-864F-4737-837E-6BF9DF16B29C}">
      <dgm:prSet/>
      <dgm:spPr/>
      <dgm:t>
        <a:bodyPr/>
        <a:lstStyle/>
        <a:p>
          <a:endParaRPr lang="x-none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DBDF0C-61C8-4AD7-9867-27A5EF5DF0B2}" type="sibTrans" cxnId="{16B078B1-864F-4737-837E-6BF9DF16B29C}">
      <dgm:prSet/>
      <dgm:spPr/>
      <dgm:t>
        <a:bodyPr/>
        <a:lstStyle/>
        <a:p>
          <a:endParaRPr lang="x-none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1FFF0F-B495-4A76-9830-DFD40E7B63F7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Здійснити навчання фахівців, спеціалістів, НПП на комерційній основі</a:t>
          </a:r>
          <a:endParaRPr lang="uk-UA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E1D323-C140-4996-B780-AB7B2E457AC6}" type="sibTrans" cxnId="{E59355CD-F39F-4B7C-ACF7-F69479A1A511}">
      <dgm:prSet/>
      <dgm:spPr/>
      <dgm:t>
        <a:bodyPr/>
        <a:lstStyle/>
        <a:p>
          <a:endParaRPr lang="x-none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81DCBA-2F8A-420B-9AF0-3AD67D40322D}" type="parTrans" cxnId="{E59355CD-F39F-4B7C-ACF7-F69479A1A511}">
      <dgm:prSet/>
      <dgm:spPr/>
      <dgm:t>
        <a:bodyPr/>
        <a:lstStyle/>
        <a:p>
          <a:endParaRPr lang="x-none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A4D5EC-147C-4048-8233-3060ABC5E61C}">
      <dgm:prSet custT="1"/>
      <dgm:spPr/>
      <dgm:t>
        <a:bodyPr/>
        <a:lstStyle/>
        <a:p>
          <a:pPr algn="just" rtl="0"/>
          <a:r>
            <a:rPr lang="uk-UA" sz="18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залучення</a:t>
          </a: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8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навчального процесу висококваліфікованих працівників кафедр університету</a:t>
          </a:r>
        </a:p>
      </dgm:t>
    </dgm:pt>
    <dgm:pt modelId="{26724394-4323-4AB4-A59C-D5A452F2AC37}" type="parTrans" cxnId="{FA4B43BB-5835-46EE-AF1F-30E32934550C}">
      <dgm:prSet/>
      <dgm:spPr/>
      <dgm:t>
        <a:bodyPr/>
        <a:lstStyle/>
        <a:p>
          <a:endParaRPr lang="x-none" sz="1800"/>
        </a:p>
      </dgm:t>
    </dgm:pt>
    <dgm:pt modelId="{8E71B7B1-373B-45A4-8FC3-02F4AE4FD9DB}" type="sibTrans" cxnId="{FA4B43BB-5835-46EE-AF1F-30E32934550C}">
      <dgm:prSet/>
      <dgm:spPr/>
      <dgm:t>
        <a:bodyPr/>
        <a:lstStyle/>
        <a:p>
          <a:endParaRPr lang="x-none" sz="1800"/>
        </a:p>
      </dgm:t>
    </dgm:pt>
    <dgm:pt modelId="{6C2AA0A1-9EC7-4887-8FCA-8A9BB6A0CAB5}">
      <dgm:prSet custT="1"/>
      <dgm:spPr/>
      <dgm:t>
        <a:bodyPr/>
        <a:lstStyle/>
        <a:p>
          <a:pPr rtl="0"/>
          <a:endParaRPr lang="uk-UA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07C03C-3698-4F3A-90F0-CC06BB717B21}" type="parTrans" cxnId="{CF8BD974-BC1C-4C60-9709-99C3CF52083C}">
      <dgm:prSet/>
      <dgm:spPr/>
      <dgm:t>
        <a:bodyPr/>
        <a:lstStyle/>
        <a:p>
          <a:endParaRPr lang="x-none" sz="1800"/>
        </a:p>
      </dgm:t>
    </dgm:pt>
    <dgm:pt modelId="{5F2B8F10-070C-41B5-B99E-3E95A088FC36}" type="sibTrans" cxnId="{CF8BD974-BC1C-4C60-9709-99C3CF52083C}">
      <dgm:prSet/>
      <dgm:spPr/>
      <dgm:t>
        <a:bodyPr/>
        <a:lstStyle/>
        <a:p>
          <a:endParaRPr lang="x-none" sz="1800"/>
        </a:p>
      </dgm:t>
    </dgm:pt>
    <dgm:pt modelId="{F8CD435C-AA09-48DC-B126-10F525C96FC9}">
      <dgm:prSet custT="1"/>
      <dgm:spPr/>
      <dgm:t>
        <a:bodyPr/>
        <a:lstStyle/>
        <a:p>
          <a:pPr rtl="0"/>
          <a:r>
            <a:rPr lang="uk-UA" sz="1800" b="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300 тис. грн</a:t>
          </a:r>
          <a:r>
            <a:rPr lang="uk-UA" sz="18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endParaRPr lang="x-none" sz="18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51860C9-9839-490F-8A6C-AF993F6C1CE2}" type="parTrans" cxnId="{A194F46E-68B2-4F43-816C-5DE37546C886}">
      <dgm:prSet/>
      <dgm:spPr/>
      <dgm:t>
        <a:bodyPr/>
        <a:lstStyle/>
        <a:p>
          <a:endParaRPr lang="x-none" sz="1800"/>
        </a:p>
      </dgm:t>
    </dgm:pt>
    <dgm:pt modelId="{C155FC10-94C9-49BF-8C3C-2C7B3F76AF48}" type="sibTrans" cxnId="{A194F46E-68B2-4F43-816C-5DE37546C886}">
      <dgm:prSet/>
      <dgm:spPr/>
      <dgm:t>
        <a:bodyPr/>
        <a:lstStyle/>
        <a:p>
          <a:endParaRPr lang="x-none" sz="1800"/>
        </a:p>
      </dgm:t>
    </dgm:pt>
    <dgm:pt modelId="{650C95A4-5D7B-4C0D-9538-F4E1E024CAB6}">
      <dgm:prSet custT="1"/>
      <dgm:spPr/>
      <dgm:t>
        <a:bodyPr/>
        <a:lstStyle/>
        <a:p>
          <a:pPr rtl="0"/>
          <a:r>
            <a:rPr lang="uk-UA" sz="18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із загальною чисельністю слухачів                      1195 осіб (16 навчальних закладів)</a:t>
          </a:r>
        </a:p>
      </dgm:t>
    </dgm:pt>
    <dgm:pt modelId="{F920E3E4-5953-497F-B44A-4D4DBF54C168}" type="parTrans" cxnId="{8CB5BF65-BFB4-405C-87F9-4220C6B08CC2}">
      <dgm:prSet/>
      <dgm:spPr/>
      <dgm:t>
        <a:bodyPr/>
        <a:lstStyle/>
        <a:p>
          <a:endParaRPr lang="x-none" sz="1800"/>
        </a:p>
      </dgm:t>
    </dgm:pt>
    <dgm:pt modelId="{F60EEE01-FC03-4886-86E3-7F2F490EEE85}" type="sibTrans" cxnId="{8CB5BF65-BFB4-405C-87F9-4220C6B08CC2}">
      <dgm:prSet/>
      <dgm:spPr/>
      <dgm:t>
        <a:bodyPr/>
        <a:lstStyle/>
        <a:p>
          <a:endParaRPr lang="x-none" sz="1800"/>
        </a:p>
      </dgm:t>
    </dgm:pt>
    <dgm:pt modelId="{78B355CD-8287-4D3D-A1FA-01F3111E0BA5}">
      <dgm:prSet custT="1"/>
      <dgm:spPr/>
      <dgm:t>
        <a:bodyPr/>
        <a:lstStyle/>
        <a:p>
          <a:r>
            <a:rPr lang="uk-UA" sz="1800" b="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однієї</a:t>
          </a:r>
          <a:r>
            <a:rPr lang="uk-UA" sz="18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 тисячі осіб </a:t>
          </a:r>
          <a:endParaRPr lang="uk-UA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C2FC2F-3EA5-48EA-AA43-08E99FA90C28}" type="parTrans" cxnId="{3A9E90B2-45FA-443D-B76B-6ECD322500D7}">
      <dgm:prSet/>
      <dgm:spPr/>
      <dgm:t>
        <a:bodyPr/>
        <a:lstStyle/>
        <a:p>
          <a:endParaRPr lang="x-none" sz="1800"/>
        </a:p>
      </dgm:t>
    </dgm:pt>
    <dgm:pt modelId="{EA504843-34C3-455E-9414-C2D6A16B5CF9}" type="sibTrans" cxnId="{3A9E90B2-45FA-443D-B76B-6ECD322500D7}">
      <dgm:prSet/>
      <dgm:spPr/>
      <dgm:t>
        <a:bodyPr/>
        <a:lstStyle/>
        <a:p>
          <a:endParaRPr lang="x-none" sz="1800"/>
        </a:p>
      </dgm:t>
    </dgm:pt>
    <dgm:pt modelId="{1F8E64BB-4A43-4137-946D-648BB74B3BD4}">
      <dgm:prSet custT="1"/>
      <dgm:spPr/>
      <dgm:t>
        <a:bodyPr/>
        <a:lstStyle/>
        <a:p>
          <a:endParaRPr lang="uk-UA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5FF80E-E7E6-481A-97B3-268DBF3AE6D4}" type="parTrans" cxnId="{AA4C8E9F-EC04-43A7-9C11-D1D44E58BD95}">
      <dgm:prSet/>
      <dgm:spPr/>
      <dgm:t>
        <a:bodyPr/>
        <a:lstStyle/>
        <a:p>
          <a:endParaRPr lang="x-none" sz="1800"/>
        </a:p>
      </dgm:t>
    </dgm:pt>
    <dgm:pt modelId="{19F9F739-224A-472C-B5EF-2AF54EBCF4B0}" type="sibTrans" cxnId="{AA4C8E9F-EC04-43A7-9C11-D1D44E58BD95}">
      <dgm:prSet/>
      <dgm:spPr/>
      <dgm:t>
        <a:bodyPr/>
        <a:lstStyle/>
        <a:p>
          <a:endParaRPr lang="x-none" sz="1800"/>
        </a:p>
      </dgm:t>
    </dgm:pt>
    <dgm:pt modelId="{83B99FAB-3DB8-416B-8008-7072211A68D6}">
      <dgm:prSet phldrT="[Текст]" custT="1"/>
      <dgm:spPr/>
      <dgm:t>
        <a:bodyPr/>
        <a:lstStyle/>
        <a:p>
          <a:r>
            <a:rPr lang="uk-UA" sz="1800" b="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кількості 2800 осіб</a:t>
          </a:r>
          <a:endParaRPr lang="uk-UA" sz="1800" b="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D418CCB-8036-4BE6-9D1E-D1BBC79105E8}" type="parTrans" cxnId="{170B884A-D0BC-45B2-8DA0-48F430F456C0}">
      <dgm:prSet/>
      <dgm:spPr/>
      <dgm:t>
        <a:bodyPr/>
        <a:lstStyle/>
        <a:p>
          <a:endParaRPr lang="x-none" sz="1800"/>
        </a:p>
      </dgm:t>
    </dgm:pt>
    <dgm:pt modelId="{776BE77E-B1B7-40D3-BB3F-F84FF6A43533}" type="sibTrans" cxnId="{170B884A-D0BC-45B2-8DA0-48F430F456C0}">
      <dgm:prSet/>
      <dgm:spPr/>
      <dgm:t>
        <a:bodyPr/>
        <a:lstStyle/>
        <a:p>
          <a:endParaRPr lang="x-none" sz="1800"/>
        </a:p>
      </dgm:t>
    </dgm:pt>
    <dgm:pt modelId="{DF72B757-66F1-457B-B646-D8AA465BB221}">
      <dgm:prSet phldrT="[Текст]" custT="1"/>
      <dgm:spPr/>
      <dgm:t>
        <a:bodyPr/>
        <a:lstStyle/>
        <a:p>
          <a:endParaRPr lang="uk-UA" sz="18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4FAC0C6-CC35-4D99-8DF7-7DD70A79A570}" type="parTrans" cxnId="{5238777C-3EB4-4B7A-9076-FF62D1A5E1B1}">
      <dgm:prSet/>
      <dgm:spPr/>
      <dgm:t>
        <a:bodyPr/>
        <a:lstStyle/>
        <a:p>
          <a:endParaRPr lang="x-none" sz="1800"/>
        </a:p>
      </dgm:t>
    </dgm:pt>
    <dgm:pt modelId="{A8E1A9DE-D25F-4C9C-93DC-2CA54451CB4A}" type="sibTrans" cxnId="{5238777C-3EB4-4B7A-9076-FF62D1A5E1B1}">
      <dgm:prSet/>
      <dgm:spPr/>
      <dgm:t>
        <a:bodyPr/>
        <a:lstStyle/>
        <a:p>
          <a:endParaRPr lang="x-none" sz="1800"/>
        </a:p>
      </dgm:t>
    </dgm:pt>
    <dgm:pt modelId="{B334E0DD-32AF-4F7E-B639-017874A00E18}" type="pres">
      <dgm:prSet presAssocID="{DD4DF8C2-F6BF-44D7-A729-59110A74D61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BB3DF24-B773-453B-96C9-122CF6E43B3D}" type="pres">
      <dgm:prSet presAssocID="{EFBB157E-BA9E-457C-8FBD-32B943A05352}" presName="linNode" presStyleCnt="0"/>
      <dgm:spPr/>
    </dgm:pt>
    <dgm:pt modelId="{4A95CF89-D50C-4F46-81C5-D9412FFC8C36}" type="pres">
      <dgm:prSet presAssocID="{EFBB157E-BA9E-457C-8FBD-32B943A05352}" presName="parentShp" presStyleLbl="node1" presStyleIdx="0" presStyleCnt="6" custScaleX="128206" custLinFactNeighborX="-3125" custLinFactNeighborY="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94824F-2541-45BD-947D-D462D27554E3}" type="pres">
      <dgm:prSet presAssocID="{EFBB157E-BA9E-457C-8FBD-32B943A05352}" presName="childShp" presStyleLbl="bgAccFollowNode1" presStyleIdx="0" presStyleCnt="6" custScaleX="908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25DB19-6A79-41F4-BA47-9A57B94AB427}" type="pres">
      <dgm:prSet presAssocID="{61DBDF0C-61C8-4AD7-9867-27A5EF5DF0B2}" presName="spacing" presStyleCnt="0"/>
      <dgm:spPr/>
    </dgm:pt>
    <dgm:pt modelId="{6C2E5F21-DFF4-440D-AF2C-F9C48B895BD1}" type="pres">
      <dgm:prSet presAssocID="{6C1FFF0F-B495-4A76-9830-DFD40E7B63F7}" presName="linNode" presStyleCnt="0"/>
      <dgm:spPr/>
    </dgm:pt>
    <dgm:pt modelId="{50A915EB-8FD4-4329-9E17-F9385629C92D}" type="pres">
      <dgm:prSet presAssocID="{6C1FFF0F-B495-4A76-9830-DFD40E7B63F7}" presName="parentShp" presStyleLbl="node1" presStyleIdx="1" presStyleCnt="6" custScaleX="141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F130C0-A469-4782-A8CF-B268DCB08CD9}" type="pres">
      <dgm:prSet presAssocID="{6C1FFF0F-B495-4A76-9830-DFD40E7B63F7}" presName="childShp" presStyleLbl="b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26B062-2B96-4542-9F2B-92CBE1BC1542}" type="pres">
      <dgm:prSet presAssocID="{F9E1D323-C140-4996-B780-AB7B2E457AC6}" presName="spacing" presStyleCnt="0"/>
      <dgm:spPr/>
    </dgm:pt>
    <dgm:pt modelId="{A64918B6-AE07-42A1-A117-D0585336ED73}" type="pres">
      <dgm:prSet presAssocID="{CD63A616-514D-4CAD-ACEC-688093361876}" presName="linNode" presStyleCnt="0"/>
      <dgm:spPr/>
    </dgm:pt>
    <dgm:pt modelId="{BD6CED4D-0D37-401A-9009-3A930817C7E6}" type="pres">
      <dgm:prSet presAssocID="{CD63A616-514D-4CAD-ACEC-688093361876}" presName="parentShp" presStyleLbl="node1" presStyleIdx="2" presStyleCnt="6" custScaleX="1453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D27DAA-D05D-4A62-ACD4-06ED12A1784D}" type="pres">
      <dgm:prSet presAssocID="{CD63A616-514D-4CAD-ACEC-688093361876}" presName="childShp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891AF9-5C89-4394-8972-1D5AB5C26B87}" type="pres">
      <dgm:prSet presAssocID="{F007958C-6473-438B-8120-37495AE5A956}" presName="spacing" presStyleCnt="0"/>
      <dgm:spPr/>
    </dgm:pt>
    <dgm:pt modelId="{C54DEBA9-A509-4511-A780-D94D9078750C}" type="pres">
      <dgm:prSet presAssocID="{561DE803-1811-44EF-B509-A5022E2850AD}" presName="linNode" presStyleCnt="0"/>
      <dgm:spPr/>
    </dgm:pt>
    <dgm:pt modelId="{C748E6CA-F719-4BBE-A389-EA9BE7FEAFED}" type="pres">
      <dgm:prSet presAssocID="{561DE803-1811-44EF-B509-A5022E2850AD}" presName="parentShp" presStyleLbl="node1" presStyleIdx="3" presStyleCnt="6" custScaleX="150000" custScaleY="1241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BDAE1-FEE3-4092-BE92-7A422CA12472}" type="pres">
      <dgm:prSet presAssocID="{561DE803-1811-44EF-B509-A5022E2850AD}" presName="childShp" presStyleLbl="bgAccFollowNode1" presStyleIdx="3" presStyleCnt="6" custScaleY="1939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0EA8A-EC98-4A80-9812-BF67F6311A70}" type="pres">
      <dgm:prSet presAssocID="{B38C8FC7-611B-46A4-8362-E82FBD30D113}" presName="spacing" presStyleCnt="0"/>
      <dgm:spPr/>
    </dgm:pt>
    <dgm:pt modelId="{A2EEBEA6-BDE6-41E9-A2BD-D0F775D919B4}" type="pres">
      <dgm:prSet presAssocID="{05307E4A-6429-40FC-926E-0B70AA9BFD6F}" presName="linNode" presStyleCnt="0"/>
      <dgm:spPr/>
    </dgm:pt>
    <dgm:pt modelId="{97AC5061-7C6D-4981-8D22-1D63E3D28D7C}" type="pres">
      <dgm:prSet presAssocID="{05307E4A-6429-40FC-926E-0B70AA9BFD6F}" presName="parentShp" presStyleLbl="node1" presStyleIdx="4" presStyleCnt="6" custScaleX="150000" custScaleY="125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4C1A8-54A1-4450-8C28-B359530AC682}" type="pres">
      <dgm:prSet presAssocID="{05307E4A-6429-40FC-926E-0B70AA9BFD6F}" presName="childShp" presStyleLbl="bgAccFollowNode1" presStyleIdx="4" presStyleCnt="6" custLinFactNeighborX="41" custLinFactNeighborY="4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C94EFC-F739-4610-A400-6C592099EBC1}" type="pres">
      <dgm:prSet presAssocID="{2F7E688D-20A1-4851-813C-EB1E3B95F16D}" presName="spacing" presStyleCnt="0"/>
      <dgm:spPr/>
    </dgm:pt>
    <dgm:pt modelId="{9DCA39C5-CED7-4CB7-B830-D98650E175B8}" type="pres">
      <dgm:prSet presAssocID="{324B3307-CE41-43DF-8884-F3127BF85AFA}" presName="linNode" presStyleCnt="0"/>
      <dgm:spPr/>
    </dgm:pt>
    <dgm:pt modelId="{1BEF41DE-2B7B-4555-9E4F-B3D67C22C795}" type="pres">
      <dgm:prSet presAssocID="{324B3307-CE41-43DF-8884-F3127BF85AFA}" presName="parentShp" presStyleLbl="node1" presStyleIdx="5" presStyleCnt="6" custScaleX="15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BC974-8716-407C-BC6C-F17713794573}" type="pres">
      <dgm:prSet presAssocID="{324B3307-CE41-43DF-8884-F3127BF85AFA}" presName="childShp" presStyleLbl="bgAccFollowNode1" presStyleIdx="5" presStyleCnt="6" custScaleY="145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76CB78-A8DD-4F39-A4BA-6D3FEA827D64}" type="presOf" srcId="{6C2AA0A1-9EC7-4887-8FCA-8A9BB6A0CAB5}" destId="{E6E4C1A8-54A1-4450-8C28-B359530AC682}" srcOrd="0" destOrd="0" presId="urn:microsoft.com/office/officeart/2005/8/layout/vList6"/>
    <dgm:cxn modelId="{0DE69B23-CEF5-4D05-BB2F-7F78E8BB1410}" type="presOf" srcId="{CD63A616-514D-4CAD-ACEC-688093361876}" destId="{BD6CED4D-0D37-401A-9009-3A930817C7E6}" srcOrd="0" destOrd="0" presId="urn:microsoft.com/office/officeart/2005/8/layout/vList6"/>
    <dgm:cxn modelId="{D5177F33-03F9-45FE-8B2D-6BDC8DA041D7}" type="presOf" srcId="{488749C1-E18A-43DA-B0E5-BB3DC86EC817}" destId="{CCEBDAE1-FEE3-4092-BE92-7A422CA12472}" srcOrd="0" destOrd="0" presId="urn:microsoft.com/office/officeart/2005/8/layout/vList6"/>
    <dgm:cxn modelId="{CEF2777A-98E1-4D23-B4DB-4390FF156ED3}" type="presOf" srcId="{05307E4A-6429-40FC-926E-0B70AA9BFD6F}" destId="{97AC5061-7C6D-4981-8D22-1D63E3D28D7C}" srcOrd="0" destOrd="0" presId="urn:microsoft.com/office/officeart/2005/8/layout/vList6"/>
    <dgm:cxn modelId="{C15FDC45-8576-4824-807B-71ED0E212320}" type="presOf" srcId="{324B3307-CE41-43DF-8884-F3127BF85AFA}" destId="{1BEF41DE-2B7B-4555-9E4F-B3D67C22C795}" srcOrd="0" destOrd="0" presId="urn:microsoft.com/office/officeart/2005/8/layout/vList6"/>
    <dgm:cxn modelId="{67A151FA-F86A-45F7-BFA9-45E1890E665C}" type="presOf" srcId="{6C1FFF0F-B495-4A76-9830-DFD40E7B63F7}" destId="{50A915EB-8FD4-4329-9E17-F9385629C92D}" srcOrd="0" destOrd="0" presId="urn:microsoft.com/office/officeart/2005/8/layout/vList6"/>
    <dgm:cxn modelId="{3B118DFF-81EA-4F03-BE5A-4D316BEA6757}" type="presOf" srcId="{650C95A4-5D7B-4C0D-9538-F4E1E024CAB6}" destId="{EAD27DAA-D05D-4A62-ACD4-06ED12A1784D}" srcOrd="0" destOrd="0" presId="urn:microsoft.com/office/officeart/2005/8/layout/vList6"/>
    <dgm:cxn modelId="{3DF7920A-D151-4700-BE6B-906FEFED5A70}" srcId="{561DE803-1811-44EF-B509-A5022E2850AD}" destId="{E2E431F0-2551-432E-9101-340FF7AB93B1}" srcOrd="1" destOrd="0" parTransId="{88195149-80DE-4F89-87DC-30CD7B96B54B}" sibTransId="{0E23AA3A-0105-4B12-9FB9-A58FBD9DF182}"/>
    <dgm:cxn modelId="{3A9E90B2-45FA-443D-B76B-6ECD322500D7}" srcId="{6C1FFF0F-B495-4A76-9830-DFD40E7B63F7}" destId="{78B355CD-8287-4D3D-A1FA-01F3111E0BA5}" srcOrd="1" destOrd="0" parTransId="{CBC2FC2F-3EA5-48EA-AA43-08E99FA90C28}" sibTransId="{EA504843-34C3-455E-9414-C2D6A16B5CF9}"/>
    <dgm:cxn modelId="{924594AA-EDA9-46CF-80CC-B1067D85AD6C}" type="presOf" srcId="{F8CD435C-AA09-48DC-B126-10F525C96FC9}" destId="{E6E4C1A8-54A1-4450-8C28-B359530AC682}" srcOrd="0" destOrd="1" presId="urn:microsoft.com/office/officeart/2005/8/layout/vList6"/>
    <dgm:cxn modelId="{A194F46E-68B2-4F43-816C-5DE37546C886}" srcId="{05307E4A-6429-40FC-926E-0B70AA9BFD6F}" destId="{F8CD435C-AA09-48DC-B126-10F525C96FC9}" srcOrd="1" destOrd="0" parTransId="{A51860C9-9839-490F-8A6C-AF993F6C1CE2}" sibTransId="{C155FC10-94C9-49BF-8C3C-2C7B3F76AF48}"/>
    <dgm:cxn modelId="{07A71719-9F79-43F0-971B-370F9D9CB773}" type="presOf" srcId="{78B355CD-8287-4D3D-A1FA-01F3111E0BA5}" destId="{CEF130C0-A469-4782-A8CF-B268DCB08CD9}" srcOrd="0" destOrd="1" presId="urn:microsoft.com/office/officeart/2005/8/layout/vList6"/>
    <dgm:cxn modelId="{170B884A-D0BC-45B2-8DA0-48F430F456C0}" srcId="{EFBB157E-BA9E-457C-8FBD-32B943A05352}" destId="{83B99FAB-3DB8-416B-8008-7072211A68D6}" srcOrd="1" destOrd="0" parTransId="{3D418CCB-8036-4BE6-9D1E-D1BBC79105E8}" sibTransId="{776BE77E-B1B7-40D3-BB3F-F84FF6A43533}"/>
    <dgm:cxn modelId="{8CB5BF65-BFB4-405C-87F9-4220C6B08CC2}" srcId="{CD63A616-514D-4CAD-ACEC-688093361876}" destId="{650C95A4-5D7B-4C0D-9538-F4E1E024CAB6}" srcOrd="0" destOrd="0" parTransId="{F920E3E4-5953-497F-B44A-4D4DBF54C168}" sibTransId="{F60EEE01-FC03-4886-86E3-7F2F490EEE85}"/>
    <dgm:cxn modelId="{60554F9C-E52B-4432-886A-1C3DEB7CA562}" srcId="{DD4DF8C2-F6BF-44D7-A729-59110A74D616}" destId="{05307E4A-6429-40FC-926E-0B70AA9BFD6F}" srcOrd="4" destOrd="0" parTransId="{D3F12452-9B5B-41F5-BC0E-7188FD4AD762}" sibTransId="{2F7E688D-20A1-4851-813C-EB1E3B95F16D}"/>
    <dgm:cxn modelId="{FA4B43BB-5835-46EE-AF1F-30E32934550C}" srcId="{324B3307-CE41-43DF-8884-F3127BF85AFA}" destId="{39A4D5EC-147C-4048-8233-3060ABC5E61C}" srcOrd="0" destOrd="0" parTransId="{26724394-4323-4AB4-A59C-D5A452F2AC37}" sibTransId="{8E71B7B1-373B-45A4-8FC3-02F4AE4FD9DB}"/>
    <dgm:cxn modelId="{4C6A9590-34CD-4109-B658-95B702E9627E}" type="presOf" srcId="{39A4D5EC-147C-4048-8233-3060ABC5E61C}" destId="{836BC974-8716-407C-BC6C-F17713794573}" srcOrd="0" destOrd="0" presId="urn:microsoft.com/office/officeart/2005/8/layout/vList6"/>
    <dgm:cxn modelId="{CF8BD974-BC1C-4C60-9709-99C3CF52083C}" srcId="{05307E4A-6429-40FC-926E-0B70AA9BFD6F}" destId="{6C2AA0A1-9EC7-4887-8FCA-8A9BB6A0CAB5}" srcOrd="0" destOrd="0" parTransId="{1A07C03C-3698-4F3A-90F0-CC06BB717B21}" sibTransId="{5F2B8F10-070C-41B5-B99E-3E95A088FC36}"/>
    <dgm:cxn modelId="{B5971C07-3352-42F4-BF36-ACE68F11338C}" type="presOf" srcId="{DF72B757-66F1-457B-B646-D8AA465BB221}" destId="{8894824F-2541-45BD-947D-D462D27554E3}" srcOrd="0" destOrd="0" presId="urn:microsoft.com/office/officeart/2005/8/layout/vList6"/>
    <dgm:cxn modelId="{E59355CD-F39F-4B7C-ACF7-F69479A1A511}" srcId="{DD4DF8C2-F6BF-44D7-A729-59110A74D616}" destId="{6C1FFF0F-B495-4A76-9830-DFD40E7B63F7}" srcOrd="1" destOrd="0" parTransId="{5E81DCBA-2F8A-420B-9AF0-3AD67D40322D}" sibTransId="{F9E1D323-C140-4996-B780-AB7B2E457AC6}"/>
    <dgm:cxn modelId="{5238777C-3EB4-4B7A-9076-FF62D1A5E1B1}" srcId="{EFBB157E-BA9E-457C-8FBD-32B943A05352}" destId="{DF72B757-66F1-457B-B646-D8AA465BB221}" srcOrd="0" destOrd="0" parTransId="{34FAC0C6-CC35-4D99-8DF7-7DD70A79A570}" sibTransId="{A8E1A9DE-D25F-4C9C-93DC-2CA54451CB4A}"/>
    <dgm:cxn modelId="{0A5E82CF-0CFA-4E8D-B104-5EB9C7B297F8}" srcId="{561DE803-1811-44EF-B509-A5022E2850AD}" destId="{488749C1-E18A-43DA-B0E5-BB3DC86EC817}" srcOrd="0" destOrd="0" parTransId="{509FB220-85C2-4D7E-AA38-08DEC3F52541}" sibTransId="{43553982-00F7-4C4E-B5DD-5E15929F5DB4}"/>
    <dgm:cxn modelId="{ED79A923-84F8-4691-BA7C-4C8C66939BE0}" type="presOf" srcId="{E2E431F0-2551-432E-9101-340FF7AB93B1}" destId="{CCEBDAE1-FEE3-4092-BE92-7A422CA12472}" srcOrd="0" destOrd="1" presId="urn:microsoft.com/office/officeart/2005/8/layout/vList6"/>
    <dgm:cxn modelId="{B0E4783A-64BE-4C33-8E01-76F1C1393FA8}" type="presOf" srcId="{DD4DF8C2-F6BF-44D7-A729-59110A74D616}" destId="{B334E0DD-32AF-4F7E-B639-017874A00E18}" srcOrd="0" destOrd="0" presId="urn:microsoft.com/office/officeart/2005/8/layout/vList6"/>
    <dgm:cxn modelId="{21A03AA9-57BB-4730-8CEF-B3C8B3E39C72}" srcId="{DD4DF8C2-F6BF-44D7-A729-59110A74D616}" destId="{324B3307-CE41-43DF-8884-F3127BF85AFA}" srcOrd="5" destOrd="0" parTransId="{E7D890C1-6B13-4609-86E0-DFFFBB700A32}" sibTransId="{4BBF81C7-22E7-471D-9E8E-37952E67A36F}"/>
    <dgm:cxn modelId="{DE649477-B3DB-4A09-8950-A327790265B3}" type="presOf" srcId="{1F8E64BB-4A43-4137-946D-648BB74B3BD4}" destId="{CEF130C0-A469-4782-A8CF-B268DCB08CD9}" srcOrd="0" destOrd="0" presId="urn:microsoft.com/office/officeart/2005/8/layout/vList6"/>
    <dgm:cxn modelId="{58F9BF2E-1B76-4B6E-AC70-EBFDA102B9AE}" srcId="{DD4DF8C2-F6BF-44D7-A729-59110A74D616}" destId="{CD63A616-514D-4CAD-ACEC-688093361876}" srcOrd="2" destOrd="0" parTransId="{D2A3D0FC-7BA0-4041-8124-5FEFE6B485EB}" sibTransId="{F007958C-6473-438B-8120-37495AE5A956}"/>
    <dgm:cxn modelId="{7A8BC0EF-0B75-4D39-8E5D-64FACB130FC7}" type="presOf" srcId="{EFBB157E-BA9E-457C-8FBD-32B943A05352}" destId="{4A95CF89-D50C-4F46-81C5-D9412FFC8C36}" srcOrd="0" destOrd="0" presId="urn:microsoft.com/office/officeart/2005/8/layout/vList6"/>
    <dgm:cxn modelId="{CB59CE84-8780-4F7B-810B-10052E0381A9}" srcId="{DD4DF8C2-F6BF-44D7-A729-59110A74D616}" destId="{561DE803-1811-44EF-B509-A5022E2850AD}" srcOrd="3" destOrd="0" parTransId="{26670FA6-4B40-4F04-8E40-7CA74F72F48B}" sibTransId="{B38C8FC7-611B-46A4-8362-E82FBD30D113}"/>
    <dgm:cxn modelId="{AA4C8E9F-EC04-43A7-9C11-D1D44E58BD95}" srcId="{6C1FFF0F-B495-4A76-9830-DFD40E7B63F7}" destId="{1F8E64BB-4A43-4137-946D-648BB74B3BD4}" srcOrd="0" destOrd="0" parTransId="{8D5FF80E-E7E6-481A-97B3-268DBF3AE6D4}" sibTransId="{19F9F739-224A-472C-B5EF-2AF54EBCF4B0}"/>
    <dgm:cxn modelId="{0617A858-5CB8-463D-B96C-7175BA985D13}" type="presOf" srcId="{561DE803-1811-44EF-B509-A5022E2850AD}" destId="{C748E6CA-F719-4BBE-A389-EA9BE7FEAFED}" srcOrd="0" destOrd="0" presId="urn:microsoft.com/office/officeart/2005/8/layout/vList6"/>
    <dgm:cxn modelId="{16B078B1-864F-4737-837E-6BF9DF16B29C}" srcId="{DD4DF8C2-F6BF-44D7-A729-59110A74D616}" destId="{EFBB157E-BA9E-457C-8FBD-32B943A05352}" srcOrd="0" destOrd="0" parTransId="{499229A0-3BCA-4157-9693-683CABE978B4}" sibTransId="{61DBDF0C-61C8-4AD7-9867-27A5EF5DF0B2}"/>
    <dgm:cxn modelId="{23843D9B-0519-4700-B448-9F082AD326B7}" type="presOf" srcId="{83B99FAB-3DB8-416B-8008-7072211A68D6}" destId="{8894824F-2541-45BD-947D-D462D27554E3}" srcOrd="0" destOrd="1" presId="urn:microsoft.com/office/officeart/2005/8/layout/vList6"/>
    <dgm:cxn modelId="{E4A4AADC-6354-49E6-99F6-A5FEA214384B}" type="presParOf" srcId="{B334E0DD-32AF-4F7E-B639-017874A00E18}" destId="{0BB3DF24-B773-453B-96C9-122CF6E43B3D}" srcOrd="0" destOrd="0" presId="urn:microsoft.com/office/officeart/2005/8/layout/vList6"/>
    <dgm:cxn modelId="{340080AE-D135-47FD-A1F9-B47B9489F074}" type="presParOf" srcId="{0BB3DF24-B773-453B-96C9-122CF6E43B3D}" destId="{4A95CF89-D50C-4F46-81C5-D9412FFC8C36}" srcOrd="0" destOrd="0" presId="urn:microsoft.com/office/officeart/2005/8/layout/vList6"/>
    <dgm:cxn modelId="{6F597182-2F27-476B-8851-21A735F5301E}" type="presParOf" srcId="{0BB3DF24-B773-453B-96C9-122CF6E43B3D}" destId="{8894824F-2541-45BD-947D-D462D27554E3}" srcOrd="1" destOrd="0" presId="urn:microsoft.com/office/officeart/2005/8/layout/vList6"/>
    <dgm:cxn modelId="{A11A4278-B895-4BB0-ACAD-08CB58D88CDF}" type="presParOf" srcId="{B334E0DD-32AF-4F7E-B639-017874A00E18}" destId="{8625DB19-6A79-41F4-BA47-9A57B94AB427}" srcOrd="1" destOrd="0" presId="urn:microsoft.com/office/officeart/2005/8/layout/vList6"/>
    <dgm:cxn modelId="{7D58A4A4-827E-4DF7-BAC2-F68B94F38AB0}" type="presParOf" srcId="{B334E0DD-32AF-4F7E-B639-017874A00E18}" destId="{6C2E5F21-DFF4-440D-AF2C-F9C48B895BD1}" srcOrd="2" destOrd="0" presId="urn:microsoft.com/office/officeart/2005/8/layout/vList6"/>
    <dgm:cxn modelId="{22D8DA09-56A8-40D2-9975-7DD31807F7CB}" type="presParOf" srcId="{6C2E5F21-DFF4-440D-AF2C-F9C48B895BD1}" destId="{50A915EB-8FD4-4329-9E17-F9385629C92D}" srcOrd="0" destOrd="0" presId="urn:microsoft.com/office/officeart/2005/8/layout/vList6"/>
    <dgm:cxn modelId="{97FB9D62-C968-4230-96D7-7D6A4FF89433}" type="presParOf" srcId="{6C2E5F21-DFF4-440D-AF2C-F9C48B895BD1}" destId="{CEF130C0-A469-4782-A8CF-B268DCB08CD9}" srcOrd="1" destOrd="0" presId="urn:microsoft.com/office/officeart/2005/8/layout/vList6"/>
    <dgm:cxn modelId="{B8CC55FB-D6D9-4048-8940-F7278734A49F}" type="presParOf" srcId="{B334E0DD-32AF-4F7E-B639-017874A00E18}" destId="{E226B062-2B96-4542-9F2B-92CBE1BC1542}" srcOrd="3" destOrd="0" presId="urn:microsoft.com/office/officeart/2005/8/layout/vList6"/>
    <dgm:cxn modelId="{B0EF08C9-AAFD-41C3-93C2-C1AFFA627EEA}" type="presParOf" srcId="{B334E0DD-32AF-4F7E-B639-017874A00E18}" destId="{A64918B6-AE07-42A1-A117-D0585336ED73}" srcOrd="4" destOrd="0" presId="urn:microsoft.com/office/officeart/2005/8/layout/vList6"/>
    <dgm:cxn modelId="{BCF3BBA0-7916-4DDC-9034-1C417840E538}" type="presParOf" srcId="{A64918B6-AE07-42A1-A117-D0585336ED73}" destId="{BD6CED4D-0D37-401A-9009-3A930817C7E6}" srcOrd="0" destOrd="0" presId="urn:microsoft.com/office/officeart/2005/8/layout/vList6"/>
    <dgm:cxn modelId="{BED81F23-A796-46A9-B6F9-562A0E2057F4}" type="presParOf" srcId="{A64918B6-AE07-42A1-A117-D0585336ED73}" destId="{EAD27DAA-D05D-4A62-ACD4-06ED12A1784D}" srcOrd="1" destOrd="0" presId="urn:microsoft.com/office/officeart/2005/8/layout/vList6"/>
    <dgm:cxn modelId="{01749671-DFB9-458E-85B5-21BF70B53A9D}" type="presParOf" srcId="{B334E0DD-32AF-4F7E-B639-017874A00E18}" destId="{C5891AF9-5C89-4394-8972-1D5AB5C26B87}" srcOrd="5" destOrd="0" presId="urn:microsoft.com/office/officeart/2005/8/layout/vList6"/>
    <dgm:cxn modelId="{CC542363-DE17-44B8-86B5-3D5B7838E926}" type="presParOf" srcId="{B334E0DD-32AF-4F7E-B639-017874A00E18}" destId="{C54DEBA9-A509-4511-A780-D94D9078750C}" srcOrd="6" destOrd="0" presId="urn:microsoft.com/office/officeart/2005/8/layout/vList6"/>
    <dgm:cxn modelId="{401A6447-6725-45C2-B1D3-DAC2C253E91C}" type="presParOf" srcId="{C54DEBA9-A509-4511-A780-D94D9078750C}" destId="{C748E6CA-F719-4BBE-A389-EA9BE7FEAFED}" srcOrd="0" destOrd="0" presId="urn:microsoft.com/office/officeart/2005/8/layout/vList6"/>
    <dgm:cxn modelId="{9A5603BC-948C-4D1E-B6D5-EDA25ACCB59A}" type="presParOf" srcId="{C54DEBA9-A509-4511-A780-D94D9078750C}" destId="{CCEBDAE1-FEE3-4092-BE92-7A422CA12472}" srcOrd="1" destOrd="0" presId="urn:microsoft.com/office/officeart/2005/8/layout/vList6"/>
    <dgm:cxn modelId="{B8C75F76-2D65-403A-B240-45B5F4046740}" type="presParOf" srcId="{B334E0DD-32AF-4F7E-B639-017874A00E18}" destId="{F4F0EA8A-EC98-4A80-9812-BF67F6311A70}" srcOrd="7" destOrd="0" presId="urn:microsoft.com/office/officeart/2005/8/layout/vList6"/>
    <dgm:cxn modelId="{F1C1FC12-726A-4453-A284-9EE734090AA5}" type="presParOf" srcId="{B334E0DD-32AF-4F7E-B639-017874A00E18}" destId="{A2EEBEA6-BDE6-41E9-A2BD-D0F775D919B4}" srcOrd="8" destOrd="0" presId="urn:microsoft.com/office/officeart/2005/8/layout/vList6"/>
    <dgm:cxn modelId="{9F788C3C-6FCB-4C4F-BE04-3FA2834F35B8}" type="presParOf" srcId="{A2EEBEA6-BDE6-41E9-A2BD-D0F775D919B4}" destId="{97AC5061-7C6D-4981-8D22-1D63E3D28D7C}" srcOrd="0" destOrd="0" presId="urn:microsoft.com/office/officeart/2005/8/layout/vList6"/>
    <dgm:cxn modelId="{21DC19A4-443A-4814-BF00-BF5E2EC58C26}" type="presParOf" srcId="{A2EEBEA6-BDE6-41E9-A2BD-D0F775D919B4}" destId="{E6E4C1A8-54A1-4450-8C28-B359530AC682}" srcOrd="1" destOrd="0" presId="urn:microsoft.com/office/officeart/2005/8/layout/vList6"/>
    <dgm:cxn modelId="{7AC4940D-E6EB-417C-A9FF-07E37D92A64E}" type="presParOf" srcId="{B334E0DD-32AF-4F7E-B639-017874A00E18}" destId="{EDC94EFC-F739-4610-A400-6C592099EBC1}" srcOrd="9" destOrd="0" presId="urn:microsoft.com/office/officeart/2005/8/layout/vList6"/>
    <dgm:cxn modelId="{1BEBBB17-8EDE-4CCC-ABFA-D2A4C30E3F7D}" type="presParOf" srcId="{B334E0DD-32AF-4F7E-B639-017874A00E18}" destId="{9DCA39C5-CED7-4CB7-B830-D98650E175B8}" srcOrd="10" destOrd="0" presId="urn:microsoft.com/office/officeart/2005/8/layout/vList6"/>
    <dgm:cxn modelId="{95FFE1EA-043D-4EB4-BC75-5EA9E1E75B12}" type="presParOf" srcId="{9DCA39C5-CED7-4CB7-B830-D98650E175B8}" destId="{1BEF41DE-2B7B-4555-9E4F-B3D67C22C795}" srcOrd="0" destOrd="0" presId="urn:microsoft.com/office/officeart/2005/8/layout/vList6"/>
    <dgm:cxn modelId="{C9F260F4-AA52-42A5-9C1B-76131E86DD7E}" type="presParOf" srcId="{9DCA39C5-CED7-4CB7-B830-D98650E175B8}" destId="{836BC974-8716-407C-BC6C-F17713794573}" srcOrd="1" destOrd="0" presId="urn:microsoft.com/office/officeart/2005/8/layout/vList6"/>
  </dgm:cxnLst>
  <dgm:bg>
    <a:solidFill>
      <a:schemeClr val="accent2">
        <a:lumMod val="40000"/>
        <a:lumOff val="60000"/>
      </a:schemeClr>
    </a:solidFill>
  </dgm:bg>
  <dgm:whole>
    <a:ln w="3175"/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9B3990F-8AAB-4404-8738-A000722366F8}" type="doc">
      <dgm:prSet loTypeId="urn:microsoft.com/office/officeart/2005/8/layout/hierarchy3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36AF2CB-885A-4C8B-A9E4-5E9BAB5B285D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uk-UA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ПРОБЛЕМИ</a:t>
          </a:r>
          <a:endParaRPr lang="uk-UA" sz="3200" b="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6C31E1-6647-4CEA-99B6-F1072326A082}" type="parTrans" cxnId="{D076E22A-63D7-4567-BF19-5CFACAF57C41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7E1A9DDE-42BA-436F-AD70-77231BB68F36}" type="sibTrans" cxnId="{D076E22A-63D7-4567-BF19-5CFACAF57C41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F8B4AA3E-AB5F-4B6C-8898-F319A2CEFDA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+mj-lt"/>
            <a:buAutoNum type="arabicPeriod"/>
            <a:tabLst/>
            <a:defRPr/>
          </a:pPr>
          <a:r>
            <a:rPr lang="uk-UA" sz="2800" b="1" kern="1200" dirty="0">
              <a:latin typeface="Times New Roman" pitchFamily="18" charset="0"/>
              <a:cs typeface="Times New Roman" pitchFamily="18" charset="0"/>
            </a:rPr>
            <a:t>Катастрофічно  не вистачає місць у гуртожитку  № 9-г для поселення слухачів курсів підвищення кваліфікації і студентів програми здобуття другої вищої освіти </a:t>
          </a:r>
          <a:r>
            <a:rPr lang="uk-UA" sz="2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(біля 50 місць щомісячно)</a:t>
          </a:r>
        </a:p>
      </dgm:t>
    </dgm:pt>
    <dgm:pt modelId="{A234C54B-B44C-4A4E-916B-17EBE46981FA}" type="parTrans" cxnId="{D7009A75-0D43-4A3C-966B-D56A23445C16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BF129A70-AD4B-4AEC-BEE0-3033831D0A09}" type="sibTrans" cxnId="{D7009A75-0D43-4A3C-966B-D56A23445C16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75CFFF73-D5B8-43CD-8726-65BCD593BA86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>
            <a:lnSpc>
              <a:spcPct val="100000"/>
            </a:lnSpc>
            <a:spcAft>
              <a:spcPts val="0"/>
            </a:spcAft>
          </a:pPr>
          <a:r>
            <a:rPr lang="en-US" sz="2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2</a:t>
          </a:r>
          <a:r>
            <a:rPr lang="uk-UA" sz="2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.</a:t>
          </a:r>
          <a:r>
            <a:rPr lang="en-US" sz="2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uk-UA" sz="2800" b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Для поселення студентів-першокурсників необхідно 100 </a:t>
          </a:r>
          <a:r>
            <a:rPr lang="uk-UA" sz="2800" b="1" kern="1200" dirty="0" err="1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ліжкомісць</a:t>
          </a:r>
          <a:r>
            <a:rPr lang="uk-UA" sz="2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, з яких 30 – </a:t>
          </a:r>
          <a:r>
            <a:rPr lang="uk-UA" sz="2800" b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буде поселено у 8-ми відремонтованих кімнатах гуртожитку 9-г. Для</a:t>
          </a:r>
          <a:r>
            <a:rPr lang="uk-UA" sz="2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 70-ти </a:t>
          </a:r>
          <a:r>
            <a:rPr lang="uk-UA" sz="2800" b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першокурсників</a:t>
          </a:r>
          <a:r>
            <a:rPr lang="uk-UA" sz="2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  </a:t>
          </a:r>
          <a:r>
            <a:rPr lang="uk-UA" sz="2800" b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необхідно вирішити питання на рівні ректорату</a:t>
          </a:r>
        </a:p>
      </dgm:t>
    </dgm:pt>
    <dgm:pt modelId="{E1A71189-D942-4C4B-8908-AC519AE9E9E5}" type="sibTrans" cxnId="{84E7E83D-7E61-44FA-B4D6-CD5FE621D008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01328BE8-90EE-45A7-8A4A-2ACB08BEDDC0}" type="parTrans" cxnId="{84E7E83D-7E61-44FA-B4D6-CD5FE621D008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7B70FE9B-0E68-46E4-9C4C-FC281B90F173}" type="pres">
      <dgm:prSet presAssocID="{69B3990F-8AAB-4404-8738-A000722366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05E0CC-3061-4D9D-A9E5-DB055386225A}" type="pres">
      <dgm:prSet presAssocID="{D36AF2CB-885A-4C8B-A9E4-5E9BAB5B285D}" presName="root" presStyleCnt="0"/>
      <dgm:spPr/>
    </dgm:pt>
    <dgm:pt modelId="{950C2177-B4AD-4A89-BEE2-637AB0B6545A}" type="pres">
      <dgm:prSet presAssocID="{D36AF2CB-885A-4C8B-A9E4-5E9BAB5B285D}" presName="rootComposite" presStyleCnt="0"/>
      <dgm:spPr/>
    </dgm:pt>
    <dgm:pt modelId="{C445CB93-400B-46AE-A77C-FF754AF497B2}" type="pres">
      <dgm:prSet presAssocID="{D36AF2CB-885A-4C8B-A9E4-5E9BAB5B285D}" presName="rootText" presStyleLbl="node1" presStyleIdx="0" presStyleCnt="1" custScaleX="725387" custScaleY="158794" custLinFactY="-26905" custLinFactNeighborX="31579" custLinFactNeighborY="-100000"/>
      <dgm:spPr/>
      <dgm:t>
        <a:bodyPr/>
        <a:lstStyle/>
        <a:p>
          <a:endParaRPr lang="ru-RU"/>
        </a:p>
      </dgm:t>
    </dgm:pt>
    <dgm:pt modelId="{D23A0FED-E4E0-44D6-B493-0D00C266E797}" type="pres">
      <dgm:prSet presAssocID="{D36AF2CB-885A-4C8B-A9E4-5E9BAB5B285D}" presName="rootConnector" presStyleLbl="node1" presStyleIdx="0" presStyleCnt="1"/>
      <dgm:spPr/>
      <dgm:t>
        <a:bodyPr/>
        <a:lstStyle/>
        <a:p>
          <a:endParaRPr lang="ru-RU"/>
        </a:p>
      </dgm:t>
    </dgm:pt>
    <dgm:pt modelId="{A46C01AA-1B2F-4B1D-87C7-55CFC5CAF85D}" type="pres">
      <dgm:prSet presAssocID="{D36AF2CB-885A-4C8B-A9E4-5E9BAB5B285D}" presName="childShape" presStyleCnt="0"/>
      <dgm:spPr/>
    </dgm:pt>
    <dgm:pt modelId="{9907F3E6-CDC2-430D-98C3-AD4790374F96}" type="pres">
      <dgm:prSet presAssocID="{A234C54B-B44C-4A4E-916B-17EBE46981FA}" presName="Name13" presStyleLbl="parChTrans1D2" presStyleIdx="0" presStyleCnt="2"/>
      <dgm:spPr/>
      <dgm:t>
        <a:bodyPr/>
        <a:lstStyle/>
        <a:p>
          <a:endParaRPr lang="ru-RU"/>
        </a:p>
      </dgm:t>
    </dgm:pt>
    <dgm:pt modelId="{F96D9F3C-839E-46B1-B3C5-4E636376E85B}" type="pres">
      <dgm:prSet presAssocID="{F8B4AA3E-AB5F-4B6C-8898-F319A2CEFDA4}" presName="childText" presStyleLbl="bgAcc1" presStyleIdx="0" presStyleCnt="2" custScaleX="1257237" custScaleY="674448" custLinFactNeighborX="4764" custLinFactNeighborY="-82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F94F1-2F1D-404A-8D98-2687AC0E0FAD}" type="pres">
      <dgm:prSet presAssocID="{01328BE8-90EE-45A7-8A4A-2ACB08BEDDC0}" presName="Name13" presStyleLbl="parChTrans1D2" presStyleIdx="1" presStyleCnt="2"/>
      <dgm:spPr/>
      <dgm:t>
        <a:bodyPr/>
        <a:lstStyle/>
        <a:p>
          <a:endParaRPr lang="ru-RU"/>
        </a:p>
      </dgm:t>
    </dgm:pt>
    <dgm:pt modelId="{AE123E6D-8908-4921-A78B-352CDC4F166B}" type="pres">
      <dgm:prSet presAssocID="{75CFFF73-D5B8-43CD-8726-65BCD593BA86}" presName="childText" presStyleLbl="bgAcc1" presStyleIdx="1" presStyleCnt="2" custScaleX="1287926" custScaleY="609928" custLinFactNeighborX="874" custLinFactNeighborY="-81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70BE40-E333-4E06-89A5-A901F7B7BD1F}" type="presOf" srcId="{69B3990F-8AAB-4404-8738-A000722366F8}" destId="{7B70FE9B-0E68-46E4-9C4C-FC281B90F173}" srcOrd="0" destOrd="0" presId="urn:microsoft.com/office/officeart/2005/8/layout/hierarchy3"/>
    <dgm:cxn modelId="{D82AB849-898E-4732-8526-4D371DA5929E}" type="presOf" srcId="{A234C54B-B44C-4A4E-916B-17EBE46981FA}" destId="{9907F3E6-CDC2-430D-98C3-AD4790374F96}" srcOrd="0" destOrd="0" presId="urn:microsoft.com/office/officeart/2005/8/layout/hierarchy3"/>
    <dgm:cxn modelId="{21ECAB6E-9347-4C34-B72A-990D229330EB}" type="presOf" srcId="{F8B4AA3E-AB5F-4B6C-8898-F319A2CEFDA4}" destId="{F96D9F3C-839E-46B1-B3C5-4E636376E85B}" srcOrd="0" destOrd="0" presId="urn:microsoft.com/office/officeart/2005/8/layout/hierarchy3"/>
    <dgm:cxn modelId="{84E7E83D-7E61-44FA-B4D6-CD5FE621D008}" srcId="{D36AF2CB-885A-4C8B-A9E4-5E9BAB5B285D}" destId="{75CFFF73-D5B8-43CD-8726-65BCD593BA86}" srcOrd="1" destOrd="0" parTransId="{01328BE8-90EE-45A7-8A4A-2ACB08BEDDC0}" sibTransId="{E1A71189-D942-4C4B-8908-AC519AE9E9E5}"/>
    <dgm:cxn modelId="{02F1659A-173D-44EA-AC11-E1DF79F1486F}" type="presOf" srcId="{D36AF2CB-885A-4C8B-A9E4-5E9BAB5B285D}" destId="{C445CB93-400B-46AE-A77C-FF754AF497B2}" srcOrd="0" destOrd="0" presId="urn:microsoft.com/office/officeart/2005/8/layout/hierarchy3"/>
    <dgm:cxn modelId="{D7009A75-0D43-4A3C-966B-D56A23445C16}" srcId="{D36AF2CB-885A-4C8B-A9E4-5E9BAB5B285D}" destId="{F8B4AA3E-AB5F-4B6C-8898-F319A2CEFDA4}" srcOrd="0" destOrd="0" parTransId="{A234C54B-B44C-4A4E-916B-17EBE46981FA}" sibTransId="{BF129A70-AD4B-4AEC-BEE0-3033831D0A09}"/>
    <dgm:cxn modelId="{95DA86CD-0705-42B9-B79A-C51E8AAD93D8}" type="presOf" srcId="{75CFFF73-D5B8-43CD-8726-65BCD593BA86}" destId="{AE123E6D-8908-4921-A78B-352CDC4F166B}" srcOrd="0" destOrd="0" presId="urn:microsoft.com/office/officeart/2005/8/layout/hierarchy3"/>
    <dgm:cxn modelId="{D076E22A-63D7-4567-BF19-5CFACAF57C41}" srcId="{69B3990F-8AAB-4404-8738-A000722366F8}" destId="{D36AF2CB-885A-4C8B-A9E4-5E9BAB5B285D}" srcOrd="0" destOrd="0" parTransId="{A16C31E1-6647-4CEA-99B6-F1072326A082}" sibTransId="{7E1A9DDE-42BA-436F-AD70-77231BB68F36}"/>
    <dgm:cxn modelId="{F837E1B1-9EDD-4410-8BFF-6FFC92848FC3}" type="presOf" srcId="{01328BE8-90EE-45A7-8A4A-2ACB08BEDDC0}" destId="{F84F94F1-2F1D-404A-8D98-2687AC0E0FAD}" srcOrd="0" destOrd="0" presId="urn:microsoft.com/office/officeart/2005/8/layout/hierarchy3"/>
    <dgm:cxn modelId="{62DBB310-D4D7-4AF5-9B5E-FFC2774009A5}" type="presOf" srcId="{D36AF2CB-885A-4C8B-A9E4-5E9BAB5B285D}" destId="{D23A0FED-E4E0-44D6-B493-0D00C266E797}" srcOrd="1" destOrd="0" presId="urn:microsoft.com/office/officeart/2005/8/layout/hierarchy3"/>
    <dgm:cxn modelId="{C2F0C9EB-05A4-4A1A-9709-2F09F53A3603}" type="presParOf" srcId="{7B70FE9B-0E68-46E4-9C4C-FC281B90F173}" destId="{B905E0CC-3061-4D9D-A9E5-DB055386225A}" srcOrd="0" destOrd="0" presId="urn:microsoft.com/office/officeart/2005/8/layout/hierarchy3"/>
    <dgm:cxn modelId="{BBAD2D42-FB5F-40DD-AFE1-8D360693CE8F}" type="presParOf" srcId="{B905E0CC-3061-4D9D-A9E5-DB055386225A}" destId="{950C2177-B4AD-4A89-BEE2-637AB0B6545A}" srcOrd="0" destOrd="0" presId="urn:microsoft.com/office/officeart/2005/8/layout/hierarchy3"/>
    <dgm:cxn modelId="{63A77CB1-A11E-4EC7-A6A3-8378B3A9257A}" type="presParOf" srcId="{950C2177-B4AD-4A89-BEE2-637AB0B6545A}" destId="{C445CB93-400B-46AE-A77C-FF754AF497B2}" srcOrd="0" destOrd="0" presId="urn:microsoft.com/office/officeart/2005/8/layout/hierarchy3"/>
    <dgm:cxn modelId="{04CFEA45-C266-41FF-8737-5502C8FD6024}" type="presParOf" srcId="{950C2177-B4AD-4A89-BEE2-637AB0B6545A}" destId="{D23A0FED-E4E0-44D6-B493-0D00C266E797}" srcOrd="1" destOrd="0" presId="urn:microsoft.com/office/officeart/2005/8/layout/hierarchy3"/>
    <dgm:cxn modelId="{7CF30225-9590-4A24-9D24-988A228F164A}" type="presParOf" srcId="{B905E0CC-3061-4D9D-A9E5-DB055386225A}" destId="{A46C01AA-1B2F-4B1D-87C7-55CFC5CAF85D}" srcOrd="1" destOrd="0" presId="urn:microsoft.com/office/officeart/2005/8/layout/hierarchy3"/>
    <dgm:cxn modelId="{ACBAE41F-54BD-47FE-9AA7-80C81256A8AC}" type="presParOf" srcId="{A46C01AA-1B2F-4B1D-87C7-55CFC5CAF85D}" destId="{9907F3E6-CDC2-430D-98C3-AD4790374F96}" srcOrd="0" destOrd="0" presId="urn:microsoft.com/office/officeart/2005/8/layout/hierarchy3"/>
    <dgm:cxn modelId="{0AB01D1C-EED3-4330-9540-55B0C1FD1597}" type="presParOf" srcId="{A46C01AA-1B2F-4B1D-87C7-55CFC5CAF85D}" destId="{F96D9F3C-839E-46B1-B3C5-4E636376E85B}" srcOrd="1" destOrd="0" presId="urn:microsoft.com/office/officeart/2005/8/layout/hierarchy3"/>
    <dgm:cxn modelId="{34FEF842-2914-41DC-8BF5-B0CA4932A8A9}" type="presParOf" srcId="{A46C01AA-1B2F-4B1D-87C7-55CFC5CAF85D}" destId="{F84F94F1-2F1D-404A-8D98-2687AC0E0FAD}" srcOrd="2" destOrd="0" presId="urn:microsoft.com/office/officeart/2005/8/layout/hierarchy3"/>
    <dgm:cxn modelId="{FA6D03A2-D310-4C3F-AE08-6F62AE3C7DC3}" type="presParOf" srcId="{A46C01AA-1B2F-4B1D-87C7-55CFC5CAF85D}" destId="{AE123E6D-8908-4921-A78B-352CDC4F166B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0FCE76-1591-48E8-A35F-4B41100A8E74}">
      <dsp:nvSpPr>
        <dsp:cNvPr id="0" name=""/>
        <dsp:cNvSpPr/>
      </dsp:nvSpPr>
      <dsp:spPr>
        <a:xfrm>
          <a:off x="0" y="0"/>
          <a:ext cx="9144000" cy="2146710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solidFill>
                <a:schemeClr val="tx1"/>
              </a:solidFill>
            </a:rPr>
            <a:t>Ліцензійний обсяг  підвищення кваліфікації державних службовців, керівників, спеціалістів АПК, педагогічних і науково-педагогічних працівників ВНЗ </a:t>
          </a:r>
          <a:r>
            <a:rPr lang="en-US" sz="2600" kern="1200" dirty="0">
              <a:solidFill>
                <a:schemeClr val="tx1"/>
              </a:solidFill>
            </a:rPr>
            <a:t>I-IV </a:t>
          </a:r>
          <a:r>
            <a:rPr lang="uk-UA" sz="2600" kern="1200" dirty="0">
              <a:solidFill>
                <a:schemeClr val="tx1"/>
              </a:solidFill>
            </a:rPr>
            <a:t>рівнів акредитації  6650 осіб</a:t>
          </a:r>
        </a:p>
      </dsp:txBody>
      <dsp:txXfrm>
        <a:off x="0" y="0"/>
        <a:ext cx="9144000" cy="2146710"/>
      </dsp:txXfrm>
    </dsp:sp>
    <dsp:sp modelId="{70451712-9516-43A9-A85F-B1018E47D032}">
      <dsp:nvSpPr>
        <dsp:cNvPr id="0" name=""/>
        <dsp:cNvSpPr/>
      </dsp:nvSpPr>
      <dsp:spPr>
        <a:xfrm>
          <a:off x="0" y="2087524"/>
          <a:ext cx="9144000" cy="62031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2000" kern="1200" dirty="0"/>
            <a:t>Підвищили кваліфікацію у 2019 році </a:t>
          </a:r>
          <a:r>
            <a:rPr lang="uk-UA" sz="2000" kern="1200" dirty="0">
              <a:latin typeface="Trebuchet MS"/>
            </a:rPr>
            <a:t>―   3426   осіб</a:t>
          </a:r>
          <a:endParaRPr lang="uk-UA" sz="2000" kern="1200" dirty="0"/>
        </a:p>
      </dsp:txBody>
      <dsp:txXfrm>
        <a:off x="0" y="2087524"/>
        <a:ext cx="9144000" cy="620311"/>
      </dsp:txXfrm>
    </dsp:sp>
    <dsp:sp modelId="{2A070F48-3D75-450B-87FE-30FF3A3B5D92}">
      <dsp:nvSpPr>
        <dsp:cNvPr id="0" name=""/>
        <dsp:cNvSpPr/>
      </dsp:nvSpPr>
      <dsp:spPr>
        <a:xfrm>
          <a:off x="0" y="2621895"/>
          <a:ext cx="9144000" cy="2513937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>
              <a:solidFill>
                <a:schemeClr val="tx1"/>
              </a:solidFill>
            </a:rPr>
            <a:t>Залишилась </a:t>
          </a:r>
          <a:r>
            <a:rPr lang="uk-UA" sz="2300" b="1" kern="1200" dirty="0">
              <a:solidFill>
                <a:schemeClr val="tx1"/>
              </a:solidFill>
            </a:rPr>
            <a:t>невикористаною</a:t>
          </a:r>
          <a:r>
            <a:rPr lang="uk-UA" sz="2300" kern="1200" dirty="0">
              <a:solidFill>
                <a:schemeClr val="tx1"/>
              </a:solidFill>
            </a:rPr>
            <a:t> ліцензія в обсязі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у 2017  році ―  1715 осіб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у 2018 році ― 3366</a:t>
          </a:r>
          <a:r>
            <a:rPr lang="uk-UA" sz="1800" kern="1200" dirty="0">
              <a:solidFill>
                <a:schemeClr val="tx1"/>
              </a:solidFill>
            </a:rPr>
            <a:t> осіб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b="1" kern="1200" dirty="0">
            <a:solidFill>
              <a:schemeClr val="tx1"/>
            </a:solidFill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chemeClr val="tx1"/>
              </a:solidFill>
            </a:rPr>
            <a:t>у 2019 році</a:t>
          </a:r>
          <a:r>
            <a:rPr lang="uk-UA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―3224 особи</a:t>
          </a:r>
          <a:r>
            <a:rPr lang="uk-UA" sz="1800" kern="1200" dirty="0">
              <a:solidFill>
                <a:schemeClr val="tx1"/>
              </a:solidFill>
            </a:rPr>
            <a:t>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 dirty="0">
            <a:solidFill>
              <a:schemeClr val="tx1"/>
            </a:solidFill>
          </a:endParaRPr>
        </a:p>
      </dsp:txBody>
      <dsp:txXfrm>
        <a:off x="0" y="2621895"/>
        <a:ext cx="9144000" cy="2513937"/>
      </dsp:txXfrm>
    </dsp:sp>
    <dsp:sp modelId="{8E951BA6-424E-4BC7-9E70-0482FA62A042}">
      <dsp:nvSpPr>
        <dsp:cNvPr id="0" name=""/>
        <dsp:cNvSpPr/>
      </dsp:nvSpPr>
      <dsp:spPr>
        <a:xfrm>
          <a:off x="3130448" y="5311056"/>
          <a:ext cx="6013551" cy="447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33020" rIns="184912" bIns="3302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2000" b="1" i="1" kern="1200" dirty="0"/>
            <a:t>Термін дії ліцензії: липень 2023 року</a:t>
          </a:r>
        </a:p>
      </dsp:txBody>
      <dsp:txXfrm>
        <a:off x="3130448" y="5311056"/>
        <a:ext cx="6013551" cy="44711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22BA57-EF0F-46B3-AAAE-E16A64310383}">
      <dsp:nvSpPr>
        <dsp:cNvPr id="0" name=""/>
        <dsp:cNvSpPr/>
      </dsp:nvSpPr>
      <dsp:spPr>
        <a:xfrm>
          <a:off x="0" y="79425"/>
          <a:ext cx="9081179" cy="28524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/>
            <a:t>На кафедрі </a:t>
          </a:r>
          <a:r>
            <a:rPr lang="uk-UA" sz="2300" b="1" kern="1200" dirty="0"/>
            <a:t>публічного управління та менеджменту інноваційної діяльності </a:t>
          </a:r>
          <a:r>
            <a:rPr lang="uk-UA" sz="2300" kern="1200" dirty="0"/>
            <a:t>є </a:t>
          </a:r>
          <a:r>
            <a:rPr lang="en-US" sz="2300" kern="1200" dirty="0" smtClean="0"/>
            <a:t> </a:t>
          </a:r>
          <a:r>
            <a:rPr lang="uk-UA" sz="2300" kern="1200" dirty="0" smtClean="0"/>
            <a:t> ініціативна тематика </a:t>
          </a:r>
          <a:r>
            <a:rPr lang="uk-UA" sz="2300" i="1" kern="1200" dirty="0" smtClean="0"/>
            <a:t>"</a:t>
          </a:r>
          <a:r>
            <a:rPr lang="uk-UA" sz="2300" b="1" i="1" kern="1200" dirty="0" smtClean="0"/>
            <a:t>Теоретичні засади і механізми реалізації інноваційних процесів в публічному управлінні", </a:t>
          </a:r>
          <a:r>
            <a:rPr lang="uk-UA" sz="2300" i="1" kern="1200" dirty="0" smtClean="0"/>
            <a:t>науковий керівник, автор наукового проміжного звіту за період 24.10-30.12.2018.р.,  державний реєстраційний  номер: 0118</a:t>
          </a:r>
          <a:r>
            <a:rPr lang="ru-RU" sz="2300" i="1" kern="1200" dirty="0" smtClean="0"/>
            <a:t>U</a:t>
          </a:r>
          <a:r>
            <a:rPr lang="uk-UA" sz="2300" i="1" kern="1200" dirty="0" smtClean="0"/>
            <a:t>100146 від 24.10.2018 р. </a:t>
          </a:r>
        </a:p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i="1" kern="1200" dirty="0" smtClean="0"/>
            <a:t>Керівник теми  -  проф. </a:t>
          </a:r>
          <a:r>
            <a:rPr lang="uk-UA" sz="2300" i="1" kern="1200" dirty="0" err="1" smtClean="0"/>
            <a:t>Витвицька</a:t>
          </a:r>
          <a:r>
            <a:rPr lang="uk-UA" sz="2300" i="1" kern="1200" dirty="0" smtClean="0"/>
            <a:t> О.Д.</a:t>
          </a:r>
          <a:endParaRPr lang="x-none" sz="2300" kern="1200" dirty="0"/>
        </a:p>
      </dsp:txBody>
      <dsp:txXfrm>
        <a:off x="0" y="79425"/>
        <a:ext cx="9081179" cy="2852459"/>
      </dsp:txXfrm>
    </dsp:sp>
    <dsp:sp modelId="{52363053-8C8C-4B7A-872C-D31C4F0FDEFB}">
      <dsp:nvSpPr>
        <dsp:cNvPr id="0" name=""/>
        <dsp:cNvSpPr/>
      </dsp:nvSpPr>
      <dsp:spPr>
        <a:xfrm>
          <a:off x="0" y="2998125"/>
          <a:ext cx="9081179" cy="28524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/>
            <a:t>На кафедрі </a:t>
          </a:r>
          <a:r>
            <a:rPr lang="uk-UA" sz="2300" b="1" kern="1200" dirty="0" smtClean="0"/>
            <a:t>кафедри туристичного та готельно-ресторанного бізнесу і консалтингу є </a:t>
          </a:r>
          <a:r>
            <a:rPr lang="uk-UA" sz="2300" b="1" kern="1200" dirty="0"/>
            <a:t>науково-дослідна  </a:t>
          </a:r>
          <a:r>
            <a:rPr lang="uk-UA" sz="2300" b="1" kern="1200" dirty="0" smtClean="0"/>
            <a:t>на тему </a:t>
          </a:r>
          <a:r>
            <a:rPr lang="uk-UA" sz="2300" b="1" kern="1200" dirty="0"/>
            <a:t>№ 110/546-пр</a:t>
          </a:r>
          <a:r>
            <a:rPr lang="uk-UA" sz="2300" kern="1200" dirty="0"/>
            <a:t>  </a:t>
          </a:r>
          <a:r>
            <a:rPr lang="uk-UA" sz="2300" b="1" i="1" kern="1200" dirty="0"/>
            <a:t>«Створення інтерактивної консалтингової системи для сільського туризму</a:t>
          </a:r>
          <a:r>
            <a:rPr lang="uk-UA" sz="2300" b="1" kern="1200" dirty="0"/>
            <a:t>».</a:t>
          </a:r>
          <a:r>
            <a:rPr lang="uk-UA" sz="2300" kern="1200" dirty="0"/>
            <a:t> </a:t>
          </a:r>
          <a:endParaRPr lang="uk-UA" sz="2300" kern="1200" dirty="0" smtClean="0"/>
        </a:p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 </a:t>
          </a:r>
          <a:r>
            <a:rPr lang="uk-UA" sz="2300" kern="1200" dirty="0"/>
            <a:t>Керівник теми </a:t>
          </a:r>
          <a:r>
            <a:rPr lang="uk-UA" sz="2300" kern="1200" dirty="0" smtClean="0"/>
            <a:t> - проф</a:t>
          </a:r>
          <a:r>
            <a:rPr lang="uk-UA" sz="2300" kern="1200" dirty="0"/>
            <a:t>. </a:t>
          </a:r>
          <a:r>
            <a:rPr lang="uk-UA" sz="2300" kern="1200" dirty="0" err="1"/>
            <a:t>Кальна-Дубінюк</a:t>
          </a:r>
          <a:r>
            <a:rPr lang="uk-UA" sz="2300" kern="1200" dirty="0"/>
            <a:t> </a:t>
          </a:r>
          <a:r>
            <a:rPr lang="uk-UA" sz="2300" kern="1200" dirty="0" smtClean="0"/>
            <a:t>Т.П. (</a:t>
          </a:r>
          <a:r>
            <a:rPr lang="ru-RU" sz="2300" kern="1200" dirty="0" err="1" smtClean="0"/>
            <a:t>бюджетна</a:t>
          </a:r>
          <a:r>
            <a:rPr lang="ru-RU" sz="2300" kern="1200" dirty="0" smtClean="0"/>
            <a:t> тема на                  200 тис </a:t>
          </a:r>
          <a:r>
            <a:rPr lang="ru-RU" sz="2300" kern="1200" dirty="0" err="1" smtClean="0"/>
            <a:t>грн</a:t>
          </a:r>
          <a:r>
            <a:rPr lang="ru-RU" sz="2300" kern="1200" dirty="0" smtClean="0"/>
            <a:t>.  за  № 110/ 546– </a:t>
          </a:r>
          <a:r>
            <a:rPr lang="ru-RU" sz="2300" kern="1200" dirty="0" err="1" smtClean="0"/>
            <a:t>пр</a:t>
          </a:r>
          <a:r>
            <a:rPr lang="ru-RU" sz="2300" kern="1200" dirty="0" smtClean="0"/>
            <a:t>, (</a:t>
          </a:r>
          <a:r>
            <a:rPr lang="ru-RU" sz="2300" kern="1200" dirty="0" err="1" smtClean="0"/>
            <a:t>закінчи</a:t>
          </a:r>
          <a:r>
            <a:rPr lang="uk-UA" sz="2300" kern="1200" dirty="0" err="1" smtClean="0"/>
            <a:t>лась</a:t>
          </a:r>
          <a:r>
            <a:rPr lang="ru-RU" sz="2300" kern="1200" dirty="0" smtClean="0"/>
            <a:t> у </a:t>
          </a:r>
          <a:r>
            <a:rPr lang="ru-RU" sz="2300" kern="1200" dirty="0" err="1" smtClean="0"/>
            <a:t>грудні</a:t>
          </a:r>
          <a:r>
            <a:rPr lang="ru-RU" sz="2300" kern="1200" dirty="0" smtClean="0"/>
            <a:t> 2019 р.).</a:t>
          </a:r>
          <a:endParaRPr lang="x-none" sz="2300" kern="1200"/>
        </a:p>
      </dsp:txBody>
      <dsp:txXfrm>
        <a:off x="0" y="2998125"/>
        <a:ext cx="9081179" cy="285245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22BA57-EF0F-46B3-AAAE-E16A64310383}">
      <dsp:nvSpPr>
        <dsp:cNvPr id="0" name=""/>
        <dsp:cNvSpPr/>
      </dsp:nvSpPr>
      <dsp:spPr>
        <a:xfrm>
          <a:off x="0" y="2320"/>
          <a:ext cx="8064895" cy="23739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При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кафедрі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публічного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управління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та менеджменту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інноваційної</a:t>
          </a:r>
          <a:r>
            <a:rPr lang="ru-RU" sz="2400" b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інноваційної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діяльності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створена </a:t>
          </a:r>
          <a:r>
            <a:rPr lang="ru-RU" sz="2400" b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2400" b="1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Стартап</a:t>
          </a:r>
          <a:r>
            <a:rPr lang="ru-RU" sz="2400" b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 школа  </a:t>
          </a:r>
          <a:r>
            <a:rPr lang="ru-RU" sz="2400" b="1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НУБіП</a:t>
          </a:r>
          <a:r>
            <a:rPr lang="ru-RU" sz="2400" b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України</a:t>
          </a:r>
          <a:r>
            <a:rPr lang="ru-RU" sz="2400" b="1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»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за наказом ректора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від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26.06.2017 р.  № 607 </a:t>
          </a:r>
          <a:r>
            <a:rPr lang="ru-RU" sz="240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Керівником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Стартап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школи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НУБіП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України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призначено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завідувача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кафедри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менеджменту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інноваційної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діяльності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д.е.н.,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професора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Витвицьку</a:t>
          </a:r>
          <a:r>
            <a:rPr lang="ru-RU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О. Д.</a:t>
          </a:r>
          <a:endParaRPr lang="x-none" sz="2400" kern="1200" dirty="0"/>
        </a:p>
      </dsp:txBody>
      <dsp:txXfrm>
        <a:off x="0" y="2320"/>
        <a:ext cx="8064895" cy="237394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9BFB8B-9404-48E1-8C06-2BB942C6DA7A}">
      <dsp:nvSpPr>
        <dsp:cNvPr id="0" name=""/>
        <dsp:cNvSpPr/>
      </dsp:nvSpPr>
      <dsp:spPr>
        <a:xfrm>
          <a:off x="0" y="214608"/>
          <a:ext cx="8856983" cy="5996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1" kern="1200" baseline="0" dirty="0" err="1"/>
            <a:t>Кількість</a:t>
          </a:r>
          <a:r>
            <a:rPr lang="ru-RU" sz="2500" b="1" i="1" kern="1200" baseline="0" dirty="0"/>
            <a:t> </a:t>
          </a:r>
          <a:r>
            <a:rPr lang="ru-RU" sz="2500" b="1" i="1" kern="1200" baseline="0" dirty="0" err="1"/>
            <a:t>публікацій</a:t>
          </a:r>
          <a:r>
            <a:rPr lang="ru-RU" sz="2500" b="1" i="1" kern="1200" baseline="0" dirty="0"/>
            <a:t> у </a:t>
          </a:r>
          <a:r>
            <a:rPr lang="ru-RU" sz="2500" b="1" i="1" kern="1200" baseline="0" dirty="0" err="1"/>
            <a:t>міжнародних</a:t>
          </a:r>
          <a:r>
            <a:rPr lang="ru-RU" sz="2500" b="1" i="1" kern="1200" baseline="0" dirty="0"/>
            <a:t> </a:t>
          </a:r>
          <a:r>
            <a:rPr lang="ru-RU" sz="2500" b="1" i="1" kern="1200" baseline="0" dirty="0" err="1"/>
            <a:t>виданнях</a:t>
          </a:r>
          <a:r>
            <a:rPr lang="ru-RU" sz="2500" b="1" i="1" kern="1200" baseline="0" dirty="0"/>
            <a:t> за кордоном</a:t>
          </a:r>
          <a:endParaRPr lang="x-none" sz="2500" kern="1200" dirty="0"/>
        </a:p>
      </dsp:txBody>
      <dsp:txXfrm>
        <a:off x="0" y="214608"/>
        <a:ext cx="8856983" cy="599625"/>
      </dsp:txXfrm>
    </dsp:sp>
    <dsp:sp modelId="{35EB9D1E-F1C4-4351-B3A8-C57F0FA54616}">
      <dsp:nvSpPr>
        <dsp:cNvPr id="0" name=""/>
        <dsp:cNvSpPr/>
      </dsp:nvSpPr>
      <dsp:spPr>
        <a:xfrm>
          <a:off x="0" y="814233"/>
          <a:ext cx="8856983" cy="22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09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0" i="0" kern="1200" baseline="0" dirty="0">
              <a:latin typeface="+mj-lt"/>
            </a:rPr>
            <a:t>1.	O. </a:t>
          </a:r>
          <a:r>
            <a:rPr lang="en-US" sz="2000" b="0" i="0" kern="1200" baseline="0" dirty="0" err="1">
              <a:latin typeface="+mj-lt"/>
            </a:rPr>
            <a:t>Martyniuk</a:t>
          </a:r>
          <a:r>
            <a:rPr lang="en-US" sz="2000" b="0" i="0" kern="1200" baseline="0" dirty="0">
              <a:latin typeface="+mj-lt"/>
            </a:rPr>
            <a:t>, O. </a:t>
          </a:r>
          <a:r>
            <a:rPr lang="en-US" sz="2000" b="0" i="0" kern="1200" baseline="0" dirty="0" err="1">
              <a:latin typeface="+mj-lt"/>
            </a:rPr>
            <a:t>Vitvitskaya</a:t>
          </a:r>
          <a:r>
            <a:rPr lang="en-US" sz="2000" b="0" i="0" kern="1200" baseline="0" dirty="0">
              <a:latin typeface="+mj-lt"/>
            </a:rPr>
            <a:t>, V. </a:t>
          </a:r>
          <a:r>
            <a:rPr lang="en-US" sz="2000" b="0" i="0" kern="1200" baseline="0" dirty="0" err="1">
              <a:latin typeface="+mj-lt"/>
            </a:rPr>
            <a:t>Lagodiienko</a:t>
          </a:r>
          <a:r>
            <a:rPr lang="en-US" sz="2000" b="0" i="0" kern="1200" baseline="0" dirty="0">
              <a:latin typeface="+mj-lt"/>
            </a:rPr>
            <a:t>, I. </a:t>
          </a:r>
          <a:r>
            <a:rPr lang="en-US" sz="2000" b="0" i="0" kern="1200" baseline="0" dirty="0" err="1">
              <a:latin typeface="+mj-lt"/>
            </a:rPr>
            <a:t>Krupitsa</a:t>
          </a:r>
          <a:r>
            <a:rPr lang="en-US" sz="2000" b="0" i="0" kern="1200" baseline="0" dirty="0">
              <a:latin typeface="+mj-lt"/>
            </a:rPr>
            <a:t>. </a:t>
          </a:r>
          <a:r>
            <a:rPr lang="en-GB" sz="2000" b="0" i="0" kern="1200" baseline="0" dirty="0">
              <a:latin typeface="+mj-lt"/>
            </a:rPr>
            <a:t>Formation of an innovative concept of management on the basis of reconstruction of genetic algorithm of management technology/ Periodicals of Engineering and Natural Sciences// </a:t>
          </a:r>
          <a:r>
            <a:rPr lang="ru-RU" sz="2000" b="0" i="0" kern="1200" baseline="0" dirty="0">
              <a:latin typeface="+mj-lt"/>
            </a:rPr>
            <a:t>р</a:t>
          </a:r>
          <a:r>
            <a:rPr lang="en-GB" sz="2000" b="0" i="0" kern="1200" baseline="0" dirty="0">
              <a:latin typeface="+mj-lt"/>
            </a:rPr>
            <a:t>.487-499,  Vol 7, No 2 (2019) (Scopus).</a:t>
          </a:r>
          <a:endParaRPr lang="x-none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000" b="0" i="0" kern="1200" baseline="0" dirty="0">
              <a:latin typeface="+mj-lt"/>
            </a:rPr>
            <a:t>2.	</a:t>
          </a:r>
          <a:r>
            <a:rPr lang="en-GB" sz="2000" b="0" i="0" kern="1200" baseline="0" dirty="0" err="1">
              <a:latin typeface="+mj-lt"/>
            </a:rPr>
            <a:t>Vitvitskaya</a:t>
          </a:r>
          <a:r>
            <a:rPr lang="en-GB" sz="2000" b="0" i="0" kern="1200" baseline="0" dirty="0">
              <a:latin typeface="+mj-lt"/>
            </a:rPr>
            <a:t> O.,  </a:t>
          </a:r>
          <a:r>
            <a:rPr lang="en-GB" sz="2000" b="0" i="0" kern="1200" baseline="0" dirty="0" err="1">
              <a:latin typeface="+mj-lt"/>
            </a:rPr>
            <a:t>Martynyuk</a:t>
          </a:r>
          <a:r>
            <a:rPr lang="en-GB" sz="2000" b="0" i="0" kern="1200" baseline="0" dirty="0">
              <a:latin typeface="+mj-lt"/>
            </a:rPr>
            <a:t> O., </a:t>
          </a:r>
          <a:r>
            <a:rPr lang="en-GB" sz="2000" b="0" i="0" kern="1200" baseline="0" dirty="0" err="1">
              <a:latin typeface="+mj-lt"/>
            </a:rPr>
            <a:t>Kulayets</a:t>
          </a:r>
          <a:r>
            <a:rPr lang="en-GB" sz="2000" b="0" i="0" kern="1200" baseline="0" dirty="0">
              <a:latin typeface="+mj-lt"/>
            </a:rPr>
            <a:t> M., </a:t>
          </a:r>
          <a:r>
            <a:rPr lang="en-GB" sz="2000" b="0" i="0" kern="1200" baseline="0" dirty="0" err="1">
              <a:latin typeface="+mj-lt"/>
            </a:rPr>
            <a:t>Karcheva</a:t>
          </a:r>
          <a:r>
            <a:rPr lang="en-GB" sz="2000" b="0" i="0" kern="1200" baseline="0" dirty="0">
              <a:latin typeface="+mj-lt"/>
            </a:rPr>
            <a:t> G. Formation of enterprise management model based on innovation dynamics / Innovative Marketing,  15 (4), 2019 (Scopus).</a:t>
          </a:r>
          <a:endParaRPr lang="x-none" sz="2000" kern="1200" dirty="0">
            <a:latin typeface="+mj-lt"/>
          </a:endParaRPr>
        </a:p>
      </dsp:txBody>
      <dsp:txXfrm>
        <a:off x="0" y="814233"/>
        <a:ext cx="8856983" cy="2277000"/>
      </dsp:txXfrm>
    </dsp:sp>
    <dsp:sp modelId="{6530648C-9970-4CB1-A746-D5E77A6A6CFB}">
      <dsp:nvSpPr>
        <dsp:cNvPr id="0" name=""/>
        <dsp:cNvSpPr/>
      </dsp:nvSpPr>
      <dsp:spPr>
        <a:xfrm>
          <a:off x="0" y="3091233"/>
          <a:ext cx="8856983" cy="5996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1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Участь у </a:t>
          </a:r>
          <a:r>
            <a:rPr lang="ru-RU" sz="2500" b="1" i="1" kern="1200" dirty="0" err="1">
              <a:latin typeface="Times New Roman" panose="02020603050405020304" pitchFamily="18" charset="0"/>
              <a:ea typeface="Times New Roman" panose="02020603050405020304" pitchFamily="18" charset="0"/>
            </a:rPr>
            <a:t>міжнародних</a:t>
          </a:r>
          <a:r>
            <a:rPr lang="ru-RU" sz="2500" b="1" i="1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 заходах. </a:t>
          </a:r>
          <a:r>
            <a:rPr lang="ru-RU" sz="2500" b="1" i="1" kern="1200" dirty="0" err="1">
              <a:latin typeface="Times New Roman" panose="02020603050405020304" pitchFamily="18" charset="0"/>
              <a:ea typeface="Times New Roman" panose="02020603050405020304" pitchFamily="18" charset="0"/>
            </a:rPr>
            <a:t>Виставки</a:t>
          </a:r>
          <a:endParaRPr lang="x-none" sz="2500" kern="1200" dirty="0"/>
        </a:p>
      </dsp:txBody>
      <dsp:txXfrm>
        <a:off x="0" y="3091233"/>
        <a:ext cx="8856983" cy="599625"/>
      </dsp:txXfrm>
    </dsp:sp>
    <dsp:sp modelId="{76A756C0-F487-4015-9633-3057D378CEED}">
      <dsp:nvSpPr>
        <dsp:cNvPr id="0" name=""/>
        <dsp:cNvSpPr/>
      </dsp:nvSpPr>
      <dsp:spPr>
        <a:xfrm>
          <a:off x="0" y="3690858"/>
          <a:ext cx="8856983" cy="142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09" tIns="31750" rIns="177800" bIns="3175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Міжнародний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туристичний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салон «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Україна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» - UITM'2019, 3-4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жовтня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2019 р. 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Програма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заходів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Виставки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включала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семінари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туристичних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компаній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одним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із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яких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був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«День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спадщини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малих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громад», (Д.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Басюк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 Т.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Кальна-Дубінюк</a:t>
          </a:r>
          <a:r>
            <a:rPr lang="ru-RU" sz="2000" kern="1200" dirty="0" smtClean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</a:t>
          </a:r>
          <a:br>
            <a:rPr lang="ru-RU" sz="2000" kern="1200" dirty="0" smtClean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kern="1200" dirty="0" smtClean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І.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Кудінова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kern="1200" dirty="0" err="1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О.Локутова</a:t>
          </a:r>
          <a:r>
            <a:rPr lang="ru-RU" sz="2000" kern="1200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0" y="3690858"/>
        <a:ext cx="8856983" cy="142312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9BFB8B-9404-48E1-8C06-2BB942C6DA7A}">
      <dsp:nvSpPr>
        <dsp:cNvPr id="0" name=""/>
        <dsp:cNvSpPr/>
      </dsp:nvSpPr>
      <dsp:spPr>
        <a:xfrm>
          <a:off x="0" y="43495"/>
          <a:ext cx="8856983" cy="52415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/>
            <a:t>Грищенко І.М. </a:t>
          </a:r>
          <a:r>
            <a:rPr lang="uk-UA" sz="2800" kern="1200" dirty="0"/>
            <a:t>у 2019 році пройшла Міжнародне стажування  в </a:t>
          </a:r>
          <a:r>
            <a:rPr lang="uk-UA" sz="2800" b="1" kern="1200" dirty="0"/>
            <a:t>Агентстві публічного управління та електронного урядування (</a:t>
          </a:r>
          <a:r>
            <a:rPr lang="uk-UA" sz="2800" b="1" kern="1200" dirty="0" err="1"/>
            <a:t>Difi</a:t>
          </a:r>
          <a:r>
            <a:rPr lang="uk-UA" sz="2800" b="1" kern="1200" dirty="0"/>
            <a:t>) (м. Осло, Норвегія) </a:t>
          </a:r>
          <a:r>
            <a:rPr lang="uk-UA" sz="2800" kern="1200" dirty="0"/>
            <a:t>і мерії міста Осло в рамках міжнародної освітньої програми для службовців органів державної влади та органів місцевого самоврядування і викладачів з </a:t>
          </a:r>
          <a:r>
            <a:rPr lang="uk-UA" sz="2800" b="1" kern="1200" dirty="0"/>
            <a:t>25 травня по 1 червня 2019 року</a:t>
          </a:r>
          <a:r>
            <a:rPr lang="uk-UA" sz="2800" kern="1200" dirty="0"/>
            <a:t>. </a:t>
          </a:r>
          <a:endParaRPr lang="uk-UA" sz="2800" kern="1200" dirty="0" smtClean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rgbClr val="002060"/>
              </a:solidFill>
            </a:rPr>
            <a:t>CERTIFICATE </a:t>
          </a:r>
          <a:r>
            <a:rPr lang="uk-UA" sz="2800" kern="1200" dirty="0" err="1">
              <a:solidFill>
                <a:srgbClr val="002060"/>
              </a:solidFill>
            </a:rPr>
            <a:t>Along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the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training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course</a:t>
          </a:r>
          <a:r>
            <a:rPr lang="uk-UA" sz="2800" kern="1200" dirty="0">
              <a:solidFill>
                <a:srgbClr val="002060"/>
              </a:solidFill>
            </a:rPr>
            <a:t>, </a:t>
          </a:r>
          <a:r>
            <a:rPr lang="uk-UA" sz="2800" kern="1200" dirty="0" err="1">
              <a:solidFill>
                <a:srgbClr val="002060"/>
              </a:solidFill>
            </a:rPr>
            <a:t>the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participant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took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part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in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internship</a:t>
          </a:r>
          <a:r>
            <a:rPr lang="uk-UA" sz="2800" kern="1200" dirty="0">
              <a:solidFill>
                <a:srgbClr val="002060"/>
              </a:solidFill>
            </a:rPr>
            <a:t>: </a:t>
          </a:r>
          <a:r>
            <a:rPr lang="uk-UA" sz="2800" kern="1200" dirty="0" err="1">
              <a:solidFill>
                <a:srgbClr val="002060"/>
              </a:solidFill>
            </a:rPr>
            <a:t>Agency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for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Public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Management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and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eGovernment</a:t>
          </a:r>
          <a:r>
            <a:rPr lang="uk-UA" sz="2800" kern="1200" dirty="0">
              <a:solidFill>
                <a:srgbClr val="002060"/>
              </a:solidFill>
            </a:rPr>
            <a:t> (</a:t>
          </a:r>
          <a:r>
            <a:rPr lang="uk-UA" sz="2800" kern="1200" dirty="0" err="1">
              <a:solidFill>
                <a:srgbClr val="002060"/>
              </a:solidFill>
            </a:rPr>
            <a:t>Difi</a:t>
          </a:r>
          <a:r>
            <a:rPr lang="uk-UA" sz="2800" kern="1200" dirty="0">
              <a:solidFill>
                <a:srgbClr val="002060"/>
              </a:solidFill>
            </a:rPr>
            <a:t>) (</a:t>
          </a:r>
          <a:r>
            <a:rPr lang="uk-UA" sz="2800" kern="1200" dirty="0" err="1">
              <a:solidFill>
                <a:srgbClr val="002060"/>
              </a:solidFill>
            </a:rPr>
            <a:t>Oslo</a:t>
          </a:r>
          <a:r>
            <a:rPr lang="uk-UA" sz="2800" kern="1200" dirty="0">
              <a:solidFill>
                <a:srgbClr val="002060"/>
              </a:solidFill>
            </a:rPr>
            <a:t>, </a:t>
          </a:r>
          <a:r>
            <a:rPr lang="uk-UA" sz="2800" kern="1200" dirty="0" err="1">
              <a:solidFill>
                <a:srgbClr val="002060"/>
              </a:solidFill>
            </a:rPr>
            <a:t>Kingdom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of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Norway</a:t>
          </a:r>
          <a:r>
            <a:rPr lang="uk-UA" sz="2800" kern="1200" dirty="0">
              <a:solidFill>
                <a:srgbClr val="002060"/>
              </a:solidFill>
            </a:rPr>
            <a:t>); </a:t>
          </a:r>
          <a:r>
            <a:rPr lang="uk-UA" sz="2800" kern="1200" dirty="0" err="1">
              <a:solidFill>
                <a:srgbClr val="002060"/>
              </a:solidFill>
            </a:rPr>
            <a:t>City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Council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of</a:t>
          </a:r>
          <a:r>
            <a:rPr lang="uk-UA" sz="2800" kern="1200" dirty="0">
              <a:solidFill>
                <a:srgbClr val="002060"/>
              </a:solidFill>
            </a:rPr>
            <a:t> </a:t>
          </a:r>
          <a:r>
            <a:rPr lang="uk-UA" sz="2800" kern="1200" dirty="0" err="1">
              <a:solidFill>
                <a:srgbClr val="002060"/>
              </a:solidFill>
            </a:rPr>
            <a:t>Oslo</a:t>
          </a:r>
          <a:r>
            <a:rPr lang="uk-UA" sz="2800" kern="1200" dirty="0">
              <a:solidFill>
                <a:srgbClr val="002060"/>
              </a:solidFill>
            </a:rPr>
            <a:t> 25.05.2019-01.06.2019 №0037.</a:t>
          </a:r>
          <a:endParaRPr lang="x-none" sz="2800" kern="1200" dirty="0">
            <a:solidFill>
              <a:srgbClr val="002060"/>
            </a:solidFill>
          </a:endParaRPr>
        </a:p>
      </dsp:txBody>
      <dsp:txXfrm>
        <a:off x="0" y="43495"/>
        <a:ext cx="8856983" cy="524159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39D0FD-4A6C-4388-9882-8E86B4C46282}">
      <dsp:nvSpPr>
        <dsp:cNvPr id="0" name=""/>
        <dsp:cNvSpPr/>
      </dsp:nvSpPr>
      <dsp:spPr>
        <a:xfrm>
          <a:off x="6584238" y="0"/>
          <a:ext cx="2483561" cy="812883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/>
            <a:t>382,8</a:t>
          </a:r>
          <a:r>
            <a:rPr lang="uk-UA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1800" kern="1200" dirty="0">
              <a:latin typeface="Times New Roman" pitchFamily="18" charset="0"/>
              <a:cs typeface="Times New Roman" pitchFamily="18" charset="0"/>
            </a:rPr>
            <a:t>тис. грн.</a:t>
          </a:r>
        </a:p>
      </dsp:txBody>
      <dsp:txXfrm>
        <a:off x="6584238" y="0"/>
        <a:ext cx="2483561" cy="812883"/>
      </dsp:txXfrm>
    </dsp:sp>
    <dsp:sp modelId="{6C479147-9602-48D9-8EC8-A3AB2169E939}">
      <dsp:nvSpPr>
        <dsp:cNvPr id="0" name=""/>
        <dsp:cNvSpPr/>
      </dsp:nvSpPr>
      <dsp:spPr>
        <a:xfrm>
          <a:off x="0" y="0"/>
          <a:ext cx="6522468" cy="8128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/>
            <a:t>Придбання</a:t>
          </a:r>
          <a:r>
            <a:rPr lang="ru-RU" sz="2000" b="1" i="1" kern="1200" dirty="0"/>
            <a:t>  </a:t>
          </a:r>
          <a:r>
            <a:rPr lang="ru-RU" sz="2000" b="1" i="1" kern="1200" dirty="0" err="1"/>
            <a:t>обладнання</a:t>
          </a:r>
          <a:r>
            <a:rPr lang="ru-RU" sz="2000" b="1" i="1" kern="1200" dirty="0"/>
            <a:t>  </a:t>
          </a:r>
          <a:r>
            <a:rPr lang="ru-RU" sz="2000" b="1" i="1" kern="1200" dirty="0" err="1"/>
            <a:t>і</a:t>
          </a:r>
          <a:r>
            <a:rPr lang="ru-RU" sz="2000" b="1" i="1" kern="1200" dirty="0"/>
            <a:t> </a:t>
          </a:r>
          <a:r>
            <a:rPr lang="ru-RU" sz="2000" b="1" i="1" kern="1200" dirty="0" err="1"/>
            <a:t>предметів</a:t>
          </a:r>
          <a:r>
            <a:rPr lang="ru-RU" sz="2000" b="1" i="1" kern="1200" dirty="0"/>
            <a:t>  </a:t>
          </a:r>
          <a:r>
            <a:rPr lang="ru-RU" sz="2000" b="1" i="1" kern="1200" dirty="0" err="1"/>
            <a:t>довгострокового</a:t>
          </a:r>
          <a:r>
            <a:rPr lang="ru-RU" sz="2000" b="1" i="1" kern="1200" dirty="0"/>
            <a:t>   </a:t>
          </a:r>
          <a:r>
            <a:rPr lang="ru-RU" sz="2000" b="1" i="1" kern="1200" dirty="0" err="1"/>
            <a:t>користування</a:t>
          </a:r>
          <a:r>
            <a:rPr lang="ru-RU" sz="2000" b="1" i="1" kern="1200" dirty="0"/>
            <a:t> </a:t>
          </a:r>
          <a:endParaRPr lang="uk-UA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6522468" cy="812883"/>
      </dsp:txXfrm>
    </dsp:sp>
    <dsp:sp modelId="{D7C2DC33-C49A-45F2-8006-730EB3B49645}">
      <dsp:nvSpPr>
        <dsp:cNvPr id="0" name=""/>
        <dsp:cNvSpPr/>
      </dsp:nvSpPr>
      <dsp:spPr>
        <a:xfrm>
          <a:off x="6510133" y="772899"/>
          <a:ext cx="2557408" cy="812883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>
              <a:latin typeface="Times New Roman" pitchFamily="18" charset="0"/>
              <a:cs typeface="Times New Roman" pitchFamily="18" charset="0"/>
            </a:rPr>
            <a:t>474 тис. грн.</a:t>
          </a:r>
          <a:r>
            <a:rPr lang="uk-UA" sz="2400" kern="1200" dirty="0"/>
            <a:t>	</a:t>
          </a:r>
          <a:endParaRPr lang="uk-UA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10133" y="772899"/>
        <a:ext cx="2557408" cy="812883"/>
      </dsp:txXfrm>
    </dsp:sp>
    <dsp:sp modelId="{14D2E1A3-1B30-4E1F-97ED-D75D7D381828}">
      <dsp:nvSpPr>
        <dsp:cNvPr id="0" name=""/>
        <dsp:cNvSpPr/>
      </dsp:nvSpPr>
      <dsp:spPr>
        <a:xfrm>
          <a:off x="68402" y="833459"/>
          <a:ext cx="6509875" cy="8128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/>
            <a:t>Придбано обладнання нової лабораторії по кафедрі туристичного та готельно-ресторанного бізнесу і консалтингу</a:t>
          </a:r>
          <a:endParaRPr lang="uk-UA" sz="2000" b="1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68402" y="833459"/>
        <a:ext cx="6509875" cy="812883"/>
      </dsp:txXfrm>
    </dsp:sp>
    <dsp:sp modelId="{23639081-81AE-40A8-AB70-5D7ACF272A16}">
      <dsp:nvSpPr>
        <dsp:cNvPr id="0" name=""/>
        <dsp:cNvSpPr/>
      </dsp:nvSpPr>
      <dsp:spPr>
        <a:xfrm>
          <a:off x="6256087" y="1528238"/>
          <a:ext cx="2780409" cy="1976842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400" b="1" kern="1200" dirty="0">
            <a:latin typeface="Bookman Old Style" panose="0205060405050502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kern="1200" dirty="0">
              <a:latin typeface="Bookman Old Style" panose="02050604050505020204" pitchFamily="18" charset="0"/>
              <a:cs typeface="Times New Roman" pitchFamily="18" charset="0"/>
            </a:rPr>
            <a:t>понад 400 тис. грн</a:t>
          </a:r>
          <a:r>
            <a:rPr lang="uk-UA" sz="1400" kern="1200" dirty="0">
              <a:latin typeface="Bookman Old Style" panose="02050604050505020204" pitchFamily="18" charset="0"/>
              <a:cs typeface="Times New Roman" pitchFamily="18" charset="0"/>
            </a:rPr>
            <a:t>. </a:t>
          </a:r>
          <a:r>
            <a:rPr lang="uk-UA" sz="1400" b="0" kern="1200" dirty="0">
              <a:latin typeface="Times New Roman" pitchFamily="18" charset="0"/>
              <a:cs typeface="Times New Roman" pitchFamily="18" charset="0"/>
            </a:rPr>
            <a:t>(</a:t>
          </a:r>
          <a:r>
            <a:rPr lang="uk-UA" sz="1400" b="0" kern="1200" dirty="0"/>
            <a:t>за рахунок благодійних коштів </a:t>
          </a:r>
          <a:r>
            <a:rPr lang="uk-UA" sz="1400" kern="1200" dirty="0">
              <a:latin typeface="Times New Roman" pitchFamily="18" charset="0"/>
              <a:cs typeface="Times New Roman" pitchFamily="18" charset="0"/>
            </a:rPr>
            <a:t>)</a:t>
          </a:r>
          <a:endParaRPr lang="uk-UA" sz="1400" kern="1200" dirty="0">
            <a:latin typeface="Bookman Old Style" panose="0205060405050502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kern="1200" dirty="0">
              <a:latin typeface="Bookman Old Style" panose="02050604050505020204" pitchFamily="18" charset="0"/>
            </a:rPr>
            <a:t>понад 800 тис. грн </a:t>
          </a:r>
          <a:r>
            <a:rPr lang="uk-UA" sz="1400" kern="1200" dirty="0">
              <a:latin typeface="Bookman Old Style" panose="02050604050505020204" pitchFamily="18" charset="0"/>
            </a:rPr>
            <a:t>(за рахунок спецфонду)</a:t>
          </a:r>
        </a:p>
      </dsp:txBody>
      <dsp:txXfrm>
        <a:off x="6256087" y="1528238"/>
        <a:ext cx="2780409" cy="1976842"/>
      </dsp:txXfrm>
    </dsp:sp>
    <dsp:sp modelId="{49BDDD85-5141-4A38-9AEC-ECC6BB70C5D0}">
      <dsp:nvSpPr>
        <dsp:cNvPr id="0" name=""/>
        <dsp:cNvSpPr/>
      </dsp:nvSpPr>
      <dsp:spPr>
        <a:xfrm>
          <a:off x="0" y="2098529"/>
          <a:ext cx="6279873" cy="8128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latin typeface="Times New Roman" pitchFamily="18" charset="0"/>
              <a:cs typeface="Times New Roman" pitchFamily="18" charset="0"/>
            </a:rPr>
            <a:t>Капітальний ремонт шістнадцяти кімнат у гуртожитках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latin typeface="Times New Roman" pitchFamily="18" charset="0"/>
              <a:cs typeface="Times New Roman" pitchFamily="18" charset="0"/>
            </a:rPr>
            <a:t>№ 9 і 10</a:t>
          </a:r>
          <a:endParaRPr lang="uk-UA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098529"/>
        <a:ext cx="6279873" cy="812883"/>
      </dsp:txXfrm>
    </dsp:sp>
    <dsp:sp modelId="{795F8BD3-CD2D-4BD2-A056-FE47B302A1E4}">
      <dsp:nvSpPr>
        <dsp:cNvPr id="0" name=""/>
        <dsp:cNvSpPr/>
      </dsp:nvSpPr>
      <dsp:spPr>
        <a:xfrm>
          <a:off x="6140176" y="3312371"/>
          <a:ext cx="2900987" cy="812883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920 тис. грн.</a:t>
          </a:r>
          <a:endParaRPr lang="uk-UA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40176" y="3312371"/>
        <a:ext cx="2900987" cy="812883"/>
      </dsp:txXfrm>
    </dsp:sp>
    <dsp:sp modelId="{1C942EEA-1B15-415A-B651-58ED15DC91D1}">
      <dsp:nvSpPr>
        <dsp:cNvPr id="0" name=""/>
        <dsp:cNvSpPr/>
      </dsp:nvSpPr>
      <dsp:spPr>
        <a:xfrm>
          <a:off x="63613" y="3312371"/>
          <a:ext cx="6163863" cy="8128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Bookman Old Style" panose="02050604050505020204" pitchFamily="18" charset="0"/>
            </a:rPr>
            <a:t> </a:t>
          </a: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Придбано меблів за рахунок </a:t>
          </a:r>
          <a:r>
            <a:rPr lang="uk-UA" sz="2000" b="1" kern="1200" dirty="0" err="1" smtClean="0">
              <a:latin typeface="Times New Roman" pitchFamily="18" charset="0"/>
              <a:cs typeface="Times New Roman" pitchFamily="18" charset="0"/>
            </a:rPr>
            <a:t>спецкоштів</a:t>
          </a:r>
          <a:endParaRPr lang="uk-UA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613" y="3312371"/>
        <a:ext cx="6163863" cy="81288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C94F68-9B76-4A79-A5DD-C456D770EBAB}">
      <dsp:nvSpPr>
        <dsp:cNvPr id="0" name=""/>
        <dsp:cNvSpPr/>
      </dsp:nvSpPr>
      <dsp:spPr>
        <a:xfrm>
          <a:off x="0" y="37656"/>
          <a:ext cx="9143999" cy="1722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В лабораторії </a:t>
          </a:r>
          <a:r>
            <a:rPr lang="ru-RU" sz="2400" kern="1200" dirty="0"/>
            <a:t>(</a:t>
          </a:r>
          <a:r>
            <a:rPr lang="uk-UA" sz="2400" kern="1200" dirty="0"/>
            <a:t>аудиторія №412, корп. 10</a:t>
          </a:r>
          <a:r>
            <a:rPr lang="ru-RU" sz="2400" kern="1200" dirty="0"/>
            <a:t>) </a:t>
          </a:r>
          <a:r>
            <a:rPr lang="uk-UA" sz="2400" kern="1200" dirty="0"/>
            <a:t>додатково  встановити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12 процесорів  для повноцінного її  функціонування</a:t>
          </a:r>
          <a:endParaRPr lang="uk-UA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7656"/>
        <a:ext cx="9143999" cy="1722240"/>
      </dsp:txXfrm>
    </dsp:sp>
    <dsp:sp modelId="{C9AC0564-AB2F-4E79-A7A9-BBB0032D22AF}">
      <dsp:nvSpPr>
        <dsp:cNvPr id="0" name=""/>
        <dsp:cNvSpPr/>
      </dsp:nvSpPr>
      <dsp:spPr>
        <a:xfrm>
          <a:off x="0" y="1944216"/>
          <a:ext cx="9143999" cy="7394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Закупити для аудиторії № 221-а 20 </a:t>
          </a:r>
          <a:r>
            <a:rPr lang="uk-UA" sz="2400" kern="1200" dirty="0" err="1"/>
            <a:t>комп</a:t>
          </a:r>
          <a:r>
            <a:rPr lang="ru-RU" sz="2400" kern="1200" dirty="0"/>
            <a:t>`</a:t>
          </a:r>
          <a:r>
            <a:rPr lang="uk-UA" sz="2400" kern="1200" dirty="0" err="1"/>
            <a:t>ютерів</a:t>
          </a:r>
          <a:endParaRPr lang="uk-UA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944216"/>
        <a:ext cx="9143999" cy="739443"/>
      </dsp:txXfrm>
    </dsp:sp>
    <dsp:sp modelId="{12BE9274-FBE9-4A5C-AD2A-86D145F8756B}">
      <dsp:nvSpPr>
        <dsp:cNvPr id="0" name=""/>
        <dsp:cNvSpPr/>
      </dsp:nvSpPr>
      <dsp:spPr>
        <a:xfrm>
          <a:off x="0" y="2841069"/>
          <a:ext cx="9143999" cy="1722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За рахунок благодійних коштів  </a:t>
          </a:r>
          <a:r>
            <a:rPr lang="uk-UA" sz="2400" kern="1200" dirty="0" err="1"/>
            <a:t>відремонувати</a:t>
          </a:r>
          <a:r>
            <a:rPr lang="uk-UA" sz="2400" kern="1200" dirty="0"/>
            <a:t> вісім кімнат на тридцять  </a:t>
          </a:r>
          <a:r>
            <a:rPr lang="uk-UA" sz="2400" kern="1200" dirty="0" err="1"/>
            <a:t>ліжкомісць</a:t>
          </a:r>
          <a:r>
            <a:rPr lang="uk-UA" sz="2400" kern="1200" dirty="0"/>
            <a:t> у гуртожитку № 9-г,  приміщення кухні, місць загального користування з встановленням  душових кабін,  закупівлею меблів тощо</a:t>
          </a:r>
          <a:endParaRPr lang="uk-UA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841069"/>
        <a:ext cx="9143999" cy="1722240"/>
      </dsp:txXfrm>
    </dsp:sp>
    <dsp:sp modelId="{E8D1D8AE-50D1-4E29-BFA0-AB082706D4C4}">
      <dsp:nvSpPr>
        <dsp:cNvPr id="0" name=""/>
        <dsp:cNvSpPr/>
      </dsp:nvSpPr>
      <dsp:spPr>
        <a:xfrm>
          <a:off x="0" y="4563309"/>
          <a:ext cx="9143999" cy="115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2400" kern="1200" dirty="0"/>
            <a:t>на проведення ремонтних робіт заплановано витрат на суму 480 </a:t>
          </a:r>
          <a:r>
            <a:rPr lang="uk-UA" sz="2400" kern="1200" dirty="0" err="1"/>
            <a:t>тис.грн</a:t>
          </a:r>
          <a:r>
            <a:rPr lang="uk-UA" sz="2400" kern="1200" dirty="0"/>
            <a:t>. благодійних і 380 </a:t>
          </a:r>
          <a:r>
            <a:rPr lang="uk-UA" sz="2400" kern="1200" dirty="0" err="1"/>
            <a:t>тис.грн</a:t>
          </a:r>
          <a:r>
            <a:rPr lang="uk-UA" sz="2400" kern="1200" dirty="0"/>
            <a:t>. </a:t>
          </a:r>
          <a:r>
            <a:rPr lang="uk-UA" sz="2400" kern="1200" dirty="0" err="1"/>
            <a:t>спецкоштів</a:t>
          </a:r>
          <a:endParaRPr lang="uk-UA" sz="24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600" kern="1200" dirty="0">
              <a:latin typeface="Times New Roman" pitchFamily="18" charset="0"/>
              <a:cs typeface="Times New Roman" pitchFamily="18" charset="0"/>
            </a:rPr>
            <a:t>	</a:t>
          </a:r>
          <a:endParaRPr lang="uk-UA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4563309"/>
        <a:ext cx="9143999" cy="115920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94824F-2541-45BD-947D-D462D27554E3}">
      <dsp:nvSpPr>
        <dsp:cNvPr id="0" name=""/>
        <dsp:cNvSpPr/>
      </dsp:nvSpPr>
      <dsp:spPr>
        <a:xfrm>
          <a:off x="4432996" y="2561"/>
          <a:ext cx="4710824" cy="72102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кількості 2800 осіб</a:t>
          </a:r>
          <a:endParaRPr lang="uk-UA" sz="1800" b="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432996" y="2561"/>
        <a:ext cx="4710824" cy="721027"/>
      </dsp:txXfrm>
    </dsp:sp>
    <dsp:sp modelId="{4A95CF89-D50C-4F46-81C5-D9412FFC8C36}">
      <dsp:nvSpPr>
        <dsp:cNvPr id="0" name=""/>
        <dsp:cNvSpPr/>
      </dsp:nvSpPr>
      <dsp:spPr>
        <a:xfrm>
          <a:off x="0" y="7132"/>
          <a:ext cx="4432818" cy="721027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Забезпечити безумовно виконання державного замовлення з підвищення кваліфікації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7132"/>
        <a:ext cx="4432818" cy="721027"/>
      </dsp:txXfrm>
    </dsp:sp>
    <dsp:sp modelId="{CEF130C0-A469-4782-A8CF-B268DCB08CD9}">
      <dsp:nvSpPr>
        <dsp:cNvPr id="0" name=""/>
        <dsp:cNvSpPr/>
      </dsp:nvSpPr>
      <dsp:spPr>
        <a:xfrm>
          <a:off x="4436472" y="795691"/>
          <a:ext cx="4704158" cy="72102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однієї</a:t>
          </a:r>
          <a:r>
            <a:rPr lang="uk-UA" sz="18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 тисячі осіб </a:t>
          </a:r>
          <a:endParaRPr lang="uk-UA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36472" y="795691"/>
        <a:ext cx="4704158" cy="721027"/>
      </dsp:txXfrm>
    </dsp:sp>
    <dsp:sp modelId="{50A915EB-8FD4-4329-9E17-F9385629C92D}">
      <dsp:nvSpPr>
        <dsp:cNvPr id="0" name=""/>
        <dsp:cNvSpPr/>
      </dsp:nvSpPr>
      <dsp:spPr>
        <a:xfrm>
          <a:off x="3367" y="795691"/>
          <a:ext cx="4433105" cy="721027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Здійснити навчання фахівців, спеціалістів, НПП на комерційній основі</a:t>
          </a:r>
          <a:endParaRPr lang="uk-UA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7" y="795691"/>
        <a:ext cx="4433105" cy="721027"/>
      </dsp:txXfrm>
    </dsp:sp>
    <dsp:sp modelId="{EAD27DAA-D05D-4A62-ACD4-06ED12A1784D}">
      <dsp:nvSpPr>
        <dsp:cNvPr id="0" name=""/>
        <dsp:cNvSpPr/>
      </dsp:nvSpPr>
      <dsp:spPr>
        <a:xfrm>
          <a:off x="4499988" y="1588821"/>
          <a:ext cx="4639865" cy="72102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із загальною чисельністю слухачів                      1195 осіб (16 навчальних закладів)</a:t>
          </a:r>
        </a:p>
      </dsp:txBody>
      <dsp:txXfrm>
        <a:off x="4499988" y="1588821"/>
        <a:ext cx="4639865" cy="721027"/>
      </dsp:txXfrm>
    </dsp:sp>
    <dsp:sp modelId="{BD6CED4D-0D37-401A-9009-3A930817C7E6}">
      <dsp:nvSpPr>
        <dsp:cNvPr id="0" name=""/>
        <dsp:cNvSpPr/>
      </dsp:nvSpPr>
      <dsp:spPr>
        <a:xfrm>
          <a:off x="4145" y="1588821"/>
          <a:ext cx="4495843" cy="721027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Проведення навчання в онлайн – режимі </a:t>
          </a:r>
          <a:r>
            <a:rPr lang="uk-UA" sz="18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п'яти </a:t>
          </a: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потоків науково-педагогічних і педагогічних працівників</a:t>
          </a:r>
          <a:endParaRPr lang="uk-UA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45" y="1588821"/>
        <a:ext cx="4495843" cy="721027"/>
      </dsp:txXfrm>
    </dsp:sp>
    <dsp:sp modelId="{CCEBDAE1-FEE3-4092-BE92-7A422CA12472}">
      <dsp:nvSpPr>
        <dsp:cNvPr id="0" name=""/>
        <dsp:cNvSpPr/>
      </dsp:nvSpPr>
      <dsp:spPr>
        <a:xfrm>
          <a:off x="4571999" y="2381952"/>
          <a:ext cx="4570213" cy="1398454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600 тис. грн.  –  від стажистів на кафедрах університету</a:t>
          </a:r>
          <a:endParaRPr lang="x-none" sz="1800" b="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400 тис. грн. – від групових курсів з підвищення кваліфікації</a:t>
          </a:r>
          <a:endParaRPr lang="x-none" sz="1800" b="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571999" y="2381952"/>
        <a:ext cx="4570213" cy="1398454"/>
      </dsp:txXfrm>
    </dsp:sp>
    <dsp:sp modelId="{C748E6CA-F719-4BBE-A389-EA9BE7FEAFED}">
      <dsp:nvSpPr>
        <dsp:cNvPr id="0" name=""/>
        <dsp:cNvSpPr/>
      </dsp:nvSpPr>
      <dsp:spPr>
        <a:xfrm>
          <a:off x="1785" y="2633742"/>
          <a:ext cx="4570213" cy="894874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Залучити до спецфонду університету             </a:t>
          </a:r>
          <a:r>
            <a:rPr lang="uk-UA" sz="1800" b="1" i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 менше 1000 тис.  гривень</a:t>
          </a: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від здійснення комерційних проектів               на підвищення кваліфікації - з них:</a:t>
          </a:r>
          <a:endParaRPr lang="uk-UA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5" y="2633742"/>
        <a:ext cx="4570213" cy="894874"/>
      </dsp:txXfrm>
    </dsp:sp>
    <dsp:sp modelId="{E6E4C1A8-54A1-4450-8C28-B359530AC682}">
      <dsp:nvSpPr>
        <dsp:cNvPr id="0" name=""/>
        <dsp:cNvSpPr/>
      </dsp:nvSpPr>
      <dsp:spPr>
        <a:xfrm>
          <a:off x="4573248" y="3977871"/>
          <a:ext cx="4570213" cy="72102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300 тис. грн</a:t>
          </a:r>
          <a:r>
            <a:rPr lang="uk-UA" sz="18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endParaRPr lang="x-none" sz="18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573248" y="3977871"/>
        <a:ext cx="4570213" cy="721027"/>
      </dsp:txXfrm>
    </dsp:sp>
    <dsp:sp modelId="{97AC5061-7C6D-4981-8D22-1D63E3D28D7C}">
      <dsp:nvSpPr>
        <dsp:cNvPr id="0" name=""/>
        <dsp:cNvSpPr/>
      </dsp:nvSpPr>
      <dsp:spPr>
        <a:xfrm>
          <a:off x="1785" y="3852509"/>
          <a:ext cx="4570213" cy="903022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Залучити до благодійного фонду університету від слухачів курсів підвищення кваліфікації, які  навчатимуться  на бюджетній основі</a:t>
          </a:r>
          <a:endParaRPr lang="uk-UA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5" y="3852509"/>
        <a:ext cx="4570213" cy="903022"/>
      </dsp:txXfrm>
    </dsp:sp>
    <dsp:sp modelId="{836BC974-8716-407C-BC6C-F17713794573}">
      <dsp:nvSpPr>
        <dsp:cNvPr id="0" name=""/>
        <dsp:cNvSpPr/>
      </dsp:nvSpPr>
      <dsp:spPr>
        <a:xfrm>
          <a:off x="4571999" y="4827634"/>
          <a:ext cx="4570213" cy="1047076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just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залучення</a:t>
          </a: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8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 навчального процесу висококваліфікованих працівників кафедр університету</a:t>
          </a:r>
        </a:p>
      </dsp:txBody>
      <dsp:txXfrm>
        <a:off x="4571999" y="4827634"/>
        <a:ext cx="4570213" cy="1047076"/>
      </dsp:txXfrm>
    </dsp:sp>
    <dsp:sp modelId="{1BEF41DE-2B7B-4555-9E4F-B3D67C22C795}">
      <dsp:nvSpPr>
        <dsp:cNvPr id="0" name=""/>
        <dsp:cNvSpPr/>
      </dsp:nvSpPr>
      <dsp:spPr>
        <a:xfrm>
          <a:off x="1785" y="4990659"/>
          <a:ext cx="4570213" cy="721027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Забезпечити високу якість викладання на курсах підвищення  кваліфікації шляхом</a:t>
          </a:r>
          <a:endParaRPr lang="uk-UA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5" y="4990659"/>
        <a:ext cx="4570213" cy="72102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45CB93-400B-46AE-A77C-FF754AF497B2}">
      <dsp:nvSpPr>
        <dsp:cNvPr id="0" name=""/>
        <dsp:cNvSpPr/>
      </dsp:nvSpPr>
      <dsp:spPr>
        <a:xfrm>
          <a:off x="251520" y="315415"/>
          <a:ext cx="5635406" cy="616821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32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ПРОБЛЕМИ</a:t>
          </a:r>
          <a:endParaRPr lang="uk-UA" sz="3200" b="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1520" y="315415"/>
        <a:ext cx="5635406" cy="616821"/>
      </dsp:txXfrm>
    </dsp:sp>
    <dsp:sp modelId="{9907F3E6-CDC2-430D-98C3-AD4790374F96}">
      <dsp:nvSpPr>
        <dsp:cNvPr id="0" name=""/>
        <dsp:cNvSpPr/>
      </dsp:nvSpPr>
      <dsp:spPr>
        <a:xfrm>
          <a:off x="815061" y="932236"/>
          <a:ext cx="347817" cy="1578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8629"/>
              </a:lnTo>
              <a:lnTo>
                <a:pt x="347817" y="157862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6D9F3C-839E-46B1-B3C5-4E636376E85B}">
      <dsp:nvSpPr>
        <dsp:cNvPr id="0" name=""/>
        <dsp:cNvSpPr/>
      </dsp:nvSpPr>
      <dsp:spPr>
        <a:xfrm>
          <a:off x="1162878" y="1200948"/>
          <a:ext cx="7813806" cy="2619835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+mj-lt"/>
            <a:buAutoNum type="arabicPeriod"/>
            <a:tabLst/>
            <a:defRPr/>
          </a:pPr>
          <a:r>
            <a:rPr lang="uk-UA" sz="2800" b="1" kern="1200" dirty="0">
              <a:latin typeface="Times New Roman" pitchFamily="18" charset="0"/>
              <a:cs typeface="Times New Roman" pitchFamily="18" charset="0"/>
            </a:rPr>
            <a:t>Катастрофічно  не вистачає місць у гуртожитку  № 9-г для поселення слухачів курсів підвищення кваліфікації і студентів програми здобуття другої вищої освіти </a:t>
          </a:r>
          <a:r>
            <a:rPr lang="uk-UA" sz="2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(біля 50 місць щомісячно)</a:t>
          </a:r>
        </a:p>
      </dsp:txBody>
      <dsp:txXfrm>
        <a:off x="1162878" y="1200948"/>
        <a:ext cx="7813806" cy="2619835"/>
      </dsp:txXfrm>
    </dsp:sp>
    <dsp:sp modelId="{F84F94F1-2F1D-404A-8D98-2687AC0E0FAD}">
      <dsp:nvSpPr>
        <dsp:cNvPr id="0" name=""/>
        <dsp:cNvSpPr/>
      </dsp:nvSpPr>
      <dsp:spPr>
        <a:xfrm>
          <a:off x="815061" y="932236"/>
          <a:ext cx="323640" cy="41744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4416"/>
              </a:lnTo>
              <a:lnTo>
                <a:pt x="323640" y="417441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123E6D-8908-4921-A78B-352CDC4F166B}">
      <dsp:nvSpPr>
        <dsp:cNvPr id="0" name=""/>
        <dsp:cNvSpPr/>
      </dsp:nvSpPr>
      <dsp:spPr>
        <a:xfrm>
          <a:off x="1138702" y="3922047"/>
          <a:ext cx="8004540" cy="2369212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just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2</a:t>
          </a:r>
          <a:r>
            <a:rPr lang="uk-UA" sz="2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.</a:t>
          </a:r>
          <a:r>
            <a:rPr lang="en-US" sz="2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uk-UA" sz="2800" b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Для поселення студентів-першокурсників необхідно 100 </a:t>
          </a:r>
          <a:r>
            <a:rPr lang="uk-UA" sz="2800" b="1" kern="1200" dirty="0" err="1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ліжкомісць</a:t>
          </a:r>
          <a:r>
            <a:rPr lang="uk-UA" sz="2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, з яких 30 – </a:t>
          </a:r>
          <a:r>
            <a:rPr lang="uk-UA" sz="2800" b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буде поселено у 8-ми відремонтованих кімнатах гуртожитку 9-г. Для</a:t>
          </a:r>
          <a:r>
            <a:rPr lang="uk-UA" sz="2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 70-ти </a:t>
          </a:r>
          <a:r>
            <a:rPr lang="uk-UA" sz="2800" b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першокурсників</a:t>
          </a:r>
          <a:r>
            <a:rPr lang="uk-UA" sz="2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  </a:t>
          </a:r>
          <a:r>
            <a:rPr lang="uk-UA" sz="2800" b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необхідно вирішити питання на рівні ректорату</a:t>
          </a:r>
        </a:p>
      </dsp:txBody>
      <dsp:txXfrm>
        <a:off x="1138702" y="3922047"/>
        <a:ext cx="8004540" cy="2369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2340" tIns="46171" rIns="92340" bIns="46171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2340" tIns="46171" rIns="92340" bIns="46171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8D3E9A2-61E4-4CB4-9E0D-76A23330D990}" type="datetimeFigureOut">
              <a:rPr lang="ru-RU"/>
              <a:pPr>
                <a:defRPr/>
              </a:pPr>
              <a:t>25.12.2019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3638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40" tIns="46171" rIns="92340" bIns="46171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4400"/>
            <a:ext cx="5453062" cy="4476750"/>
          </a:xfrm>
          <a:prstGeom prst="rect">
            <a:avLst/>
          </a:prstGeom>
        </p:spPr>
        <p:txBody>
          <a:bodyPr vert="horz" lIns="92340" tIns="46171" rIns="92340" bIns="46171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52750" cy="496888"/>
          </a:xfrm>
          <a:prstGeom prst="rect">
            <a:avLst/>
          </a:prstGeom>
        </p:spPr>
        <p:txBody>
          <a:bodyPr vert="horz" lIns="92340" tIns="46171" rIns="92340" bIns="46171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8800"/>
            <a:ext cx="2952750" cy="496888"/>
          </a:xfrm>
          <a:prstGeom prst="rect">
            <a:avLst/>
          </a:prstGeom>
        </p:spPr>
        <p:txBody>
          <a:bodyPr vert="horz" lIns="92340" tIns="46171" rIns="92340" bIns="46171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5604AED-3D08-4C95-A9A4-DEB60AD61B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>
            <a:extLst>
              <a:ext uri="{FF2B5EF4-FFF2-40B4-BE49-F238E27FC236}">
                <a16:creationId xmlns="" xmlns:a16="http://schemas.microsoft.com/office/drawing/2014/main" id="{FE390458-7F8F-46BD-B971-38FC953CFB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>
            <a:extLst>
              <a:ext uri="{FF2B5EF4-FFF2-40B4-BE49-F238E27FC236}">
                <a16:creationId xmlns="" xmlns:a16="http://schemas.microsoft.com/office/drawing/2014/main" id="{E5C8387C-D788-423B-A915-857F4DDC14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/>
          </a:p>
        </p:txBody>
      </p:sp>
      <p:sp>
        <p:nvSpPr>
          <p:cNvPr id="14340" name="Номер слайда 3">
            <a:extLst>
              <a:ext uri="{FF2B5EF4-FFF2-40B4-BE49-F238E27FC236}">
                <a16:creationId xmlns="" xmlns:a16="http://schemas.microsoft.com/office/drawing/2014/main" id="{3DB098CB-E4A2-4D72-8067-5B191B7ED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7BAD89-E59C-42C6-83B6-2E322E677B5C}" type="slidenum">
              <a:rPr lang="ru-RU" altLang="uk-UA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ru-RU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04AED-3D08-4C95-A9A4-DEB60AD61B8F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8798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04AED-3D08-4C95-A9A4-DEB60AD61B8F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DD2284EF-B4F9-4D90-BE99-6EBA206B52C9}" type="datetimeFigureOut">
              <a:rPr lang="ru-RU" smtClean="0"/>
              <a:pPr>
                <a:defRPr/>
              </a:pPr>
              <a:t>25.12.2019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pPr>
              <a:defRPr/>
            </a:pPr>
            <a:fld id="{2F28D842-FE6B-4381-8B53-D776C38B75C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00707F-443C-4517-BC25-7E425ECC478F}" type="datetimeFigureOut">
              <a:rPr lang="ru-RU" smtClean="0"/>
              <a:pPr>
                <a:defRPr/>
              </a:pPr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82251-3646-43A9-B927-80A75E9AAD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F51BB4-FF24-4D16-BA93-98980FDB7A4F}" type="datetimeFigureOut">
              <a:rPr lang="ru-RU" smtClean="0"/>
              <a:pPr>
                <a:defRPr/>
              </a:pPr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3FAC1-0387-4598-947D-FC5BFE1485D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BFCDDF-5225-44E8-84AE-DB5DF409939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00A20-F443-4102-8213-1A4F3EA36886}" type="datetime1">
              <a:rPr lang="ru-RU"/>
              <a:pPr>
                <a:defRPr/>
              </a:pPr>
              <a:t>25.12.2019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7507C6-ADC9-465D-B795-41CC82B9C97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341128-1041-4BA2-A34A-B7A421E3F5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0D9E6-AAC6-458B-A751-45FD5A20E1F0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="" xmlns:p14="http://schemas.microsoft.com/office/powerpoint/2010/main" val="417219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54B849-E19D-4B84-866D-7F65F877B782}" type="datetimeFigureOut">
              <a:rPr lang="ru-RU" smtClean="0"/>
              <a:pPr>
                <a:defRPr/>
              </a:pPr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48B76D-8ED7-4474-A61A-729E8E4DA1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pPr>
              <a:defRPr/>
            </a:pPr>
            <a:fld id="{B0BA3449-1A95-46D7-8CB8-B666559F956B}" type="datetimeFigureOut">
              <a:rPr lang="ru-RU" smtClean="0"/>
              <a:pPr>
                <a:defRPr/>
              </a:pPr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pPr>
              <a:defRPr/>
            </a:pPr>
            <a:fld id="{76A89FC2-F5AC-4113-BD5E-F6E9B9AB70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892DB3-DEAC-4923-8772-28D0BFE72BC8}" type="datetimeFigureOut">
              <a:rPr lang="ru-RU" smtClean="0"/>
              <a:pPr>
                <a:defRPr/>
              </a:pPr>
              <a:t>25.12.2019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A29EC-DFC7-426A-BF29-2463883A8A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D7A2E4-EEDD-4F41-950A-7310E0442073}" type="datetimeFigureOut">
              <a:rPr lang="ru-RU" smtClean="0"/>
              <a:pPr>
                <a:defRPr/>
              </a:pPr>
              <a:t>25.12.2019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E5C163-193F-452A-95CC-7C417E12836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A2CAD1-FB9B-4771-B8F0-C7E41B4AF876}" type="datetimeFigureOut">
              <a:rPr lang="ru-RU" smtClean="0"/>
              <a:pPr>
                <a:defRPr/>
              </a:pPr>
              <a:t>25.12.2019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8E48E-CADD-479E-B1BA-F0B3279AF1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9CEF2A-E948-4004-BE7C-BA55537DDFAC}" type="datetimeFigureOut">
              <a:rPr lang="ru-RU" smtClean="0"/>
              <a:pPr>
                <a:defRPr/>
              </a:pPr>
              <a:t>25.12.2019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B6BC5-C95B-4A6E-B408-69E2F4DC75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3AFE3B-BA2E-4972-919A-92DA81D2831F}" type="datetimeFigureOut">
              <a:rPr lang="ru-RU" smtClean="0"/>
              <a:pPr>
                <a:defRPr/>
              </a:pPr>
              <a:t>25.12.2019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00691-6D4E-4513-BDE3-2020AA9524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C3D2C3-356D-4C2E-A71B-6E5241A5853F}" type="datetimeFigureOut">
              <a:rPr lang="ru-RU" smtClean="0"/>
              <a:pPr>
                <a:defRPr/>
              </a:pPr>
              <a:t>25.12.2019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E08371-146D-46E2-AF58-6DDB19DA89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783E7F2-E963-4402-BD2E-86402A545AA9}" type="datetimeFigureOut">
              <a:rPr lang="ru-RU" smtClean="0"/>
              <a:pPr>
                <a:defRPr/>
              </a:pPr>
              <a:t>25.12.2019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FFBB0B1-95F4-4B20-A97B-D1D6C234C6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3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4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3.pn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d_kon\Desktop\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1638"/>
            <a:ext cx="9144000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2987824" y="6500812"/>
            <a:ext cx="3097212" cy="3571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/>
          <a:lstStyle/>
          <a:p>
            <a:pPr algn="ctr">
              <a:spcBef>
                <a:spcPct val="20000"/>
              </a:spcBef>
            </a:pPr>
            <a:r>
              <a:rPr lang="uk-UA" altLang="ru-RU" sz="1400" b="1" dirty="0"/>
              <a:t>м. </a:t>
            </a:r>
            <a:r>
              <a:rPr lang="uk-UA" altLang="ru-RU" sz="1300" b="1" dirty="0"/>
              <a:t>КИЇВ - 2019</a:t>
            </a:r>
            <a:endParaRPr lang="ru-RU" altLang="ru-RU" sz="1300" b="1" dirty="0"/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1628800"/>
            <a:ext cx="9144000" cy="367240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anchor="ctr"/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Про діяльність</a:t>
            </a:r>
          </a:p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 навчально-наукового інституту</a:t>
            </a:r>
          </a:p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 неперервної освіти і туризму</a:t>
            </a:r>
            <a:endParaRPr lang="en-US" sz="4000" b="1" dirty="0"/>
          </a:p>
          <a:p>
            <a:pPr algn="ctr"/>
            <a:r>
              <a:rPr lang="uk-UA" sz="4000" b="1" dirty="0"/>
              <a:t>за 2019  р.</a:t>
            </a:r>
            <a:endParaRPr lang="en-US" sz="4000" b="1" dirty="0"/>
          </a:p>
          <a:p>
            <a:pPr algn="ctr"/>
            <a:endParaRPr lang="uk-UA" sz="3600" b="1" dirty="0"/>
          </a:p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Доповідає:</a:t>
            </a:r>
          </a:p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директор ННІ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Кулаєць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М.М.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1058807" cy="12284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31743"/>
            <a:ext cx="899592" cy="11414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87624" y="0"/>
            <a:ext cx="698477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Національний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універистет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біоресурсів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і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природокористування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України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908720"/>
            <a:ext cx="619268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ННІ неперервної освіти і туризму</a:t>
            </a:r>
            <a:endParaRPr lang="ru-RU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00" y="46446"/>
            <a:ext cx="9208085" cy="50223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uk-UA" sz="2200" dirty="0">
                <a:solidFill>
                  <a:srgbClr val="FF0000"/>
                </a:solidFill>
              </a:rPr>
              <a:t> </a:t>
            </a:r>
            <a:r>
              <a:rPr lang="uk-UA" sz="2200" b="1" dirty="0">
                <a:solidFill>
                  <a:schemeClr val="tx1"/>
                </a:solidFill>
              </a:rPr>
              <a:t>АНАЛІЗ підвищення кваліфікації </a:t>
            </a:r>
            <a:r>
              <a:rPr lang="uk-UA" sz="2200" b="1" dirty="0" smtClean="0">
                <a:solidFill>
                  <a:schemeClr val="tx1"/>
                </a:solidFill>
              </a:rPr>
              <a:t>на </a:t>
            </a:r>
            <a:r>
              <a:rPr lang="uk-UA" sz="2200" b="1" dirty="0">
                <a:solidFill>
                  <a:schemeClr val="tx1"/>
                </a:solidFill>
              </a:rPr>
              <a:t>комерційній </a:t>
            </a:r>
            <a:r>
              <a:rPr lang="uk-UA" sz="2200" b="1" dirty="0" smtClean="0">
                <a:solidFill>
                  <a:schemeClr val="tx1"/>
                </a:solidFill>
              </a:rPr>
              <a:t>основі</a:t>
            </a:r>
            <a:endParaRPr lang="ru-RU" sz="2200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C730C4B3-B7C6-490C-8006-CC3A31AC4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84584714"/>
              </p:ext>
            </p:extLst>
          </p:nvPr>
        </p:nvGraphicFramePr>
        <p:xfrm>
          <a:off x="53648" y="620688"/>
          <a:ext cx="9090352" cy="62624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74539">
                  <a:extLst>
                    <a:ext uri="{9D8B030D-6E8A-4147-A177-3AD203B41FA5}">
                      <a16:colId xmlns="" xmlns:a16="http://schemas.microsoft.com/office/drawing/2014/main" val="3837029349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1539502705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1402177187"/>
                    </a:ext>
                  </a:extLst>
                </a:gridCol>
                <a:gridCol w="1043605">
                  <a:extLst>
                    <a:ext uri="{9D8B030D-6E8A-4147-A177-3AD203B41FA5}">
                      <a16:colId xmlns="" xmlns:a16="http://schemas.microsoft.com/office/drawing/2014/main" val="1606042066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Потоки слухачів</a:t>
                      </a:r>
                      <a:endParaRPr lang="x-none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Надійшло коштів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 них, </a:t>
                      </a:r>
                      <a:r>
                        <a:rPr lang="uk-UA" sz="1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грн</a:t>
                      </a: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2161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Витраче-но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uk-UA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плату</a:t>
                      </a:r>
                      <a:endParaRPr lang="x-non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Залиши-лось на розвиток</a:t>
                      </a:r>
                      <a:endParaRPr lang="x-non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1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Інноваційна спрямованість педагогічної діяльності 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44500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19544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600" dirty="0">
                          <a:effectLst/>
                        </a:rPr>
                        <a:t>24956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3482894"/>
                  </a:ext>
                </a:extLst>
              </a:tr>
              <a:tr h="759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</a:t>
                      </a:r>
                      <a:r>
                        <a:rPr lang="ru-RU" sz="1600" dirty="0" err="1">
                          <a:effectLst/>
                        </a:rPr>
                        <a:t>Культивування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переробка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використання</a:t>
                      </a:r>
                      <a:r>
                        <a:rPr lang="ru-RU" sz="1600" dirty="0">
                          <a:effectLst/>
                        </a:rPr>
                        <a:t> та </a:t>
                      </a:r>
                      <a:r>
                        <a:rPr lang="ru-RU" sz="1600" dirty="0" err="1">
                          <a:effectLst/>
                        </a:rPr>
                        <a:t>інші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операції</a:t>
                      </a:r>
                      <a:r>
                        <a:rPr lang="ru-RU" sz="1600" dirty="0">
                          <a:effectLst/>
                        </a:rPr>
                        <a:t> з </a:t>
                      </a:r>
                      <a:r>
                        <a:rPr lang="ru-RU" sz="1600" dirty="0" err="1">
                          <a:effectLst/>
                        </a:rPr>
                        <a:t>технічними</a:t>
                      </a:r>
                      <a:r>
                        <a:rPr lang="ru-RU" sz="1600" dirty="0">
                          <a:effectLst/>
                        </a:rPr>
                        <a:t> коноплями, як </a:t>
                      </a:r>
                      <a:r>
                        <a:rPr lang="ru-RU" sz="1600" dirty="0" err="1">
                          <a:effectLst/>
                        </a:rPr>
                        <a:t>найбільш</a:t>
                      </a:r>
                      <a:r>
                        <a:rPr lang="ru-RU" sz="1600" dirty="0">
                          <a:effectLst/>
                        </a:rPr>
                        <a:t> рентабельною </a:t>
                      </a:r>
                      <a:r>
                        <a:rPr lang="ru-RU" sz="1600" dirty="0" err="1">
                          <a:effectLst/>
                        </a:rPr>
                        <a:t>сільськогосподарською</a:t>
                      </a:r>
                      <a:r>
                        <a:rPr lang="ru-RU" sz="1600" dirty="0">
                          <a:effectLst/>
                        </a:rPr>
                        <a:t> культурою ХХІ ст.»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54000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23717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30283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78736734"/>
                  </a:ext>
                </a:extLst>
              </a:tr>
              <a:tr h="2721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Сільськогосподарські дорадники та експерти-дорадники 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58520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25702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32818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21240689"/>
                  </a:ext>
                </a:extLst>
              </a:tr>
              <a:tr h="246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Фахівці</a:t>
                      </a:r>
                      <a:r>
                        <a:rPr lang="ru-RU" sz="1600" dirty="0">
                          <a:effectLst/>
                        </a:rPr>
                        <a:t> на тему: "</a:t>
                      </a:r>
                      <a:r>
                        <a:rPr lang="ru-RU" sz="1600" dirty="0" err="1">
                          <a:effectLst/>
                        </a:rPr>
                        <a:t>Інноваційні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технології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бродильних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виробництв</a:t>
                      </a:r>
                      <a:r>
                        <a:rPr lang="ru-RU" sz="1600" dirty="0">
                          <a:effectLst/>
                        </a:rPr>
                        <a:t>"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52710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23150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29560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2331797"/>
                  </a:ext>
                </a:extLst>
              </a:tr>
              <a:tr h="2721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Ветеринарні лікарі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27000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11858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15142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33751630"/>
                  </a:ext>
                </a:extLst>
              </a:tr>
              <a:tr h="2721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Ветеринарні лікарі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19500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8564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10936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93868267"/>
                  </a:ext>
                </a:extLst>
              </a:tr>
              <a:tr h="249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Фахівці</a:t>
                      </a:r>
                      <a:r>
                        <a:rPr lang="ru-RU" sz="1600" dirty="0">
                          <a:effectLst/>
                        </a:rPr>
                        <a:t> на тему: "</a:t>
                      </a:r>
                      <a:r>
                        <a:rPr lang="ru-RU" sz="1600" dirty="0" err="1">
                          <a:effectLst/>
                        </a:rPr>
                        <a:t>Інноваційні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технології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бродильних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виробництв</a:t>
                      </a:r>
                      <a:r>
                        <a:rPr lang="ru-RU" sz="1600" dirty="0">
                          <a:effectLst/>
                        </a:rPr>
                        <a:t>"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41415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18189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23226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6130017"/>
                  </a:ext>
                </a:extLst>
              </a:tr>
              <a:tr h="8164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</a:t>
                      </a:r>
                      <a:r>
                        <a:rPr lang="ru-RU" sz="1600" dirty="0" err="1">
                          <a:effectLst/>
                        </a:rPr>
                        <a:t>Культивування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переробка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використання</a:t>
                      </a:r>
                      <a:r>
                        <a:rPr lang="ru-RU" sz="1600" dirty="0">
                          <a:effectLst/>
                        </a:rPr>
                        <a:t> та </a:t>
                      </a:r>
                      <a:r>
                        <a:rPr lang="ru-RU" sz="1600" dirty="0" err="1">
                          <a:effectLst/>
                        </a:rPr>
                        <a:t>інші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операції</a:t>
                      </a:r>
                      <a:r>
                        <a:rPr lang="ru-RU" sz="1600" dirty="0">
                          <a:effectLst/>
                        </a:rPr>
                        <a:t> з </a:t>
                      </a:r>
                      <a:r>
                        <a:rPr lang="ru-RU" sz="1600" dirty="0" err="1">
                          <a:effectLst/>
                        </a:rPr>
                        <a:t>технічними</a:t>
                      </a:r>
                      <a:r>
                        <a:rPr lang="ru-RU" sz="1600" dirty="0">
                          <a:effectLst/>
                        </a:rPr>
                        <a:t> коноплями, як </a:t>
                      </a:r>
                      <a:r>
                        <a:rPr lang="ru-RU" sz="1600" dirty="0" err="1">
                          <a:effectLst/>
                        </a:rPr>
                        <a:t>найбільш</a:t>
                      </a:r>
                      <a:r>
                        <a:rPr lang="ru-RU" sz="1600" dirty="0">
                          <a:effectLst/>
                        </a:rPr>
                        <a:t> рентабельною </a:t>
                      </a:r>
                      <a:r>
                        <a:rPr lang="ru-RU" sz="1600" dirty="0" err="1">
                          <a:effectLst/>
                        </a:rPr>
                        <a:t>сільськогосподарською</a:t>
                      </a:r>
                      <a:r>
                        <a:rPr lang="ru-RU" sz="1600" dirty="0">
                          <a:effectLst/>
                        </a:rPr>
                        <a:t> культурою ХХІ ст.»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50000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21960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28040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35509161"/>
                  </a:ext>
                </a:extLst>
              </a:tr>
              <a:tr h="81648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Керівники і фахівці на тему: «Культивування, переробка, використання та інші операції з технічними коноплями, як найбільш рентабельною сільськогосподарською культурою </a:t>
                      </a:r>
                      <a:r>
                        <a:rPr lang="ru-RU" sz="1600" dirty="0">
                          <a:effectLst/>
                        </a:rPr>
                        <a:t>ХХІ ст.»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30000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13176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16824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43544157"/>
                  </a:ext>
                </a:extLst>
              </a:tr>
              <a:tr h="5443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Державні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службовці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Міністерства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юстиції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України</a:t>
                      </a:r>
                      <a:r>
                        <a:rPr lang="uk-UA" sz="1600" dirty="0">
                          <a:effectLst/>
                        </a:rPr>
                        <a:t>, </a:t>
                      </a:r>
                      <a:endParaRPr lang="x-none" sz="16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Державні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службовці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Береж</a:t>
                      </a:r>
                      <a:r>
                        <a:rPr lang="uk-UA" sz="1600" dirty="0" err="1">
                          <a:effectLst/>
                        </a:rPr>
                        <a:t>анська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районн</a:t>
                      </a:r>
                      <a:r>
                        <a:rPr lang="uk-UA" sz="1600" dirty="0">
                          <a:effectLst/>
                        </a:rPr>
                        <a:t>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держадміністраці</a:t>
                      </a:r>
                      <a:r>
                        <a:rPr lang="uk-UA" sz="1600" dirty="0">
                          <a:effectLst/>
                        </a:rPr>
                        <a:t>я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72785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31968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40817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683234"/>
                  </a:ext>
                </a:extLst>
              </a:tr>
              <a:tr h="2721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Актуальні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проблеми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держполітики</a:t>
                      </a:r>
                      <a:r>
                        <a:rPr lang="ru-RU" sz="1600" dirty="0">
                          <a:effectLst/>
                        </a:rPr>
                        <a:t> в </a:t>
                      </a:r>
                      <a:r>
                        <a:rPr lang="ru-RU" sz="1600" dirty="0" err="1">
                          <a:effectLst/>
                        </a:rPr>
                        <a:t>галузі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безпечності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20000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8784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11216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6150024"/>
                  </a:ext>
                </a:extLst>
              </a:tr>
              <a:tr h="2721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Стажування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551100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242043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309057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59316882"/>
                  </a:ext>
                </a:extLst>
              </a:tr>
              <a:tr h="2721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Всього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1021530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448655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572875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78" marR="579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38894395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D9C5376-A3BB-4266-80BC-4899DC6F4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7584" cy="9087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-31743"/>
            <a:ext cx="683568" cy="796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3"/>
          <p:cNvSpPr>
            <a:spLocks noChangeArrowheads="1"/>
          </p:cNvSpPr>
          <p:nvPr/>
        </p:nvSpPr>
        <p:spPr bwMode="auto">
          <a:xfrm>
            <a:off x="611560" y="90488"/>
            <a:ext cx="7776864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</a:t>
            </a:r>
          </a:p>
          <a:p>
            <a:pPr algn="ctr"/>
            <a:r>
              <a:rPr lang="uk-UA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стажування спеціалістів, фахівців АПК, науково-педагогічних працівників на кафедрах університету </a:t>
            </a:r>
            <a:endParaRPr lang="ru-RU" alt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Georgia" panose="02040502050405020303" pitchFamily="18" charset="0"/>
              <a:buNone/>
              <a:defRPr/>
            </a:pPr>
            <a:r>
              <a:rPr lang="uk-UA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2019 році</a:t>
            </a:r>
          </a:p>
        </p:txBody>
      </p:sp>
      <p:sp>
        <p:nvSpPr>
          <p:cNvPr id="28808" name="Овал 13"/>
          <p:cNvSpPr>
            <a:spLocks noChangeArrowheads="1"/>
          </p:cNvSpPr>
          <p:nvPr/>
        </p:nvSpPr>
        <p:spPr bwMode="auto">
          <a:xfrm>
            <a:off x="7092280" y="6460669"/>
            <a:ext cx="864617" cy="519348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 wrap="square" lIns="91436" tIns="45719" rIns="91436" bIns="45719" anchor="ctr">
            <a:spAutoFit/>
          </a:bodyPr>
          <a:lstStyle/>
          <a:p>
            <a:endParaRPr lang="ru-RU" altLang="ru-RU">
              <a:cs typeface="Arial" charset="0"/>
            </a:endParaRPr>
          </a:p>
        </p:txBody>
      </p:sp>
      <p:sp>
        <p:nvSpPr>
          <p:cNvPr id="28809" name="Овал 13"/>
          <p:cNvSpPr>
            <a:spLocks noChangeArrowheads="1"/>
          </p:cNvSpPr>
          <p:nvPr/>
        </p:nvSpPr>
        <p:spPr bwMode="auto">
          <a:xfrm>
            <a:off x="8100393" y="6397894"/>
            <a:ext cx="1043608" cy="519348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 wrap="square" lIns="91436" tIns="45719" rIns="91436" bIns="45719" anchor="ctr">
            <a:spAutoFit/>
          </a:bodyPr>
          <a:lstStyle/>
          <a:p>
            <a:endParaRPr lang="ru-RU" altLang="ru-RU">
              <a:cs typeface="Arial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670A3C0-BEC6-4A05-B3FB-55A4AFBED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50" y="0"/>
            <a:ext cx="1009524" cy="1428571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9921147"/>
              </p:ext>
            </p:extLst>
          </p:nvPr>
        </p:nvGraphicFramePr>
        <p:xfrm>
          <a:off x="-1" y="1196741"/>
          <a:ext cx="9144004" cy="5832661"/>
        </p:xfrm>
        <a:graphic>
          <a:graphicData uri="http://schemas.openxmlformats.org/drawingml/2006/table">
            <a:tbl>
              <a:tblPr/>
              <a:tblGrid>
                <a:gridCol w="18356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759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87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9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1561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147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Категорія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слухачів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</a:rPr>
                        <a:t>Кількість осіб, ННІ (факультети), у яких стажувались слухачі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Times New Roman"/>
                          <a:cs typeface="Times New Roman"/>
                        </a:rPr>
                        <a:t>Кількість осіб, які проходили стажування, всього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Times New Roman"/>
                          <a:cs typeface="Times New Roman"/>
                        </a:rPr>
                        <a:t>З них на комерційній основі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Times New Roman"/>
                          <a:cs typeface="Times New Roman"/>
                        </a:rPr>
                        <a:t>Надійшло коштів, всього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latin typeface="Times New Roman"/>
                          <a:ea typeface="Times New Roman"/>
                          <a:cs typeface="Times New Roman"/>
                        </a:rPr>
                        <a:t>З них залишилось на розвиток, грн. факультету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1636">
                <a:tc rowSpan="1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Керівники, спеціалісти, фахівці АПК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Ветеринарний факультет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64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464800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268649,80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2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Факультет землевпорядкування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12600,00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6835,81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2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Гуманітарно-педагогічний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6400,00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3561,37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2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Юридичний факультет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6400,00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3374,96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2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Економічний факультет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4800,00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2531,22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43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ННІ лісового і садово-паркового господарства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6400,00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3473,89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2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Факультет аграрного менеджменту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2100,00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968,96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2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ННІ НО і туризму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16000,00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8551,55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2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Факультет захисту рослин, екології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11600,00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15500,20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2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Агробіологічний факультет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20000,00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679,28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2162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Педагогічні, науково-педагогічні працівники </a:t>
                      </a:r>
                      <a:r>
                        <a:rPr lang="uk-UA" sz="1700" dirty="0" smtClean="0">
                          <a:latin typeface="Times New Roman"/>
                          <a:ea typeface="Times New Roman"/>
                          <a:cs typeface="Times New Roman"/>
                        </a:rPr>
                        <a:t>ВНЗ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І-І</a:t>
                      </a: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 рівнів акредитації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Військова кафедра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2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Факультет тваринництва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0886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 dirty="0">
                          <a:latin typeface="Times New Roman"/>
                          <a:ea typeface="Times New Roman"/>
                          <a:cs typeface="Times New Roman"/>
                        </a:rPr>
                        <a:t>Стажування на виробництві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816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700" b="1">
                          <a:latin typeface="Times New Roman"/>
                          <a:ea typeface="Times New Roman"/>
                          <a:cs typeface="Times New Roman"/>
                        </a:rPr>
                        <a:t>Всього: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ru-RU" sz="1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 b="1" dirty="0">
                          <a:latin typeface="Times New Roman"/>
                          <a:ea typeface="Times New Roman"/>
                          <a:cs typeface="Times New Roman"/>
                        </a:rPr>
                        <a:t>178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 b="1" dirty="0">
                          <a:latin typeface="Times New Roman"/>
                          <a:ea typeface="Times New Roman"/>
                          <a:cs typeface="Times New Roman"/>
                        </a:rPr>
                        <a:t>551 100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 b="1" dirty="0">
                          <a:latin typeface="Times New Roman"/>
                          <a:ea typeface="Times New Roman"/>
                          <a:cs typeface="Times New Roman"/>
                        </a:rPr>
                        <a:t>314127,04</a:t>
                      </a:r>
                      <a:endParaRPr lang="ru-RU" sz="1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801" marR="41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592" cy="1124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"/>
            <a:ext cx="7344816" cy="177281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uk-UA" sz="1800" dirty="0">
                <a:effectLst/>
              </a:rPr>
              <a:t>КОШТОРИС</a:t>
            </a:r>
            <a:br>
              <a:rPr lang="uk-UA" sz="1800" dirty="0">
                <a:effectLst/>
              </a:rPr>
            </a:br>
            <a:r>
              <a:rPr lang="uk-UA" sz="1800" dirty="0">
                <a:effectLst/>
              </a:rPr>
              <a:t>ВИТРАТ  КОШТІВ НА СТАЖУВАННЯ ПЕДАГОГІЧНИХ </a:t>
            </a:r>
            <a:br>
              <a:rPr lang="uk-UA" sz="1800" dirty="0">
                <a:effectLst/>
              </a:rPr>
            </a:br>
            <a:r>
              <a:rPr lang="uk-UA" sz="1800" dirty="0">
                <a:effectLst/>
              </a:rPr>
              <a:t>   ТА  НАУКОВО-ПЕДАГОГІЧНИХ ПРАЦІВНИКІВ ВНЗ, СПЕЦІАЛІСТІВ АГРОПРОПРОМИСЛОВОГО  ВИРОБНИЦТВА  В НУБІП  УКРАЇНИ</a:t>
            </a:r>
            <a:br>
              <a:rPr lang="uk-UA" sz="1800" dirty="0">
                <a:effectLst/>
              </a:rPr>
            </a:br>
            <a:r>
              <a:rPr lang="uk-UA" sz="1800" dirty="0">
                <a:effectLst/>
              </a:rPr>
              <a:t> (СТАЖИСТ, ТЕРМІН  СТАЖУВАННЯ -1 МІСЯЦЬ, </a:t>
            </a:r>
            <a:br>
              <a:rPr lang="uk-UA" sz="1800" dirty="0">
                <a:effectLst/>
              </a:rPr>
            </a:br>
            <a:r>
              <a:rPr lang="uk-UA" sz="1800" b="1" dirty="0">
                <a:effectLst/>
              </a:rPr>
              <a:t>КЕРІВНИК  СТАЖУВАННЯ - КАНДИДАТ НАУК, ДОЦЕНТ) </a:t>
            </a:r>
            <a:endParaRPr lang="x-none" sz="1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72834483"/>
              </p:ext>
            </p:extLst>
          </p:nvPr>
        </p:nvGraphicFramePr>
        <p:xfrm>
          <a:off x="179388" y="1989158"/>
          <a:ext cx="8784976" cy="4752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5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548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548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4347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КЕКВ</a:t>
                      </a:r>
                      <a:endParaRPr lang="uk-UA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Статті витрат</a:t>
                      </a:r>
                      <a:endParaRPr lang="uk-UA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Сума, грн.</a:t>
                      </a:r>
                      <a:endParaRPr lang="uk-UA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53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x-non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2282</a:t>
                      </a:r>
                      <a:endParaRPr lang="x-none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uk-U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Оплата праці </a:t>
                      </a:r>
                      <a:endParaRPr lang="uk-UA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1152,00</a:t>
                      </a:r>
                      <a:endParaRPr lang="x-none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532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Нарахування на заробітну плату</a:t>
                      </a:r>
                      <a:endParaRPr lang="uk-UA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253,44</a:t>
                      </a:r>
                      <a:endParaRPr lang="x-none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3353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Придбання предметів, матеріалів, інвентарю </a:t>
                      </a:r>
                      <a:endParaRPr lang="uk-UA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898,56</a:t>
                      </a:r>
                      <a:endParaRPr lang="x-none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532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uk-U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Оплата послуг (крім комунальних) </a:t>
                      </a:r>
                      <a:endParaRPr lang="uk-UA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96,00</a:t>
                      </a:r>
                      <a:endParaRPr lang="x-none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59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Оплата </a:t>
                      </a:r>
                      <a:r>
                        <a:rPr lang="ru-RU" sz="20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комунальних</a:t>
                      </a:r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послуг</a:t>
                      </a:r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та </a:t>
                      </a:r>
                      <a:r>
                        <a:rPr lang="ru-RU" sz="20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енергоносіїв</a:t>
                      </a:r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640,00</a:t>
                      </a:r>
                      <a:endParaRPr lang="x-none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28243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2000" u="none" strike="noStrike">
                          <a:solidFill>
                            <a:schemeClr val="tx1"/>
                          </a:solidFill>
                          <a:effectLst/>
                        </a:rPr>
                        <a:t>3210</a:t>
                      </a:r>
                      <a:endParaRPr lang="x-none" sz="20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u="none" strike="noStrike">
                          <a:solidFill>
                            <a:schemeClr val="tx1"/>
                          </a:solidFill>
                          <a:effectLst/>
                        </a:rPr>
                        <a:t>Придбання обладнання довгострокового користування</a:t>
                      </a:r>
                      <a:endParaRPr lang="uk-UA" sz="20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160,00</a:t>
                      </a:r>
                      <a:endParaRPr lang="x-none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487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x-none" sz="2000" b="1" u="none" strike="noStrike" dirty="0">
                          <a:effectLst/>
                        </a:rPr>
                        <a:t> </a:t>
                      </a:r>
                      <a:r>
                        <a:rPr lang="uk-UA" sz="2000" b="1" u="none" strike="noStrike" dirty="0">
                          <a:effectLst/>
                        </a:rPr>
                        <a:t>ВСЬОГО</a:t>
                      </a:r>
                      <a:endParaRPr lang="uk-UA" sz="2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uk-UA" sz="2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2000" b="1" u="none" strike="noStrike" dirty="0">
                          <a:effectLst/>
                        </a:rPr>
                        <a:t>3200,00</a:t>
                      </a:r>
                      <a:endParaRPr lang="x-none" sz="2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9731" name="Овал 13"/>
          <p:cNvSpPr>
            <a:spLocks noChangeArrowheads="1"/>
          </p:cNvSpPr>
          <p:nvPr/>
        </p:nvSpPr>
        <p:spPr bwMode="auto">
          <a:xfrm>
            <a:off x="6516688" y="6231781"/>
            <a:ext cx="2073275" cy="509587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 lIns="91436" tIns="45719" rIns="91436" bIns="45719" anchor="ctr">
            <a:spAutoFit/>
          </a:bodyPr>
          <a:lstStyle/>
          <a:p>
            <a:endParaRPr lang="ru-RU" altLang="ru-RU">
              <a:cs typeface="Arial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600" cy="1124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31743"/>
            <a:ext cx="899592" cy="114140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763" y="0"/>
            <a:ext cx="9144000" cy="167342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uk-UA" sz="2200" dirty="0">
                <a:effectLst/>
              </a:rPr>
              <a:t>КОШТОРИС</a:t>
            </a:r>
            <a:r>
              <a:rPr lang="uk-UA" sz="1800" dirty="0">
                <a:effectLst/>
              </a:rPr>
              <a:t/>
            </a:r>
            <a:br>
              <a:rPr lang="uk-UA" sz="1800" dirty="0">
                <a:effectLst/>
              </a:rPr>
            </a:br>
            <a:r>
              <a:rPr lang="uk-UA" sz="1800" dirty="0">
                <a:effectLst/>
              </a:rPr>
              <a:t>витрат  коштів на стажування педагогічних </a:t>
            </a:r>
            <a:br>
              <a:rPr lang="uk-UA" sz="1800" dirty="0">
                <a:effectLst/>
              </a:rPr>
            </a:br>
            <a:r>
              <a:rPr lang="uk-UA" sz="1800" dirty="0">
                <a:effectLst/>
              </a:rPr>
              <a:t>та  науково-педагогічних працівників ВНЗ, </a:t>
            </a:r>
            <a:br>
              <a:rPr lang="uk-UA" sz="1800" dirty="0">
                <a:effectLst/>
              </a:rPr>
            </a:br>
            <a:r>
              <a:rPr lang="uk-UA" sz="1800" dirty="0">
                <a:effectLst/>
              </a:rPr>
              <a:t>спеціалістів </a:t>
            </a:r>
            <a:r>
              <a:rPr lang="uk-UA" sz="1800" dirty="0" err="1">
                <a:effectLst/>
              </a:rPr>
              <a:t>агропропромислового</a:t>
            </a:r>
            <a:r>
              <a:rPr lang="uk-UA" sz="1800" dirty="0">
                <a:effectLst/>
              </a:rPr>
              <a:t>  виробництва  в НУБіП  України </a:t>
            </a:r>
            <a:br>
              <a:rPr lang="uk-UA" sz="1800" dirty="0">
                <a:effectLst/>
              </a:rPr>
            </a:br>
            <a:r>
              <a:rPr lang="uk-UA" sz="1800" dirty="0">
                <a:effectLst/>
              </a:rPr>
              <a:t>(стажист, термін  стажування -1 місяць, </a:t>
            </a:r>
            <a:br>
              <a:rPr lang="uk-UA" sz="1800" dirty="0">
                <a:effectLst/>
              </a:rPr>
            </a:br>
            <a:r>
              <a:rPr lang="uk-UA" sz="1800" b="1" i="1" u="sng" dirty="0">
                <a:effectLst/>
              </a:rPr>
              <a:t>керівник  стажування - доктор наук, професор </a:t>
            </a:r>
            <a:r>
              <a:rPr lang="uk-UA" sz="1800" b="1" i="1" dirty="0">
                <a:effectLst/>
              </a:rPr>
              <a:t>) </a:t>
            </a:r>
            <a:endParaRPr lang="x-none" sz="1800" i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3986133"/>
              </p:ext>
            </p:extLst>
          </p:nvPr>
        </p:nvGraphicFramePr>
        <p:xfrm>
          <a:off x="250825" y="1773238"/>
          <a:ext cx="8784976" cy="48242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5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548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548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71383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КЕКВ</a:t>
                      </a:r>
                      <a:endParaRPr lang="uk-UA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Статті витрат</a:t>
                      </a:r>
                      <a:endParaRPr lang="uk-UA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Сума, грн.</a:t>
                      </a:r>
                      <a:endParaRPr lang="uk-UA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442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x-non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2282</a:t>
                      </a:r>
                      <a:endParaRPr lang="x-none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uk-U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Оплата праці </a:t>
                      </a:r>
                      <a:endParaRPr lang="uk-UA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1 512,00</a:t>
                      </a:r>
                      <a:endParaRPr lang="x-none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8457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Нарахування на заробітну плату</a:t>
                      </a:r>
                      <a:endParaRPr lang="uk-UA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332,64</a:t>
                      </a:r>
                      <a:endParaRPr lang="x-none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3404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Придбання предметів, матеріалів, інвентарю </a:t>
                      </a:r>
                      <a:endParaRPr lang="uk-UA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1 179,36</a:t>
                      </a:r>
                      <a:endParaRPr lang="x-none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28457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uk-U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Оплата послуг (крім комунальних) </a:t>
                      </a:r>
                      <a:endParaRPr lang="uk-UA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126,00</a:t>
                      </a:r>
                      <a:endParaRPr lang="x-none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28457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Оплата </a:t>
                      </a:r>
                      <a:r>
                        <a:rPr lang="ru-RU" sz="20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комунальних</a:t>
                      </a:r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послуг</a:t>
                      </a:r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та </a:t>
                      </a:r>
                      <a:r>
                        <a:rPr lang="ru-RU" sz="20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енергоносіїв</a:t>
                      </a:r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840,00</a:t>
                      </a:r>
                      <a:endParaRPr lang="x-none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37875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2000" u="none" strike="noStrike">
                          <a:solidFill>
                            <a:schemeClr val="tx1"/>
                          </a:solidFill>
                          <a:effectLst/>
                        </a:rPr>
                        <a:t>3210</a:t>
                      </a:r>
                      <a:endParaRPr lang="x-none" sz="20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u="none" strike="noStrike">
                          <a:solidFill>
                            <a:schemeClr val="tx1"/>
                          </a:solidFill>
                          <a:effectLst/>
                        </a:rPr>
                        <a:t>Придбання обладнання довгострокового користування</a:t>
                      </a:r>
                      <a:endParaRPr lang="uk-UA" sz="20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210,00</a:t>
                      </a:r>
                      <a:endParaRPr lang="x-none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176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uk-UA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ВСЬОГО</a:t>
                      </a:r>
                      <a:endParaRPr lang="uk-UA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uk-UA" sz="2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4 200,00</a:t>
                      </a:r>
                      <a:endParaRPr lang="x-none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76" marR="9476" marT="94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0755" name="Овал 13"/>
          <p:cNvSpPr>
            <a:spLocks noChangeArrowheads="1"/>
          </p:cNvSpPr>
          <p:nvPr/>
        </p:nvSpPr>
        <p:spPr bwMode="auto">
          <a:xfrm>
            <a:off x="6588125" y="6088063"/>
            <a:ext cx="2073275" cy="509587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 lIns="91436" tIns="45719" rIns="91436" bIns="45719" anchor="ctr">
            <a:spAutoFit/>
          </a:bodyPr>
          <a:lstStyle/>
          <a:p>
            <a:endParaRPr lang="ru-RU" altLang="ru-RU">
              <a:cs typeface="Arial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096" cy="1268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31743"/>
            <a:ext cx="899592" cy="122849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Прямоугольник 3"/>
          <p:cNvSpPr>
            <a:spLocks noChangeArrowheads="1"/>
          </p:cNvSpPr>
          <p:nvPr/>
        </p:nvSpPr>
        <p:spPr bwMode="auto">
          <a:xfrm>
            <a:off x="214313" y="-46038"/>
            <a:ext cx="8936037" cy="16319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ДЕРЖЗАМОВЛЕННЯ</a:t>
            </a:r>
            <a:br>
              <a:rPr lang="uk-UA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з підвищення кваліфікації  керівників, спеціалістів, </a:t>
            </a:r>
            <a:br>
              <a:rPr lang="uk-UA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фахівців АПК,  науково педагогічних </a:t>
            </a:r>
            <a:br>
              <a:rPr lang="uk-UA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і педагогічних працівників аграрних закладів вищої освіти</a:t>
            </a:r>
          </a:p>
          <a:p>
            <a:pPr algn="ctr"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на 2019  рік</a:t>
            </a:r>
            <a:endParaRPr lang="uk-UA" altLang="uk-UA" sz="2000" b="1" dirty="0"/>
          </a:p>
        </p:txBody>
      </p:sp>
      <p:sp>
        <p:nvSpPr>
          <p:cNvPr id="35843" name="Rectangle 1"/>
          <p:cNvSpPr>
            <a:spLocks noChangeArrowheads="1"/>
          </p:cNvSpPr>
          <p:nvPr/>
        </p:nvSpPr>
        <p:spPr bwMode="auto">
          <a:xfrm>
            <a:off x="1763713" y="3333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 altLang="uk-UA"/>
          </a:p>
        </p:txBody>
      </p:sp>
      <p:sp>
        <p:nvSpPr>
          <p:cNvPr id="35844" name="Rectangle 1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54676962"/>
              </p:ext>
            </p:extLst>
          </p:nvPr>
        </p:nvGraphicFramePr>
        <p:xfrm>
          <a:off x="214313" y="1665108"/>
          <a:ext cx="8641654" cy="42560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373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1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КАТЕГОРІЇ СЛУХАЧІВ</a:t>
                      </a:r>
                      <a:endParaRPr lang="x-none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осіб</a:t>
                      </a:r>
                      <a:endParaRPr lang="x-none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3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Керівники і спеціалісти, фахівці </a:t>
                      </a:r>
                      <a:r>
                        <a:rPr kumimoji="0" lang="uk-UA" altLang="uk-UA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Держгеокадастру</a:t>
                      </a:r>
                      <a:r>
                        <a:rPr kumimoji="0" lang="uk-UA" alt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рибного господарства України, Державного центру сертифікації с.-г. продукції,  дорадники, експерти-дорадники тощо</a:t>
                      </a:r>
                    </a:p>
                  </a:txBody>
                  <a:tcPr marL="68577" marR="6857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</a:t>
                      </a:r>
                      <a:endParaRPr kumimoji="0" lang="uk-UA" alt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386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Науково-педагогічні та педагогічні працівники аграрних закладів вищої освіти</a:t>
                      </a:r>
                      <a:endParaRPr kumimoji="0" lang="uk-UA" alt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1195</a:t>
                      </a:r>
                      <a:endParaRPr kumimoji="0" lang="uk-UA" alt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98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Керівники, спеціалісти </a:t>
                      </a:r>
                      <a:r>
                        <a:rPr kumimoji="0" lang="uk-UA" altLang="uk-UA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Держпродспоживслужби</a:t>
                      </a:r>
                      <a:r>
                        <a:rPr kumimoji="0" lang="uk-UA" alt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України та фітосанітарної служби</a:t>
                      </a:r>
                    </a:p>
                  </a:txBody>
                  <a:tcPr marL="68577" marR="6857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829</a:t>
                      </a: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3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</a:t>
                      </a:r>
                      <a:endParaRPr lang="x-none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2800</a:t>
                      </a:r>
                      <a:endParaRPr lang="x-none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865" name="Rectangle 1"/>
          <p:cNvSpPr>
            <a:spLocks noChangeArrowheads="1"/>
          </p:cNvSpPr>
          <p:nvPr/>
        </p:nvSpPr>
        <p:spPr bwMode="auto">
          <a:xfrm>
            <a:off x="1590675" y="27892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31769" name="TextBox 4"/>
          <p:cNvSpPr txBox="1">
            <a:spLocks noChangeArrowheads="1"/>
          </p:cNvSpPr>
          <p:nvPr/>
        </p:nvSpPr>
        <p:spPr bwMode="auto">
          <a:xfrm>
            <a:off x="395536" y="6021288"/>
            <a:ext cx="828092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кількість потоків слухачів 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годин 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D4E70C6-21C7-4055-8518-1B3AFCA69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76" y="0"/>
            <a:ext cx="1009524" cy="12935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096" cy="1268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3671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З 16 </a:t>
            </a:r>
            <a:r>
              <a:rPr lang="ru-RU" sz="1400" b="1" dirty="0" err="1"/>
              <a:t>вересня</a:t>
            </a:r>
            <a:r>
              <a:rPr lang="ru-RU" sz="1400" b="1" dirty="0"/>
              <a:t> по 2 </a:t>
            </a:r>
            <a:r>
              <a:rPr lang="ru-RU" sz="1400" b="1" dirty="0" err="1"/>
              <a:t>жовтня</a:t>
            </a:r>
            <a:r>
              <a:rPr lang="ru-RU" sz="1400" b="1" dirty="0"/>
              <a:t> 2019 року в </a:t>
            </a:r>
            <a:r>
              <a:rPr lang="ru-RU" sz="1400" b="1" dirty="0" err="1"/>
              <a:t>інституті</a:t>
            </a:r>
            <a:r>
              <a:rPr lang="ru-RU" sz="1400" b="1" dirty="0"/>
              <a:t> проходив он-</a:t>
            </a:r>
            <a:r>
              <a:rPr lang="ru-RU" sz="1400" b="1" dirty="0" err="1"/>
              <a:t>лайн</a:t>
            </a:r>
            <a:r>
              <a:rPr lang="ru-RU" sz="1400" b="1" dirty="0"/>
              <a:t> </a:t>
            </a:r>
            <a:r>
              <a:rPr lang="ru-RU" sz="1400" b="1" dirty="0" err="1"/>
              <a:t>семінар</a:t>
            </a:r>
            <a:r>
              <a:rPr lang="ru-RU" sz="1400" b="1" dirty="0"/>
              <a:t> </a:t>
            </a:r>
            <a:r>
              <a:rPr lang="ru-RU" sz="1400" b="1" dirty="0" err="1"/>
              <a:t>підвищення</a:t>
            </a:r>
            <a:r>
              <a:rPr lang="ru-RU" sz="1400" b="1" dirty="0"/>
              <a:t> </a:t>
            </a:r>
            <a:r>
              <a:rPr lang="ru-RU" sz="1400" b="1" dirty="0" err="1"/>
              <a:t>кваліфікації</a:t>
            </a:r>
            <a:r>
              <a:rPr lang="ru-RU" sz="1400" b="1" dirty="0"/>
              <a:t> </a:t>
            </a:r>
            <a:r>
              <a:rPr lang="ru-RU" sz="1400" b="1" dirty="0" err="1"/>
              <a:t>науково-педагогічних</a:t>
            </a:r>
            <a:r>
              <a:rPr lang="ru-RU" sz="1400" b="1" dirty="0"/>
              <a:t> </a:t>
            </a:r>
            <a:r>
              <a:rPr lang="ru-RU" sz="1400" b="1" dirty="0" err="1"/>
              <a:t>працівників</a:t>
            </a:r>
            <a:r>
              <a:rPr lang="ru-RU" sz="1400" b="1" dirty="0"/>
              <a:t> </a:t>
            </a:r>
            <a:r>
              <a:rPr lang="ru-RU" sz="1400" b="1" dirty="0" err="1"/>
              <a:t>Сумського</a:t>
            </a:r>
            <a:r>
              <a:rPr lang="ru-RU" sz="1400" b="1" dirty="0"/>
              <a:t> </a:t>
            </a:r>
            <a:r>
              <a:rPr lang="ru-RU" sz="1400" b="1" dirty="0" err="1"/>
              <a:t>національного</a:t>
            </a:r>
            <a:r>
              <a:rPr lang="ru-RU" sz="1400" b="1" dirty="0"/>
              <a:t> аграрного </a:t>
            </a:r>
            <a:r>
              <a:rPr lang="ru-RU" sz="1400" b="1" dirty="0" err="1"/>
              <a:t>університету</a:t>
            </a:r>
            <a:r>
              <a:rPr lang="ru-RU" sz="1400" b="1" dirty="0"/>
              <a:t>, </a:t>
            </a:r>
            <a:r>
              <a:rPr lang="ru-RU" sz="1400" b="1" dirty="0" err="1"/>
              <a:t>Міколаївського</a:t>
            </a:r>
            <a:r>
              <a:rPr lang="ru-RU" sz="1400" b="1" dirty="0"/>
              <a:t> </a:t>
            </a:r>
            <a:r>
              <a:rPr lang="ru-RU" sz="1400" b="1" dirty="0" err="1"/>
              <a:t>національного</a:t>
            </a:r>
            <a:r>
              <a:rPr lang="ru-RU" sz="1400" b="1" dirty="0"/>
              <a:t> аграрного </a:t>
            </a:r>
            <a:r>
              <a:rPr lang="ru-RU" sz="1400" b="1" dirty="0" err="1"/>
              <a:t>університету</a:t>
            </a:r>
            <a:r>
              <a:rPr lang="ru-RU" sz="1400" b="1" dirty="0"/>
              <a:t>, </a:t>
            </a:r>
            <a:r>
              <a:rPr lang="ru-RU" sz="1400" b="1" dirty="0" err="1"/>
              <a:t>Херсонського</a:t>
            </a:r>
            <a:r>
              <a:rPr lang="ru-RU" sz="1400" b="1" dirty="0"/>
              <a:t> державного аграрного </a:t>
            </a:r>
            <a:r>
              <a:rPr lang="ru-RU" sz="1400" b="1" dirty="0" err="1"/>
              <a:t>університету</a:t>
            </a:r>
            <a:r>
              <a:rPr lang="ru-RU" sz="1400" b="1" dirty="0"/>
              <a:t>, </a:t>
            </a:r>
            <a:r>
              <a:rPr lang="ru-RU" sz="1400" b="1" dirty="0" err="1"/>
              <a:t>Горохівського</a:t>
            </a:r>
            <a:r>
              <a:rPr lang="ru-RU" sz="1400" b="1" dirty="0"/>
              <a:t> </a:t>
            </a:r>
            <a:r>
              <a:rPr lang="ru-RU" sz="1400" b="1" dirty="0" err="1"/>
              <a:t>коледжу</a:t>
            </a:r>
            <a:r>
              <a:rPr lang="ru-RU" sz="1400" b="1" dirty="0"/>
              <a:t> </a:t>
            </a:r>
            <a:r>
              <a:rPr lang="ru-RU" sz="1400" b="1" dirty="0" err="1"/>
              <a:t>Львівського</a:t>
            </a:r>
            <a:r>
              <a:rPr lang="ru-RU" sz="1400" b="1" dirty="0"/>
              <a:t> </a:t>
            </a:r>
            <a:r>
              <a:rPr lang="ru-RU" sz="1400" b="1" dirty="0" err="1"/>
              <a:t>національного</a:t>
            </a:r>
            <a:r>
              <a:rPr lang="ru-RU" sz="1400" b="1" dirty="0"/>
              <a:t> аграрного </a:t>
            </a:r>
            <a:r>
              <a:rPr lang="ru-RU" sz="1400" b="1" dirty="0" err="1"/>
              <a:t>університету</a:t>
            </a:r>
            <a:r>
              <a:rPr lang="ru-RU" sz="1400" b="1" dirty="0"/>
              <a:t>, </a:t>
            </a:r>
            <a:r>
              <a:rPr lang="ru-RU" sz="1400" b="1" dirty="0" err="1"/>
              <a:t>Березоворудська</a:t>
            </a:r>
            <a:r>
              <a:rPr lang="ru-RU" sz="1400" b="1" dirty="0"/>
              <a:t> аграрного </a:t>
            </a:r>
            <a:r>
              <a:rPr lang="ru-RU" sz="1400" b="1" dirty="0" err="1"/>
              <a:t>коледжу</a:t>
            </a:r>
            <a:r>
              <a:rPr lang="ru-RU" sz="1400" b="1" dirty="0"/>
              <a:t> </a:t>
            </a:r>
            <a:r>
              <a:rPr lang="ru-RU" sz="1400" b="1" dirty="0" err="1"/>
              <a:t>Полтавської</a:t>
            </a:r>
            <a:r>
              <a:rPr lang="ru-RU" sz="1400" b="1" dirty="0"/>
              <a:t> </a:t>
            </a:r>
            <a:r>
              <a:rPr lang="ru-RU" sz="1400" b="1" dirty="0" err="1"/>
              <a:t>державної</a:t>
            </a:r>
            <a:r>
              <a:rPr lang="ru-RU" sz="1400" b="1" dirty="0"/>
              <a:t> </a:t>
            </a:r>
            <a:r>
              <a:rPr lang="ru-RU" sz="1400" b="1" dirty="0" err="1"/>
              <a:t>аграрної</a:t>
            </a:r>
            <a:r>
              <a:rPr lang="ru-RU" sz="1400" b="1" dirty="0"/>
              <a:t> </a:t>
            </a:r>
            <a:r>
              <a:rPr lang="ru-RU" sz="1400" b="1" dirty="0" err="1"/>
              <a:t>академ</a:t>
            </a:r>
            <a:r>
              <a:rPr lang="uk-UA" sz="1400" b="1" dirty="0" err="1"/>
              <a:t>ії</a:t>
            </a:r>
            <a:r>
              <a:rPr lang="ru-RU" sz="1400" b="1" dirty="0"/>
              <a:t>, </a:t>
            </a:r>
            <a:r>
              <a:rPr lang="ru-RU" sz="1400" b="1" dirty="0" err="1"/>
              <a:t>Ірпінського</a:t>
            </a:r>
            <a:r>
              <a:rPr lang="ru-RU" sz="1400" b="1" dirty="0"/>
              <a:t> </a:t>
            </a:r>
            <a:r>
              <a:rPr lang="ru-RU" sz="1400" b="1" dirty="0" err="1"/>
              <a:t>економічного</a:t>
            </a:r>
            <a:r>
              <a:rPr lang="ru-RU" sz="1400" b="1" dirty="0"/>
              <a:t> </a:t>
            </a:r>
            <a:r>
              <a:rPr lang="ru-RU" sz="1400" b="1" dirty="0" err="1"/>
              <a:t>коледжу</a:t>
            </a:r>
            <a:r>
              <a:rPr lang="ru-RU" sz="1400" b="1" dirty="0"/>
              <a:t>, </a:t>
            </a:r>
            <a:r>
              <a:rPr lang="ru-RU" sz="1400" b="1" dirty="0" err="1"/>
              <a:t>Мірогощанського</a:t>
            </a:r>
            <a:r>
              <a:rPr lang="ru-RU" sz="1400" b="1" dirty="0"/>
              <a:t> аграрного </a:t>
            </a:r>
            <a:r>
              <a:rPr lang="ru-RU" sz="1400" b="1" dirty="0" err="1"/>
              <a:t>коледжу</a:t>
            </a:r>
            <a:r>
              <a:rPr lang="ru-RU" sz="1400" b="1" dirty="0"/>
              <a:t>, </a:t>
            </a:r>
            <a:r>
              <a:rPr lang="ru-RU" sz="1400" b="1" dirty="0" err="1"/>
              <a:t>Технологічно-промислового</a:t>
            </a:r>
            <a:r>
              <a:rPr lang="ru-RU" sz="1400" b="1" dirty="0"/>
              <a:t> </a:t>
            </a:r>
            <a:r>
              <a:rPr lang="ru-RU" sz="1400" b="1" dirty="0" err="1"/>
              <a:t>коледжу</a:t>
            </a:r>
            <a:r>
              <a:rPr lang="ru-RU" sz="1400" b="1" dirty="0"/>
              <a:t> </a:t>
            </a:r>
            <a:r>
              <a:rPr lang="ru-RU" sz="1400" b="1" dirty="0" err="1"/>
              <a:t>Вінницького</a:t>
            </a:r>
            <a:r>
              <a:rPr lang="ru-RU" sz="1400" b="1" dirty="0"/>
              <a:t> </a:t>
            </a:r>
            <a:r>
              <a:rPr lang="ru-RU" sz="1400" b="1" dirty="0" err="1"/>
              <a:t>національного</a:t>
            </a:r>
            <a:r>
              <a:rPr lang="ru-RU" sz="1400" b="1" dirty="0"/>
              <a:t> аграрного </a:t>
            </a:r>
            <a:r>
              <a:rPr lang="ru-RU" sz="1400" b="1" dirty="0" err="1"/>
              <a:t>університету</a:t>
            </a:r>
            <a:r>
              <a:rPr lang="ru-RU" sz="1400" b="1" dirty="0"/>
              <a:t>, </a:t>
            </a:r>
            <a:r>
              <a:rPr lang="ru-RU" sz="1400" b="1" dirty="0" err="1"/>
              <a:t>Бережанського</a:t>
            </a:r>
            <a:r>
              <a:rPr lang="ru-RU" sz="1400" b="1" dirty="0"/>
              <a:t> </a:t>
            </a:r>
            <a:r>
              <a:rPr lang="ru-RU" sz="1400" b="1" dirty="0" err="1"/>
              <a:t>агротехнічного</a:t>
            </a:r>
            <a:r>
              <a:rPr lang="ru-RU" sz="1400" b="1" dirty="0"/>
              <a:t> </a:t>
            </a:r>
            <a:r>
              <a:rPr lang="ru-RU" sz="1400" b="1" dirty="0" err="1"/>
              <a:t>коледжу</a:t>
            </a:r>
            <a:r>
              <a:rPr lang="ru-RU" sz="1400" b="1" dirty="0"/>
              <a:t>, </a:t>
            </a:r>
            <a:r>
              <a:rPr lang="ru-RU" sz="1400" b="1" dirty="0" err="1"/>
              <a:t>Ніжінського</a:t>
            </a:r>
            <a:r>
              <a:rPr lang="ru-RU" sz="1400" b="1" dirty="0"/>
              <a:t> </a:t>
            </a:r>
            <a:r>
              <a:rPr lang="ru-RU" sz="1400" b="1" dirty="0" err="1"/>
              <a:t>агротехнічного</a:t>
            </a:r>
            <a:r>
              <a:rPr lang="ru-RU" sz="1400" b="1" dirty="0"/>
              <a:t> </a:t>
            </a:r>
            <a:r>
              <a:rPr lang="ru-RU" sz="1400" b="1" dirty="0" err="1"/>
              <a:t>коледжу</a:t>
            </a:r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0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Підвищення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кваліфікації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науково-педагогічних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працівників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на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семінарі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«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Інноваційна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спрямованість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педагогічної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діяльності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»</a:t>
            </a:r>
          </a:p>
        </p:txBody>
      </p:sp>
      <p:pic>
        <p:nvPicPr>
          <p:cNvPr id="6" name="Picture 2" descr="C:\Users\Елена\Desktop\Підвищ ківл -2 вересень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1426593" cy="1573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Елена\Desktop\Підвищ ківл -2 вересень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4708" y="2492896"/>
            <a:ext cx="1309292" cy="1573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Елена\Desktop\Підвищ ківл -2 вересень\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0888"/>
            <a:ext cx="1440160" cy="1584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Елена\Desktop\Підвищ ківл -2 вересень\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2" y="2492896"/>
            <a:ext cx="1156379" cy="1512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Елена\Desktop\Підвищ ківл -2 вересень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36912"/>
            <a:ext cx="3228620" cy="17786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Елена\Desktop\Підвищ ківл -2 вересень\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3131840" cy="1656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Елена\Desktop\Підвищ ківл -2 вересень\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09120"/>
            <a:ext cx="2520280" cy="1887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Елена\Desktop\Підвищ ківл -2 вересень\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09120"/>
            <a:ext cx="3203848" cy="1872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Елена\Desktop\Підвищ ківл -2 вересень\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34406"/>
            <a:ext cx="2555776" cy="11235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76" cy="9087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0"/>
            <a:ext cx="755576" cy="980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7662" name="Презентация" r:id="rId3" imgW="4570656" imgH="3427323" progId="PowerPoint.Show.12">
              <p:embed/>
            </p:oleObj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7C1D90C-81AA-44D0-BA7D-19D6244FD7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609" y="0"/>
            <a:ext cx="910391" cy="11967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9591" cy="11247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8685" name="Презентация" r:id="rId3" imgW="4570656" imgH="3427323" progId="PowerPoint.Show.12">
              <p:embed/>
            </p:oleObj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600" cy="10527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1115616" y="0"/>
            <a:ext cx="698477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ННІ неперервної освіти і туризму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C1D90C-81AA-44D0-BA7D-19D6244FD7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609" y="0"/>
            <a:ext cx="910391" cy="1196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179512" y="404664"/>
            <a:ext cx="5076056" cy="3091111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buFont typeface="Georgia" panose="02040502050405020303" pitchFamily="18" charset="0"/>
              <a:buNone/>
              <a:defRPr/>
            </a:pPr>
            <a:r>
              <a:rPr lang="uk-UA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uk-UA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uk-UA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Підготовка фахівців освітніх ступенів </a:t>
            </a:r>
            <a:br>
              <a:rPr lang="uk-UA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uk-UA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«Бакалавр», «Магістр»</a:t>
            </a:r>
            <a:r>
              <a:rPr lang="ru-RU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uk-UA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з наданням другої вищої освіти;</a:t>
            </a:r>
            <a:br>
              <a:rPr lang="uk-UA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uk-UA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ОС «Бакалавр» </a:t>
            </a:r>
            <a:br>
              <a:rPr lang="uk-UA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uk-UA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(спеціальностей «Туризм», </a:t>
            </a:r>
            <a:br>
              <a:rPr lang="uk-UA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uk-UA" altLang="uk-UA" sz="2400" i="1" dirty="0" err="1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“Гот</a:t>
            </a:r>
            <a:r>
              <a:rPr lang="uk-UA" altLang="uk-UA" sz="2400" i="1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lang="uk-UA" altLang="uk-UA" sz="2400" i="1" dirty="0" err="1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льно-ресторанна</a:t>
            </a:r>
            <a:r>
              <a:rPr lang="uk-UA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altLang="uk-UA" sz="2400" i="1" dirty="0" err="1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справа”</a:t>
            </a:r>
            <a:r>
              <a:rPr lang="uk-UA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, </a:t>
            </a:r>
            <a:r>
              <a:rPr lang="uk-UA" altLang="uk-UA" sz="2400" i="1" dirty="0" err="1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“Публічне</a:t>
            </a:r>
            <a:r>
              <a:rPr lang="uk-UA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управління та </a:t>
            </a:r>
            <a:r>
              <a:rPr lang="uk-UA" altLang="uk-UA" sz="2400" i="1" dirty="0" err="1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адміністрування”</a:t>
            </a:r>
            <a:r>
              <a:rPr lang="uk-UA" altLang="uk-UA" sz="2400" i="1" dirty="0">
                <a:solidFill>
                  <a:srgbClr val="0000CC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altLang="uk-UA" sz="2400" i="1" dirty="0">
              <a:solidFill>
                <a:srgbClr val="0000CC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697" name="Picture 1" descr="D:\Видалити\tomenko_5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1008"/>
            <a:ext cx="4932040" cy="3096344"/>
          </a:xfrm>
          <a:prstGeom prst="rect">
            <a:avLst/>
          </a:prstGeom>
          <a:noFill/>
        </p:spPr>
      </p:pic>
      <p:pic>
        <p:nvPicPr>
          <p:cNvPr id="29698" name="Picture 2" descr="D:\Видалити\1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4664"/>
            <a:ext cx="3995936" cy="3024336"/>
          </a:xfrm>
          <a:prstGeom prst="rect">
            <a:avLst/>
          </a:prstGeom>
          <a:noFill/>
        </p:spPr>
      </p:pic>
      <p:pic>
        <p:nvPicPr>
          <p:cNvPr id="29699" name="Picture 3" descr="D:\Видалити\dsc_6179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573016"/>
            <a:ext cx="3888432" cy="2808312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11559" cy="7332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796447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"/>
          <p:cNvSpPr>
            <a:spLocks noChangeArrowheads="1"/>
          </p:cNvSpPr>
          <p:nvPr/>
        </p:nvSpPr>
        <p:spPr bwMode="auto">
          <a:xfrm>
            <a:off x="1222375" y="12620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 altLang="uk-UA"/>
          </a:p>
        </p:txBody>
      </p:sp>
      <p:sp>
        <p:nvSpPr>
          <p:cNvPr id="38916" name="Прямоугольник 5"/>
          <p:cNvSpPr>
            <a:spLocks noChangeArrowheads="1"/>
          </p:cNvSpPr>
          <p:nvPr/>
        </p:nvSpPr>
        <p:spPr bwMode="auto">
          <a:xfrm>
            <a:off x="1199373" y="69391"/>
            <a:ext cx="6930338" cy="91440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defRPr/>
            </a:pPr>
            <a:r>
              <a:rPr lang="uk-UA" alt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Прийом на програми підготовки бакалаврів </a:t>
            </a:r>
            <a:br>
              <a:rPr lang="uk-UA" alt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alt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2019 р.</a:t>
            </a:r>
            <a:endParaRPr lang="uk-UA" altLang="uk-U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A540A883-F6B4-45BF-BFA3-55043A862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230899"/>
              </p:ext>
            </p:extLst>
          </p:nvPr>
        </p:nvGraphicFramePr>
        <p:xfrm>
          <a:off x="4764" y="983791"/>
          <a:ext cx="9134471" cy="611135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042489">
                  <a:extLst>
                    <a:ext uri="{9D8B030D-6E8A-4147-A177-3AD203B41FA5}">
                      <a16:colId xmlns="" xmlns:a16="http://schemas.microsoft.com/office/drawing/2014/main" val="1193067293"/>
                    </a:ext>
                  </a:extLst>
                </a:gridCol>
                <a:gridCol w="660651">
                  <a:extLst>
                    <a:ext uri="{9D8B030D-6E8A-4147-A177-3AD203B41FA5}">
                      <a16:colId xmlns="" xmlns:a16="http://schemas.microsoft.com/office/drawing/2014/main" val="2659365488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972584610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464842694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312443133"/>
                    </a:ext>
                  </a:extLst>
                </a:gridCol>
                <a:gridCol w="791155">
                  <a:extLst>
                    <a:ext uri="{9D8B030D-6E8A-4147-A177-3AD203B41FA5}">
                      <a16:colId xmlns="" xmlns:a16="http://schemas.microsoft.com/office/drawing/2014/main" val="3050923232"/>
                    </a:ext>
                  </a:extLst>
                </a:gridCol>
                <a:gridCol w="1015038">
                  <a:extLst>
                    <a:ext uri="{9D8B030D-6E8A-4147-A177-3AD203B41FA5}">
                      <a16:colId xmlns="" xmlns:a16="http://schemas.microsoft.com/office/drawing/2014/main" val="3276377599"/>
                    </a:ext>
                  </a:extLst>
                </a:gridCol>
                <a:gridCol w="1248874">
                  <a:extLst>
                    <a:ext uri="{9D8B030D-6E8A-4147-A177-3AD203B41FA5}">
                      <a16:colId xmlns="" xmlns:a16="http://schemas.microsoft.com/office/drawing/2014/main" val="3873454307"/>
                    </a:ext>
                  </a:extLst>
                </a:gridCol>
              </a:tblGrid>
              <a:tr h="17531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Спеціальність 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</a:rPr>
                        <a:t>Форми навчання</a:t>
                      </a:r>
                      <a:endParaRPr lang="x-none">
                        <a:solidFill>
                          <a:schemeClr val="tx1"/>
                        </a:solidFill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kumimoji="0" lang="uk-UA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Разом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денній і заочній формам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2877467"/>
                  </a:ext>
                </a:extLst>
              </a:tr>
              <a:tr h="175319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денна</a:t>
                      </a:r>
                      <a:endParaRPr lang="x-none"/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заочна</a:t>
                      </a:r>
                      <a:endParaRPr lang="x-none" dirty="0"/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2376095"/>
                  </a:ext>
                </a:extLst>
              </a:tr>
              <a:tr h="903378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всього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повний термін</a:t>
                      </a:r>
                      <a:endParaRPr kumimoji="0" lang="x-none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навчання</a:t>
                      </a:r>
                      <a:endParaRPr kumimoji="0" lang="x-none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скорочений термін</a:t>
                      </a:r>
                      <a:endParaRPr kumimoji="0" lang="x-none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навчання</a:t>
                      </a:r>
                      <a:endParaRPr kumimoji="0" lang="x-none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всього</a:t>
                      </a:r>
                      <a:endParaRPr lang="x-none"/>
                    </a:p>
                  </a:txBody>
                  <a:tcPr marL="65744" marR="65744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повний термін</a:t>
                      </a:r>
                      <a:endParaRPr kumimoji="0" lang="x-none" sz="16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навчання</a:t>
                      </a:r>
                      <a:endParaRPr kumimoji="0" lang="x-none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скорочений термін</a:t>
                      </a:r>
                      <a:endParaRPr kumimoji="0" lang="x-none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kumimoji="0" lang="uk-UA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навчання</a:t>
                      </a:r>
                      <a:endParaRPr kumimoji="0" lang="x-none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02433581"/>
                  </a:ext>
                </a:extLst>
              </a:tr>
              <a:tr h="204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Туризм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x-none" dirty="0"/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3685166"/>
                  </a:ext>
                </a:extLst>
              </a:tr>
              <a:tr h="204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Туризм (ІІ курс)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lang="x-none"/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66014953"/>
                  </a:ext>
                </a:extLst>
              </a:tr>
              <a:tr h="7012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Туризм (на </a:t>
                      </a:r>
                      <a:r>
                        <a:rPr kumimoji="0" lang="uk-UA" sz="1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базi</a:t>
                      </a: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ВП </a:t>
                      </a:r>
                      <a:r>
                        <a:rPr kumimoji="0" lang="uk-UA" sz="1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НУБіП</a:t>
                      </a: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України «Мукачівський аграрний коледж»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x-none"/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6252435"/>
                  </a:ext>
                </a:extLst>
              </a:tr>
              <a:tr h="5259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Публічне управління та адміністрування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x-none"/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76400269"/>
                  </a:ext>
                </a:extLst>
              </a:tr>
              <a:tr h="3506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Готельно</a:t>
                      </a: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-ресторанна справа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x-none" dirty="0"/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08929097"/>
                  </a:ext>
                </a:extLst>
              </a:tr>
              <a:tr h="88251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153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7528635"/>
                  </a:ext>
                </a:extLst>
              </a:tr>
              <a:tr h="175319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Друга вища освіта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94979978"/>
                  </a:ext>
                </a:extLst>
              </a:tr>
              <a:tr h="3506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Економіка (друга вища освіта)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71997012"/>
                  </a:ext>
                </a:extLst>
              </a:tr>
              <a:tr h="3506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Агрономія (друга вища освіта)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8011704"/>
                  </a:ext>
                </a:extLst>
              </a:tr>
              <a:tr h="206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Право(друга вища)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77968194"/>
                  </a:ext>
                </a:extLst>
              </a:tr>
              <a:tr h="206365">
                <a:tc gridSpan="7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Всього 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744" marR="65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4588826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7C1D90C-81AA-44D0-BA7D-19D6244FD7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0"/>
            <a:ext cx="827584" cy="1074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600" cy="11247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879475" y="-12700"/>
            <a:ext cx="82899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uk-UA" sz="2000" b="1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Основні напрями роботи </a:t>
            </a:r>
            <a:br>
              <a:rPr lang="uk-UA" altLang="uk-UA" sz="2000" b="1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</a:br>
            <a:r>
              <a:rPr lang="uk-UA" altLang="uk-UA" sz="2000" b="1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ННІ неперервної освіти  і туризму</a:t>
            </a:r>
            <a:r>
              <a:rPr lang="uk-UA" altLang="uk-UA" sz="2400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:</a:t>
            </a:r>
          </a:p>
        </p:txBody>
      </p:sp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4963" y="3271838"/>
            <a:ext cx="2286000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1" descr="F:\Фото-курси_дорадн-Апрель\Фото-Дорадники-апрель-2017\Фото59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3388" y="5311775"/>
            <a:ext cx="21145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" descr="C:\Users\Елена\Desktop\Студ на конкурс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5925" y="2293938"/>
            <a:ext cx="2125663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3" descr="C:\Users\Елена\Desktop\Студ на конкурс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0050" y="690563"/>
            <a:ext cx="2141538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CAC81B2-BA73-48FC-BA1B-9C8EAA72B86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3037" y="1109662"/>
            <a:ext cx="6143625" cy="52101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ED0B7C7-2C43-41EA-918F-0E59C4FB19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986799" cy="11414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31743"/>
            <a:ext cx="899592" cy="11414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"/>
          <p:cNvSpPr>
            <a:spLocks noChangeArrowheads="1"/>
          </p:cNvSpPr>
          <p:nvPr/>
        </p:nvSpPr>
        <p:spPr bwMode="auto">
          <a:xfrm>
            <a:off x="1222375" y="12620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 altLang="uk-UA"/>
          </a:p>
        </p:txBody>
      </p:sp>
      <p:sp>
        <p:nvSpPr>
          <p:cNvPr id="38916" name="Прямоугольник 5"/>
          <p:cNvSpPr>
            <a:spLocks noChangeArrowheads="1"/>
          </p:cNvSpPr>
          <p:nvPr/>
        </p:nvSpPr>
        <p:spPr bwMode="auto">
          <a:xfrm>
            <a:off x="1199373" y="69391"/>
            <a:ext cx="6930338" cy="91493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defRPr/>
            </a:pPr>
            <a:r>
              <a:rPr lang="uk-UA" b="1" dirty="0"/>
              <a:t>Прийом на програми підготовки спеціалістів і магістрів </a:t>
            </a:r>
            <a:r>
              <a:rPr lang="uk-UA" alt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alt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alt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2019 р.</a:t>
            </a:r>
            <a:endParaRPr lang="uk-UA" altLang="uk-U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7C1D90C-81AA-44D0-BA7D-19D6244FD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609" y="0"/>
            <a:ext cx="910391" cy="1074942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19E96346-9E18-4024-BBD5-DA272CCD7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89279283"/>
              </p:ext>
            </p:extLst>
          </p:nvPr>
        </p:nvGraphicFramePr>
        <p:xfrm>
          <a:off x="0" y="1048419"/>
          <a:ext cx="9139236" cy="578053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62935">
                  <a:extLst>
                    <a:ext uri="{9D8B030D-6E8A-4147-A177-3AD203B41FA5}">
                      <a16:colId xmlns="" xmlns:a16="http://schemas.microsoft.com/office/drawing/2014/main" val="1978198863"/>
                    </a:ext>
                  </a:extLst>
                </a:gridCol>
                <a:gridCol w="2260271">
                  <a:extLst>
                    <a:ext uri="{9D8B030D-6E8A-4147-A177-3AD203B41FA5}">
                      <a16:colId xmlns="" xmlns:a16="http://schemas.microsoft.com/office/drawing/2014/main" val="2117105625"/>
                    </a:ext>
                  </a:extLst>
                </a:gridCol>
                <a:gridCol w="2260271">
                  <a:extLst>
                    <a:ext uri="{9D8B030D-6E8A-4147-A177-3AD203B41FA5}">
                      <a16:colId xmlns="" xmlns:a16="http://schemas.microsoft.com/office/drawing/2014/main" val="2915382501"/>
                    </a:ext>
                  </a:extLst>
                </a:gridCol>
                <a:gridCol w="1655759">
                  <a:extLst>
                    <a:ext uri="{9D8B030D-6E8A-4147-A177-3AD203B41FA5}">
                      <a16:colId xmlns="" xmlns:a16="http://schemas.microsoft.com/office/drawing/2014/main" val="3331175327"/>
                    </a:ext>
                  </a:extLst>
                </a:gridCol>
              </a:tblGrid>
              <a:tr h="19268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Спеціальність 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</a:rPr>
                        <a:t>Форми навчання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Разом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денній і заочній формам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5474452"/>
                  </a:ext>
                </a:extLst>
              </a:tr>
              <a:tr h="1252448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денна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заочна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73448624"/>
                  </a:ext>
                </a:extLst>
              </a:tr>
              <a:tr h="5780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Публічне управління та адміністрування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197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131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09729787"/>
                  </a:ext>
                </a:extLst>
              </a:tr>
              <a:tr h="5780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Менеджмент (Управління інноваційною діяльністю)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75884844"/>
                  </a:ext>
                </a:extLst>
              </a:tr>
              <a:tr h="2890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Менеджмент (Дорадництво)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9857047"/>
                  </a:ext>
                </a:extLst>
              </a:tr>
              <a:tr h="289027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151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65815183"/>
                  </a:ext>
                </a:extLst>
              </a:tr>
              <a:tr h="289027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Друга вища освіта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9269023"/>
                  </a:ext>
                </a:extLst>
              </a:tr>
              <a:tr h="2890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Геодезія та землеустрій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5266821"/>
                  </a:ext>
                </a:extLst>
              </a:tr>
              <a:tr h="2890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Облік та оподаткування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7260813"/>
                  </a:ext>
                </a:extLst>
              </a:tr>
              <a:tr h="2890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Лісове господарство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77441154"/>
                  </a:ext>
                </a:extLst>
              </a:tr>
              <a:tr h="5780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Садово-паркове господарство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99336111"/>
                  </a:ext>
                </a:extLst>
              </a:tr>
              <a:tr h="2890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Економіка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  <a:endParaRPr kumimoji="0" lang="x-none" sz="18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6232899"/>
                  </a:ext>
                </a:extLst>
              </a:tr>
              <a:tr h="289027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106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88210207"/>
                  </a:ext>
                </a:extLst>
              </a:tr>
              <a:tr h="289027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Всього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24860" algn="l"/>
                          <a:tab pos="3562350" algn="l"/>
                          <a:tab pos="3681095" algn="l"/>
                        </a:tabLst>
                      </a:pPr>
                      <a:r>
                        <a:rPr kumimoji="0" lang="uk-UA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257</a:t>
                      </a:r>
                      <a:endParaRPr kumimoji="0" lang="x-non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22185493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71599" cy="1196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5885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825" name="Group 1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41764324"/>
              </p:ext>
            </p:extLst>
          </p:nvPr>
        </p:nvGraphicFramePr>
        <p:xfrm>
          <a:off x="0" y="908721"/>
          <a:ext cx="9036497" cy="5828538"/>
        </p:xfrm>
        <a:graphic>
          <a:graphicData uri="http://schemas.openxmlformats.org/drawingml/2006/table">
            <a:tbl>
              <a:tblPr/>
              <a:tblGrid>
                <a:gridCol w="33741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48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124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449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47119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Спеціальність</a:t>
                      </a:r>
                      <a:endParaRPr kumimoji="0" lang="uk-UA" altLang="uk-UA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 навчання</a:t>
                      </a:r>
                      <a:endParaRPr kumimoji="0" lang="uk-UA" altLang="uk-UA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Разом по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денній і заочній формам</a:t>
                      </a: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618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денна</a:t>
                      </a:r>
                      <a:endParaRPr kumimoji="0" lang="uk-UA" altLang="uk-UA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заочна</a:t>
                      </a:r>
                      <a:endParaRPr kumimoji="0" lang="uk-UA" altLang="uk-UA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229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магістр</a:t>
                      </a:r>
                      <a:endParaRPr kumimoji="0" lang="uk-UA" altLang="uk-UA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магістр </a:t>
                      </a:r>
                      <a:endParaRPr kumimoji="0" lang="uk-UA" altLang="uk-UA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091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Магістр (друга вища освіта):</a:t>
                      </a: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88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Облік і оподаткування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11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92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Геодезія та землеустрій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27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92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Лісове господарство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23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92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Садово-паркове господарство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127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Магістр</a:t>
                      </a: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8438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Менеджмент (освітня програма «Управління інноваційною діяльністю»)</a:t>
                      </a:r>
                      <a:endParaRPr kumimoji="0" lang="uk-UA" alt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uk-UA" alt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7314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Менеджмент (освітня програма «Дорадництво»)</a:t>
                      </a:r>
                      <a:endParaRPr kumimoji="0" lang="uk-UA" altLang="uk-U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625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Публічне управління та адміністрування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6539">
                <a:tc>
                  <a:txBody>
                    <a:bodyPr/>
                    <a:lstStyle/>
                    <a:p>
                      <a:r>
                        <a:rPr lang="uk-UA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Всього:</a:t>
                      </a: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 marL="49994" marR="4999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0000" name="Прямоугольник 4"/>
          <p:cNvSpPr>
            <a:spLocks noChangeArrowheads="1"/>
          </p:cNvSpPr>
          <p:nvPr/>
        </p:nvSpPr>
        <p:spPr bwMode="auto">
          <a:xfrm>
            <a:off x="971600" y="188640"/>
            <a:ext cx="7200800" cy="646331"/>
          </a:xfrm>
          <a:prstGeom prst="rect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b="1" dirty="0"/>
              <a:t>Кількість студентів, які навчаються за контрактом на програмах підготовки спеціалістів і магістрів, на 26.12.2019 р.</a:t>
            </a:r>
            <a:endParaRPr lang="x-none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0B230D8-CAC9-4D2E-BB9A-052AF0B8F6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96838"/>
            <a:ext cx="899592" cy="12255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27584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96063" cy="98221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2200" b="1" dirty="0">
                <a:effectLst/>
              </a:rPr>
              <a:t/>
            </a:r>
            <a:br>
              <a:rPr lang="uk-UA" sz="2200" b="1" dirty="0">
                <a:effectLst/>
              </a:rPr>
            </a:br>
            <a:r>
              <a:rPr lang="uk-UA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b="1" i="1" dirty="0">
                <a:effectLst/>
              </a:rPr>
              <a:t/>
            </a:r>
            <a:br>
              <a:rPr lang="uk-UA" sz="2200" b="1" i="1" dirty="0">
                <a:effectLst/>
              </a:rPr>
            </a:br>
            <a:endParaRPr lang="x-none" i="1" dirty="0"/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E07AC8DA-7C1D-41E3-8797-0A566FF7AA90}"/>
              </a:ext>
            </a:extLst>
          </p:cNvPr>
          <p:cNvSpPr txBox="1">
            <a:spLocks/>
          </p:cNvSpPr>
          <p:nvPr/>
        </p:nvSpPr>
        <p:spPr>
          <a:xfrm>
            <a:off x="1227501" y="8281"/>
            <a:ext cx="6977033" cy="771814"/>
          </a:xfrm>
          <a:prstGeom prst="rect">
            <a:avLst/>
          </a:prstGeom>
          <a:ln w="762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anchor="b" anchorCtr="0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defRPr/>
            </a:pPr>
            <a:r>
              <a:rPr lang="uk-UA" alt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кількість студентів та слухачів ННІ </a:t>
            </a:r>
          </a:p>
          <a:p>
            <a:pPr algn="ctr">
              <a:lnSpc>
                <a:spcPct val="115000"/>
              </a:lnSpc>
              <a:defRPr/>
            </a:pP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неперервної освіти і туризму </a:t>
            </a:r>
            <a:r>
              <a:rPr lang="uk-UA" alt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станом  на 26.12.2019 р., осіб</a:t>
            </a:r>
            <a:endParaRPr lang="ru-RU" alt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A7944BCB-3F2F-42D7-9E50-D303A7CA3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49501969"/>
              </p:ext>
            </p:extLst>
          </p:nvPr>
        </p:nvGraphicFramePr>
        <p:xfrm>
          <a:off x="0" y="802392"/>
          <a:ext cx="9144001" cy="60950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2859">
                  <a:extLst>
                    <a:ext uri="{9D8B030D-6E8A-4147-A177-3AD203B41FA5}">
                      <a16:colId xmlns="" xmlns:a16="http://schemas.microsoft.com/office/drawing/2014/main" val="2810692435"/>
                    </a:ext>
                  </a:extLst>
                </a:gridCol>
                <a:gridCol w="1162291">
                  <a:extLst>
                    <a:ext uri="{9D8B030D-6E8A-4147-A177-3AD203B41FA5}">
                      <a16:colId xmlns="" xmlns:a16="http://schemas.microsoft.com/office/drawing/2014/main" val="2296789470"/>
                    </a:ext>
                  </a:extLst>
                </a:gridCol>
                <a:gridCol w="1113454">
                  <a:extLst>
                    <a:ext uri="{9D8B030D-6E8A-4147-A177-3AD203B41FA5}">
                      <a16:colId xmlns="" xmlns:a16="http://schemas.microsoft.com/office/drawing/2014/main" val="3489159082"/>
                    </a:ext>
                  </a:extLst>
                </a:gridCol>
                <a:gridCol w="1092943">
                  <a:extLst>
                    <a:ext uri="{9D8B030D-6E8A-4147-A177-3AD203B41FA5}">
                      <a16:colId xmlns="" xmlns:a16="http://schemas.microsoft.com/office/drawing/2014/main" val="2842357901"/>
                    </a:ext>
                  </a:extLst>
                </a:gridCol>
                <a:gridCol w="984528">
                  <a:extLst>
                    <a:ext uri="{9D8B030D-6E8A-4147-A177-3AD203B41FA5}">
                      <a16:colId xmlns="" xmlns:a16="http://schemas.microsoft.com/office/drawing/2014/main" val="1400156631"/>
                    </a:ext>
                  </a:extLst>
                </a:gridCol>
                <a:gridCol w="967926">
                  <a:extLst>
                    <a:ext uri="{9D8B030D-6E8A-4147-A177-3AD203B41FA5}">
                      <a16:colId xmlns="" xmlns:a16="http://schemas.microsoft.com/office/drawing/2014/main" val="2105299504"/>
                    </a:ext>
                  </a:extLst>
                </a:gridCol>
              </a:tblGrid>
              <a:tr h="274633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Спеціальності</a:t>
                      </a:r>
                      <a:endParaRPr lang="x-none" sz="13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(ОС «Бакалавр», ОС «Магістр»)</a:t>
                      </a:r>
                      <a:endParaRPr lang="x-none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Форма навчання</a:t>
                      </a:r>
                      <a:endParaRPr lang="x-none" sz="900" b="1" i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Всього</a:t>
                      </a:r>
                      <a:endParaRPr lang="x-none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947906"/>
                  </a:ext>
                </a:extLst>
              </a:tr>
              <a:tr h="254589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kern="0" dirty="0">
                          <a:effectLst/>
                        </a:rPr>
                        <a:t>Заочна</a:t>
                      </a:r>
                      <a:endParaRPr lang="x-none" sz="900" b="1" kern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Денна</a:t>
                      </a:r>
                      <a:endParaRPr lang="x-none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32588794"/>
                  </a:ext>
                </a:extLst>
              </a:tr>
              <a:tr h="356582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Бакалавр</a:t>
                      </a:r>
                      <a:endParaRPr lang="x-none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kern="0" dirty="0">
                          <a:effectLst/>
                        </a:rPr>
                        <a:t>Магістр</a:t>
                      </a:r>
                      <a:endParaRPr lang="x-none" sz="900" b="1" kern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kern="0" dirty="0">
                          <a:effectLst/>
                        </a:rPr>
                        <a:t>Бакалавр</a:t>
                      </a:r>
                      <a:endParaRPr lang="x-none" sz="900" b="1" ker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Магістр</a:t>
                      </a:r>
                      <a:endParaRPr lang="x-none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02443423"/>
                  </a:ext>
                </a:extLst>
              </a:tr>
              <a:tr h="205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Економіка підприємства 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15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15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49647745"/>
                  </a:ext>
                </a:extLst>
              </a:tr>
              <a:tr h="205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Правознавство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86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86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4398578"/>
                  </a:ext>
                </a:extLst>
              </a:tr>
              <a:tr h="205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Агрономія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131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131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7171364"/>
                  </a:ext>
                </a:extLst>
              </a:tr>
              <a:tr h="205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Туризм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27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121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148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2744994"/>
                  </a:ext>
                </a:extLst>
              </a:tr>
              <a:tr h="205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Готельно-ресторанна справа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62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62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13020121"/>
                  </a:ext>
                </a:extLst>
              </a:tr>
              <a:tr h="410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Публічне управління та адміністрування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15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15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1611738"/>
                  </a:ext>
                </a:extLst>
              </a:tr>
              <a:tr h="205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Всього по ОС «Бакалавр»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321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136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457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68303299"/>
                  </a:ext>
                </a:extLst>
              </a:tr>
              <a:tr h="205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Облік і аудит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21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21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77425355"/>
                  </a:ext>
                </a:extLst>
              </a:tr>
              <a:tr h="205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Економіка підприємства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12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12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5883940"/>
                  </a:ext>
                </a:extLst>
              </a:tr>
              <a:tr h="205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Геодезія та землеустрій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30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30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2434716"/>
                  </a:ext>
                </a:extLst>
              </a:tr>
              <a:tr h="205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Лісове господарство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29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29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7703327"/>
                  </a:ext>
                </a:extLst>
              </a:tr>
              <a:tr h="205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Садово-паркове господарство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13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13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1887133"/>
                  </a:ext>
                </a:extLst>
              </a:tr>
              <a:tr h="205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Всього по ОС «Магістр» ІІ вища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105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105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3915218"/>
                  </a:ext>
                </a:extLst>
              </a:tr>
              <a:tr h="410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Публічне управління та адміністрування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196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50003866"/>
                  </a:ext>
                </a:extLst>
              </a:tr>
              <a:tr h="2050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Менеджмент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01782817"/>
                  </a:ext>
                </a:extLst>
              </a:tr>
              <a:tr h="410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– Управління інноваційною </a:t>
                      </a:r>
                      <a:endParaRPr lang="x-none" sz="16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діяльністю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5260" algn="l"/>
                          <a:tab pos="246380" algn="ctr"/>
                        </a:tabLst>
                      </a:pPr>
                      <a:r>
                        <a:rPr lang="uk-UA" sz="1600">
                          <a:effectLst/>
                        </a:rPr>
                        <a:t>22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5260" algn="l"/>
                          <a:tab pos="246380" algn="ctr"/>
                        </a:tabLst>
                      </a:pPr>
                      <a:r>
                        <a:rPr lang="uk-UA" sz="1600" dirty="0">
                          <a:effectLst/>
                        </a:rPr>
                        <a:t>19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41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026598"/>
                  </a:ext>
                </a:extLst>
              </a:tr>
              <a:tr h="2050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– Дорадництво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12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12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6111888"/>
                  </a:ext>
                </a:extLst>
              </a:tr>
              <a:tr h="205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Всього по ОC «Магістр»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230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19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249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7330537"/>
                  </a:ext>
                </a:extLst>
              </a:tr>
              <a:tr h="20503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РАЗОМ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321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335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136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19</a:t>
                      </a:r>
                      <a:endParaRPr lang="x-none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811</a:t>
                      </a:r>
                      <a:endParaRPr lang="x-none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82" marR="34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02854521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A86C6C8-05B3-4D73-BB0C-3F9358CBA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20" y="0"/>
            <a:ext cx="720080" cy="9807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2783" cy="1012471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B2719E7D-5BCE-4E07-9CC1-5F17AD164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24816791"/>
              </p:ext>
            </p:extLst>
          </p:nvPr>
        </p:nvGraphicFramePr>
        <p:xfrm>
          <a:off x="143508" y="1412776"/>
          <a:ext cx="8856983" cy="53081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0935">
                  <a:extLst>
                    <a:ext uri="{9D8B030D-6E8A-4147-A177-3AD203B41FA5}">
                      <a16:colId xmlns="" xmlns:a16="http://schemas.microsoft.com/office/drawing/2014/main" val="3509234798"/>
                    </a:ext>
                  </a:extLst>
                </a:gridCol>
                <a:gridCol w="1234093">
                  <a:extLst>
                    <a:ext uri="{9D8B030D-6E8A-4147-A177-3AD203B41FA5}">
                      <a16:colId xmlns="" xmlns:a16="http://schemas.microsoft.com/office/drawing/2014/main" val="2766340959"/>
                    </a:ext>
                  </a:extLst>
                </a:gridCol>
                <a:gridCol w="1289378">
                  <a:extLst>
                    <a:ext uri="{9D8B030D-6E8A-4147-A177-3AD203B41FA5}">
                      <a16:colId xmlns="" xmlns:a16="http://schemas.microsoft.com/office/drawing/2014/main" val="2785614888"/>
                    </a:ext>
                  </a:extLst>
                </a:gridCol>
                <a:gridCol w="1460859">
                  <a:extLst>
                    <a:ext uri="{9D8B030D-6E8A-4147-A177-3AD203B41FA5}">
                      <a16:colId xmlns="" xmlns:a16="http://schemas.microsoft.com/office/drawing/2014/main" val="448981822"/>
                    </a:ext>
                  </a:extLst>
                </a:gridCol>
                <a:gridCol w="1460859">
                  <a:extLst>
                    <a:ext uri="{9D8B030D-6E8A-4147-A177-3AD203B41FA5}">
                      <a16:colId xmlns="" xmlns:a16="http://schemas.microsoft.com/office/drawing/2014/main" val="3373817231"/>
                    </a:ext>
                  </a:extLst>
                </a:gridCol>
                <a:gridCol w="1460859">
                  <a:extLst>
                    <a:ext uri="{9D8B030D-6E8A-4147-A177-3AD203B41FA5}">
                      <a16:colId xmlns="" xmlns:a16="http://schemas.microsoft.com/office/drawing/2014/main" val="3860144108"/>
                    </a:ext>
                  </a:extLst>
                </a:gridCol>
              </a:tblGrid>
              <a:tr h="732888"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 спеціальності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Ліцензій-ний обсяг набору, осіб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Фактичний набір,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р., осіб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Очікуваний набір у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 р., осіб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Відхилення (+,/-)</a:t>
                      </a:r>
                      <a:endParaRPr lang="x-none" sz="1800" b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від:</a:t>
                      </a:r>
                      <a:endParaRPr lang="x-none" sz="1800" b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4923475"/>
                  </a:ext>
                </a:extLst>
              </a:tr>
              <a:tr h="606529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ліцензійного обсягу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факт. набору 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2018 р.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3207944"/>
                  </a:ext>
                </a:extLst>
              </a:tr>
              <a:tr h="96483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Туризм,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тому числі: 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8488336"/>
                  </a:ext>
                </a:extLst>
              </a:tr>
              <a:tr h="35380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1800" b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денна  форма</a:t>
                      </a:r>
                      <a:endParaRPr lang="x-none" sz="1800" b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2018 р. - 40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2019 р. -90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41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uk-UA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+9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7869260"/>
                  </a:ext>
                </a:extLst>
              </a:tr>
              <a:tr h="42431">
                <a:tc rowSpan="2"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заочна форма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endParaRPr lang="x-none" sz="12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endParaRPr lang="x-none" sz="12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endParaRPr lang="x-none" sz="12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878777"/>
                  </a:ext>
                </a:extLst>
              </a:tr>
              <a:tr h="396240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+15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4318819"/>
                  </a:ext>
                </a:extLst>
              </a:tr>
              <a:tr h="732542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1800" b="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Готельно</a:t>
                      </a: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-ресторанна справа, денна  форма навчання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90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проліцен-зовано</a:t>
                      </a: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2018 р.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-65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36372613"/>
                  </a:ext>
                </a:extLst>
              </a:tr>
              <a:tr h="35380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1800" b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РАЗОМ</a:t>
                      </a:r>
                      <a:endParaRPr lang="x-none" sz="1800" b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-80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+24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85389266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A28696B-70A7-40AB-BE49-FC08668DC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"/>
            <a:ext cx="899592" cy="1196751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43608" y="0"/>
            <a:ext cx="7128792" cy="941796"/>
          </a:xfrm>
          <a:ln w="762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ct val="0"/>
              </a:spcAft>
              <a:defRPr/>
            </a:pPr>
            <a:r>
              <a:rPr lang="uk-UA" sz="2400" b="1" dirty="0"/>
              <a:t>Очікуваний набір студентів за ОС «Бакалавр», </a:t>
            </a:r>
            <a:br>
              <a:rPr lang="uk-UA" sz="2400" b="1" dirty="0"/>
            </a:br>
            <a:r>
              <a:rPr lang="uk-UA" sz="2400" b="1" dirty="0"/>
              <a:t>2019-2020 </a:t>
            </a:r>
            <a:r>
              <a:rPr lang="uk-UA" sz="2400" b="1" dirty="0" err="1"/>
              <a:t>р.р</a:t>
            </a:r>
            <a:r>
              <a:rPr lang="uk-UA" sz="2400" b="1" dirty="0"/>
              <a:t>.</a:t>
            </a:r>
            <a:endParaRPr lang="ru-RU" altLang="uk-UA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6799" cy="122849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75656" y="0"/>
            <a:ext cx="6624736" cy="1077218"/>
          </a:xfrm>
          <a:ln w="762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/>
              <a:t> Очікуваний набір на магістерські  програми </a:t>
            </a:r>
            <a:endParaRPr lang="x-none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4F1EBCAE-D0A2-4103-B87E-1D6E81D3C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74466992"/>
              </p:ext>
            </p:extLst>
          </p:nvPr>
        </p:nvGraphicFramePr>
        <p:xfrm>
          <a:off x="0" y="1412777"/>
          <a:ext cx="9143999" cy="5105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1423">
                  <a:extLst>
                    <a:ext uri="{9D8B030D-6E8A-4147-A177-3AD203B41FA5}">
                      <a16:colId xmlns="" xmlns:a16="http://schemas.microsoft.com/office/drawing/2014/main" val="4249076504"/>
                    </a:ext>
                  </a:extLst>
                </a:gridCol>
                <a:gridCol w="1558489">
                  <a:extLst>
                    <a:ext uri="{9D8B030D-6E8A-4147-A177-3AD203B41FA5}">
                      <a16:colId xmlns="" xmlns:a16="http://schemas.microsoft.com/office/drawing/2014/main" val="4048749957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1225898509"/>
                    </a:ext>
                  </a:extLst>
                </a:gridCol>
                <a:gridCol w="1211241">
                  <a:extLst>
                    <a:ext uri="{9D8B030D-6E8A-4147-A177-3AD203B41FA5}">
                      <a16:colId xmlns="" xmlns:a16="http://schemas.microsoft.com/office/drawing/2014/main" val="3634964937"/>
                    </a:ext>
                  </a:extLst>
                </a:gridCol>
                <a:gridCol w="1464355">
                  <a:extLst>
                    <a:ext uri="{9D8B030D-6E8A-4147-A177-3AD203B41FA5}">
                      <a16:colId xmlns="" xmlns:a16="http://schemas.microsoft.com/office/drawing/2014/main" val="879947581"/>
                    </a:ext>
                  </a:extLst>
                </a:gridCol>
                <a:gridCol w="1464355">
                  <a:extLst>
                    <a:ext uri="{9D8B030D-6E8A-4147-A177-3AD203B41FA5}">
                      <a16:colId xmlns="" xmlns:a16="http://schemas.microsoft.com/office/drawing/2014/main" val="3660940050"/>
                    </a:ext>
                  </a:extLst>
                </a:gridCol>
              </a:tblGrid>
              <a:tr h="539610"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 спеціальності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Ліцензій-ний обсяг набору, осіб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</a:t>
                      </a: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-ний набір,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р., осіб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Очікува</a:t>
                      </a: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-ний набір у 2020 р., осіб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Відхилення (+,/-)</a:t>
                      </a:r>
                      <a:endParaRPr lang="x-none" sz="20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від:</a:t>
                      </a:r>
                      <a:endParaRPr lang="x-none" sz="20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67064699"/>
                  </a:ext>
                </a:extLst>
              </a:tr>
              <a:tr h="446574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ліцензійно-го обсягу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факт. набору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2019 р.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80131878"/>
                  </a:ext>
                </a:extLst>
              </a:tr>
              <a:tr h="701753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20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Публічне управління і адміністрування</a:t>
                      </a:r>
                      <a:endParaRPr lang="x-none" sz="20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x-none" sz="18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    85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+5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56765892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Менеджмент (Управління інноваційною діяльністю)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endParaRPr lang="x-none" sz="20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endParaRPr lang="x-none" sz="20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x-none" sz="20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endParaRPr lang="x-none" sz="20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endParaRPr lang="x-none" sz="20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9294291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20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денна  форма</a:t>
                      </a:r>
                      <a:endParaRPr lang="x-none" sz="20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25+3</a:t>
                      </a:r>
                      <a:endParaRPr lang="x-none" sz="20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6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x-none" sz="2000" b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+9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768321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заочна форма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7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0736396"/>
                  </a:ext>
                </a:extLst>
              </a:tr>
              <a:tr h="521002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Менеджмент (</a:t>
                      </a:r>
                      <a:r>
                        <a:rPr lang="uk-UA" sz="20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Дорадництво</a:t>
                      </a: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заочна форма навчання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x-none" sz="20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endParaRPr lang="uk-UA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6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uk-UA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+9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6397389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uk-UA" sz="20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РАЗОМ</a:t>
                      </a:r>
                      <a:endParaRPr lang="x-none" sz="20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94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--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+26</a:t>
                      </a:r>
                      <a:endParaRPr lang="x-none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30216077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061EEE1-BB94-4BCD-996A-9FC3F8200A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76" y="0"/>
            <a:ext cx="1009524" cy="14285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986799" cy="1228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59632" y="0"/>
            <a:ext cx="6840760" cy="1015663"/>
          </a:xfrm>
          <a:ln w="762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/>
              <a:t> </a:t>
            </a:r>
            <a:r>
              <a:rPr lang="uk-UA" sz="2800" dirty="0"/>
              <a:t>Очікуваний набір на магістерські  </a:t>
            </a:r>
            <a:r>
              <a:rPr lang="uk-UA" sz="2800" dirty="0" smtClean="0"/>
              <a:t>програми  </a:t>
            </a:r>
            <a:r>
              <a:rPr lang="uk-UA" sz="2800" dirty="0"/>
              <a:t>(друга вища освіта) </a:t>
            </a:r>
            <a:endParaRPr lang="x-none" sz="28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120B76A8-EF68-402B-8599-0DE6CAC34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36105322"/>
              </p:ext>
            </p:extLst>
          </p:nvPr>
        </p:nvGraphicFramePr>
        <p:xfrm>
          <a:off x="99074" y="1196752"/>
          <a:ext cx="8937420" cy="5472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3758">
                  <a:extLst>
                    <a:ext uri="{9D8B030D-6E8A-4147-A177-3AD203B41FA5}">
                      <a16:colId xmlns="" xmlns:a16="http://schemas.microsoft.com/office/drawing/2014/main" val="4020349901"/>
                    </a:ext>
                  </a:extLst>
                </a:gridCol>
                <a:gridCol w="1289222">
                  <a:extLst>
                    <a:ext uri="{9D8B030D-6E8A-4147-A177-3AD203B41FA5}">
                      <a16:colId xmlns="" xmlns:a16="http://schemas.microsoft.com/office/drawing/2014/main" val="3309527071"/>
                    </a:ext>
                  </a:extLst>
                </a:gridCol>
                <a:gridCol w="1674122">
                  <a:extLst>
                    <a:ext uri="{9D8B030D-6E8A-4147-A177-3AD203B41FA5}">
                      <a16:colId xmlns="" xmlns:a16="http://schemas.microsoft.com/office/drawing/2014/main" val="3508327116"/>
                    </a:ext>
                  </a:extLst>
                </a:gridCol>
                <a:gridCol w="2880318">
                  <a:extLst>
                    <a:ext uri="{9D8B030D-6E8A-4147-A177-3AD203B41FA5}">
                      <a16:colId xmlns="" xmlns:a16="http://schemas.microsoft.com/office/drawing/2014/main" val="802923320"/>
                    </a:ext>
                  </a:extLst>
                </a:gridCol>
              </a:tblGrid>
              <a:tr h="1276353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Назва спеціальності</a:t>
                      </a:r>
                      <a:endParaRPr lang="x-none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Фактичний набір,</a:t>
                      </a:r>
                      <a:endParaRPr lang="x-none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2019 р., осіб</a:t>
                      </a:r>
                      <a:endParaRPr lang="x-none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Очікуваний набір у 2020 р., осіб</a:t>
                      </a:r>
                      <a:endParaRPr lang="x-none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x-none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Відхилення (+,/-)</a:t>
                      </a:r>
                      <a:endParaRPr lang="x-none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від: факт. набору у 2019 р.</a:t>
                      </a:r>
                      <a:endParaRPr lang="x-none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56307964"/>
                  </a:ext>
                </a:extLst>
              </a:tr>
              <a:tr h="896366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Облік і оподаткування </a:t>
                      </a:r>
                      <a:endParaRPr lang="x-none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x-none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+4</a:t>
                      </a:r>
                      <a:endParaRPr lang="x-none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47501730"/>
                  </a:ext>
                </a:extLst>
              </a:tr>
              <a:tr h="46412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Економіка</a:t>
                      </a:r>
                      <a:endParaRPr lang="x-none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x-none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x-none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+3</a:t>
                      </a:r>
                      <a:endParaRPr lang="x-none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0089506"/>
                  </a:ext>
                </a:extLst>
              </a:tr>
              <a:tr h="101113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Геодезія та землеустрій </a:t>
                      </a:r>
                      <a:endParaRPr lang="x-none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x-none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x-none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+6</a:t>
                      </a:r>
                      <a:endParaRPr lang="x-none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76906437"/>
                  </a:ext>
                </a:extLst>
              </a:tr>
              <a:tr h="46412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Лісове господарство </a:t>
                      </a:r>
                      <a:endParaRPr lang="x-none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x-none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x-none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+5</a:t>
                      </a:r>
                      <a:endParaRPr lang="x-none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2011926"/>
                  </a:ext>
                </a:extLst>
              </a:tr>
              <a:tr h="896366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Садово-паркове господарство </a:t>
                      </a:r>
                      <a:endParaRPr lang="x-none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x-none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x-none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+3</a:t>
                      </a:r>
                      <a:endParaRPr lang="x-none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3634194"/>
                  </a:ext>
                </a:extLst>
              </a:tr>
              <a:tr h="464128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РАЗОМ</a:t>
                      </a:r>
                      <a:endParaRPr lang="x-none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x-none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x-none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+21</a:t>
                      </a:r>
                      <a:endParaRPr lang="x-none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830457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92095E6-1CBD-4D47-9445-A30C4DA4A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76" y="0"/>
            <a:ext cx="1009524" cy="14285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986799" cy="12284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244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0" name="Прямоугольник 4"/>
          <p:cNvSpPr>
            <a:spLocks noChangeArrowheads="1"/>
          </p:cNvSpPr>
          <p:nvPr/>
        </p:nvSpPr>
        <p:spPr bwMode="auto">
          <a:xfrm>
            <a:off x="1115616" y="188640"/>
            <a:ext cx="7054353" cy="800219"/>
          </a:xfrm>
          <a:prstGeom prst="rect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defRPr/>
            </a:pPr>
            <a:r>
              <a:rPr lang="ru-RU" sz="2000" dirty="0"/>
              <a:t>Рейтинг кафедр</a:t>
            </a:r>
            <a:endParaRPr lang="en-US" sz="2000" dirty="0"/>
          </a:p>
          <a:p>
            <a:pPr algn="ctr">
              <a:lnSpc>
                <a:spcPct val="115000"/>
              </a:lnSpc>
              <a:defRPr/>
            </a:pPr>
            <a:r>
              <a:rPr lang="ru-RU" sz="2000" dirty="0"/>
              <a:t>ННІ </a:t>
            </a:r>
            <a:r>
              <a:rPr lang="ru-RU" sz="2000" dirty="0" err="1" smtClean="0"/>
              <a:t>неперервної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туризму  </a:t>
            </a:r>
            <a:r>
              <a:rPr lang="ru-RU" sz="2000" dirty="0"/>
              <a:t>за 2018-2019 н.р.</a:t>
            </a:r>
            <a:endParaRPr lang="x-none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13C4FC5-24C2-46B1-A85C-A68ED36A7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27384"/>
            <a:ext cx="1009524" cy="142857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1556792"/>
          <a:ext cx="9144000" cy="4480560"/>
        </p:xfrm>
        <a:graphic>
          <a:graphicData uri="http://schemas.openxmlformats.org/drawingml/2006/table">
            <a:tbl>
              <a:tblPr/>
              <a:tblGrid>
                <a:gridCol w="57979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460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920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latin typeface="Times New Roman"/>
                          <a:ea typeface="Calibri"/>
                          <a:cs typeface="Times New Roman"/>
                        </a:rPr>
                        <a:t>Назва кафедри</a:t>
                      </a:r>
                      <a:endParaRPr lang="ru-RU" sz="2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 b="1">
                          <a:latin typeface="Times New Roman"/>
                          <a:ea typeface="Calibri"/>
                          <a:cs typeface="Times New Roman"/>
                        </a:rPr>
                        <a:t>Коефіцієнт рейтингу</a:t>
                      </a:r>
                      <a:endParaRPr lang="ru-RU" sz="2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41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latin typeface="Times New Roman"/>
                          <a:ea typeface="Calibri"/>
                          <a:cs typeface="Times New Roman"/>
                        </a:rPr>
                        <a:t>Публічного управління та менеджменту інноваційної діяльності</a:t>
                      </a:r>
                      <a:endParaRPr lang="ru-RU" sz="2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latin typeface="Times New Roman"/>
                          <a:ea typeface="Calibri"/>
                          <a:cs typeface="Times New Roman"/>
                        </a:rPr>
                        <a:t>1,89</a:t>
                      </a:r>
                      <a:endParaRPr lang="ru-RU" sz="2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41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latin typeface="Times New Roman"/>
                          <a:ea typeface="Calibri"/>
                          <a:cs typeface="Times New Roman"/>
                        </a:rPr>
                        <a:t>Туристичного та готельно-ресторанного бізнесу і консалтингу</a:t>
                      </a:r>
                      <a:endParaRPr lang="ru-RU" sz="2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latin typeface="Times New Roman"/>
                          <a:ea typeface="Calibri"/>
                          <a:cs typeface="Times New Roman"/>
                        </a:rPr>
                        <a:t>1,74</a:t>
                      </a:r>
                      <a:endParaRPr lang="ru-RU" sz="2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43607" cy="1268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956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="" xmlns:a16="http://schemas.microsoft.com/office/drawing/2014/main" id="{135FBA88-CA6D-48D8-A41F-EDBE4EF9B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316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36C282A-8074-43C9-A994-FFC0950B7564}"/>
              </a:ext>
            </a:extLst>
          </p:cNvPr>
          <p:cNvSpPr/>
          <p:nvPr/>
        </p:nvSpPr>
        <p:spPr>
          <a:xfrm>
            <a:off x="1115616" y="188640"/>
            <a:ext cx="7072308" cy="558743"/>
          </a:xfrm>
          <a:prstGeom prst="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anchor="b" anchorCtr="0">
            <a:noAutofit/>
          </a:bodyPr>
          <a:lstStyle/>
          <a:p>
            <a:pPr algn="ctr" fontAlgn="auto">
              <a:lnSpc>
                <a:spcPct val="115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</a:pPr>
            <a:r>
              <a:rPr lang="ru-RU" sz="2800" b="1" dirty="0" err="1">
                <a:solidFill>
                  <a:schemeClr val="dk1"/>
                </a:solidFill>
                <a:latin typeface="+mn-lt"/>
              </a:rPr>
              <a:t>Створення</a:t>
            </a:r>
            <a:r>
              <a:rPr lang="ru-RU" sz="2800" b="1" dirty="0">
                <a:solidFill>
                  <a:schemeClr val="dk1"/>
                </a:solidFill>
                <a:latin typeface="+mn-lt"/>
              </a:rPr>
              <a:t> та </a:t>
            </a:r>
            <a:r>
              <a:rPr lang="ru-RU" sz="2800" b="1" dirty="0" err="1">
                <a:solidFill>
                  <a:schemeClr val="dk1"/>
                </a:solidFill>
                <a:latin typeface="+mn-lt"/>
              </a:rPr>
              <a:t>атестація</a:t>
            </a:r>
            <a:r>
              <a:rPr lang="ru-RU" sz="2800" b="1" dirty="0">
                <a:solidFill>
                  <a:schemeClr val="dk1"/>
                </a:solidFill>
                <a:latin typeface="+mn-lt"/>
              </a:rPr>
              <a:t> ЕНК, 2018-2019 н.р. </a:t>
            </a:r>
            <a:endParaRPr lang="x-none" sz="2800" b="1" dirty="0">
              <a:solidFill>
                <a:schemeClr val="dk1"/>
              </a:solidFill>
              <a:latin typeface="+mn-lt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8C2618FC-C0F2-4771-82BA-01C4421D4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38205962"/>
              </p:ext>
            </p:extLst>
          </p:nvPr>
        </p:nvGraphicFramePr>
        <p:xfrm>
          <a:off x="107504" y="1214556"/>
          <a:ext cx="9031731" cy="5758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9825">
                  <a:extLst>
                    <a:ext uri="{9D8B030D-6E8A-4147-A177-3AD203B41FA5}">
                      <a16:colId xmlns="" xmlns:a16="http://schemas.microsoft.com/office/drawing/2014/main" val="1284163681"/>
                    </a:ext>
                  </a:extLst>
                </a:gridCol>
                <a:gridCol w="540992">
                  <a:extLst>
                    <a:ext uri="{9D8B030D-6E8A-4147-A177-3AD203B41FA5}">
                      <a16:colId xmlns="" xmlns:a16="http://schemas.microsoft.com/office/drawing/2014/main" val="3431567794"/>
                    </a:ext>
                  </a:extLst>
                </a:gridCol>
                <a:gridCol w="672919">
                  <a:extLst>
                    <a:ext uri="{9D8B030D-6E8A-4147-A177-3AD203B41FA5}">
                      <a16:colId xmlns="" xmlns:a16="http://schemas.microsoft.com/office/drawing/2014/main" val="953849352"/>
                    </a:ext>
                  </a:extLst>
                </a:gridCol>
                <a:gridCol w="672919">
                  <a:extLst>
                    <a:ext uri="{9D8B030D-6E8A-4147-A177-3AD203B41FA5}">
                      <a16:colId xmlns="" xmlns:a16="http://schemas.microsoft.com/office/drawing/2014/main" val="3240047024"/>
                    </a:ext>
                  </a:extLst>
                </a:gridCol>
                <a:gridCol w="540992">
                  <a:extLst>
                    <a:ext uri="{9D8B030D-6E8A-4147-A177-3AD203B41FA5}">
                      <a16:colId xmlns="" xmlns:a16="http://schemas.microsoft.com/office/drawing/2014/main" val="133678636"/>
                    </a:ext>
                  </a:extLst>
                </a:gridCol>
                <a:gridCol w="540992">
                  <a:extLst>
                    <a:ext uri="{9D8B030D-6E8A-4147-A177-3AD203B41FA5}">
                      <a16:colId xmlns="" xmlns:a16="http://schemas.microsoft.com/office/drawing/2014/main" val="3253308352"/>
                    </a:ext>
                  </a:extLst>
                </a:gridCol>
                <a:gridCol w="540992">
                  <a:extLst>
                    <a:ext uri="{9D8B030D-6E8A-4147-A177-3AD203B41FA5}">
                      <a16:colId xmlns="" xmlns:a16="http://schemas.microsoft.com/office/drawing/2014/main" val="79370146"/>
                    </a:ext>
                  </a:extLst>
                </a:gridCol>
                <a:gridCol w="540992">
                  <a:extLst>
                    <a:ext uri="{9D8B030D-6E8A-4147-A177-3AD203B41FA5}">
                      <a16:colId xmlns="" xmlns:a16="http://schemas.microsoft.com/office/drawing/2014/main" val="1807151996"/>
                    </a:ext>
                  </a:extLst>
                </a:gridCol>
                <a:gridCol w="672919">
                  <a:extLst>
                    <a:ext uri="{9D8B030D-6E8A-4147-A177-3AD203B41FA5}">
                      <a16:colId xmlns="" xmlns:a16="http://schemas.microsoft.com/office/drawing/2014/main" val="2489982192"/>
                    </a:ext>
                  </a:extLst>
                </a:gridCol>
                <a:gridCol w="540992">
                  <a:extLst>
                    <a:ext uri="{9D8B030D-6E8A-4147-A177-3AD203B41FA5}">
                      <a16:colId xmlns="" xmlns:a16="http://schemas.microsoft.com/office/drawing/2014/main" val="2769297450"/>
                    </a:ext>
                  </a:extLst>
                </a:gridCol>
                <a:gridCol w="537197">
                  <a:extLst>
                    <a:ext uri="{9D8B030D-6E8A-4147-A177-3AD203B41FA5}">
                      <a16:colId xmlns="" xmlns:a16="http://schemas.microsoft.com/office/drawing/2014/main" val="503041390"/>
                    </a:ext>
                  </a:extLst>
                </a:gridCol>
              </a:tblGrid>
              <a:tr h="35193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дисциплін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</a:rPr>
                        <a:t>Наповненість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 ЕНК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</a:rPr>
                        <a:t>Атестація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Використовується ЕНК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Атестованих,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Використаних,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439701"/>
                  </a:ext>
                </a:extLst>
              </a:tr>
              <a:tr h="2095474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наповнений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частково-наповнений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пусто/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відсутній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Бакалавр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Магістр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Разом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25485794"/>
                  </a:ext>
                </a:extLst>
              </a:tr>
              <a:tr h="1023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Публічного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управління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менеджменту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інноваційної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діяльності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75377336"/>
                  </a:ext>
                </a:extLst>
              </a:tr>
              <a:tr h="687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Туристичного та готельно-ресторанного бізнесу і консалтингу</a:t>
                      </a:r>
                      <a:endParaRPr lang="x-none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x-none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x-none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x-none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x-none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x-none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x-none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x-none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02453645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43607" cy="11967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31743"/>
            <a:ext cx="899592" cy="11414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19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DC9B81D-D918-44F8-B8AE-6427C80C771B}"/>
              </a:ext>
            </a:extLst>
          </p:cNvPr>
          <p:cNvSpPr/>
          <p:nvPr/>
        </p:nvSpPr>
        <p:spPr>
          <a:xfrm>
            <a:off x="1262064" y="19270"/>
            <a:ext cx="6920943" cy="558743"/>
          </a:xfrm>
          <a:prstGeom prst="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anchor="b" anchorCtr="0">
            <a:noAutofit/>
          </a:bodyPr>
          <a:lstStyle/>
          <a:p>
            <a:pPr algn="ctr" fontAlgn="auto">
              <a:lnSpc>
                <a:spcPct val="115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</a:pPr>
            <a:r>
              <a:rPr lang="uk-UA" sz="2800" b="1" dirty="0">
                <a:solidFill>
                  <a:schemeClr val="dk1"/>
                </a:solidFill>
                <a:latin typeface="+mn-lt"/>
              </a:rPr>
              <a:t>Наукова діяльність</a:t>
            </a:r>
            <a:endParaRPr lang="x-none" sz="2800" b="1" dirty="0">
              <a:solidFill>
                <a:schemeClr val="dk1"/>
              </a:solidFill>
              <a:latin typeface="+mn-lt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5769B378-B17F-4AD9-A26B-E056166CC1D9}"/>
              </a:ext>
            </a:extLst>
          </p:cNvPr>
          <p:cNvGraphicFramePr/>
          <p:nvPr/>
        </p:nvGraphicFramePr>
        <p:xfrm>
          <a:off x="58057" y="923227"/>
          <a:ext cx="9081180" cy="5930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0F7BC60-E178-48E9-A730-3C7FBBEAF0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007" y="0"/>
            <a:ext cx="960993" cy="11247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43607" cy="1196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70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DC9B81D-D918-44F8-B8AE-6427C80C771B}"/>
              </a:ext>
            </a:extLst>
          </p:cNvPr>
          <p:cNvSpPr/>
          <p:nvPr/>
        </p:nvSpPr>
        <p:spPr>
          <a:xfrm>
            <a:off x="1262064" y="19270"/>
            <a:ext cx="6910336" cy="558743"/>
          </a:xfrm>
          <a:prstGeom prst="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anchor="b" anchorCtr="0">
            <a:noAutofit/>
          </a:bodyPr>
          <a:lstStyle/>
          <a:p>
            <a:pPr algn="ctr"/>
            <a:r>
              <a:rPr lang="uk-UA" sz="2000" b="1" dirty="0"/>
              <a:t>НАУКОВО-ІННОВАЦІЙНА ДІЯЛЬНІСТЬ</a:t>
            </a:r>
            <a:endParaRPr lang="x-none" sz="2000" dirty="0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5769B378-B17F-4AD9-A26B-E056166CC1D9}"/>
              </a:ext>
            </a:extLst>
          </p:cNvPr>
          <p:cNvGraphicFramePr/>
          <p:nvPr/>
        </p:nvGraphicFramePr>
        <p:xfrm>
          <a:off x="539552" y="764704"/>
          <a:ext cx="8064896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6F0060A-419A-4933-AA6C-0196DCDC1F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0"/>
            <a:ext cx="1009524" cy="14285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115616" cy="1196752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3134430"/>
          <a:ext cx="9144000" cy="3723570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807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Інвестиційна  привабливість  </a:t>
                      </a:r>
                      <a:r>
                        <a:rPr lang="uk-UA" sz="1800" b="1" kern="12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стартап-проектів</a:t>
                      </a:r>
                      <a:r>
                        <a:rPr lang="uk-UA" sz="1800" b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uk-UA" sz="18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2019р.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58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Структури 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Назва стартапу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Автори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стартапу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529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Фонд «ЮНІДО»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SAE-GTEE-SFW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Андрієвський А.П.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52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EF-W-OS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Андрієвський А.П.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58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ДІФКУ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ENACTUS </a:t>
                      </a:r>
                      <a:r>
                        <a:rPr lang="uk-UA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r>
                        <a:rPr lang="ru-RU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КРАЇНА 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B.sens_com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kern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Стародуб</a:t>
                      </a:r>
                      <a:r>
                        <a:rPr lang="uk-UA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М.Ф.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52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ДІФКУ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Placing of biological objects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Мельник О.О.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52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ДІФКУ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VET</a:t>
                      </a:r>
                      <a:r>
                        <a:rPr lang="uk-UA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uk-UA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tem cells 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kern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Мазуркевич</a:t>
                      </a:r>
                      <a:r>
                        <a:rPr lang="uk-UA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А.Й.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3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Проект</a:t>
                      </a:r>
                      <a:r>
                        <a:rPr lang="en-US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Polish-Ukrainian SturtUp Bridge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Vet_doctor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kern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Томчак</a:t>
                      </a:r>
                      <a:r>
                        <a:rPr lang="uk-UA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С.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26" marR="36026" marT="45507" marB="455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536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492E1D-5ACC-446D-BD60-8CD2D7BA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473961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Структура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ННІ </a:t>
            </a:r>
            <a:r>
              <a:rPr lang="uk-UA" dirty="0"/>
              <a:t>неперервної  освіти  і  туризму</a:t>
            </a:r>
            <a:endParaRPr lang="x-none" dirty="0"/>
          </a:p>
        </p:txBody>
      </p:sp>
      <p:sp>
        <p:nvSpPr>
          <p:cNvPr id="4" name="Rectangle 15">
            <a:extLst>
              <a:ext uri="{FF2B5EF4-FFF2-40B4-BE49-F238E27FC236}">
                <a16:creationId xmlns="" xmlns:a16="http://schemas.microsoft.com/office/drawing/2014/main" id="{E32CDE51-8C7A-4AE2-9838-A5C56DD2C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11967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pSp>
        <p:nvGrpSpPr>
          <p:cNvPr id="5" name="Group 1">
            <a:extLst>
              <a:ext uri="{FF2B5EF4-FFF2-40B4-BE49-F238E27FC236}">
                <a16:creationId xmlns="" xmlns:a16="http://schemas.microsoft.com/office/drawing/2014/main" id="{E7D3954A-9ECE-424F-844C-0AA422D74A34}"/>
              </a:ext>
            </a:extLst>
          </p:cNvPr>
          <p:cNvGrpSpPr>
            <a:grpSpLocks/>
          </p:cNvGrpSpPr>
          <p:nvPr/>
        </p:nvGrpSpPr>
        <p:grpSpPr bwMode="auto">
          <a:xfrm>
            <a:off x="179512" y="1484784"/>
            <a:ext cx="8964488" cy="4680520"/>
            <a:chOff x="1576" y="5162"/>
            <a:chExt cx="8955" cy="4636"/>
          </a:xfrm>
        </p:grpSpPr>
        <p:sp>
          <p:nvSpPr>
            <p:cNvPr id="6" name="AutoShape 14">
              <a:extLst>
                <a:ext uri="{FF2B5EF4-FFF2-40B4-BE49-F238E27FC236}">
                  <a16:creationId xmlns="" xmlns:a16="http://schemas.microsoft.com/office/drawing/2014/main" id="{F467E152-CDD8-4DF5-8983-DE9DAAF9B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9" y="6303"/>
              <a:ext cx="3474" cy="121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5B9BD5"/>
              </a:solidFill>
              <a:round/>
              <a:headEnd/>
              <a:tailEnd/>
            </a:ln>
            <a:effectLst>
              <a:outerShdw dist="107763" dir="13500000" algn="ctr" rotWithShape="0">
                <a:srgbClr val="868686">
                  <a:alpha val="50000"/>
                </a:srgbClr>
              </a:outerShdw>
            </a:effectLst>
          </p:spPr>
          <p:txBody>
            <a:bodyPr vert="horz" wrap="square" lIns="18000" tIns="10800" rIns="18000" bIns="108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x-none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Кафедра туристичного та готельно-ресторанного бізнесу і консалтингу </a:t>
              </a:r>
              <a:endParaRPr kumimoji="0" lang="uk-UA" altLang="x-non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uk-UA" altLang="x-non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AutoShape 13">
              <a:extLst>
                <a:ext uri="{FF2B5EF4-FFF2-40B4-BE49-F238E27FC236}">
                  <a16:creationId xmlns="" xmlns:a16="http://schemas.microsoft.com/office/drawing/2014/main" id="{87AA994D-F3AA-4EAE-B72F-17D9EF72B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3" y="6286"/>
              <a:ext cx="4299" cy="121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5B9BD5"/>
              </a:solidFill>
              <a:round/>
              <a:headEnd/>
              <a:tailEnd/>
            </a:ln>
            <a:effectLst>
              <a:outerShdw dist="107763" dir="13500000" algn="ctr" rotWithShape="0">
                <a:srgbClr val="868686">
                  <a:alpha val="50000"/>
                </a:srgbClr>
              </a:outerShdw>
            </a:effectLst>
          </p:spPr>
          <p:txBody>
            <a:bodyPr vert="horz" wrap="square" lIns="18000" tIns="10800" rIns="18000" bIns="108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x-none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Кафедра </a:t>
              </a:r>
              <a:r>
                <a:rPr kumimoji="0" lang="ru-RU" altLang="x-none" sz="20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публічного</a:t>
              </a:r>
              <a:r>
                <a:rPr kumimoji="0" lang="ru-RU" altLang="x-none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ru-RU" altLang="x-none" sz="20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управління</a:t>
              </a:r>
              <a:r>
                <a:rPr kumimoji="0" lang="ru-RU" altLang="x-none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 </a:t>
              </a:r>
              <a:br>
                <a:rPr kumimoji="0" lang="ru-RU" altLang="x-none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</a:br>
              <a:r>
                <a:rPr kumimoji="0" lang="ru-RU" altLang="x-none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та менеджменту </a:t>
              </a:r>
              <a:r>
                <a:rPr kumimoji="0" lang="ru-RU" altLang="x-none" sz="20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інноваційної</a:t>
              </a:r>
              <a:r>
                <a:rPr kumimoji="0" lang="ru-RU" altLang="x-none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ru-RU" altLang="x-none" sz="20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діяльності</a:t>
              </a:r>
              <a:endParaRPr kumimoji="0" lang="ru-RU" altLang="x-non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AutoShape 12">
              <a:extLst>
                <a:ext uri="{FF2B5EF4-FFF2-40B4-BE49-F238E27FC236}">
                  <a16:creationId xmlns="" xmlns:a16="http://schemas.microsoft.com/office/drawing/2014/main" id="{2E55108E-61E3-4661-A4D7-1C85D72E9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" y="7864"/>
              <a:ext cx="1927" cy="193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5B9BD5"/>
              </a:solidFill>
              <a:round/>
              <a:headEnd/>
              <a:tailEnd/>
            </a:ln>
            <a:effectLst>
              <a:outerShdw dist="107763" dir="13500000" algn="ctr" rotWithShape="0">
                <a:srgbClr val="868686">
                  <a:alpha val="50000"/>
                </a:srgbClr>
              </a:outerShdw>
            </a:effectLst>
          </p:spPr>
          <p:txBody>
            <a:bodyPr vert="horz" wrap="square" lIns="18000" tIns="10800" rIns="18000" bIns="108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x-none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Навчальна лабораторія аграрного консалтингу та сервісу</a:t>
              </a:r>
              <a:endParaRPr kumimoji="0" lang="uk-UA" altLang="x-non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AutoShape 11">
              <a:extLst>
                <a:ext uri="{FF2B5EF4-FFF2-40B4-BE49-F238E27FC236}">
                  <a16:creationId xmlns="" xmlns:a16="http://schemas.microsoft.com/office/drawing/2014/main" id="{07569F59-B59B-48DA-816B-139A7A2FD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8" y="7864"/>
              <a:ext cx="1926" cy="193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5B9BD5"/>
              </a:solidFill>
              <a:round/>
              <a:headEnd/>
              <a:tailEnd/>
            </a:ln>
            <a:effectLst>
              <a:outerShdw dist="107763" dir="13500000" algn="ctr" rotWithShape="0">
                <a:srgbClr val="868686">
                  <a:alpha val="50000"/>
                </a:srgbClr>
              </a:outerShdw>
            </a:effectLst>
          </p:spPr>
          <p:txBody>
            <a:bodyPr vert="horz" wrap="square" lIns="18000" tIns="10800" rIns="18000" bIns="108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x-none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Навчальна лабораторія організації  і технології ресторанного господарства</a:t>
              </a:r>
              <a:endParaRPr kumimoji="0" lang="uk-UA" altLang="x-non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AutoShape 10">
              <a:extLst>
                <a:ext uri="{FF2B5EF4-FFF2-40B4-BE49-F238E27FC236}">
                  <a16:creationId xmlns="" xmlns:a16="http://schemas.microsoft.com/office/drawing/2014/main" id="{9F4055F1-7D88-4471-98A3-3F8439907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5" y="7864"/>
              <a:ext cx="1927" cy="193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5B9BD5"/>
              </a:solidFill>
              <a:round/>
              <a:headEnd/>
              <a:tailEnd/>
            </a:ln>
            <a:effectLst>
              <a:outerShdw dist="107763" dir="13500000" algn="ctr" rotWithShape="0">
                <a:srgbClr val="868686">
                  <a:alpha val="50000"/>
                </a:srgbClr>
              </a:outerShdw>
            </a:effectLst>
          </p:spPr>
          <p:txBody>
            <a:bodyPr vert="horz" wrap="square" lIns="18000" tIns="10800" rIns="18000" bIns="108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x-none" sz="20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Навчальна</a:t>
              </a:r>
              <a:r>
                <a:rPr kumimoji="0" lang="ru-RU" altLang="x-none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ru-RU" altLang="x-none" sz="20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лабораторія</a:t>
              </a:r>
              <a:r>
                <a:rPr kumimoji="0" lang="ru-RU" altLang="x-none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ru-RU" altLang="x-none" sz="20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управління</a:t>
              </a:r>
              <a:r>
                <a:rPr kumimoji="0" lang="ru-RU" altLang="x-none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ru-RU" altLang="x-none" sz="20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інноваційною</a:t>
              </a:r>
              <a:r>
                <a:rPr kumimoji="0" lang="ru-RU" altLang="x-none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 </a:t>
              </a:r>
              <a:r>
                <a:rPr kumimoji="0" lang="ru-RU" altLang="x-none" sz="20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діяльністю</a:t>
              </a:r>
              <a:endParaRPr kumimoji="0" lang="ru-RU" altLang="x-non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AutoShape 9">
              <a:extLst>
                <a:ext uri="{FF2B5EF4-FFF2-40B4-BE49-F238E27FC236}">
                  <a16:creationId xmlns="" xmlns:a16="http://schemas.microsoft.com/office/drawing/2014/main" id="{80EC00AA-9FC3-4648-8307-7FA217557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4" y="7864"/>
              <a:ext cx="2157" cy="193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5B9BD5"/>
              </a:solidFill>
              <a:round/>
              <a:headEnd/>
              <a:tailEnd/>
            </a:ln>
            <a:effectLst>
              <a:outerShdw dist="107763" dir="13500000" algn="ctr" rotWithShape="0">
                <a:srgbClr val="868686">
                  <a:alpha val="50000"/>
                </a:srgbClr>
              </a:outerShdw>
            </a:effectLst>
          </p:spPr>
          <p:txBody>
            <a:bodyPr vert="horz" wrap="square" lIns="18000" tIns="10800" rIns="18000" bIns="108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x-none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Навчальна лабораторія публічного управління та адміністрування</a:t>
              </a:r>
              <a:endParaRPr kumimoji="0" lang="uk-UA" altLang="x-non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AutoShape 8">
              <a:extLst>
                <a:ext uri="{FF2B5EF4-FFF2-40B4-BE49-F238E27FC236}">
                  <a16:creationId xmlns="" xmlns:a16="http://schemas.microsoft.com/office/drawing/2014/main" id="{802C9819-54C7-4E36-8641-96FE8E1B7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4" y="5943"/>
              <a:ext cx="312" cy="360"/>
            </a:xfrm>
            <a:prstGeom prst="downArrow">
              <a:avLst>
                <a:gd name="adj1" fmla="val 50000"/>
                <a:gd name="adj2" fmla="val 28846"/>
              </a:avLst>
            </a:prstGeom>
            <a:solidFill>
              <a:srgbClr val="FFFFFF"/>
            </a:solidFill>
            <a:ln w="31750">
              <a:solidFill>
                <a:srgbClr val="5B9BD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" name="AutoShape 7">
              <a:extLst>
                <a:ext uri="{FF2B5EF4-FFF2-40B4-BE49-F238E27FC236}">
                  <a16:creationId xmlns="" xmlns:a16="http://schemas.microsoft.com/office/drawing/2014/main" id="{E84B2998-3DA8-4ED6-8FEB-6D7E791DD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7" y="5943"/>
              <a:ext cx="313" cy="360"/>
            </a:xfrm>
            <a:prstGeom prst="downArrow">
              <a:avLst>
                <a:gd name="adj1" fmla="val 50000"/>
                <a:gd name="adj2" fmla="val 28754"/>
              </a:avLst>
            </a:prstGeom>
            <a:solidFill>
              <a:srgbClr val="FFFFFF"/>
            </a:solidFill>
            <a:ln w="31750">
              <a:solidFill>
                <a:srgbClr val="5B9BD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" name="AutoShape 6">
              <a:extLst>
                <a:ext uri="{FF2B5EF4-FFF2-40B4-BE49-F238E27FC236}">
                  <a16:creationId xmlns="" xmlns:a16="http://schemas.microsoft.com/office/drawing/2014/main" id="{86D31F76-6C0A-4AE6-88C0-38E3C2F80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0" y="7504"/>
              <a:ext cx="312" cy="360"/>
            </a:xfrm>
            <a:prstGeom prst="downArrow">
              <a:avLst>
                <a:gd name="adj1" fmla="val 50000"/>
                <a:gd name="adj2" fmla="val 28846"/>
              </a:avLst>
            </a:prstGeom>
            <a:solidFill>
              <a:srgbClr val="FFFFFF"/>
            </a:solidFill>
            <a:ln w="31750">
              <a:solidFill>
                <a:srgbClr val="5B9BD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5" name="AutoShape 5">
              <a:extLst>
                <a:ext uri="{FF2B5EF4-FFF2-40B4-BE49-F238E27FC236}">
                  <a16:creationId xmlns="" xmlns:a16="http://schemas.microsoft.com/office/drawing/2014/main" id="{B918EBB6-131A-477E-86DD-CB9741965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4" y="7504"/>
              <a:ext cx="312" cy="360"/>
            </a:xfrm>
            <a:prstGeom prst="downArrow">
              <a:avLst>
                <a:gd name="adj1" fmla="val 50000"/>
                <a:gd name="adj2" fmla="val 28846"/>
              </a:avLst>
            </a:prstGeom>
            <a:solidFill>
              <a:srgbClr val="FFFFFF"/>
            </a:solidFill>
            <a:ln w="31750">
              <a:solidFill>
                <a:srgbClr val="5B9BD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6" name="AutoShape 4">
              <a:extLst>
                <a:ext uri="{FF2B5EF4-FFF2-40B4-BE49-F238E27FC236}">
                  <a16:creationId xmlns="" xmlns:a16="http://schemas.microsoft.com/office/drawing/2014/main" id="{F9414D71-D26C-4576-8450-50D825E6F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1" y="7504"/>
              <a:ext cx="312" cy="360"/>
            </a:xfrm>
            <a:prstGeom prst="downArrow">
              <a:avLst>
                <a:gd name="adj1" fmla="val 50000"/>
                <a:gd name="adj2" fmla="val 28846"/>
              </a:avLst>
            </a:prstGeom>
            <a:solidFill>
              <a:srgbClr val="FFFFFF"/>
            </a:solidFill>
            <a:ln w="31750">
              <a:solidFill>
                <a:srgbClr val="5B9BD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7" name="AutoShape 3">
              <a:extLst>
                <a:ext uri="{FF2B5EF4-FFF2-40B4-BE49-F238E27FC236}">
                  <a16:creationId xmlns="" xmlns:a16="http://schemas.microsoft.com/office/drawing/2014/main" id="{EE0DA438-5A21-442E-B222-0098FB83E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8" y="7504"/>
              <a:ext cx="312" cy="360"/>
            </a:xfrm>
            <a:prstGeom prst="downArrow">
              <a:avLst>
                <a:gd name="adj1" fmla="val 50000"/>
                <a:gd name="adj2" fmla="val 28846"/>
              </a:avLst>
            </a:prstGeom>
            <a:solidFill>
              <a:srgbClr val="FFFFFF"/>
            </a:solidFill>
            <a:ln w="31750">
              <a:solidFill>
                <a:srgbClr val="5B9BD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8" name="AutoShape 2">
              <a:extLst>
                <a:ext uri="{FF2B5EF4-FFF2-40B4-BE49-F238E27FC236}">
                  <a16:creationId xmlns="" xmlns:a16="http://schemas.microsoft.com/office/drawing/2014/main" id="{368D5FB8-19DF-496D-85F8-BE48E4246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5162"/>
              <a:ext cx="4424" cy="69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5B9BD5"/>
              </a:solidFill>
              <a:round/>
              <a:headEnd/>
              <a:tailEnd/>
            </a:ln>
            <a:effectLst>
              <a:outerShdw dist="107763" dir="13500000" algn="ctr" rotWithShape="0">
                <a:srgbClr val="868686">
                  <a:alpha val="50000"/>
                </a:srgbClr>
              </a:outerShdw>
            </a:effectLst>
          </p:spPr>
          <p:txBody>
            <a:bodyPr vert="horz" wrap="square" lIns="18000" tIns="10800" rIns="18000" bIns="108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x-none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ДИРЕКЦ</a:t>
              </a:r>
              <a:r>
                <a:rPr kumimoji="0" lang="uk-UA" altLang="x-none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І</a:t>
              </a:r>
              <a:r>
                <a:rPr kumimoji="0" lang="ru-RU" altLang="x-none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anose="02020404030301010803" pitchFamily="18" charset="0"/>
                  <a:ea typeface="Times New Roman" panose="02020603050405020304" pitchFamily="18" charset="0"/>
                </a:rPr>
                <a:t>Я ННІ</a:t>
              </a:r>
              <a:endParaRPr kumimoji="0" lang="ru-RU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FD45387-F6F7-40EA-8D0E-40A696174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592" cy="114140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31743"/>
            <a:ext cx="899592" cy="11414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913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Команда </a:t>
            </a:r>
            <a:r>
              <a:rPr lang="ru-RU" b="1" dirty="0" err="1"/>
              <a:t>випускників</a:t>
            </a:r>
            <a:r>
              <a:rPr lang="ru-RU" b="1" dirty="0"/>
              <a:t> </a:t>
            </a:r>
            <a:r>
              <a:rPr lang="ru-RU" b="1" dirty="0" err="1"/>
              <a:t>Стартап-школи</a:t>
            </a:r>
            <a:r>
              <a:rPr lang="ru-RU" b="1" dirty="0"/>
              <a:t> </a:t>
            </a:r>
            <a:r>
              <a:rPr lang="ru-RU" b="1" dirty="0" err="1"/>
              <a:t>НУБіП</a:t>
            </a:r>
            <a:r>
              <a:rPr lang="ru-RU" b="1" dirty="0"/>
              <a:t> «В_</a:t>
            </a:r>
            <a:r>
              <a:rPr lang="en-US" b="1" dirty="0"/>
              <a:t>Sens.com» </a:t>
            </a:r>
            <a:r>
              <a:rPr lang="ru-RU" b="1" dirty="0" err="1"/>
              <a:t>серед</a:t>
            </a:r>
            <a:r>
              <a:rPr lang="ru-RU" b="1" dirty="0"/>
              <a:t> </a:t>
            </a:r>
            <a:r>
              <a:rPr lang="ru-RU" b="1" dirty="0" err="1"/>
              <a:t>призерів</a:t>
            </a:r>
            <a:r>
              <a:rPr lang="ru-RU" b="1" dirty="0"/>
              <a:t> конкурсу </a:t>
            </a:r>
            <a:r>
              <a:rPr lang="en-US" b="1" dirty="0" err="1"/>
              <a:t>Zerno</a:t>
            </a:r>
            <a:r>
              <a:rPr lang="en-US" b="1" dirty="0"/>
              <a:t> Challenge </a:t>
            </a:r>
          </a:p>
        </p:txBody>
      </p:sp>
      <p:sp>
        <p:nvSpPr>
          <p:cNvPr id="83970" name="AutoShape 2" descr="https://nubip.edu.ua/sites/default/files/u301/img_20190705_185430.jpg"/>
          <p:cNvSpPr>
            <a:spLocks noChangeAspect="1" noChangeArrowheads="1"/>
          </p:cNvSpPr>
          <p:nvPr/>
        </p:nvSpPr>
        <p:spPr bwMode="auto">
          <a:xfrm>
            <a:off x="155575" y="-1638300"/>
            <a:ext cx="6096000" cy="3419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3972" name="AutoShape 4" descr="https://nubip.edu.ua/sites/default/files/u301/img_20190705_185430.jpg"/>
          <p:cNvSpPr>
            <a:spLocks noChangeAspect="1" noChangeArrowheads="1"/>
          </p:cNvSpPr>
          <p:nvPr/>
        </p:nvSpPr>
        <p:spPr bwMode="auto">
          <a:xfrm>
            <a:off x="155575" y="-1638300"/>
            <a:ext cx="6096000" cy="3419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8964488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0" name="Прямоугольник 4"/>
          <p:cNvSpPr>
            <a:spLocks noChangeArrowheads="1"/>
          </p:cNvSpPr>
          <p:nvPr/>
        </p:nvSpPr>
        <p:spPr bwMode="auto">
          <a:xfrm>
            <a:off x="1115616" y="0"/>
            <a:ext cx="7054353" cy="770147"/>
          </a:xfrm>
          <a:prstGeom prst="rect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defRPr/>
            </a:pPr>
            <a:r>
              <a:rPr lang="uk-UA" sz="2000" b="1" dirty="0"/>
              <a:t>Публікації в </a:t>
            </a:r>
            <a:r>
              <a:rPr lang="uk-UA" sz="2000" b="1" dirty="0" err="1"/>
              <a:t>наукометричних</a:t>
            </a:r>
            <a:r>
              <a:rPr lang="uk-UA" sz="2000" b="1" dirty="0"/>
              <a:t> базах </a:t>
            </a:r>
            <a:r>
              <a:rPr lang="en-US" sz="2000" b="1" dirty="0"/>
              <a:t>Scopus</a:t>
            </a:r>
            <a:r>
              <a:rPr lang="uk-UA" sz="2000" b="1" dirty="0"/>
              <a:t> і</a:t>
            </a:r>
          </a:p>
          <a:p>
            <a:pPr algn="ctr">
              <a:lnSpc>
                <a:spcPct val="115000"/>
              </a:lnSpc>
              <a:defRPr/>
            </a:pPr>
            <a:r>
              <a:rPr lang="uk-UA" sz="2000" b="1" dirty="0"/>
              <a:t> </a:t>
            </a:r>
            <a:r>
              <a:rPr lang="en-US" sz="2000" b="1" dirty="0"/>
              <a:t>Web of </a:t>
            </a:r>
            <a:r>
              <a:rPr lang="en-US" sz="2000" b="1" dirty="0" err="1"/>
              <a:t>Sience</a:t>
            </a:r>
            <a:endParaRPr lang="x-none" sz="20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4BC04444-2A9F-4EC1-AD4A-2A5D88772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10453052"/>
              </p:ext>
            </p:extLst>
          </p:nvPr>
        </p:nvGraphicFramePr>
        <p:xfrm>
          <a:off x="107504" y="1142664"/>
          <a:ext cx="9031735" cy="51503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="" xmlns:a16="http://schemas.microsoft.com/office/drawing/2014/main" val="3416462879"/>
                    </a:ext>
                  </a:extLst>
                </a:gridCol>
                <a:gridCol w="1800200">
                  <a:extLst>
                    <a:ext uri="{9D8B030D-6E8A-4147-A177-3AD203B41FA5}">
                      <a16:colId xmlns="" xmlns:a16="http://schemas.microsoft.com/office/drawing/2014/main" val="1507525566"/>
                    </a:ext>
                  </a:extLst>
                </a:gridCol>
                <a:gridCol w="5215311">
                  <a:extLst>
                    <a:ext uri="{9D8B030D-6E8A-4147-A177-3AD203B41FA5}">
                      <a16:colId xmlns="" xmlns:a16="http://schemas.microsoft.com/office/drawing/2014/main" val="3674529015"/>
                    </a:ext>
                  </a:extLst>
                </a:gridCol>
              </a:tblGrid>
              <a:tr h="12016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Роки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статей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Автори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17081439"/>
                  </a:ext>
                </a:extLst>
              </a:tr>
              <a:tr h="1201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x-none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Грищенко І.М., </a:t>
                      </a:r>
                      <a:r>
                        <a:rPr lang="uk-UA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Витвицька</a:t>
                      </a: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О.Д., Самсонова В.В.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66169507"/>
                  </a:ext>
                </a:extLst>
              </a:tr>
              <a:tr h="1201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x-none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Кулаєць</a:t>
                      </a: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М.М., Грищенко І.М., 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7182185"/>
                  </a:ext>
                </a:extLst>
              </a:tr>
              <a:tr h="1201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р.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(було</a:t>
                      </a:r>
                      <a:r>
                        <a:rPr lang="uk-UA" sz="2000" baseline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заплановано на 2019 р. - 6</a:t>
                      </a:r>
                      <a:r>
                        <a:rPr lang="uk-UA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Приліпко М.М., </a:t>
                      </a:r>
                      <a:r>
                        <a:rPr lang="uk-UA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Кулаєць</a:t>
                      </a: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М.М.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Витвицька</a:t>
                      </a: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О.Д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35588138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832862B-88C0-4D43-B8CA-BC6C12660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5815"/>
            <a:ext cx="1009524" cy="14285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43607" cy="1196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23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6F468CB-7CA8-4107-B7E0-6779FF2D4630}"/>
              </a:ext>
            </a:extLst>
          </p:cNvPr>
          <p:cNvSpPr/>
          <p:nvPr/>
        </p:nvSpPr>
        <p:spPr>
          <a:xfrm>
            <a:off x="0" y="321"/>
            <a:ext cx="9108504" cy="38536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Кількість студентських наукових робіт, поданих в 2019 році</a:t>
            </a:r>
            <a:endParaRPr lang="x-none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26B548DB-8EF3-4C97-B45A-C1003154BA6F}"/>
              </a:ext>
            </a:extLst>
          </p:cNvPr>
          <p:cNvGraphicFramePr>
            <a:graphicFrameLocks noGrp="1"/>
          </p:cNvGraphicFramePr>
          <p:nvPr/>
        </p:nvGraphicFramePr>
        <p:xfrm>
          <a:off x="35494" y="385682"/>
          <a:ext cx="9108504" cy="65073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7417">
                  <a:extLst>
                    <a:ext uri="{9D8B030D-6E8A-4147-A177-3AD203B41FA5}">
                      <a16:colId xmlns="" xmlns:a16="http://schemas.microsoft.com/office/drawing/2014/main" val="3813364962"/>
                    </a:ext>
                  </a:extLst>
                </a:gridCol>
                <a:gridCol w="1480759">
                  <a:extLst>
                    <a:ext uri="{9D8B030D-6E8A-4147-A177-3AD203B41FA5}">
                      <a16:colId xmlns="" xmlns:a16="http://schemas.microsoft.com/office/drawing/2014/main" val="1581057367"/>
                    </a:ext>
                  </a:extLst>
                </a:gridCol>
                <a:gridCol w="3917492">
                  <a:extLst>
                    <a:ext uri="{9D8B030D-6E8A-4147-A177-3AD203B41FA5}">
                      <a16:colId xmlns="" xmlns:a16="http://schemas.microsoft.com/office/drawing/2014/main" val="3676202244"/>
                    </a:ext>
                  </a:extLst>
                </a:gridCol>
                <a:gridCol w="2232836">
                  <a:extLst>
                    <a:ext uri="{9D8B030D-6E8A-4147-A177-3AD203B41FA5}">
                      <a16:colId xmlns="" xmlns:a16="http://schemas.microsoft.com/office/drawing/2014/main" val="1445564337"/>
                    </a:ext>
                  </a:extLst>
                </a:gridCol>
              </a:tblGrid>
              <a:tr h="5950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x-none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 dirty="0">
                          <a:solidFill>
                            <a:schemeClr val="tx1"/>
                          </a:solidFill>
                          <a:effectLst/>
                        </a:rPr>
                        <a:t>П.І.П. студента</a:t>
                      </a:r>
                      <a:endParaRPr lang="x-none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x-none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 dirty="0">
                          <a:solidFill>
                            <a:schemeClr val="tx1"/>
                          </a:solidFill>
                          <a:effectLst/>
                        </a:rPr>
                        <a:t>П.І.П., посада наукового керівника</a:t>
                      </a:r>
                      <a:endParaRPr lang="x-none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x-none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 dirty="0">
                          <a:solidFill>
                            <a:schemeClr val="tx1"/>
                          </a:solidFill>
                          <a:effectLst/>
                        </a:rPr>
                        <a:t>Назва студентської наукової роботи</a:t>
                      </a:r>
                      <a:endParaRPr lang="x-none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solidFill>
                            <a:schemeClr val="tx1"/>
                          </a:solidFill>
                          <a:effectLst/>
                        </a:rPr>
                        <a:t>Галузь науки згідно наказу МОН України</a:t>
                      </a:r>
                      <a:endParaRPr lang="x-none" sz="8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solidFill>
                            <a:schemeClr val="tx1"/>
                          </a:solidFill>
                          <a:effectLst/>
                        </a:rPr>
                        <a:t>№ 1010 від 18.09.2018 р. за якою подається робота</a:t>
                      </a:r>
                      <a:endParaRPr lang="x-none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7873012"/>
                  </a:ext>
                </a:extLst>
              </a:tr>
              <a:tr h="572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</a:rPr>
                        <a:t>Видрич</a:t>
                      </a: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 С. О.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</a:rPr>
                        <a:t>Кудінова</a:t>
                      </a: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 І.П., доцент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Кооперація як інструмент розвитку соціальної інфраструктури об’єднаних територіальних громад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Економіка сільського господарства та АПК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9158412"/>
                  </a:ext>
                </a:extLst>
              </a:tr>
              <a:tr h="572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Онищенко М.В.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Кудінова І.П., доцент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Управління інформаційно-консультаційною діяльністю в органічному виробництві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Менеджмент природоохоронної </a:t>
                      </a: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</a:rPr>
                        <a:t>діяльност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70526321"/>
                  </a:ext>
                </a:extLst>
              </a:tr>
              <a:tr h="378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Голованьова Т.А.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Кудінова І.П., доцент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</a:rPr>
                        <a:t>Подієвий</a:t>
                      </a: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 туризм Закарпаття: сучасний стан та перспективи розвитку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Туризм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7144573"/>
                  </a:ext>
                </a:extLst>
              </a:tr>
              <a:tr h="378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Верещага А.О.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Кудінова І.П., доцент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Сучасні тенденції розвитку гастрономічного туризму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</a:rPr>
                        <a:t>Готельно</a:t>
                      </a: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-ресторанна справа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2300189"/>
                  </a:ext>
                </a:extLst>
              </a:tr>
              <a:tr h="378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Дранко І.С.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Кудінова І.П., доцент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Екологічний туризм як пріоритетний напрям сталого розвитку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Туризм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5111396"/>
                  </a:ext>
                </a:extLst>
              </a:tr>
              <a:tr h="378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Водніцький М.В.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Кудінова І.П., доцент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Активний туризм як альтернативний напрямок проведення </a:t>
                      </a: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</a:rPr>
                        <a:t>уік-енду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Управління спортивно-оздоровчою діяльністю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0748706"/>
                  </a:ext>
                </a:extLst>
              </a:tr>
              <a:tr h="378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Костандов Д.Р.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Кудінова І.П., доцент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Особливості туристичних регіонів України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Географія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5246799"/>
                  </a:ext>
                </a:extLst>
              </a:tr>
              <a:tr h="572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Якимчук Ю.В.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Кудінова І.П.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доцент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Інформаційні ресурси </a:t>
                      </a: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</a:rPr>
                        <a:t>дорадництва</a:t>
                      </a: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 для підвищення конкурентоздатності підприємств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Управління у сфері економічної конкуренції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10427317"/>
                  </a:ext>
                </a:extLst>
              </a:tr>
              <a:tr h="572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Корчак А.М.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Локутова О.А.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</a:rPr>
                        <a:t>Апітуризм</a:t>
                      </a: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 як перспективний напрям розвитку сільського туризму в Київській області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Туризм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37609020"/>
                  </a:ext>
                </a:extLst>
              </a:tr>
              <a:tr h="5434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Олар Ю.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Витвицька О.Д,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Оптимізаційна модель використання техніки для продукції рослинництва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Менеджмент інвестиційної та інноваційної діяльності 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5874935"/>
                  </a:ext>
                </a:extLst>
              </a:tr>
              <a:tr h="572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Чикотило Т.</a:t>
                      </a:r>
                      <a:endParaRPr lang="x-non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</a:rPr>
                        <a:t>Витвицька</a:t>
                      </a: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 О.Д.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Стартап-компанія </a:t>
                      </a:r>
                      <a:r>
                        <a:rPr lang="uk-UA" sz="1400" dirty="0" err="1">
                          <a:solidFill>
                            <a:schemeClr val="tx1"/>
                          </a:solidFill>
                          <a:effectLst/>
                        </a:rPr>
                        <a:t>Biosens_Lab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Менеджмент інвестиційної та інноваційної діяльності</a:t>
                      </a:r>
                      <a:endParaRPr lang="x-non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4" marR="524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304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6228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AF0BAFF-E82A-4B8F-B1FD-DA594A018F2A}"/>
              </a:ext>
            </a:extLst>
          </p:cNvPr>
          <p:cNvSpPr/>
          <p:nvPr/>
        </p:nvSpPr>
        <p:spPr>
          <a:xfrm>
            <a:off x="179512" y="0"/>
            <a:ext cx="8856984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0080"/>
                </a:solidFill>
                <a:latin typeface="+mn-lt"/>
              </a:rPr>
              <a:t>Член </a:t>
            </a:r>
            <a:r>
              <a:rPr lang="ru-RU" sz="2000" b="1" i="1" dirty="0" err="1">
                <a:solidFill>
                  <a:srgbClr val="000080"/>
                </a:solidFill>
                <a:latin typeface="+mn-lt"/>
              </a:rPr>
              <a:t>гуртка</a:t>
            </a:r>
            <a:r>
              <a:rPr lang="ru-RU" sz="2000" b="1" i="1" dirty="0">
                <a:solidFill>
                  <a:srgbClr val="000080"/>
                </a:solidFill>
                <a:latin typeface="+mn-lt"/>
              </a:rPr>
              <a:t> "</a:t>
            </a:r>
            <a:r>
              <a:rPr lang="ru-RU" sz="2000" b="1" i="1" dirty="0" err="1">
                <a:solidFill>
                  <a:srgbClr val="000080"/>
                </a:solidFill>
                <a:latin typeface="+mn-lt"/>
              </a:rPr>
              <a:t>Дорадник</a:t>
            </a:r>
            <a:r>
              <a:rPr lang="ru-RU" sz="2000" b="1" i="1" dirty="0">
                <a:solidFill>
                  <a:srgbClr val="000080"/>
                </a:solidFill>
                <a:latin typeface="+mn-lt"/>
              </a:rPr>
              <a:t>" Ольга Нестеренко – призер </a:t>
            </a:r>
            <a:r>
              <a:rPr lang="ru-RU" sz="2000" b="1" i="1" dirty="0" err="1">
                <a:solidFill>
                  <a:srgbClr val="000080"/>
                </a:solidFill>
                <a:latin typeface="+mn-lt"/>
              </a:rPr>
              <a:t>Всеукраїнського</a:t>
            </a:r>
            <a:r>
              <a:rPr lang="ru-RU" sz="2000" b="1" i="1" dirty="0">
                <a:solidFill>
                  <a:srgbClr val="000080"/>
                </a:solidFill>
                <a:latin typeface="+mn-lt"/>
              </a:rPr>
              <a:t> конкурсу </a:t>
            </a:r>
            <a:r>
              <a:rPr lang="ru-RU" sz="2000" b="1" i="1" dirty="0" err="1">
                <a:solidFill>
                  <a:srgbClr val="000080"/>
                </a:solidFill>
                <a:latin typeface="+mn-lt"/>
              </a:rPr>
              <a:t>студентських</a:t>
            </a:r>
            <a:r>
              <a:rPr lang="ru-RU" sz="2000" b="1" i="1" dirty="0">
                <a:solidFill>
                  <a:srgbClr val="000080"/>
                </a:solidFill>
                <a:latin typeface="+mn-lt"/>
              </a:rPr>
              <a:t> </a:t>
            </a:r>
            <a:r>
              <a:rPr lang="ru-RU" sz="2000" b="1" i="1" dirty="0" err="1">
                <a:solidFill>
                  <a:srgbClr val="000080"/>
                </a:solidFill>
                <a:latin typeface="+mn-lt"/>
              </a:rPr>
              <a:t>наукових</a:t>
            </a:r>
            <a:r>
              <a:rPr lang="ru-RU" sz="2000" b="1" i="1" dirty="0">
                <a:solidFill>
                  <a:srgbClr val="000080"/>
                </a:solidFill>
                <a:latin typeface="+mn-lt"/>
              </a:rPr>
              <a:t> </a:t>
            </a:r>
            <a:r>
              <a:rPr lang="ru-RU" sz="2000" b="1" i="1" dirty="0" err="1">
                <a:solidFill>
                  <a:srgbClr val="000080"/>
                </a:solidFill>
                <a:latin typeface="+mn-lt"/>
              </a:rPr>
              <a:t>робіт</a:t>
            </a:r>
            <a:r>
              <a:rPr lang="ru-RU" sz="2000" b="1" i="1" dirty="0">
                <a:solidFill>
                  <a:srgbClr val="000080"/>
                </a:solidFill>
                <a:latin typeface="+mn-lt"/>
              </a:rPr>
              <a:t> </a:t>
            </a:r>
            <a:r>
              <a:rPr lang="ru-RU" sz="2000" b="1" i="1" dirty="0" err="1">
                <a:solidFill>
                  <a:srgbClr val="000080"/>
                </a:solidFill>
                <a:latin typeface="+mn-lt"/>
              </a:rPr>
              <a:t>зі</a:t>
            </a:r>
            <a:r>
              <a:rPr lang="ru-RU" sz="2000" b="1" i="1" dirty="0">
                <a:solidFill>
                  <a:srgbClr val="000080"/>
                </a:solidFill>
                <a:latin typeface="+mn-lt"/>
              </a:rPr>
              <a:t> </a:t>
            </a:r>
            <a:r>
              <a:rPr lang="ru-RU" sz="2000" b="1" i="1" dirty="0" err="1">
                <a:solidFill>
                  <a:srgbClr val="000080"/>
                </a:solidFill>
                <a:latin typeface="+mn-lt"/>
              </a:rPr>
              <a:t>спеціальності</a:t>
            </a:r>
            <a:endParaRPr lang="x-none" sz="2000" b="1" i="1" dirty="0">
              <a:solidFill>
                <a:srgbClr val="000080"/>
              </a:solidFill>
              <a:latin typeface="+mn-lt"/>
            </a:endParaRPr>
          </a:p>
          <a:p>
            <a:pPr algn="ctr"/>
            <a:r>
              <a:rPr lang="ru-RU" sz="2000" b="1" i="1" dirty="0">
                <a:solidFill>
                  <a:srgbClr val="000080"/>
                </a:solidFill>
                <a:latin typeface="+mn-lt"/>
              </a:rPr>
              <a:t> «</a:t>
            </a:r>
            <a:r>
              <a:rPr lang="ru-RU" sz="2000" b="1" i="1" dirty="0" err="1">
                <a:solidFill>
                  <a:srgbClr val="000080"/>
                </a:solidFill>
                <a:latin typeface="+mn-lt"/>
              </a:rPr>
              <a:t>Управління</a:t>
            </a:r>
            <a:r>
              <a:rPr lang="ru-RU" sz="2000" b="1" i="1" dirty="0">
                <a:solidFill>
                  <a:srgbClr val="000080"/>
                </a:solidFill>
                <a:latin typeface="+mn-lt"/>
              </a:rPr>
              <a:t> у </a:t>
            </a:r>
            <a:r>
              <a:rPr lang="ru-RU" sz="2000" b="1" i="1" dirty="0" err="1">
                <a:solidFill>
                  <a:srgbClr val="000080"/>
                </a:solidFill>
                <a:latin typeface="+mn-lt"/>
              </a:rPr>
              <a:t>сфері</a:t>
            </a:r>
            <a:r>
              <a:rPr lang="ru-RU" sz="2000" b="1" i="1" dirty="0">
                <a:solidFill>
                  <a:srgbClr val="000080"/>
                </a:solidFill>
                <a:latin typeface="+mn-lt"/>
              </a:rPr>
              <a:t> </a:t>
            </a:r>
            <a:r>
              <a:rPr lang="ru-RU" sz="2000" b="1" i="1" dirty="0" err="1">
                <a:solidFill>
                  <a:srgbClr val="000080"/>
                </a:solidFill>
                <a:latin typeface="+mn-lt"/>
              </a:rPr>
              <a:t>економічної</a:t>
            </a:r>
            <a:r>
              <a:rPr lang="ru-RU" sz="2000" b="1" i="1" dirty="0">
                <a:solidFill>
                  <a:srgbClr val="000080"/>
                </a:solidFill>
                <a:latin typeface="+mn-lt"/>
              </a:rPr>
              <a:t> </a:t>
            </a:r>
            <a:r>
              <a:rPr lang="ru-RU" sz="2000" b="1" i="1" dirty="0" err="1">
                <a:solidFill>
                  <a:srgbClr val="000080"/>
                </a:solidFill>
                <a:latin typeface="+mn-lt"/>
              </a:rPr>
              <a:t>конкуренції</a:t>
            </a:r>
            <a:r>
              <a:rPr lang="ru-RU" b="1" i="1" dirty="0">
                <a:solidFill>
                  <a:srgbClr val="000080"/>
                </a:solidFill>
                <a:latin typeface="+mn-lt"/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6F23989-57D7-4529-B20D-114562800E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6" y="1035188"/>
            <a:ext cx="2701372" cy="24610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B331DEF-7E42-4845-A0EF-568B776FC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052736"/>
            <a:ext cx="2664296" cy="24373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B3E3B96-8D45-4F69-8241-650D45610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53" y="1039962"/>
            <a:ext cx="2983880" cy="24610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7DD0DC9-4B32-488C-A0EA-3BA1ACC24F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717032"/>
            <a:ext cx="4824536" cy="302433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20A31056-F89F-4770-AE1E-4C3728FB3141}"/>
              </a:ext>
            </a:extLst>
          </p:cNvPr>
          <p:cNvSpPr/>
          <p:nvPr/>
        </p:nvSpPr>
        <p:spPr>
          <a:xfrm>
            <a:off x="323528" y="4213537"/>
            <a:ext cx="3021874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/>
              <a:t>Студентка спеціальності "Туризм" Аня Артеменко - переможниця </a:t>
            </a:r>
            <a:r>
              <a:rPr lang="en-US" b="1" dirty="0"/>
              <a:t>II </a:t>
            </a:r>
            <a:r>
              <a:rPr lang="uk-UA" b="1" dirty="0"/>
              <a:t>етапу Всеукраїнської студентської олімпіади з дисципліни "Загальна екологія" </a:t>
            </a:r>
          </a:p>
        </p:txBody>
      </p:sp>
    </p:spTree>
    <p:extLst>
      <p:ext uri="{BB962C8B-B14F-4D97-AF65-F5344CB8AC3E}">
        <p14:creationId xmlns="" xmlns:p14="http://schemas.microsoft.com/office/powerpoint/2010/main" val="256084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3933B79-523F-433D-A386-6811CC830E95}"/>
              </a:ext>
            </a:extLst>
          </p:cNvPr>
          <p:cNvSpPr/>
          <p:nvPr/>
        </p:nvSpPr>
        <p:spPr>
          <a:xfrm>
            <a:off x="282318" y="879183"/>
            <a:ext cx="3605606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err="1"/>
              <a:t>Сабріна</a:t>
            </a:r>
            <a:r>
              <a:rPr lang="uk-UA" b="1" dirty="0"/>
              <a:t> </a:t>
            </a:r>
            <a:r>
              <a:rPr lang="uk-UA" b="1" dirty="0" err="1"/>
              <a:t>Краснопольська</a:t>
            </a:r>
            <a:r>
              <a:rPr lang="uk-UA" b="1" dirty="0"/>
              <a:t> – студентка спеціальності "Туризм"- призер ІІ Всеукраїнського конкурсу стартапів «</a:t>
            </a:r>
            <a:r>
              <a:rPr lang="en-US" b="1" dirty="0" err="1"/>
              <a:t>TourSystemUkrChallenge</a:t>
            </a:r>
            <a:r>
              <a:rPr lang="en-US" b="1" dirty="0"/>
              <a:t>»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03F232E-AF53-4804-9C9D-71400EB1ECA5}"/>
              </a:ext>
            </a:extLst>
          </p:cNvPr>
          <p:cNvSpPr/>
          <p:nvPr/>
        </p:nvSpPr>
        <p:spPr>
          <a:xfrm>
            <a:off x="30290" y="-22510"/>
            <a:ext cx="910850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rgbClr val="000080"/>
                </a:solidFill>
              </a:rPr>
              <a:t>ІІ Всеукраїнський конкурс стартапів «</a:t>
            </a:r>
            <a:r>
              <a:rPr lang="en-US" b="1" i="1" dirty="0" err="1">
                <a:solidFill>
                  <a:srgbClr val="000080"/>
                </a:solidFill>
              </a:rPr>
              <a:t>TourSystemUkrChallenge</a:t>
            </a:r>
            <a:r>
              <a:rPr lang="en-US" b="1" i="1" dirty="0">
                <a:solidFill>
                  <a:srgbClr val="000080"/>
                </a:solidFill>
              </a:rPr>
              <a:t>» </a:t>
            </a:r>
            <a:r>
              <a:rPr lang="uk-UA" b="1" i="1" dirty="0">
                <a:solidFill>
                  <a:srgbClr val="000080"/>
                </a:solidFill>
              </a:rPr>
              <a:t>серед студентів закладів вищої освіти за напрямами «Майбутнє туристичної галузі», «</a:t>
            </a:r>
            <a:r>
              <a:rPr lang="en-US" b="1" i="1" dirty="0" err="1">
                <a:solidFill>
                  <a:srgbClr val="000080"/>
                </a:solidFill>
              </a:rPr>
              <a:t>HoReCa</a:t>
            </a:r>
            <a:r>
              <a:rPr lang="en-US" b="1" i="1" dirty="0">
                <a:solidFill>
                  <a:srgbClr val="000080"/>
                </a:solidFill>
              </a:rPr>
              <a:t> Ukraine: </a:t>
            </a:r>
            <a:r>
              <a:rPr lang="uk-UA" b="1" i="1" dirty="0">
                <a:solidFill>
                  <a:srgbClr val="000080"/>
                </a:solidFill>
              </a:rPr>
              <a:t>стратегії, концепції та формати».</a:t>
            </a:r>
            <a:endParaRPr lang="uk-UA" b="1" dirty="0"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9E522FE-BF97-4238-8262-A97D474C5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72400"/>
            <a:ext cx="3780420" cy="2455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0D4BC67-7BF2-4DBC-A7A8-C8DB51A46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889285"/>
            <a:ext cx="4680520" cy="24552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C93C417-1F8E-4C42-93A2-AA23B2F15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60405"/>
            <a:ext cx="4752528" cy="33809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321EA23-EE00-4A41-ADC8-AC63D6E6D3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53136"/>
            <a:ext cx="3780420" cy="23437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304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1739B0C-5C7F-4C4B-A129-97FE4D1E1D0F}"/>
              </a:ext>
            </a:extLst>
          </p:cNvPr>
          <p:cNvSpPr/>
          <p:nvPr/>
        </p:nvSpPr>
        <p:spPr>
          <a:xfrm>
            <a:off x="-8890" y="32791"/>
            <a:ext cx="914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Міжнародна діяльність та зовнішньоекономічні зв’язки 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8D9F18AB-3CE0-46FD-B1F3-713575117F20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854736498"/>
              </p:ext>
            </p:extLst>
          </p:nvPr>
        </p:nvGraphicFramePr>
        <p:xfrm>
          <a:off x="179512" y="620688"/>
          <a:ext cx="885698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842783" cy="9404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43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1739B0C-5C7F-4C4B-A129-97FE4D1E1D0F}"/>
              </a:ext>
            </a:extLst>
          </p:cNvPr>
          <p:cNvSpPr/>
          <p:nvPr/>
        </p:nvSpPr>
        <p:spPr>
          <a:xfrm>
            <a:off x="-8890" y="32791"/>
            <a:ext cx="914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Міжнародна діяльність та зовнішньоекономічні зв’язки, 2019 р.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43" name="Picture 3" descr="D:\Видалити\4_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492896"/>
            <a:ext cx="4644008" cy="4365104"/>
          </a:xfrm>
          <a:prstGeom prst="rect">
            <a:avLst/>
          </a:prstGeom>
          <a:noFill/>
        </p:spPr>
      </p:pic>
      <p:pic>
        <p:nvPicPr>
          <p:cNvPr id="61442" name="Picture 2" descr="D:\Видалити\10_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4788024" cy="4293096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E3A595E-2D92-44AC-9575-083E44EA4376}"/>
              </a:ext>
            </a:extLst>
          </p:cNvPr>
          <p:cNvSpPr/>
          <p:nvPr/>
        </p:nvSpPr>
        <p:spPr>
          <a:xfrm>
            <a:off x="8890" y="402122"/>
            <a:ext cx="91440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i="1" dirty="0" smtClean="0"/>
              <a:t>В </a:t>
            </a:r>
            <a:r>
              <a:rPr lang="ru-RU" sz="2400" i="1" dirty="0" err="1" smtClean="0"/>
              <a:t>контексті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розвитку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економічного</a:t>
            </a:r>
            <a:r>
              <a:rPr lang="ru-RU" sz="2400" i="1" dirty="0" smtClean="0"/>
              <a:t> та культурного </a:t>
            </a:r>
            <a:r>
              <a:rPr lang="ru-RU" sz="2400" i="1" dirty="0" err="1" smtClean="0"/>
              <a:t>співробітництва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України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з</a:t>
            </a:r>
            <a:r>
              <a:rPr lang="ru-RU" sz="2400" i="1" dirty="0" smtClean="0"/>
              <a:t> </a:t>
            </a:r>
            <a:r>
              <a:rPr lang="ru-RU" sz="2400" i="1" dirty="0" err="1" smtClean="0"/>
              <a:t>Китайською</a:t>
            </a:r>
            <a:r>
              <a:rPr lang="ru-RU" sz="2400" i="1" dirty="0" smtClean="0"/>
              <a:t> Народною </a:t>
            </a:r>
            <a:r>
              <a:rPr lang="ru-RU" sz="2400" i="1" dirty="0" err="1" smtClean="0"/>
              <a:t>Республікою</a:t>
            </a:r>
            <a:r>
              <a:rPr lang="ru-RU" sz="2400" i="1" dirty="0" smtClean="0"/>
              <a:t> </a:t>
            </a:r>
            <a:r>
              <a:rPr lang="ru-RU" sz="2400" i="1" dirty="0" err="1" smtClean="0"/>
              <a:t>було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організовано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візит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делегації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Міністерства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економічного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розвитку</a:t>
            </a:r>
            <a:r>
              <a:rPr lang="ru-RU" sz="2400" i="1" dirty="0" smtClean="0"/>
              <a:t>, </a:t>
            </a:r>
            <a:r>
              <a:rPr lang="ru-RU" sz="2400" i="1" dirty="0" err="1" smtClean="0"/>
              <a:t>торгівлі</a:t>
            </a:r>
            <a:r>
              <a:rPr lang="ru-RU" sz="2400" i="1" dirty="0" smtClean="0"/>
              <a:t> та </a:t>
            </a:r>
            <a:r>
              <a:rPr lang="ru-RU" sz="2400" i="1" dirty="0" err="1" smtClean="0"/>
              <a:t>сільського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господарства</a:t>
            </a:r>
            <a:r>
              <a:rPr lang="ru-RU" sz="2400" i="1" dirty="0" smtClean="0"/>
              <a:t>, до складу </a:t>
            </a:r>
            <a:r>
              <a:rPr lang="ru-RU" sz="2400" i="1" dirty="0" err="1" smtClean="0"/>
              <a:t>якої</a:t>
            </a:r>
            <a:r>
              <a:rPr lang="ru-RU" sz="2400" i="1" dirty="0" smtClean="0"/>
              <a:t>  </a:t>
            </a:r>
            <a:r>
              <a:rPr lang="ru-RU" sz="2400" i="1" dirty="0" err="1" smtClean="0"/>
              <a:t>увійшла</a:t>
            </a:r>
            <a:r>
              <a:rPr lang="ru-RU" sz="2400" i="1" dirty="0" smtClean="0"/>
              <a:t> </a:t>
            </a:r>
            <a:r>
              <a:rPr lang="ru-RU" sz="2400" b="1" i="1" u="sng" dirty="0" err="1" smtClean="0"/>
              <a:t>д.е.н</a:t>
            </a:r>
            <a:r>
              <a:rPr lang="ru-RU" sz="2400" b="1" i="1" u="sng" dirty="0" smtClean="0"/>
              <a:t>, доцент </a:t>
            </a:r>
            <a:r>
              <a:rPr lang="ru-RU" sz="2400" b="1" i="1" u="sng" dirty="0" err="1" smtClean="0"/>
              <a:t>Дарія</a:t>
            </a:r>
            <a:r>
              <a:rPr lang="ru-RU" sz="2400" b="1" i="1" u="sng" dirty="0" smtClean="0"/>
              <a:t> </a:t>
            </a:r>
            <a:r>
              <a:rPr lang="ru-RU" sz="2400" b="1" i="1" u="sng" dirty="0" err="1" smtClean="0"/>
              <a:t>Басюк</a:t>
            </a:r>
            <a:r>
              <a:rPr lang="ru-RU" sz="2400" b="1" i="1" u="sng" dirty="0" smtClean="0"/>
              <a:t> </a:t>
            </a:r>
            <a:r>
              <a:rPr lang="ru-RU" i="1" u="sng" dirty="0" smtClean="0"/>
              <a:t>(</a:t>
            </a:r>
            <a:r>
              <a:rPr lang="ru-RU" i="1" dirty="0" err="1" smtClean="0"/>
              <a:t>з</a:t>
            </a:r>
            <a:r>
              <a:rPr lang="ru-RU" i="1" dirty="0" smtClean="0"/>
              <a:t> 18.10 по 9.11. 2019 р.) 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914791" cy="108447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="" xmlns:p14="http://schemas.microsoft.com/office/powerpoint/2010/main" val="20459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D:\Видалити\1_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3131840" cy="2388865"/>
          </a:xfrm>
          <a:prstGeom prst="rect">
            <a:avLst/>
          </a:prstGeom>
          <a:noFill/>
        </p:spPr>
      </p:pic>
      <p:pic>
        <p:nvPicPr>
          <p:cNvPr id="60418" name="Picture 2" descr="D:\Видалити\4_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484784"/>
            <a:ext cx="2520280" cy="2397075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85CCE54-FD7D-46EE-A4A7-B5DC273A8A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5712"/>
            <a:ext cx="3923928" cy="259228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1739B0C-5C7F-4C4B-A129-97FE4D1E1D0F}"/>
              </a:ext>
            </a:extLst>
          </p:cNvPr>
          <p:cNvSpPr/>
          <p:nvPr/>
        </p:nvSpPr>
        <p:spPr>
          <a:xfrm>
            <a:off x="-8890" y="32791"/>
            <a:ext cx="914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Міжнародна діяльність та зовнішньоекономічні зв’язки, 2019 р.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878A3A6-BAC3-4000-AD4B-DF5543477F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65712"/>
            <a:ext cx="4499992" cy="25922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332656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i="1" dirty="0" smtClean="0"/>
          </a:p>
          <a:p>
            <a:pPr algn="ctr"/>
            <a:r>
              <a:rPr lang="ru-RU" sz="1600" b="1" i="1" dirty="0" smtClean="0"/>
              <a:t> 22-25 </a:t>
            </a:r>
            <a:r>
              <a:rPr lang="ru-RU" sz="1600" b="1" i="1" dirty="0" err="1" smtClean="0"/>
              <a:t>жовтня</a:t>
            </a:r>
            <a:r>
              <a:rPr lang="ru-RU" sz="1600" b="1" i="1" dirty="0" smtClean="0"/>
              <a:t> 2019 року </a:t>
            </a:r>
            <a:r>
              <a:rPr lang="ru-RU" sz="1600" b="1" i="1" dirty="0" err="1" smtClean="0"/>
              <a:t>керівник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Стартап-школи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НУБіП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України</a:t>
            </a:r>
            <a:r>
              <a:rPr lang="ru-RU" sz="1600" b="1" i="1" dirty="0" smtClean="0"/>
              <a:t>, </a:t>
            </a:r>
          </a:p>
          <a:p>
            <a:pPr algn="ctr"/>
            <a:r>
              <a:rPr lang="ru-RU" sz="1600" b="1" i="1" dirty="0" err="1" smtClean="0"/>
              <a:t>професор</a:t>
            </a:r>
            <a:r>
              <a:rPr lang="ru-RU" sz="1600" b="1" i="1" dirty="0" smtClean="0"/>
              <a:t> Ольга </a:t>
            </a:r>
            <a:r>
              <a:rPr lang="ru-RU" sz="1600" b="1" i="1" dirty="0" err="1" smtClean="0"/>
              <a:t>Витвицька</a:t>
            </a:r>
            <a:r>
              <a:rPr lang="ru-RU" sz="1600" b="1" i="1" dirty="0" smtClean="0"/>
              <a:t> </a:t>
            </a:r>
          </a:p>
          <a:p>
            <a:pPr algn="ctr"/>
            <a:r>
              <a:rPr lang="ru-RU" sz="1600" b="1" i="1" dirty="0" smtClean="0"/>
              <a:t>на </a:t>
            </a:r>
            <a:r>
              <a:rPr lang="ru-RU" sz="1600" b="1" i="1" dirty="0" err="1" smtClean="0"/>
              <a:t>запрошення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Міністерства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Інвестицій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і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Розвитку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Республіки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Польща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прийняла</a:t>
            </a:r>
            <a:r>
              <a:rPr lang="ru-RU" sz="1600" b="1" i="1" dirty="0" smtClean="0"/>
              <a:t> участь у </a:t>
            </a:r>
            <a:r>
              <a:rPr lang="ru-RU" sz="1600" b="1" i="1" dirty="0" err="1" smtClean="0"/>
              <a:t>проекті</a:t>
            </a:r>
            <a:r>
              <a:rPr lang="ru-RU" sz="1600" b="1" i="1" dirty="0" smtClean="0"/>
              <a:t> </a:t>
            </a:r>
          </a:p>
          <a:p>
            <a:pPr algn="ctr"/>
            <a:r>
              <a:rPr lang="ru-RU" sz="1600" b="1" i="1" dirty="0" smtClean="0"/>
              <a:t>«</a:t>
            </a:r>
            <a:r>
              <a:rPr lang="ru-RU" sz="1600" b="1" i="1" dirty="0" err="1" smtClean="0"/>
              <a:t>Підвищення</a:t>
            </a:r>
            <a:r>
              <a:rPr lang="ru-RU" sz="1600" b="1" i="1" dirty="0" smtClean="0"/>
              <a:t> </a:t>
            </a:r>
          </a:p>
          <a:p>
            <a:pPr algn="ctr"/>
            <a:r>
              <a:rPr lang="ru-RU" sz="1600" b="1" i="1" dirty="0" err="1" smtClean="0"/>
              <a:t>конкурентоспроможності</a:t>
            </a:r>
            <a:endParaRPr lang="ru-RU" sz="1600" b="1" i="1" dirty="0" smtClean="0"/>
          </a:p>
          <a:p>
            <a:pPr algn="ctr"/>
            <a:r>
              <a:rPr lang="ru-RU" sz="1600" b="1" i="1" dirty="0" smtClean="0"/>
              <a:t> </a:t>
            </a:r>
            <a:r>
              <a:rPr lang="ru-RU" sz="1600" b="1" i="1" dirty="0" err="1" smtClean="0"/>
              <a:t>українських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регіон</a:t>
            </a:r>
            <a:endParaRPr lang="ru-RU" sz="1600" b="1" i="1" dirty="0" smtClean="0"/>
          </a:p>
          <a:p>
            <a:pPr algn="ctr"/>
            <a:r>
              <a:rPr lang="ru-RU" sz="1600" b="1" i="1" dirty="0" smtClean="0"/>
              <a:t>      та </a:t>
            </a:r>
            <a:r>
              <a:rPr lang="ru-RU" sz="1600" b="1" i="1" dirty="0" err="1" smtClean="0"/>
              <a:t>розвиток</a:t>
            </a:r>
            <a:r>
              <a:rPr lang="ru-RU" sz="1600" b="1" i="1" dirty="0" smtClean="0"/>
              <a:t> </a:t>
            </a:r>
          </a:p>
          <a:p>
            <a:pPr algn="ctr"/>
            <a:r>
              <a:rPr lang="ru-RU" sz="1600" b="1" i="1" dirty="0" err="1" smtClean="0"/>
              <a:t>польсько-українського</a:t>
            </a:r>
            <a:endParaRPr lang="ru-RU" sz="1600" b="1" i="1" dirty="0" smtClean="0"/>
          </a:p>
          <a:p>
            <a:pPr algn="ctr"/>
            <a:r>
              <a:rPr lang="ru-RU" sz="1600" b="1" i="1" dirty="0" smtClean="0"/>
              <a:t> </a:t>
            </a:r>
            <a:r>
              <a:rPr lang="ru-RU" sz="1600" b="1" i="1" dirty="0" err="1" smtClean="0"/>
              <a:t>економічного</a:t>
            </a:r>
            <a:r>
              <a:rPr lang="ru-RU" sz="1600" b="1" i="1" dirty="0" smtClean="0"/>
              <a:t> </a:t>
            </a:r>
          </a:p>
          <a:p>
            <a:pPr algn="ctr"/>
            <a:r>
              <a:rPr lang="ru-RU" sz="1600" b="1" i="1" dirty="0" err="1" smtClean="0"/>
              <a:t>співробітництва</a:t>
            </a:r>
            <a:r>
              <a:rPr lang="ru-RU" sz="1600" b="1" i="1" dirty="0" smtClean="0"/>
              <a:t>»</a:t>
            </a:r>
            <a:endParaRPr lang="ru-RU" sz="16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E3A595E-2D92-44AC-9575-083E44EA4376}"/>
              </a:ext>
            </a:extLst>
          </p:cNvPr>
          <p:cNvSpPr/>
          <p:nvPr/>
        </p:nvSpPr>
        <p:spPr>
          <a:xfrm>
            <a:off x="0" y="3717032"/>
            <a:ext cx="91440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/>
              <a:t>У рамках участі у проекті Польського національного комітету у справах ЮНЕСКО доцент </a:t>
            </a:r>
            <a:r>
              <a:rPr lang="uk-UA" dirty="0">
                <a:solidFill>
                  <a:srgbClr val="3366FF"/>
                </a:solidFill>
              </a:rPr>
              <a:t>кафедри аграрного консалтингу і туризму</a:t>
            </a:r>
            <a:r>
              <a:rPr lang="uk-UA" dirty="0"/>
              <a:t>,  </a:t>
            </a:r>
            <a:r>
              <a:rPr lang="uk-UA" b="1" dirty="0"/>
              <a:t>Ірина </a:t>
            </a:r>
            <a:r>
              <a:rPr lang="uk-UA" b="1" dirty="0" err="1"/>
              <a:t>Кудінова</a:t>
            </a:r>
            <a:r>
              <a:rPr lang="uk-UA" dirty="0"/>
              <a:t> у травні 2019 р. пройшла наукове стажування на кафедрі економіки освіти, зв'язку та консультування 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solidFill>
                  <a:srgbClr val="333399"/>
                </a:solidFill>
              </a:rPr>
              <a:t>Варшавського </a:t>
            </a:r>
            <a:r>
              <a:rPr lang="uk-UA" b="1" dirty="0">
                <a:solidFill>
                  <a:srgbClr val="333399"/>
                </a:solidFill>
              </a:rPr>
              <a:t>університету наук про життя</a:t>
            </a:r>
            <a:r>
              <a:rPr lang="uk-UA" dirty="0"/>
              <a:t> </a:t>
            </a:r>
          </a:p>
          <a:p>
            <a:pPr algn="ctr"/>
            <a:r>
              <a:rPr lang="uk-UA" dirty="0"/>
              <a:t>(</a:t>
            </a:r>
            <a:r>
              <a:rPr lang="en-US" dirty="0"/>
              <a:t>Warsaw University of Life Sciences - SGGW).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0459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1739B0C-5C7F-4C4B-A129-97FE4D1E1D0F}"/>
              </a:ext>
            </a:extLst>
          </p:cNvPr>
          <p:cNvSpPr/>
          <p:nvPr/>
        </p:nvSpPr>
        <p:spPr>
          <a:xfrm>
            <a:off x="-8890" y="32791"/>
            <a:ext cx="9144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Міжнародна діяльність та зовнішньоекономічні зв’язки, 2019 р.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8D9F18AB-3CE0-46FD-B1F3-713575117F20}"/>
              </a:ext>
            </a:extLst>
          </p:cNvPr>
          <p:cNvGraphicFramePr/>
          <p:nvPr/>
        </p:nvGraphicFramePr>
        <p:xfrm>
          <a:off x="179512" y="620688"/>
          <a:ext cx="885698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91" cy="108447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="" xmlns:p14="http://schemas.microsoft.com/office/powerpoint/2010/main" val="26204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9E3F960-007E-4F25-A34C-A397CFB22AF9}"/>
              </a:ext>
            </a:extLst>
          </p:cNvPr>
          <p:cNvSpPr/>
          <p:nvPr/>
        </p:nvSpPr>
        <p:spPr>
          <a:xfrm>
            <a:off x="323528" y="23299"/>
            <a:ext cx="799288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Виховна та культурно-масова і  спортивна робота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00A09AB-B83B-46B8-922B-EAF6D4A303F0}"/>
              </a:ext>
            </a:extLst>
          </p:cNvPr>
          <p:cNvSpPr/>
          <p:nvPr/>
        </p:nvSpPr>
        <p:spPr>
          <a:xfrm>
            <a:off x="323528" y="556308"/>
            <a:ext cx="856895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Студенти</a:t>
            </a:r>
            <a:r>
              <a:rPr lang="ru-RU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спеціальності</a:t>
            </a:r>
            <a:r>
              <a:rPr lang="ru-RU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"Туризм" </a:t>
            </a:r>
            <a:endParaRPr lang="ru-RU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відзначили</a:t>
            </a:r>
            <a:r>
              <a:rPr lang="ru-RU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міжнародний</a:t>
            </a:r>
            <a:r>
              <a:rPr lang="ru-RU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день туризму (27.09.2019 р.)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78237D0-98B3-4EAE-83F3-A5233B32ED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12976"/>
            <a:ext cx="2952328" cy="1800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3472F26-387C-4E3D-BB7B-5909D3440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3645024"/>
            <a:ext cx="2952328" cy="17281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4687925-A8FD-436B-A61C-7B66DD76A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88" y="4113887"/>
            <a:ext cx="2808312" cy="18960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2A28339-8D2B-4620-83B7-31CDA8A3C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50110"/>
            <a:ext cx="2952328" cy="17281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6EFB877-1C29-457B-A28D-C2AE42361D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2952328" cy="17281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23B104A-CE13-4EE6-8AAB-7383DC2BC3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916832"/>
            <a:ext cx="2592288" cy="17281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3EB4D8C-244F-461A-B85C-7ADE9625A7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8" y="5157193"/>
            <a:ext cx="2872074" cy="16775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DEFF283-762C-4B12-8E38-9AFCA00F80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82" y="5445225"/>
            <a:ext cx="3056702" cy="15121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986799" cy="12284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="" xmlns:p14="http://schemas.microsoft.com/office/powerpoint/2010/main" val="276879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8686800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Програми підготовки фахівців </a:t>
            </a: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в ННІ неперервної  освіти і туризму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66FD046-3C4B-423C-BD0C-019510CE8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986799" cy="11414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31743"/>
            <a:ext cx="899592" cy="1141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96256D3-A780-4139-89B1-E9C14352CF3B}"/>
              </a:ext>
            </a:extLst>
          </p:cNvPr>
          <p:cNvSpPr/>
          <p:nvPr/>
        </p:nvSpPr>
        <p:spPr>
          <a:xfrm>
            <a:off x="107504" y="476673"/>
            <a:ext cx="432048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/>
              <a:t>Екскурсія студентів спеціальності "Туризм" до 5-зіркового готелю "</a:t>
            </a:r>
            <a:r>
              <a:rPr lang="en-US" sz="1600" b="1" dirty="0"/>
              <a:t>Hyatt Regency Kiev" </a:t>
            </a:r>
            <a:r>
              <a:rPr lang="uk-UA" sz="1600" b="1" dirty="0"/>
              <a:t>або Європа посеред Києва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C19B301-24D6-4B85-9648-52D9082575EF}"/>
              </a:ext>
            </a:extLst>
          </p:cNvPr>
          <p:cNvSpPr/>
          <p:nvPr/>
        </p:nvSpPr>
        <p:spPr>
          <a:xfrm>
            <a:off x="323528" y="23299"/>
            <a:ext cx="799288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Виховна та культурно-масова робота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E1F74E7-993C-48D1-B1FE-77D7FC3BF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73552"/>
            <a:ext cx="3888431" cy="233761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8D92323-2046-4AC9-B067-EFCD5B6C234E}"/>
              </a:ext>
            </a:extLst>
          </p:cNvPr>
          <p:cNvSpPr/>
          <p:nvPr/>
        </p:nvSpPr>
        <p:spPr>
          <a:xfrm>
            <a:off x="107504" y="3814132"/>
            <a:ext cx="446449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err="1"/>
              <a:t>Студенти</a:t>
            </a:r>
            <a:r>
              <a:rPr lang="ru-RU" sz="1600" b="1" dirty="0"/>
              <a:t> </a:t>
            </a:r>
            <a:r>
              <a:rPr lang="ru-RU" sz="1600" b="1" dirty="0" err="1"/>
              <a:t>спеціальності</a:t>
            </a:r>
            <a:r>
              <a:rPr lang="ru-RU" sz="1600" b="1" dirty="0"/>
              <a:t> «Туризм» </a:t>
            </a:r>
            <a:r>
              <a:rPr lang="ru-RU" sz="1600" b="1" dirty="0" err="1"/>
              <a:t>відвідали</a:t>
            </a:r>
            <a:r>
              <a:rPr lang="ru-RU" sz="1600" b="1" dirty="0"/>
              <a:t> </a:t>
            </a:r>
            <a:r>
              <a:rPr lang="ru-RU" sz="1600" b="1" dirty="0" err="1"/>
              <a:t>провідний</a:t>
            </a:r>
            <a:r>
              <a:rPr lang="ru-RU" sz="1600" b="1" dirty="0"/>
              <a:t> музей </a:t>
            </a:r>
            <a:r>
              <a:rPr lang="ru-RU" sz="1600" b="1" dirty="0" err="1"/>
              <a:t>України</a:t>
            </a:r>
            <a:r>
              <a:rPr lang="ru-RU" sz="1600" b="1" dirty="0"/>
              <a:t> – </a:t>
            </a:r>
            <a:r>
              <a:rPr lang="ru-RU" sz="1600" b="1" dirty="0" err="1"/>
              <a:t>Національний</a:t>
            </a:r>
            <a:r>
              <a:rPr lang="ru-RU" sz="1600" b="1" dirty="0"/>
              <a:t> музей </a:t>
            </a:r>
            <a:r>
              <a:rPr lang="ru-RU" sz="1600" b="1" dirty="0" err="1"/>
              <a:t>історії</a:t>
            </a:r>
            <a:r>
              <a:rPr lang="ru-RU" sz="1600" b="1" dirty="0"/>
              <a:t> </a:t>
            </a:r>
            <a:r>
              <a:rPr lang="ru-RU" sz="1600" b="1" dirty="0" err="1"/>
              <a:t>України</a:t>
            </a:r>
            <a:endParaRPr lang="ru-RU" sz="16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F15388B-EE22-43B8-AEF3-A5E76F2CB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4730240"/>
            <a:ext cx="4104456" cy="20111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DAA0A2C-30CA-4408-A961-18C83F0FF1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17855"/>
            <a:ext cx="3810000" cy="224901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1A9394E-BAB5-4549-8D7E-1974B3047A20}"/>
              </a:ext>
            </a:extLst>
          </p:cNvPr>
          <p:cNvSpPr/>
          <p:nvPr/>
        </p:nvSpPr>
        <p:spPr>
          <a:xfrm>
            <a:off x="4572000" y="430506"/>
            <a:ext cx="45720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 err="1"/>
              <a:t>Студенти</a:t>
            </a:r>
            <a:r>
              <a:rPr lang="ru-RU" sz="1600" b="1" dirty="0"/>
              <a:t> </a:t>
            </a:r>
            <a:r>
              <a:rPr lang="ru-RU" sz="1600" b="1" dirty="0" err="1"/>
              <a:t>спеціальності</a:t>
            </a:r>
            <a:r>
              <a:rPr lang="ru-RU" sz="1600" b="1" dirty="0"/>
              <a:t> «Туризм» </a:t>
            </a:r>
            <a:r>
              <a:rPr lang="ru-RU" sz="1600" b="1" dirty="0" err="1"/>
              <a:t>знайомляться</a:t>
            </a:r>
            <a:r>
              <a:rPr lang="ru-RU" sz="1600" b="1" dirty="0"/>
              <a:t> з </a:t>
            </a:r>
            <a:r>
              <a:rPr lang="ru-RU" sz="1600" b="1" dirty="0" err="1"/>
              <a:t>історичними</a:t>
            </a:r>
            <a:r>
              <a:rPr lang="ru-RU" sz="1600" b="1" dirty="0"/>
              <a:t> </a:t>
            </a:r>
            <a:r>
              <a:rPr lang="ru-RU" sz="1600" b="1" dirty="0" err="1"/>
              <a:t>традиціями</a:t>
            </a:r>
            <a:r>
              <a:rPr lang="ru-RU" sz="1600" b="1" dirty="0"/>
              <a:t> </a:t>
            </a:r>
            <a:r>
              <a:rPr lang="ru-RU" sz="1600" b="1" dirty="0" err="1"/>
              <a:t>Києва</a:t>
            </a:r>
            <a:endParaRPr lang="ru-RU" sz="16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E122BB89-99D1-400F-AEB8-9D1A8B986A92}"/>
              </a:ext>
            </a:extLst>
          </p:cNvPr>
          <p:cNvSpPr/>
          <p:nvPr/>
        </p:nvSpPr>
        <p:spPr>
          <a:xfrm>
            <a:off x="4695056" y="3787743"/>
            <a:ext cx="444894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err="1"/>
              <a:t>Студенти-першокурсники</a:t>
            </a:r>
            <a:r>
              <a:rPr lang="ru-RU" sz="1600" b="1" dirty="0"/>
              <a:t> </a:t>
            </a:r>
            <a:r>
              <a:rPr lang="ru-RU" sz="1600" b="1" dirty="0" err="1"/>
              <a:t>спеціальності</a:t>
            </a:r>
            <a:r>
              <a:rPr lang="ru-RU" sz="1600" b="1" dirty="0"/>
              <a:t> «Туризм» </a:t>
            </a:r>
            <a:r>
              <a:rPr lang="ru-RU" sz="1600" b="1" dirty="0" err="1"/>
              <a:t>знайомляться</a:t>
            </a:r>
            <a:r>
              <a:rPr lang="ru-RU" sz="1600" b="1" dirty="0"/>
              <a:t> з </a:t>
            </a:r>
            <a:r>
              <a:rPr lang="ru-RU" sz="1600" b="1" dirty="0" err="1"/>
              <a:t>інноваційними</a:t>
            </a:r>
            <a:r>
              <a:rPr lang="ru-RU" sz="1600" b="1" dirty="0"/>
              <a:t> </a:t>
            </a:r>
            <a:r>
              <a:rPr lang="ru-RU" sz="1600" b="1" dirty="0" err="1"/>
              <a:t>підприємствами</a:t>
            </a:r>
            <a:r>
              <a:rPr lang="ru-RU" sz="1600" b="1" dirty="0"/>
              <a:t> </a:t>
            </a:r>
            <a:r>
              <a:rPr lang="ru-RU" sz="1600" b="1" dirty="0" err="1"/>
              <a:t>туристичної</a:t>
            </a:r>
            <a:r>
              <a:rPr lang="ru-RU" sz="1600" b="1" dirty="0"/>
              <a:t> </a:t>
            </a:r>
            <a:r>
              <a:rPr lang="ru-RU" sz="1600" b="1" dirty="0" err="1"/>
              <a:t>галузі</a:t>
            </a:r>
            <a:r>
              <a:rPr lang="ru-RU" sz="1600" b="1" dirty="0"/>
              <a:t>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C4AEE64-2798-4383-9858-59DC5AFD39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44" y="4692877"/>
            <a:ext cx="3873327" cy="21418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642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9340185-6378-40F3-93FF-2FB1B35444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04" y="0"/>
            <a:ext cx="4674096" cy="33569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958246E-EBDA-49CD-9133-9B43C338D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84984"/>
            <a:ext cx="3419872" cy="3573016"/>
          </a:xfrm>
          <a:prstGeom prst="rect">
            <a:avLst/>
          </a:prstGeom>
        </p:spPr>
      </p:pic>
      <p:pic>
        <p:nvPicPr>
          <p:cNvPr id="2" name="Picture 2" descr="D:\Видалити\5_5.jpeg">
            <a:extLst>
              <a:ext uri="{FF2B5EF4-FFF2-40B4-BE49-F238E27FC236}">
                <a16:creationId xmlns="" xmlns:a16="http://schemas.microsoft.com/office/drawing/2014/main" id="{F5F061A8-065D-40D1-A64F-618404F8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1" y="3212976"/>
            <a:ext cx="4466543" cy="3645024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81895DE-D94B-4F54-AEAD-61E89850A7AA}"/>
              </a:ext>
            </a:extLst>
          </p:cNvPr>
          <p:cNvSpPr/>
          <p:nvPr/>
        </p:nvSpPr>
        <p:spPr>
          <a:xfrm>
            <a:off x="4572000" y="0"/>
            <a:ext cx="4572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 err="1"/>
              <a:t>Навчальна</a:t>
            </a:r>
            <a:r>
              <a:rPr lang="ru-RU" b="1" dirty="0"/>
              <a:t> практика </a:t>
            </a:r>
            <a:r>
              <a:rPr lang="ru-RU" b="1" dirty="0" err="1"/>
              <a:t>студентів</a:t>
            </a:r>
            <a:r>
              <a:rPr lang="ru-RU" b="1" dirty="0"/>
              <a:t> </a:t>
            </a:r>
            <a:r>
              <a:rPr lang="ru-RU" b="1" dirty="0" err="1"/>
              <a:t>спеціальності</a:t>
            </a:r>
            <a:r>
              <a:rPr lang="ru-RU" b="1" dirty="0"/>
              <a:t> «Туризм»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8B5CC43-FDB5-40A0-A999-83E5A9F5FC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439871" cy="26776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24DFD99-9EAC-49AF-93DA-061D978476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22" y="3933056"/>
            <a:ext cx="2112381" cy="285293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FA72176A-8D85-4583-9D02-1535B6B188C7}"/>
              </a:ext>
            </a:extLst>
          </p:cNvPr>
          <p:cNvSpPr/>
          <p:nvPr/>
        </p:nvSpPr>
        <p:spPr>
          <a:xfrm>
            <a:off x="0" y="188640"/>
            <a:ext cx="4439871" cy="16619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x-none" sz="1400" b="1" i="1" dirty="0">
                <a:solidFill>
                  <a:srgbClr val="000080"/>
                </a:solidFill>
              </a:rPr>
              <a:t>У </a:t>
            </a:r>
            <a:r>
              <a:rPr lang="ru-RU" sz="1400" b="1" i="1" dirty="0">
                <a:solidFill>
                  <a:srgbClr val="000080"/>
                </a:solidFill>
              </a:rPr>
              <a:t>рамках </a:t>
            </a:r>
            <a:r>
              <a:rPr lang="ru-RU" sz="1400" b="1" i="1" dirty="0" err="1">
                <a:solidFill>
                  <a:srgbClr val="000080"/>
                </a:solidFill>
              </a:rPr>
              <a:t>навчальної</a:t>
            </a:r>
            <a:r>
              <a:rPr lang="ru-RU" sz="1400" b="1" i="1" dirty="0">
                <a:solidFill>
                  <a:srgbClr val="000080"/>
                </a:solidFill>
              </a:rPr>
              <a:t> практики </a:t>
            </a:r>
            <a:r>
              <a:rPr lang="ru-RU" sz="1400" b="1" i="1" dirty="0" err="1">
                <a:solidFill>
                  <a:srgbClr val="000080"/>
                </a:solidFill>
              </a:rPr>
              <a:t>студенти</a:t>
            </a:r>
            <a:r>
              <a:rPr lang="ru-RU" sz="1400" b="1" i="1" dirty="0">
                <a:solidFill>
                  <a:srgbClr val="000080"/>
                </a:solidFill>
              </a:rPr>
              <a:t> </a:t>
            </a:r>
            <a:r>
              <a:rPr lang="ru-RU" sz="1400" b="1" i="1" dirty="0" err="1">
                <a:solidFill>
                  <a:srgbClr val="000080"/>
                </a:solidFill>
              </a:rPr>
              <a:t>спеціальності</a:t>
            </a:r>
            <a:r>
              <a:rPr lang="ru-RU" sz="1400" b="1" i="1" dirty="0">
                <a:solidFill>
                  <a:srgbClr val="000080"/>
                </a:solidFill>
              </a:rPr>
              <a:t> «Туризм» </a:t>
            </a:r>
            <a:r>
              <a:rPr lang="ru-RU" sz="1400" b="1" i="1" dirty="0" err="1">
                <a:solidFill>
                  <a:srgbClr val="000080"/>
                </a:solidFill>
              </a:rPr>
              <a:t>мали</a:t>
            </a:r>
            <a:r>
              <a:rPr lang="ru-RU" sz="1400" b="1" i="1" dirty="0">
                <a:solidFill>
                  <a:srgbClr val="000080"/>
                </a:solidFill>
              </a:rPr>
              <a:t> </a:t>
            </a:r>
            <a:r>
              <a:rPr lang="ru-RU" sz="1400" b="1" i="1" dirty="0" err="1" smtClean="0">
                <a:solidFill>
                  <a:srgbClr val="000080"/>
                </a:solidFill>
              </a:rPr>
              <a:t>насичену</a:t>
            </a:r>
            <a:r>
              <a:rPr lang="ru-RU" sz="1400" b="1" i="1" dirty="0" smtClean="0">
                <a:solidFill>
                  <a:srgbClr val="000080"/>
                </a:solidFill>
              </a:rPr>
              <a:t> та </a:t>
            </a:r>
            <a:r>
              <a:rPr lang="ru-RU" sz="1400" b="1" i="1" dirty="0" err="1" smtClean="0">
                <a:solidFill>
                  <a:srgbClr val="000080"/>
                </a:solidFill>
              </a:rPr>
              <a:t>цікаву</a:t>
            </a:r>
            <a:r>
              <a:rPr lang="ru-RU" sz="1400" b="1" i="1" dirty="0" smtClean="0">
                <a:solidFill>
                  <a:srgbClr val="000080"/>
                </a:solidFill>
              </a:rPr>
              <a:t> </a:t>
            </a:r>
            <a:r>
              <a:rPr lang="ru-RU" sz="1400" b="1" i="1" dirty="0" err="1">
                <a:solidFill>
                  <a:srgbClr val="000080"/>
                </a:solidFill>
              </a:rPr>
              <a:t>програму</a:t>
            </a:r>
            <a:r>
              <a:rPr lang="ru-RU" sz="1400" b="1" i="1" dirty="0">
                <a:solidFill>
                  <a:srgbClr val="000080"/>
                </a:solidFill>
              </a:rPr>
              <a:t>: </a:t>
            </a:r>
            <a:r>
              <a:rPr lang="ru-RU" sz="1400" b="1" i="1" dirty="0" err="1">
                <a:solidFill>
                  <a:srgbClr val="000080"/>
                </a:solidFill>
              </a:rPr>
              <a:t>музеї</a:t>
            </a:r>
            <a:r>
              <a:rPr lang="ru-RU" sz="1400" b="1" i="1" dirty="0">
                <a:solidFill>
                  <a:srgbClr val="000080"/>
                </a:solidFill>
              </a:rPr>
              <a:t> </a:t>
            </a:r>
            <a:r>
              <a:rPr lang="ru-RU" sz="1400" b="1" i="1" dirty="0" err="1">
                <a:solidFill>
                  <a:srgbClr val="000080"/>
                </a:solidFill>
              </a:rPr>
              <a:t>історії</a:t>
            </a:r>
            <a:r>
              <a:rPr lang="ru-RU" sz="1400" b="1" i="1" dirty="0">
                <a:solidFill>
                  <a:srgbClr val="000080"/>
                </a:solidFill>
              </a:rPr>
              <a:t> </a:t>
            </a:r>
            <a:r>
              <a:rPr lang="ru-RU" sz="1400" b="1" i="1" dirty="0" err="1">
                <a:solidFill>
                  <a:srgbClr val="000080"/>
                </a:solidFill>
              </a:rPr>
              <a:t>Києва</a:t>
            </a:r>
            <a:r>
              <a:rPr lang="ru-RU" sz="1400" b="1" i="1" dirty="0">
                <a:solidFill>
                  <a:srgbClr val="000080"/>
                </a:solidFill>
              </a:rPr>
              <a:t>, </a:t>
            </a:r>
            <a:r>
              <a:rPr lang="ru-RU" sz="1400" b="1" i="1" dirty="0" err="1">
                <a:solidFill>
                  <a:srgbClr val="000080"/>
                </a:solidFill>
              </a:rPr>
              <a:t>Михайла</a:t>
            </a:r>
            <a:r>
              <a:rPr lang="ru-RU" sz="1400" b="1" i="1" dirty="0">
                <a:solidFill>
                  <a:srgbClr val="000080"/>
                </a:solidFill>
              </a:rPr>
              <a:t> Булгакова, </a:t>
            </a:r>
            <a:r>
              <a:rPr lang="ru-RU" sz="1400" b="1" i="1" dirty="0" err="1">
                <a:solidFill>
                  <a:srgbClr val="000080"/>
                </a:solidFill>
              </a:rPr>
              <a:t>екскурсії</a:t>
            </a:r>
            <a:r>
              <a:rPr lang="ru-RU" sz="1400" b="1" i="1" dirty="0">
                <a:solidFill>
                  <a:srgbClr val="000080"/>
                </a:solidFill>
              </a:rPr>
              <a:t> по старому </a:t>
            </a:r>
            <a:r>
              <a:rPr lang="ru-RU" sz="1400" b="1" i="1" dirty="0" err="1">
                <a:solidFill>
                  <a:srgbClr val="000080"/>
                </a:solidFill>
              </a:rPr>
              <a:t>Києву</a:t>
            </a:r>
            <a:r>
              <a:rPr lang="ru-RU" sz="1400" b="1" i="1" dirty="0">
                <a:solidFill>
                  <a:srgbClr val="000080"/>
                </a:solidFill>
              </a:rPr>
              <a:t>, </a:t>
            </a:r>
            <a:r>
              <a:rPr lang="ru-RU" sz="1400" b="1" i="1" dirty="0" err="1">
                <a:solidFill>
                  <a:srgbClr val="000080"/>
                </a:solidFill>
              </a:rPr>
              <a:t>музеї</a:t>
            </a:r>
            <a:r>
              <a:rPr lang="ru-RU" sz="1400" b="1" i="1" dirty="0">
                <a:solidFill>
                  <a:srgbClr val="000080"/>
                </a:solidFill>
              </a:rPr>
              <a:t> та </a:t>
            </a:r>
            <a:r>
              <a:rPr lang="ru-RU" sz="1400" b="1" i="1" dirty="0" err="1">
                <a:solidFill>
                  <a:srgbClr val="000080"/>
                </a:solidFill>
              </a:rPr>
              <a:t>ботанічний</a:t>
            </a:r>
            <a:r>
              <a:rPr lang="ru-RU" sz="1400" b="1" i="1" dirty="0">
                <a:solidFill>
                  <a:srgbClr val="000080"/>
                </a:solidFill>
              </a:rPr>
              <a:t> сад </a:t>
            </a:r>
            <a:r>
              <a:rPr lang="ru-RU" sz="1400" b="1" i="1" dirty="0" err="1">
                <a:solidFill>
                  <a:srgbClr val="000080"/>
                </a:solidFill>
              </a:rPr>
              <a:t>НУБiП</a:t>
            </a:r>
            <a:r>
              <a:rPr lang="ru-RU" sz="1400" b="1" i="1" dirty="0">
                <a:solidFill>
                  <a:srgbClr val="000080"/>
                </a:solidFill>
              </a:rPr>
              <a:t> </a:t>
            </a:r>
            <a:r>
              <a:rPr lang="ru-RU" sz="1400" b="1" i="1" dirty="0" err="1">
                <a:solidFill>
                  <a:srgbClr val="000080"/>
                </a:solidFill>
              </a:rPr>
              <a:t>України</a:t>
            </a:r>
            <a:r>
              <a:rPr lang="ru-RU" sz="1400" b="1" i="1" dirty="0">
                <a:solidFill>
                  <a:srgbClr val="000080"/>
                </a:solidFill>
              </a:rPr>
              <a:t>. Практика мала не </a:t>
            </a:r>
            <a:r>
              <a:rPr lang="ru-RU" sz="1400" b="1" i="1" dirty="0" err="1">
                <a:solidFill>
                  <a:srgbClr val="000080"/>
                </a:solidFill>
              </a:rPr>
              <a:t>лише</a:t>
            </a:r>
            <a:r>
              <a:rPr lang="ru-RU" sz="1400" b="1" i="1" dirty="0">
                <a:solidFill>
                  <a:srgbClr val="000080"/>
                </a:solidFill>
              </a:rPr>
              <a:t> </a:t>
            </a:r>
            <a:r>
              <a:rPr lang="ru-RU" sz="1400" b="1" i="1" dirty="0" err="1">
                <a:solidFill>
                  <a:srgbClr val="000080"/>
                </a:solidFill>
              </a:rPr>
              <a:t>навчально-пізнавальну</a:t>
            </a:r>
            <a:r>
              <a:rPr lang="ru-RU" sz="1400" b="1" i="1" dirty="0">
                <a:solidFill>
                  <a:srgbClr val="000080"/>
                </a:solidFill>
              </a:rPr>
              <a:t>, але й культурно- та </a:t>
            </a:r>
            <a:r>
              <a:rPr lang="ru-RU" sz="1400" b="1" i="1" dirty="0" err="1">
                <a:solidFill>
                  <a:srgbClr val="000080"/>
                </a:solidFill>
              </a:rPr>
              <a:t>патріотично-виховну</a:t>
            </a:r>
            <a:r>
              <a:rPr lang="ru-RU" sz="1400" b="1" i="1" dirty="0">
                <a:solidFill>
                  <a:srgbClr val="000080"/>
                </a:solidFill>
              </a:rPr>
              <a:t> </a:t>
            </a:r>
            <a:r>
              <a:rPr lang="ru-RU" sz="1400" b="1" i="1" dirty="0" err="1">
                <a:solidFill>
                  <a:srgbClr val="000080"/>
                </a:solidFill>
              </a:rPr>
              <a:t>направленість</a:t>
            </a:r>
            <a:r>
              <a:rPr lang="ru-RU" b="1" i="1" dirty="0">
                <a:solidFill>
                  <a:srgbClr val="000080"/>
                </a:solidFill>
              </a:rPr>
              <a:t>.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475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51D9D9E-8800-4236-9D6D-768D21E8CC84}"/>
              </a:ext>
            </a:extLst>
          </p:cNvPr>
          <p:cNvSpPr/>
          <p:nvPr/>
        </p:nvSpPr>
        <p:spPr>
          <a:xfrm>
            <a:off x="323528" y="23299"/>
            <a:ext cx="799288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Виховна та культурно-масова і  спортивна робота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95745FE-4512-4ACA-865F-79BDBB45F7F5}"/>
              </a:ext>
            </a:extLst>
          </p:cNvPr>
          <p:cNvSpPr/>
          <p:nvPr/>
        </p:nvSpPr>
        <p:spPr>
          <a:xfrm>
            <a:off x="899592" y="548680"/>
            <a:ext cx="799288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/>
              <a:t>Аліна Юр’єва - студентка 2 курсу спеціальності "Туризм" - бронзова призерка Першості України з </a:t>
            </a:r>
            <a:r>
              <a:rPr lang="uk-UA" b="1" dirty="0" err="1"/>
              <a:t>чирлідингу</a:t>
            </a:r>
            <a:r>
              <a:rPr lang="uk-UA" b="1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B9E85C8-CD8F-46CD-8F0C-B360A054EA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26370"/>
            <a:ext cx="3960440" cy="50109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7681421-5B03-415C-BD25-B30EFCAE32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26370"/>
            <a:ext cx="3888432" cy="50109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986799" cy="12284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="" xmlns:p14="http://schemas.microsoft.com/office/powerpoint/2010/main" val="316284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51D9D9E-8800-4236-9D6D-768D21E8CC84}"/>
              </a:ext>
            </a:extLst>
          </p:cNvPr>
          <p:cNvSpPr/>
          <p:nvPr/>
        </p:nvSpPr>
        <p:spPr>
          <a:xfrm>
            <a:off x="323528" y="23299"/>
            <a:ext cx="799288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Виховна та культурно-масова і  спортивна робота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F8AACB9-4B8C-4C3A-8462-5856FA1AA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581128"/>
            <a:ext cx="3707904" cy="22535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8A615F0-039F-4975-89D7-54F08189F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1" y="4151275"/>
            <a:ext cx="5256584" cy="270087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95745FE-4512-4ACA-865F-79BDBB45F7F5}"/>
              </a:ext>
            </a:extLst>
          </p:cNvPr>
          <p:cNvSpPr/>
          <p:nvPr/>
        </p:nvSpPr>
        <p:spPr>
          <a:xfrm>
            <a:off x="2915816" y="4151275"/>
            <a:ext cx="608416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/>
              <a:t>Театралізоване дійство «Анд</a:t>
            </a:r>
            <a:r>
              <a:rPr lang="x-none" b="1" dirty="0"/>
              <a:t>р</a:t>
            </a:r>
            <a:r>
              <a:rPr lang="uk-UA" b="1" dirty="0" err="1"/>
              <a:t>іївські</a:t>
            </a:r>
            <a:r>
              <a:rPr lang="uk-UA" b="1" dirty="0"/>
              <a:t> вечорниці» </a:t>
            </a:r>
          </a:p>
          <a:p>
            <a:pPr algn="ctr"/>
            <a:r>
              <a:rPr lang="uk-UA" b="1" dirty="0"/>
              <a:t>від студентів ННІ неперервної освіти і туризму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1FC3662B-AA4C-485F-BE57-0498A59D2ED2}"/>
              </a:ext>
            </a:extLst>
          </p:cNvPr>
          <p:cNvSpPr/>
          <p:nvPr/>
        </p:nvSpPr>
        <p:spPr>
          <a:xfrm>
            <a:off x="30290" y="450404"/>
            <a:ext cx="71339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err="1"/>
              <a:t>Зірковий</a:t>
            </a:r>
            <a:r>
              <a:rPr lang="ru-RU" b="1" dirty="0"/>
              <a:t> </a:t>
            </a:r>
            <a:r>
              <a:rPr lang="ru-RU" b="1" dirty="0" err="1"/>
              <a:t>виступ</a:t>
            </a:r>
            <a:r>
              <a:rPr lang="ru-RU" b="1" dirty="0"/>
              <a:t> </a:t>
            </a:r>
            <a:r>
              <a:rPr lang="ru-RU" b="1" dirty="0" err="1"/>
              <a:t>студентів-туристів</a:t>
            </a:r>
            <a:r>
              <a:rPr lang="ru-RU" b="1" dirty="0"/>
              <a:t> на «</a:t>
            </a:r>
            <a:r>
              <a:rPr lang="ru-RU" b="1" dirty="0" err="1"/>
              <a:t>Пісенних</a:t>
            </a:r>
            <a:r>
              <a:rPr lang="ru-RU" b="1" dirty="0"/>
              <a:t> </a:t>
            </a:r>
            <a:r>
              <a:rPr lang="ru-RU" b="1" dirty="0" err="1"/>
              <a:t>баталіях</a:t>
            </a:r>
            <a:r>
              <a:rPr lang="ru-RU" b="1" dirty="0"/>
              <a:t>»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025E35E-CDB8-467D-9869-7A64D4619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" y="931940"/>
            <a:ext cx="4300076" cy="29291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DCD33AB-1BD0-475C-8DFF-FEE98083A1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31940"/>
            <a:ext cx="4572000" cy="29291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31743"/>
            <a:ext cx="899592" cy="11414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346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9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40466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Надходження коштів до спеціального фонду  інституту </a:t>
            </a:r>
            <a:endParaRPr lang="uk-UA" b="1" dirty="0" smtClean="0"/>
          </a:p>
          <a:p>
            <a:pPr algn="ctr"/>
            <a:r>
              <a:rPr lang="uk-UA" b="1" dirty="0" smtClean="0"/>
              <a:t>за </a:t>
            </a:r>
            <a:r>
              <a:rPr lang="uk-UA" b="1" dirty="0"/>
              <a:t>видами діяльності у 2019 році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0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ФІНАНСОВО-ЕКОНОМІЧНА ДІЯЛЬНІСТЬ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31743"/>
            <a:ext cx="899592" cy="11414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986799" cy="1228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" y="980726"/>
          <a:ext cx="9144000" cy="5877273"/>
        </p:xfrm>
        <a:graphic>
          <a:graphicData uri="http://schemas.openxmlformats.org/drawingml/2006/table">
            <a:tbl>
              <a:tblPr/>
              <a:tblGrid>
                <a:gridCol w="42119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13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584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2606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Види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діяльності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Фактичні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надходження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коштів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 у 201</a:t>
                      </a: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році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Планові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надходження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коштів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 у 20</a:t>
                      </a: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році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72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тис. 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грн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-64770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% , за структурою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тис. 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грн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% , за структурою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09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Оплата за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навчання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: студентами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 слухачами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програм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здобуття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другої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вищої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освіти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магістерських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програм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«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Публічне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управління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та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адміністрування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»</a:t>
                      </a:r>
                    </a:p>
                  </a:txBody>
                  <a:tcPr marL="34349" marR="343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6411,0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81,5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7000,0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87,5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58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Підвищення кваліфікації керівників, спеціалістів, науково-педагогічних працівників </a:t>
                      </a: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та стажування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901,0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11,5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1000,0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12,5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За державну атестацію з української мови</a:t>
                      </a:r>
                    </a:p>
                  </a:txBody>
                  <a:tcPr marL="34349" marR="343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360,0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4,6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94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Інші надходження </a:t>
                      </a:r>
                    </a:p>
                  </a:txBody>
                  <a:tcPr marL="34349" marR="343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195,0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2,4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94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Всього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:</a:t>
                      </a:r>
                    </a:p>
                  </a:txBody>
                  <a:tcPr marL="34349" marR="343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7 867,0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8 000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,0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3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Оплата з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а навчання магістрів, бакалаврів </a:t>
                      </a: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(програма «Освіта»)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3500,0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5000,0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9429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РАЗОМ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:</a:t>
                      </a:r>
                    </a:p>
                  </a:txBody>
                  <a:tcPr marL="34349" marR="343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11 367,0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-111125" algn="l"/>
                        </a:tabLst>
                      </a:pPr>
                      <a:r>
                        <a:rPr lang="uk-UA" sz="2000" b="1">
                          <a:latin typeface="Times New Roman"/>
                          <a:ea typeface="Times New Roman"/>
                          <a:cs typeface="Times New Roman"/>
                        </a:rPr>
                        <a:t>13 000,0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349" marR="343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31743"/>
            <a:ext cx="899592" cy="11414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43608" y="0"/>
            <a:ext cx="7128792" cy="1016968"/>
          </a:xfrm>
          <a:ln w="571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коштів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фонду  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2019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та план на 2020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986799" cy="1228495"/>
          </a:xfrm>
          <a:prstGeom prst="rect">
            <a:avLst/>
          </a:prstGeom>
          <a:solidFill>
            <a:schemeClr val="bg1"/>
          </a:soli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8" y="0"/>
            <a:ext cx="9067800" cy="6926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>
              <a:buClr>
                <a:srgbClr val="78697B"/>
              </a:buClr>
            </a:pPr>
            <a:r>
              <a:rPr lang="ru-RU" sz="2800" dirty="0"/>
              <a:t>ФІНАНСОВО-ЕКОНОМІЧНА ДІЯЛЬНІСТЬ</a:t>
            </a:r>
            <a:endParaRPr lang="uk-UA" sz="2500" cap="none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279568575"/>
              </p:ext>
            </p:extLst>
          </p:nvPr>
        </p:nvGraphicFramePr>
        <p:xfrm>
          <a:off x="107504" y="908720"/>
          <a:ext cx="9067800" cy="4663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5288340"/>
            <a:ext cx="9144000" cy="1323439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dirty="0">
                <a:latin typeface="+mj-lt"/>
              </a:rPr>
              <a:t>К</a:t>
            </a:r>
            <a:r>
              <a:rPr lang="x-none" sz="2000" b="1" dirty="0">
                <a:latin typeface="+mj-lt"/>
              </a:rPr>
              <a:t>ошти загального фонду </a:t>
            </a:r>
            <a:r>
              <a:rPr lang="x-none" sz="2000" dirty="0">
                <a:latin typeface="+mj-lt"/>
              </a:rPr>
              <a:t>використані у 20</a:t>
            </a:r>
            <a:r>
              <a:rPr lang="ru-RU" sz="2000" dirty="0">
                <a:latin typeface="+mj-lt"/>
              </a:rPr>
              <a:t>19</a:t>
            </a:r>
            <a:r>
              <a:rPr lang="x-none" sz="2000" dirty="0">
                <a:latin typeface="+mj-lt"/>
              </a:rPr>
              <a:t> році −</a:t>
            </a:r>
            <a:r>
              <a:rPr lang="ru-RU" sz="2000" dirty="0">
                <a:latin typeface="+mj-lt"/>
              </a:rPr>
              <a:t>6617,5  </a:t>
            </a:r>
            <a:r>
              <a:rPr lang="x-none" sz="2000" dirty="0">
                <a:latin typeface="+mj-lt"/>
              </a:rPr>
              <a:t>тис. грн. при плані </a:t>
            </a:r>
            <a:r>
              <a:rPr lang="ru-RU" sz="2000" dirty="0">
                <a:latin typeface="+mj-lt"/>
              </a:rPr>
              <a:t>6617,5 </a:t>
            </a:r>
            <a:r>
              <a:rPr lang="x-none" sz="2000" dirty="0">
                <a:latin typeface="+mj-lt"/>
              </a:rPr>
              <a:t>тис.</a:t>
            </a:r>
            <a:r>
              <a:rPr lang="uk-UA" sz="2000" dirty="0">
                <a:latin typeface="+mj-lt"/>
              </a:rPr>
              <a:t> </a:t>
            </a:r>
            <a:r>
              <a:rPr lang="x-none" sz="2000" dirty="0">
                <a:latin typeface="+mj-lt"/>
              </a:rPr>
              <a:t>грн. </a:t>
            </a:r>
            <a:endParaRPr lang="ru-RU" sz="2000" dirty="0">
              <a:latin typeface="+mj-lt"/>
            </a:endParaRPr>
          </a:p>
          <a:p>
            <a:r>
              <a:rPr lang="uk-UA" sz="2000" dirty="0">
                <a:latin typeface="+mj-lt"/>
              </a:rPr>
              <a:t>Використання</a:t>
            </a:r>
            <a:r>
              <a:rPr lang="uk-UA" sz="2000" b="1" dirty="0">
                <a:latin typeface="+mj-lt"/>
              </a:rPr>
              <a:t> коштів спеціального фонду : із запланованих 8434,3  тис. </a:t>
            </a:r>
            <a:r>
              <a:rPr lang="uk-UA" sz="2000" b="1" dirty="0" err="1">
                <a:latin typeface="+mj-lt"/>
              </a:rPr>
              <a:t>грн</a:t>
            </a:r>
            <a:r>
              <a:rPr lang="uk-UA" sz="2000" b="1" dirty="0">
                <a:latin typeface="+mj-lt"/>
              </a:rPr>
              <a:t> використано  5276,6 </a:t>
            </a:r>
            <a:r>
              <a:rPr lang="uk-UA" sz="2000" b="1" dirty="0" err="1">
                <a:latin typeface="+mj-lt"/>
              </a:rPr>
              <a:t>тис.грн</a:t>
            </a:r>
            <a:endParaRPr lang="x-none" sz="2000" b="1" dirty="0"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AF6BEC9-13BF-4A01-B75E-636F80B41A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16214"/>
            <a:ext cx="899592" cy="11239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986799" cy="122849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54868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/>
            </a:r>
            <a:br>
              <a:rPr lang="uk-UA" b="1" dirty="0"/>
            </a:br>
            <a:r>
              <a:rPr lang="uk-UA" b="1" dirty="0"/>
              <a:t/>
            </a:r>
            <a:br>
              <a:rPr lang="uk-UA" b="1" dirty="0"/>
            </a:br>
            <a:r>
              <a:rPr lang="uk-UA" sz="2400" b="1" dirty="0"/>
              <a:t>Динаміка надходження </a:t>
            </a:r>
            <a:r>
              <a:rPr lang="uk-UA" sz="2400" b="1" dirty="0" err="1"/>
              <a:t>спецкоштів</a:t>
            </a:r>
            <a:r>
              <a:rPr lang="uk-UA" sz="2400" b="1" dirty="0"/>
              <a:t> </a:t>
            </a:r>
            <a:r>
              <a:rPr lang="uk-UA" sz="2400" b="1" dirty="0" smtClean="0"/>
              <a:t/>
            </a:r>
            <a:br>
              <a:rPr lang="uk-UA" sz="2400" b="1" dirty="0" smtClean="0"/>
            </a:br>
            <a:r>
              <a:rPr lang="uk-UA" sz="2400" b="1" dirty="0" smtClean="0"/>
              <a:t>за </a:t>
            </a:r>
            <a:r>
              <a:rPr lang="uk-UA" sz="2400" b="1" dirty="0"/>
              <a:t>2009-2019 роки, тис. грн.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Диаграмма 1"/>
          <p:cNvGraphicFramePr>
            <a:graphicFrameLocks/>
          </p:cNvGraphicFramePr>
          <p:nvPr/>
        </p:nvGraphicFramePr>
        <p:xfrm>
          <a:off x="0" y="548680"/>
          <a:ext cx="914400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349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31743"/>
            <a:ext cx="899592" cy="11414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986799" cy="1156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128792" cy="1052736"/>
          </a:xfrm>
          <a:ln w="571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15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 зміцнення матеріально-технічної бази </a:t>
            </a:r>
            <a:b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2020 році </a:t>
            </a:r>
            <a:endParaRPr lang="uk-UA" sz="2400" b="1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4242350174"/>
              </p:ext>
            </p:extLst>
          </p:nvPr>
        </p:nvGraphicFramePr>
        <p:xfrm>
          <a:off x="1" y="1124744"/>
          <a:ext cx="9143999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C39BABC-B27E-4E1E-B7FA-81B896CA1A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52" y="-27261"/>
            <a:ext cx="1009524" cy="12960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1058807" cy="122849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200800" cy="908719"/>
          </a:xfrm>
          <a:ln w="571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lnSpc>
                <a:spcPct val="115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uk-UA" sz="2800" b="1" dirty="0">
                <a:effectLst/>
              </a:rPr>
              <a:t>Шляхи підвищення </a:t>
            </a:r>
            <a:br>
              <a:rPr lang="uk-UA" sz="2800" b="1" dirty="0">
                <a:effectLst/>
              </a:rPr>
            </a:br>
            <a:r>
              <a:rPr lang="uk-UA" sz="2800" b="1" dirty="0">
                <a:effectLst/>
              </a:rPr>
              <a:t>ефективності освіти дорослих у 2020 році</a:t>
            </a:r>
            <a:endParaRPr lang="uk-UA" sz="28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1559254029"/>
              </p:ext>
            </p:extLst>
          </p:nvPr>
        </p:nvGraphicFramePr>
        <p:xfrm>
          <a:off x="1" y="980728"/>
          <a:ext cx="9143999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31743"/>
            <a:ext cx="899592" cy="11414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5D6076-0C52-4C5F-A031-5E806B2F11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914791" cy="108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813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3">
            <a:extLst>
              <a:ext uri="{FF2B5EF4-FFF2-40B4-BE49-F238E27FC236}">
                <a16:creationId xmlns="" xmlns:a16="http://schemas.microsoft.com/office/drawing/2014/main" id="{4E06DFC5-B8C4-430D-844D-919E483D5D2E}"/>
              </a:ext>
            </a:extLst>
          </p:cNvPr>
          <p:cNvGraphicFramePr>
            <a:graphicFrameLocks/>
          </p:cNvGraphicFramePr>
          <p:nvPr/>
        </p:nvGraphicFramePr>
        <p:xfrm>
          <a:off x="71438" y="1966913"/>
          <a:ext cx="6038850" cy="5033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2009E210-8CF7-4E39-B4A8-170B6A4CC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7770304"/>
              </p:ext>
            </p:extLst>
          </p:nvPr>
        </p:nvGraphicFramePr>
        <p:xfrm>
          <a:off x="3995738" y="990247"/>
          <a:ext cx="4968875" cy="20713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5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28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00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001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uk-UA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Категорії НПП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</a:t>
                      </a:r>
                      <a:r>
                        <a:rPr lang="ru-RU" sz="1200" b="1" i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ть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200" b="1" i="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осіб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lang="uk-UA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Академіки, члени-кореспонденти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8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581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uk-UA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Професори, доктори наук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uk-UA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Доценти, кандидати наук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uk-UA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478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ru-RU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Висококваліфіковані</a:t>
                      </a: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керівники</a:t>
                      </a: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 </a:t>
                      </a:r>
                      <a:r>
                        <a:rPr lang="ru-RU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спеціалісти</a:t>
                      </a: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без </a:t>
                      </a:r>
                      <a:r>
                        <a:rPr lang="ru-RU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вченого</a:t>
                      </a: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ступеня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uk-UA" sz="160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uk-UA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із</a:t>
                      </a:r>
                      <a:r>
                        <a:rPr lang="uk-UA" sz="16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структур </a:t>
                      </a:r>
                      <a:r>
                        <a:rPr lang="uk-UA" sz="1600" u="none" strike="noStrike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Мінагрополітики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uk-UA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</a:t>
                      </a:r>
                      <a:endParaRPr lang="ru-RU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uk-UA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algn="ctr" defTabSz="914400" rtl="0" eaLnBrk="1" fontAlgn="b" latinLnBrk="0" hangingPunct="1"/>
                      <a:endParaRPr lang="uk-UA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uk-UA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</a:t>
                      </a:r>
                      <a:endParaRPr lang="en-US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4E220AD9-262D-4B12-829A-8CF8AEC7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171400"/>
            <a:ext cx="8393113" cy="1152526"/>
          </a:xfrm>
        </p:spPr>
        <p:txBody>
          <a:bodyPr>
            <a:normAutofit/>
          </a:bodyPr>
          <a:lstStyle/>
          <a:p>
            <a:pPr marL="0" indent="0" algn="ctr" eaLnBrk="1" hangingPunct="1">
              <a:buClrTx/>
              <a:buSzTx/>
              <a:buFont typeface="Georgia" panose="02040502050405020303" pitchFamily="18" charset="0"/>
              <a:buNone/>
              <a:tabLst>
                <a:tab pos="449263" algn="r"/>
                <a:tab pos="2636838" algn="ctr"/>
                <a:tab pos="5273675" algn="r"/>
              </a:tabLst>
              <a:defRPr/>
            </a:pPr>
            <a:r>
              <a:rPr lang="uk-UA" sz="2000" b="1" dirty="0">
                <a:solidFill>
                  <a:schemeClr val="dk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Якісний склад науково-педагогічних працівників, </a:t>
            </a:r>
            <a:br>
              <a:rPr lang="uk-UA" sz="2000" b="1" dirty="0">
                <a:solidFill>
                  <a:schemeClr val="dk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2000" b="1" dirty="0">
                <a:solidFill>
                  <a:schemeClr val="dk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які залучені до реалізації напрямів роботи </a:t>
            </a:r>
            <a:r>
              <a:rPr lang="uk-UA" sz="2000" b="1" dirty="0" smtClean="0">
                <a:solidFill>
                  <a:schemeClr val="dk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uk-UA" sz="2000" b="1" dirty="0" smtClean="0">
                <a:solidFill>
                  <a:schemeClr val="dk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2000" b="1" dirty="0" smtClean="0">
                <a:solidFill>
                  <a:schemeClr val="dk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ННІ неперервної освіти і туризму   </a:t>
            </a:r>
            <a:r>
              <a:rPr lang="uk-UA" sz="2000" b="1" dirty="0">
                <a:solidFill>
                  <a:schemeClr val="dk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у 2019 році</a:t>
            </a:r>
            <a:endParaRPr lang="ru-RU" sz="2000" b="1" dirty="0">
              <a:solidFill>
                <a:schemeClr val="dk1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42F84D0-6115-4AD3-BD6D-F1A23F9D3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" y="116632"/>
            <a:ext cx="986799" cy="11414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31743"/>
            <a:ext cx="899592" cy="1141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0.gstatic.com/images?q=tbn:ANd9GcSVO8bBrZcQX4s1klOOTsSei0u6x6vznrVE9eT31FpB9e7VjrH1aRqAk2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1475656" cy="1905000"/>
          </a:xfrm>
          <a:prstGeom prst="rect">
            <a:avLst/>
          </a:prstGeom>
          <a:noFill/>
        </p:spPr>
      </p:pic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03ED516D-0AA2-432E-B506-0BFF45B8F68C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414115920"/>
              </p:ext>
            </p:extLst>
          </p:nvPr>
        </p:nvGraphicFramePr>
        <p:xfrm>
          <a:off x="0" y="-315416"/>
          <a:ext cx="9144000" cy="7416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-31743"/>
            <a:ext cx="827584" cy="1084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44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179512" y="0"/>
            <a:ext cx="8799035" cy="1138773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Проект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РІШЕННЯ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+mj-lt"/>
                <a:ea typeface="Times New Roman" pitchFamily="18" charset="0"/>
              </a:rPr>
              <a:t>з</a:t>
            </a:r>
            <a:r>
              <a:rPr kumimoji="0" 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борів трудового колективу ННІ неперервної освіти і туризму від 26 грудня  2019 року 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щодо доповіді  директора  </a:t>
            </a:r>
            <a:r>
              <a:rPr kumimoji="0" 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Кулаєць</a:t>
            </a:r>
            <a:r>
              <a:rPr kumimoji="0" 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 Марії Михайлівни</a:t>
            </a:r>
            <a:endParaRPr kumimoji="0" lang="uk-UA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1166555"/>
            <a:ext cx="9144000" cy="2246769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71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Заслухавши та обговоривши звіт директора ННІ неперервної освіти і туризму «Про діяльність навчально-наукового інституту неперервної освіти  і туризму за 2019 рік», вчена рада  інституту відзначає, що інститут в цілому реалізує мету і цілі,  визначені у Програмі  розвитку університету «Голосіївська ініціатива - 2020»,  організовує роботу згідно  положень Закону України «Про вищу освіту» рішень вченої ради університету та інституту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3305016"/>
            <a:ext cx="9144000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71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1. Навчально-методична робота 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Навчально-методична робота  спрямована на покращення якості навчального  процесу з підвищення кваліфікації керівників, спеціалістів  агропромислової і природоохоронної  галузей,  державних службовців, педагогічних і науково-педагогічних працівників  закладів вищої освіти,  підготовку дорадників та експертів-дорадників, бакалаврів зі спеціальностей «Туризм», «Готельно-ресторанна справа», «Публічне управління та адміністрування»,  магістрів зі спеціальностей  «Публічне управління та адміністрування», «Менеджмент» («Управління інноваційною діяльністю» і «</a:t>
            </a:r>
            <a:r>
              <a:rPr kumimoji="0" lang="uk-UA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Дорадництво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»), підготовку фахівців з наданням другої вищої освіти ОС «Бакалавр» і «Магістр» зі спеціальностей: «Агрономія», «Економіка», «Право», «Облік і оподаткування», «Лісове господарство», «Садово-паркове господарства», «Геодезія та землеустрій».</a:t>
            </a: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Продовження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РІШЕННЯ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836712"/>
            <a:ext cx="9144000" cy="6217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71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Навчально-методична робота 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indent="457200" algn="just"/>
            <a:r>
              <a:rPr lang="uk-UA" sz="2000" dirty="0"/>
              <a:t>В інституті  впродовж 2019 року  пройшли  підвищення </a:t>
            </a:r>
            <a:r>
              <a:rPr lang="uk-UA" sz="2000" dirty="0" err="1"/>
              <a:t>кваліфікаціїї</a:t>
            </a:r>
            <a:r>
              <a:rPr lang="uk-UA" sz="2000" dirty="0"/>
              <a:t> </a:t>
            </a:r>
            <a:r>
              <a:rPr lang="ru-RU" sz="2000" dirty="0"/>
              <a:t>3426</a:t>
            </a:r>
            <a:r>
              <a:rPr lang="uk-UA" sz="2000" dirty="0"/>
              <a:t>  осіб, з них за рахунок  держзамовлення  </a:t>
            </a:r>
            <a:r>
              <a:rPr lang="uk-UA" sz="2000" b="1" dirty="0"/>
              <a:t>2800</a:t>
            </a:r>
            <a:r>
              <a:rPr lang="uk-UA" sz="2000" dirty="0"/>
              <a:t> осіб, що дало можливість у повному обсязі  виконати план-графік.</a:t>
            </a:r>
            <a:endParaRPr lang="ru-RU" sz="2000" dirty="0"/>
          </a:p>
          <a:p>
            <a:pPr indent="457200" algn="just"/>
            <a:r>
              <a:rPr lang="uk-UA" sz="2000" dirty="0"/>
              <a:t>Підготовлено і випущено </a:t>
            </a:r>
            <a:r>
              <a:rPr lang="ru-RU" sz="2000" b="1" dirty="0"/>
              <a:t>208</a:t>
            </a:r>
            <a:r>
              <a:rPr lang="uk-UA" sz="2000" dirty="0"/>
              <a:t>  фахівців,  в тому числі бакалаврів </a:t>
            </a:r>
            <a:r>
              <a:rPr lang="ru-RU" sz="2000" b="1" dirty="0"/>
              <a:t>48</a:t>
            </a:r>
            <a:r>
              <a:rPr lang="uk-UA" sz="2000" dirty="0"/>
              <a:t>, магістрів  </a:t>
            </a:r>
            <a:r>
              <a:rPr lang="ru-RU" sz="2000" b="1" dirty="0"/>
              <a:t>173</a:t>
            </a:r>
            <a:r>
              <a:rPr lang="uk-UA" sz="2000" dirty="0"/>
              <a:t>  осіб.</a:t>
            </a:r>
            <a:endParaRPr lang="ru-RU" sz="2000" dirty="0"/>
          </a:p>
          <a:p>
            <a:pPr indent="457200" algn="just"/>
            <a:r>
              <a:rPr lang="uk-UA" sz="2000" dirty="0"/>
              <a:t>У складних умовах нинішньої кампанії на навчання прийнято 385 осіб,  з них : бакалаврів </a:t>
            </a:r>
            <a:r>
              <a:rPr lang="uk-UA" sz="2000" b="1" dirty="0"/>
              <a:t>223</a:t>
            </a:r>
            <a:r>
              <a:rPr lang="uk-UA" sz="2000" dirty="0"/>
              <a:t> осіб, магістрів  </a:t>
            </a:r>
            <a:r>
              <a:rPr lang="uk-UA" sz="2000" b="1" dirty="0"/>
              <a:t>162</a:t>
            </a:r>
            <a:r>
              <a:rPr lang="uk-UA" sz="2000" dirty="0"/>
              <a:t> за чотирнадцятьма спеціальностями  і навчально-освітніми програмами. На контрактну форму  навчання зараховано </a:t>
            </a:r>
            <a:r>
              <a:rPr lang="uk-UA" sz="2000" b="1" dirty="0"/>
              <a:t>376</a:t>
            </a:r>
            <a:r>
              <a:rPr lang="uk-UA" sz="2000" dirty="0"/>
              <a:t> осіб,  що  становить  97,7 % від загальної кількості вступників.</a:t>
            </a:r>
            <a:endParaRPr lang="ru-RU" sz="2000" dirty="0"/>
          </a:p>
          <a:p>
            <a:pPr indent="457200" algn="just"/>
            <a:r>
              <a:rPr lang="uk-UA" sz="2000" dirty="0"/>
              <a:t>Станом на 24.12.2019 р. чисельність студентів  денної і заочної  форми  навчання  у нас складає </a:t>
            </a:r>
            <a:r>
              <a:rPr lang="uk-UA" sz="2000" b="1" dirty="0"/>
              <a:t>811</a:t>
            </a:r>
            <a:r>
              <a:rPr lang="uk-UA" sz="2000" dirty="0"/>
              <a:t> осіб,  що на </a:t>
            </a:r>
            <a:r>
              <a:rPr lang="uk-UA" sz="2000" b="1" dirty="0"/>
              <a:t>147 осіб  (на 21% )</a:t>
            </a:r>
            <a:r>
              <a:rPr lang="uk-UA" sz="2000" dirty="0"/>
              <a:t> більше  проти відповідного  періоду  минулого року.</a:t>
            </a:r>
            <a:endParaRPr lang="ru-RU" sz="2000" dirty="0"/>
          </a:p>
          <a:p>
            <a:pPr indent="457200" algn="just"/>
            <a:r>
              <a:rPr lang="uk-UA" sz="2000" dirty="0"/>
              <a:t>Обсяг  залучених </a:t>
            </a:r>
            <a:r>
              <a:rPr lang="uk-UA" sz="2000" dirty="0" err="1"/>
              <a:t>спецкоштів</a:t>
            </a:r>
            <a:r>
              <a:rPr lang="uk-UA" sz="2000" dirty="0"/>
              <a:t> від госпрозрахункової  діяльності становить  понад </a:t>
            </a:r>
            <a:r>
              <a:rPr lang="uk-UA" sz="2000" b="1" u="sng" dirty="0"/>
              <a:t>8,0 млн. грн</a:t>
            </a:r>
            <a:r>
              <a:rPr lang="uk-UA" sz="2000" dirty="0"/>
              <a:t>.  на </a:t>
            </a:r>
            <a:r>
              <a:rPr lang="uk-UA" sz="2000" dirty="0" err="1"/>
              <a:t>спецрахунок</a:t>
            </a:r>
            <a:r>
              <a:rPr lang="uk-UA" sz="2000" dirty="0"/>
              <a:t> інституту і </a:t>
            </a:r>
            <a:r>
              <a:rPr lang="uk-UA" sz="2000" b="1" u="sng" dirty="0"/>
              <a:t>3,5 </a:t>
            </a:r>
            <a:r>
              <a:rPr lang="uk-UA" sz="2000" b="1" u="sng" dirty="0" err="1"/>
              <a:t>млн.грн</a:t>
            </a:r>
            <a:r>
              <a:rPr lang="uk-UA" sz="2000" dirty="0"/>
              <a:t>. –  на програму «Освіта».</a:t>
            </a:r>
            <a:endParaRPr lang="ru-RU" sz="2000" dirty="0"/>
          </a:p>
          <a:p>
            <a:pPr indent="457200" algn="just"/>
            <a:r>
              <a:rPr lang="uk-UA" sz="2000" dirty="0"/>
              <a:t>Залишок позабюджетних коштів на кінець року складатиме понад 4,0 </a:t>
            </a:r>
            <a:r>
              <a:rPr lang="uk-UA" sz="2000" dirty="0" err="1"/>
              <a:t>млн.грн</a:t>
            </a:r>
            <a:r>
              <a:rPr lang="uk-UA" sz="2000" dirty="0"/>
              <a:t>. проти  1,4 </a:t>
            </a:r>
            <a:r>
              <a:rPr lang="uk-UA" sz="2000" dirty="0" err="1"/>
              <a:t>млн.грн</a:t>
            </a:r>
            <a:r>
              <a:rPr lang="uk-UA" sz="2000" dirty="0"/>
              <a:t>. –  станом на  01.01.2019 року</a:t>
            </a:r>
            <a:r>
              <a:rPr lang="uk-UA" dirty="0"/>
              <a:t>.</a:t>
            </a:r>
            <a:endParaRPr lang="ru-RU" dirty="0"/>
          </a:p>
          <a:p>
            <a:pPr marL="0" marR="0" lvl="0" indent="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Продовження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РІШЕННЯ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659301"/>
            <a:ext cx="9144000" cy="57554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71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Навчально-методична робота 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r>
              <a:rPr lang="uk-UA" dirty="0"/>
              <a:t>.</a:t>
            </a:r>
            <a:endParaRPr lang="ru-RU" sz="2000" dirty="0"/>
          </a:p>
          <a:p>
            <a:pPr indent="457200" algn="just"/>
            <a:r>
              <a:rPr lang="uk-UA" sz="2100" dirty="0"/>
              <a:t>Станом на 01.01.2020 року в інституті функціонує дві кафедри : «Публічного управління та менеджменту інноваційної діяльності», «Туристичного та готельно-ресторанного бізнесу  і консалтингу».</a:t>
            </a:r>
            <a:endParaRPr lang="ru-RU" sz="2100" dirty="0"/>
          </a:p>
          <a:p>
            <a:pPr indent="457200" algn="just"/>
            <a:r>
              <a:rPr lang="uk-UA" sz="2100" dirty="0"/>
              <a:t>До навчального  процесу  також долучаються  науково-педагогічні працівники  дев'яноста  кафедр університету.</a:t>
            </a:r>
            <a:endParaRPr lang="ru-RU" sz="2100" dirty="0"/>
          </a:p>
          <a:p>
            <a:pPr indent="457200" algn="just"/>
            <a:r>
              <a:rPr lang="uk-UA" sz="2100" dirty="0"/>
              <a:t>В навчальному процесі  інституту задіяні 272 науково-педагогічних працівники, у тому числі – 58 докторів і 24 кандидатів наук.</a:t>
            </a:r>
            <a:endParaRPr lang="ru-RU" sz="2100" dirty="0"/>
          </a:p>
          <a:p>
            <a:pPr indent="457200" algn="just"/>
            <a:r>
              <a:rPr lang="uk-UA" sz="2100" dirty="0"/>
              <a:t>Директоратом здійснено  системні кроки, щодо підвищення міжнародної складової якості навчального процесу. Здійснюється  підготовка випускників навчально-освітньої програми «Управління інноваційною діяльністю» у Польщі з метою одержання подвійних дипломів.</a:t>
            </a:r>
            <a:endParaRPr lang="ru-RU" sz="2100" dirty="0"/>
          </a:p>
          <a:p>
            <a:pPr indent="457200" algn="just"/>
            <a:r>
              <a:rPr lang="uk-UA" sz="2100" dirty="0"/>
              <a:t>Інститут активно співпрацює з роботодавцями, міністерствами та відомствами</a:t>
            </a:r>
            <a:endParaRPr lang="ru-RU" sz="2100" dirty="0"/>
          </a:p>
          <a:p>
            <a:r>
              <a:rPr lang="uk-UA" dirty="0"/>
              <a:t> </a:t>
            </a:r>
            <a:endParaRPr lang="ru-RU" dirty="0"/>
          </a:p>
          <a:p>
            <a:pPr marL="0" marR="0" lvl="0" indent="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Продовження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РІШЕННЯ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105304"/>
            <a:ext cx="9144000" cy="68634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just"/>
            <a:r>
              <a:rPr lang="uk-UA" sz="2200" b="1" dirty="0"/>
              <a:t>2. Науково-інноваційна діяльність</a:t>
            </a:r>
            <a:endParaRPr lang="ru-RU" sz="2200" dirty="0"/>
          </a:p>
          <a:p>
            <a:pPr indent="457200" algn="just"/>
            <a:r>
              <a:rPr lang="uk-UA" sz="2200" dirty="0"/>
              <a:t> Науковці ННІ неперервної освіти і туризму виконували  науково-дослідну  роботу із  бюджетним фінансуванням на суму 200 </a:t>
            </a:r>
            <a:r>
              <a:rPr lang="uk-UA" sz="2200" dirty="0" err="1"/>
              <a:t>тис.грн</a:t>
            </a:r>
            <a:r>
              <a:rPr lang="uk-UA" sz="2200" dirty="0"/>
              <a:t>. («Створення інтерактивної консалтингової системи для сільського туризму»).</a:t>
            </a:r>
            <a:endParaRPr lang="ru-RU" sz="2200" dirty="0"/>
          </a:p>
          <a:p>
            <a:pPr indent="457200" algn="just"/>
            <a:r>
              <a:rPr lang="uk-UA" sz="2200" dirty="0"/>
              <a:t>Ініціативна тематика представлена двома науковими роботами. Науково-педагогічні працівники кафедр у 2019 році  підготували і надрукували 31  статтю, які входять до складу  видань науково-метричних баз, захищено дві  докторських дисертації, опубліковано   6   статей у фахових виданнях.</a:t>
            </a:r>
            <a:endParaRPr lang="ru-RU" sz="2200" dirty="0"/>
          </a:p>
          <a:p>
            <a:pPr indent="457200" algn="just"/>
            <a:r>
              <a:rPr lang="uk-UA" sz="2200" dirty="0"/>
              <a:t>Активізовано участь студентів у конкурсах наукових робіт та олімпіадах.</a:t>
            </a:r>
            <a:endParaRPr lang="ru-RU" sz="2200" dirty="0"/>
          </a:p>
          <a:p>
            <a:pPr indent="457200" algn="just"/>
            <a:r>
              <a:rPr lang="uk-UA" sz="2200" dirty="0"/>
              <a:t>Перше місце з екології серед студентів із неспеціалізованих  спеціальностей  зайняла студентка  2-го курсу спеціальності «Туризм» </a:t>
            </a:r>
            <a:r>
              <a:rPr lang="uk-UA" sz="2200" b="1" dirty="0"/>
              <a:t>Артеменко Анна</a:t>
            </a:r>
            <a:r>
              <a:rPr lang="uk-UA" sz="2200" dirty="0"/>
              <a:t>, друге місце на Всеукраїнській  олімпіаді з дисципліни «Інтелектуальна власність» зайняла  студентка магістратури  освітньої  програми  «Управління інноваційної діяльності» </a:t>
            </a:r>
            <a:r>
              <a:rPr lang="uk-UA" sz="2200" b="1" dirty="0"/>
              <a:t>Марія Дубовик</a:t>
            </a:r>
            <a:r>
              <a:rPr lang="uk-UA" sz="2200" dirty="0"/>
              <a:t>.  Диплом третього ступеня за перемогу  у Всеукраїнському конкурсі студентських  наукових робіт зі спеціальності «Туризм» отримала  </a:t>
            </a:r>
            <a:r>
              <a:rPr lang="uk-UA" sz="2200" b="1" dirty="0"/>
              <a:t>Ірина Дранко</a:t>
            </a:r>
            <a:r>
              <a:rPr lang="uk-UA" sz="2200" dirty="0"/>
              <a:t>. </a:t>
            </a:r>
            <a:endParaRPr kumimoji="0" lang="uk-UA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Продовження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РІШЕННЯ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836712"/>
            <a:ext cx="9144000" cy="57246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just"/>
            <a:r>
              <a:rPr lang="uk-UA" sz="2200" b="1" dirty="0"/>
              <a:t>2. Науково-інноваційна діяльність</a:t>
            </a:r>
            <a:endParaRPr lang="ru-RU" sz="2200" dirty="0"/>
          </a:p>
          <a:p>
            <a:pPr indent="457200" algn="just"/>
            <a:r>
              <a:rPr lang="uk-UA" sz="2200" dirty="0"/>
              <a:t>Наукова робота  </a:t>
            </a:r>
            <a:r>
              <a:rPr lang="uk-UA" sz="2200" b="1" dirty="0"/>
              <a:t>Ольги Нестеренко</a:t>
            </a:r>
            <a:r>
              <a:rPr lang="uk-UA" sz="2200" dirty="0"/>
              <a:t> на тему «Сучасні інформаційно-консультаційні технології в </a:t>
            </a:r>
            <a:r>
              <a:rPr lang="uk-UA" sz="2200" dirty="0" err="1"/>
              <a:t>дорадництві</a:t>
            </a:r>
            <a:r>
              <a:rPr lang="uk-UA" sz="2200" dirty="0"/>
              <a:t> для підвищення  </a:t>
            </a:r>
            <a:r>
              <a:rPr lang="uk-UA" sz="2200" dirty="0" err="1"/>
              <a:t>конкурентноздатності</a:t>
            </a:r>
            <a:r>
              <a:rPr lang="uk-UA" sz="2200" dirty="0"/>
              <a:t> підприємств» була відзначена  дипломом ІІІ ступеня  у Всеукраїнському конкурсі  студентських наукових робіт зі спеціальності  «Управління у сфері  економічної  конкуренції». Переможцем  у ІІ етапі  Всеукраїнської  студентської  олімпіади  у номінації «За високий рівень  знань та умінь у прийнятті інноваційних рішень» стала  студентка ННІ неперервної освіти і туризму </a:t>
            </a:r>
            <a:r>
              <a:rPr lang="uk-UA" sz="2200" b="1" dirty="0"/>
              <a:t>Юлія </a:t>
            </a:r>
            <a:r>
              <a:rPr lang="uk-UA" sz="2200" b="1" dirty="0" err="1"/>
              <a:t>Олар</a:t>
            </a:r>
            <a:r>
              <a:rPr lang="uk-UA" sz="2200" dirty="0"/>
              <a:t>.</a:t>
            </a:r>
            <a:endParaRPr lang="ru-RU" sz="2200" dirty="0"/>
          </a:p>
          <a:p>
            <a:pPr indent="457200" algn="just"/>
            <a:r>
              <a:rPr lang="uk-UA" sz="2200" dirty="0"/>
              <a:t>В інституті  функціонує три наукових  студентських гуртки «</a:t>
            </a:r>
            <a:r>
              <a:rPr lang="uk-UA" sz="2200" dirty="0" err="1"/>
              <a:t>Агротурист</a:t>
            </a:r>
            <a:r>
              <a:rPr lang="uk-UA" sz="2200" dirty="0"/>
              <a:t>», «</a:t>
            </a:r>
            <a:r>
              <a:rPr lang="uk-UA" sz="2200" dirty="0" err="1"/>
              <a:t>Туризмознавство</a:t>
            </a:r>
            <a:r>
              <a:rPr lang="uk-UA" sz="2200" dirty="0"/>
              <a:t>», «</a:t>
            </a:r>
            <a:r>
              <a:rPr lang="uk-UA" sz="2200" dirty="0" err="1"/>
              <a:t>Інновінг</a:t>
            </a:r>
            <a:r>
              <a:rPr lang="uk-UA" sz="2200" dirty="0"/>
              <a:t>», у яких  дослідницькою діяльністю займаються  48 студентів. На </a:t>
            </a:r>
            <a:r>
              <a:rPr lang="en-US" sz="2200" dirty="0"/>
              <a:t>VIII</a:t>
            </a:r>
            <a:r>
              <a:rPr lang="uk-UA" sz="2200" dirty="0"/>
              <a:t> «Фестивалі студентської науки – 2019» друге місце зайняв  гурток «</a:t>
            </a:r>
            <a:r>
              <a:rPr lang="uk-UA" sz="2200" dirty="0" err="1"/>
              <a:t>Інновінг</a:t>
            </a:r>
            <a:r>
              <a:rPr lang="uk-UA" sz="2200" dirty="0"/>
              <a:t>» і отримав  відповідно  диплом  другого ступеня</a:t>
            </a:r>
            <a:r>
              <a:rPr lang="uk-UA" dirty="0"/>
              <a:t>.</a:t>
            </a:r>
            <a:endParaRPr lang="ru-RU" dirty="0"/>
          </a:p>
          <a:p>
            <a:r>
              <a:rPr lang="uk-UA" dirty="0"/>
              <a:t> </a:t>
            </a:r>
            <a:endParaRPr lang="ru-RU" dirty="0"/>
          </a:p>
          <a:p>
            <a:pPr marL="0" marR="0" lvl="0" indent="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-199250"/>
            <a:ext cx="9144000" cy="646331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Продовження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РІШЕННЯ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436606"/>
            <a:ext cx="9144000" cy="65248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200" b="1" dirty="0"/>
              <a:t>3</a:t>
            </a:r>
            <a:r>
              <a:rPr lang="uk-UA" sz="2200" b="1" dirty="0"/>
              <a:t>. Міжнародна діяльність</a:t>
            </a:r>
            <a:endParaRPr lang="ru-RU" sz="2200" dirty="0"/>
          </a:p>
          <a:p>
            <a:pPr indent="457200" algn="just"/>
            <a:r>
              <a:rPr lang="uk-UA" sz="2200" dirty="0"/>
              <a:t>Протягом звітного року. міжнародна діяльність ННІ неперервної освіти і туризму була спрямована на подальший розвиток зовнішніх зв’язків та розширення контактів із закордонними колегами. </a:t>
            </a:r>
            <a:endParaRPr lang="ru-RU" sz="2200" dirty="0"/>
          </a:p>
          <a:p>
            <a:pPr indent="457200" algn="just"/>
            <a:r>
              <a:rPr lang="uk-UA" sz="2200" dirty="0"/>
              <a:t>Продовжено поширення інформації щодо можливостей отримання подвійних дипломів за спеціальністю «Управління інноваційною діяльністю» у </a:t>
            </a:r>
            <a:r>
              <a:rPr lang="uk-UA" sz="2200" dirty="0" err="1"/>
              <a:t>Доброва-Гурнічій</a:t>
            </a:r>
            <a:r>
              <a:rPr lang="uk-UA" sz="2200" dirty="0"/>
              <a:t> вищій школі управління (Польща).</a:t>
            </a:r>
          </a:p>
          <a:p>
            <a:pPr indent="457200" algn="just"/>
            <a:r>
              <a:rPr lang="ru-RU" sz="2200" dirty="0" err="1"/>
              <a:t>Чотири</a:t>
            </a:r>
            <a:r>
              <a:rPr lang="ru-RU" sz="2200" dirty="0"/>
              <a:t> </a:t>
            </a:r>
            <a:r>
              <a:rPr lang="ru-RU" sz="2200" dirty="0" err="1"/>
              <a:t>науковці</a:t>
            </a:r>
            <a:r>
              <a:rPr lang="ru-RU" sz="2200" dirty="0"/>
              <a:t> </a:t>
            </a:r>
            <a:r>
              <a:rPr lang="ru-RU" sz="2200" dirty="0" err="1"/>
              <a:t>Інституту</a:t>
            </a:r>
            <a:r>
              <a:rPr lang="ru-RU" sz="2200" dirty="0"/>
              <a:t> </a:t>
            </a:r>
            <a:r>
              <a:rPr lang="ru-RU" sz="2200" dirty="0" err="1"/>
              <a:t>пройшли</a:t>
            </a:r>
            <a:r>
              <a:rPr lang="ru-RU" sz="2200" dirty="0"/>
              <a:t> </a:t>
            </a:r>
            <a:r>
              <a:rPr lang="ru-RU" sz="2200" dirty="0" err="1"/>
              <a:t>стажування</a:t>
            </a:r>
            <a:r>
              <a:rPr lang="ru-RU" sz="2200" dirty="0"/>
              <a:t> за кордоном, а </a:t>
            </a:r>
            <a:r>
              <a:rPr lang="ru-RU" sz="2200" dirty="0" err="1"/>
              <a:t>саме</a:t>
            </a:r>
            <a:endParaRPr lang="ru-RU" sz="2200" dirty="0"/>
          </a:p>
          <a:p>
            <a:pPr lvl="0" indent="457200" algn="just"/>
            <a:r>
              <a:rPr lang="uk-UA" sz="2200" dirty="0"/>
              <a:t>Стажування в Державному університеті штату </a:t>
            </a:r>
            <a:r>
              <a:rPr lang="uk-UA" sz="2200" dirty="0" err="1"/>
              <a:t>Оклахома</a:t>
            </a:r>
            <a:r>
              <a:rPr lang="uk-UA" sz="2200" dirty="0"/>
              <a:t>, США  </a:t>
            </a:r>
            <a:r>
              <a:rPr lang="ru-RU" sz="2200" dirty="0"/>
              <a:t>(</a:t>
            </a:r>
            <a:r>
              <a:rPr lang="ru-RU" sz="2200" dirty="0" err="1"/>
              <a:t>агротуризм</a:t>
            </a:r>
            <a:r>
              <a:rPr lang="ru-RU" sz="2200" dirty="0"/>
              <a:t> </a:t>
            </a:r>
            <a:r>
              <a:rPr lang="ru-RU" sz="2200" dirty="0" err="1"/>
              <a:t>і</a:t>
            </a:r>
            <a:r>
              <a:rPr lang="ru-RU" sz="2200" dirty="0"/>
              <a:t> </a:t>
            </a:r>
            <a:r>
              <a:rPr lang="ru-RU" sz="2200" dirty="0" err="1"/>
              <a:t>екстеншн</a:t>
            </a:r>
            <a:r>
              <a:rPr lang="ru-RU" sz="2200" dirty="0"/>
              <a:t> </a:t>
            </a:r>
            <a:r>
              <a:rPr lang="ru-RU" sz="2200" dirty="0" err="1"/>
              <a:t>сервіс</a:t>
            </a:r>
            <a:r>
              <a:rPr lang="ru-RU" sz="2200" dirty="0"/>
              <a:t>), 20.01- 02.02 2019 р. (Т. </a:t>
            </a:r>
            <a:r>
              <a:rPr lang="ru-RU" sz="2200" dirty="0" err="1"/>
              <a:t>Кальна-Дубінюк</a:t>
            </a:r>
            <a:r>
              <a:rPr lang="ru-RU" sz="2200" dirty="0"/>
              <a:t>).</a:t>
            </a:r>
          </a:p>
          <a:p>
            <a:pPr lvl="0" indent="457200" algn="just"/>
            <a:r>
              <a:rPr lang="uk-UA" sz="2200" dirty="0"/>
              <a:t>Стажування за програмою </a:t>
            </a:r>
            <a:r>
              <a:rPr lang="uk-UA" sz="2200" dirty="0" err="1"/>
              <a:t>Еразмус</a:t>
            </a:r>
            <a:r>
              <a:rPr lang="uk-UA" sz="2200" dirty="0"/>
              <a:t>, Університет наук про життя, </a:t>
            </a:r>
            <a:r>
              <a:rPr lang="uk-UA" sz="2200" dirty="0" err="1"/>
              <a:t>Польщя</a:t>
            </a:r>
            <a:r>
              <a:rPr lang="uk-UA" sz="2200" dirty="0"/>
              <a:t>, травень 2019 р. (І. </a:t>
            </a:r>
            <a:r>
              <a:rPr lang="uk-UA" sz="2200" dirty="0" err="1"/>
              <a:t>Кудінова</a:t>
            </a:r>
            <a:r>
              <a:rPr lang="uk-UA" sz="2200" dirty="0"/>
              <a:t>).</a:t>
            </a:r>
            <a:endParaRPr lang="ru-RU" sz="2200" dirty="0"/>
          </a:p>
          <a:p>
            <a:pPr lvl="0" indent="457200" algn="just"/>
            <a:r>
              <a:rPr lang="uk-UA" sz="2200" dirty="0"/>
              <a:t>Стажування за програмою, організованою МОН, Китай, жовтень 2019 р. (Д. Басюк).</a:t>
            </a:r>
            <a:endParaRPr lang="ru-RU" sz="2200" dirty="0"/>
          </a:p>
          <a:p>
            <a:pPr lvl="0" indent="457200" algn="just"/>
            <a:r>
              <a:rPr lang="uk-UA" sz="2200" dirty="0"/>
              <a:t>Стажування державних службовців  і викладачів ЗВО в агенції Королівства </a:t>
            </a:r>
            <a:r>
              <a:rPr lang="uk-UA" sz="2200" dirty="0" err="1"/>
              <a:t>Норверія</a:t>
            </a:r>
            <a:r>
              <a:rPr lang="uk-UA" sz="2200" dirty="0"/>
              <a:t>, травень, 2019 р. (І.Грищенко)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Продовження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РІШЕННЯ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836716"/>
            <a:ext cx="9144000" cy="57246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2200" b="1" dirty="0"/>
              <a:t>Міжнародна діяльність</a:t>
            </a:r>
            <a:endParaRPr lang="ru-RU" sz="2200" dirty="0"/>
          </a:p>
          <a:p>
            <a:pPr indent="457200" algn="just"/>
            <a:r>
              <a:rPr lang="uk-UA" sz="2200" dirty="0"/>
              <a:t>Опубліковано дві статті у журналах, що входять до </a:t>
            </a:r>
            <a:r>
              <a:rPr lang="uk-UA" sz="2200" dirty="0" err="1"/>
              <a:t>наукометричної</a:t>
            </a:r>
            <a:r>
              <a:rPr lang="uk-UA" sz="2200" dirty="0"/>
              <a:t> бази </a:t>
            </a:r>
            <a:r>
              <a:rPr lang="uk-UA" sz="2200" dirty="0" err="1"/>
              <a:t>Scopus</a:t>
            </a:r>
            <a:r>
              <a:rPr lang="uk-UA" sz="2200" dirty="0"/>
              <a:t>. </a:t>
            </a:r>
            <a:endParaRPr lang="ru-RU" sz="2200" dirty="0"/>
          </a:p>
          <a:p>
            <a:pPr indent="457200" algn="just"/>
            <a:r>
              <a:rPr lang="uk-UA" sz="2200" dirty="0"/>
              <a:t>НПП приймали участь у міжнародних виставках, конференціях, круглих столах, семінарах, що проводились FAO, програмах Агентства США з міжнародного розвитку (USAID), в Днях поля, що проводить АДНЦ (аграрний демонстраційний та навчальний центр) Німеччини тощо.</a:t>
            </a:r>
            <a:endParaRPr lang="ru-RU" sz="2200" dirty="0"/>
          </a:p>
          <a:p>
            <a:pPr indent="457200" algn="just"/>
            <a:r>
              <a:rPr lang="ru-RU" sz="2200" dirty="0"/>
              <a:t>Проводились </a:t>
            </a:r>
            <a:r>
              <a:rPr lang="ru-RU" sz="2200" dirty="0" err="1"/>
              <a:t>міжнародні</a:t>
            </a:r>
            <a:r>
              <a:rPr lang="ru-RU" sz="2200" dirty="0"/>
              <a:t> </a:t>
            </a:r>
            <a:r>
              <a:rPr lang="ru-RU" sz="2200" dirty="0" err="1"/>
              <a:t>зустрічі</a:t>
            </a:r>
            <a:r>
              <a:rPr lang="ru-RU" sz="2200" dirty="0"/>
              <a:t>: </a:t>
            </a:r>
          </a:p>
          <a:p>
            <a:pPr indent="457200" algn="just"/>
            <a:r>
              <a:rPr lang="ru-RU" sz="2200" dirty="0"/>
              <a:t>1. </a:t>
            </a:r>
            <a:r>
              <a:rPr lang="ru-RU" sz="2200" dirty="0" err="1"/>
              <a:t>Візит</a:t>
            </a:r>
            <a:r>
              <a:rPr lang="ru-RU" sz="2200" dirty="0"/>
              <a:t> </a:t>
            </a:r>
            <a:r>
              <a:rPr lang="ru-RU" sz="2200" dirty="0" err="1"/>
              <a:t>Шіди</a:t>
            </a:r>
            <a:r>
              <a:rPr lang="ru-RU" sz="2200" dirty="0"/>
              <a:t>  </a:t>
            </a:r>
            <a:r>
              <a:rPr lang="ru-RU" sz="2200" dirty="0" err="1"/>
              <a:t>Хеннеберрі</a:t>
            </a:r>
            <a:r>
              <a:rPr lang="ru-RU" sz="2200" dirty="0"/>
              <a:t>, </a:t>
            </a:r>
            <a:r>
              <a:rPr lang="ru-RU" sz="2200" dirty="0" err="1"/>
              <a:t>професора</a:t>
            </a:r>
            <a:r>
              <a:rPr lang="ru-RU" sz="2200" dirty="0"/>
              <a:t>, директора </a:t>
            </a:r>
            <a:r>
              <a:rPr lang="ru-RU" sz="2200" dirty="0" err="1"/>
              <a:t>міжнародних</a:t>
            </a:r>
            <a:r>
              <a:rPr lang="ru-RU" sz="2200" dirty="0"/>
              <a:t> </a:t>
            </a:r>
            <a:r>
              <a:rPr lang="ru-RU" sz="2200" dirty="0" err="1"/>
              <a:t>магістерських</a:t>
            </a:r>
            <a:r>
              <a:rPr lang="ru-RU" sz="2200" dirty="0"/>
              <a:t> </a:t>
            </a:r>
            <a:r>
              <a:rPr lang="ru-RU" sz="2200" dirty="0" err="1"/>
              <a:t>програм</a:t>
            </a:r>
            <a:r>
              <a:rPr lang="ru-RU" sz="2200" dirty="0"/>
              <a:t> </a:t>
            </a:r>
            <a:r>
              <a:rPr lang="ru-RU" sz="2200" dirty="0" err="1"/>
              <a:t>Оклахомського</a:t>
            </a:r>
            <a:r>
              <a:rPr lang="ru-RU" sz="2200" dirty="0"/>
              <a:t> державного </a:t>
            </a:r>
            <a:r>
              <a:rPr lang="ru-RU" sz="2200" dirty="0" err="1"/>
              <a:t>університету</a:t>
            </a:r>
            <a:r>
              <a:rPr lang="ru-RU" sz="2200" dirty="0"/>
              <a:t>, США  (11-25 </a:t>
            </a:r>
            <a:r>
              <a:rPr lang="ru-RU" sz="2200" dirty="0" err="1"/>
              <a:t>червня</a:t>
            </a:r>
            <a:r>
              <a:rPr lang="ru-RU" sz="2200" dirty="0"/>
              <a:t> 2019 р.) (Т </a:t>
            </a:r>
            <a:r>
              <a:rPr lang="ru-RU" sz="2200" dirty="0" err="1"/>
              <a:t>Кальна-Дубінюк</a:t>
            </a:r>
            <a:r>
              <a:rPr lang="ru-RU" sz="2200" dirty="0"/>
              <a:t>).</a:t>
            </a:r>
          </a:p>
          <a:p>
            <a:pPr indent="457200" algn="just"/>
            <a:r>
              <a:rPr lang="ru-RU" sz="2200" dirty="0"/>
              <a:t>2.Візит на </a:t>
            </a:r>
            <a:r>
              <a:rPr lang="ru-RU" sz="2200" dirty="0" err="1"/>
              <a:t>Internship</a:t>
            </a:r>
            <a:r>
              <a:rPr lang="ru-RU" sz="2200" dirty="0"/>
              <a:t> </a:t>
            </a:r>
            <a:r>
              <a:rPr lang="ru-RU" sz="2200" dirty="0" err="1"/>
              <a:t>Магістра</a:t>
            </a:r>
            <a:r>
              <a:rPr lang="ru-RU" sz="2200" dirty="0"/>
              <a:t> </a:t>
            </a:r>
            <a:r>
              <a:rPr lang="ru-RU" sz="2200" dirty="0" err="1"/>
              <a:t>Барретта</a:t>
            </a:r>
            <a:r>
              <a:rPr lang="ru-RU" sz="2200" dirty="0"/>
              <a:t> Мура </a:t>
            </a:r>
            <a:r>
              <a:rPr lang="ru-RU" sz="2200" dirty="0" err="1"/>
              <a:t>із</a:t>
            </a:r>
            <a:r>
              <a:rPr lang="ru-RU" sz="2200" dirty="0"/>
              <a:t> </a:t>
            </a:r>
            <a:r>
              <a:rPr lang="ru-RU" sz="2200" dirty="0" err="1"/>
              <a:t>Оклахомського</a:t>
            </a:r>
            <a:r>
              <a:rPr lang="ru-RU" sz="2200" dirty="0"/>
              <a:t> державного </a:t>
            </a:r>
            <a:r>
              <a:rPr lang="ru-RU" sz="2200" dirty="0" err="1"/>
              <a:t>університету</a:t>
            </a:r>
            <a:r>
              <a:rPr lang="ru-RU" sz="2200" dirty="0"/>
              <a:t>, США   (9-24 </a:t>
            </a:r>
            <a:r>
              <a:rPr lang="ru-RU" sz="2200" dirty="0" err="1"/>
              <a:t>червня</a:t>
            </a:r>
            <a:r>
              <a:rPr lang="ru-RU" sz="2200" dirty="0"/>
              <a:t> 2019 р.) (Т </a:t>
            </a:r>
            <a:r>
              <a:rPr lang="ru-RU" sz="2200" dirty="0" err="1"/>
              <a:t>Кальна-Дубінюк</a:t>
            </a:r>
            <a:r>
              <a:rPr lang="ru-RU" sz="2200" dirty="0"/>
              <a:t>).</a:t>
            </a:r>
          </a:p>
          <a:p>
            <a:pPr indent="457200" algn="just"/>
            <a:r>
              <a:rPr lang="uk-UA" dirty="0"/>
              <a:t> </a:t>
            </a:r>
            <a:endParaRPr lang="ru-RU" dirty="0"/>
          </a:p>
          <a:p>
            <a:pPr marL="0" marR="0" lvl="0" indent="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Продовження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РІШЕННЯ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07504" y="1412776"/>
            <a:ext cx="9144000" cy="36625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uk-UA" sz="2800" b="1" dirty="0"/>
              <a:t>4. Виховна робота</a:t>
            </a:r>
            <a:r>
              <a:rPr lang="uk-UA" sz="2800" dirty="0"/>
              <a:t> в інституті спрямована на виховання студентів у кращих традиціях національної та світової культури. В ННІ діє інститут наставників. Наставниками груп організовуються місцеві та виїзні екскурсії. Студенти мають можливість займатися у гуртках, клубах за інтересами, що функціонують у гуртожитку №9 для приїжджих</a:t>
            </a:r>
            <a:r>
              <a:rPr lang="uk-UA" sz="2400" dirty="0"/>
              <a:t>. </a:t>
            </a:r>
            <a:endParaRPr lang="ru-RU" sz="2400" dirty="0"/>
          </a:p>
          <a:p>
            <a:r>
              <a:rPr lang="uk-UA" dirty="0"/>
              <a:t> </a:t>
            </a:r>
            <a:endParaRPr lang="ru-RU" dirty="0"/>
          </a:p>
          <a:p>
            <a:pPr marL="0" marR="0" lvl="0" indent="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Продовження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РІШЕННЯ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-71806"/>
            <a:ext cx="9144000" cy="71096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2400" b="1" dirty="0"/>
              <a:t>5. Матеріально-технічна база та </a:t>
            </a:r>
            <a:r>
              <a:rPr lang="uk-UA" sz="2400" b="1" dirty="0" err="1"/>
              <a:t>соціально-</a:t>
            </a:r>
            <a:r>
              <a:rPr lang="uk-UA" sz="2400" b="1" dirty="0"/>
              <a:t> побутові умови студентів та слухачів</a:t>
            </a:r>
            <a:endParaRPr lang="ru-RU" sz="2400" dirty="0"/>
          </a:p>
          <a:p>
            <a:pPr indent="457200" algn="just"/>
            <a:r>
              <a:rPr lang="uk-UA" sz="2400" dirty="0"/>
              <a:t>Слухачі  курсів  підвищення  кваліфікації  і студенти  проживають у гуртожитках № 9 і № 10. В розпорядженні інституту  128 </a:t>
            </a:r>
            <a:r>
              <a:rPr lang="uk-UA" sz="2400" dirty="0" err="1"/>
              <a:t>ліжкомісць</a:t>
            </a:r>
            <a:r>
              <a:rPr lang="uk-UA" sz="2400" dirty="0"/>
              <a:t>  у гуртожитку № 9 і 30 – у гуртожитку № 10.</a:t>
            </a:r>
            <a:endParaRPr lang="ru-RU" sz="2400" dirty="0"/>
          </a:p>
          <a:p>
            <a:pPr indent="457200" algn="just"/>
            <a:r>
              <a:rPr lang="uk-UA" sz="2400" dirty="0"/>
              <a:t>У 2019 році проведено капітальний ремонт місць загального  користування і восьми  кімнат  у гуртожитку № 10 та восьми кімнат  і місць загального  користування у гуртожитку № 9 із встановленням  двох  душових кабін.</a:t>
            </a:r>
            <a:endParaRPr lang="ru-RU" sz="2400" dirty="0"/>
          </a:p>
          <a:p>
            <a:pPr indent="457200" algn="just"/>
            <a:r>
              <a:rPr lang="uk-UA" sz="2400" dirty="0"/>
              <a:t>Закуплено шість </a:t>
            </a:r>
            <a:r>
              <a:rPr lang="uk-UA" sz="2400" dirty="0" err="1"/>
              <a:t>комп</a:t>
            </a:r>
            <a:r>
              <a:rPr lang="ru-RU" sz="2400" dirty="0"/>
              <a:t>`</a:t>
            </a:r>
            <a:r>
              <a:rPr lang="uk-UA" sz="2400" dirty="0" err="1"/>
              <a:t>ютерів</a:t>
            </a:r>
            <a:r>
              <a:rPr lang="uk-UA" sz="2400" dirty="0"/>
              <a:t> для встановлення їх  у </a:t>
            </a:r>
            <a:r>
              <a:rPr lang="uk-UA" sz="2400" dirty="0" err="1"/>
              <a:t>комп</a:t>
            </a:r>
            <a:r>
              <a:rPr lang="ru-RU" sz="2400" dirty="0"/>
              <a:t>`</a:t>
            </a:r>
            <a:r>
              <a:rPr lang="uk-UA" sz="2400" dirty="0" err="1"/>
              <a:t>ютеризованих</a:t>
            </a:r>
            <a:r>
              <a:rPr lang="uk-UA" sz="2400" dirty="0"/>
              <a:t> лабораторіях.</a:t>
            </a:r>
            <a:endParaRPr lang="ru-RU" sz="2400" dirty="0"/>
          </a:p>
          <a:p>
            <a:pPr indent="457200" algn="just"/>
            <a:r>
              <a:rPr lang="uk-UA" sz="2400" dirty="0"/>
              <a:t>Проведено капітальний ремонт  лабораторії 114, корп.10 «Навчальна лабораторія</a:t>
            </a:r>
            <a:r>
              <a:rPr lang="uk-UA" sz="2400" b="1" dirty="0"/>
              <a:t> </a:t>
            </a:r>
            <a:r>
              <a:rPr lang="uk-UA" sz="2400" dirty="0"/>
              <a:t>організації  і технології ресторанного господарства», закуплено необхідне обладнання  і устаткування  загальною сумою біля одного мільйона  гривен.</a:t>
            </a:r>
            <a:endParaRPr lang="ru-RU" sz="2400" dirty="0"/>
          </a:p>
          <a:p>
            <a:pPr indent="457200" algn="just"/>
            <a:r>
              <a:rPr lang="uk-UA" sz="2400" dirty="0"/>
              <a:t>Введено  в дію </a:t>
            </a:r>
            <a:r>
              <a:rPr lang="uk-UA" sz="2400" dirty="0" err="1"/>
              <a:t>комп</a:t>
            </a:r>
            <a:r>
              <a:rPr lang="ru-RU" sz="2400" dirty="0"/>
              <a:t>`</a:t>
            </a:r>
            <a:r>
              <a:rPr lang="uk-UA" sz="2400" dirty="0" err="1"/>
              <a:t>ютеризовану</a:t>
            </a:r>
            <a:r>
              <a:rPr lang="uk-UA" sz="2400" dirty="0"/>
              <a:t> лабораторію кафедри публічного управління та менеджменту інноваційної діяльності (кім.205, корп.10).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0" y="404664"/>
            <a:ext cx="5459909" cy="36625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uk-UA" altLang="uk-UA" sz="2400" b="1" i="1" dirty="0">
              <a:solidFill>
                <a:srgbClr val="0000CC"/>
              </a:solidFill>
              <a:latin typeface="Arial Black" pitchFamily="34" charset="0"/>
              <a:cs typeface="Tahoma" pitchFamily="34" charset="0"/>
            </a:endParaRPr>
          </a:p>
          <a:p>
            <a:pPr algn="ctr"/>
            <a:r>
              <a:rPr lang="uk-UA" altLang="uk-UA" sz="2400" b="1" i="1" dirty="0">
                <a:solidFill>
                  <a:srgbClr val="0000CC"/>
                </a:solidFill>
                <a:latin typeface="Arial Black" pitchFamily="34" charset="0"/>
                <a:cs typeface="Tahoma" pitchFamily="34" charset="0"/>
              </a:rPr>
              <a:t>ПІДВИЩЕННЯ </a:t>
            </a:r>
          </a:p>
          <a:p>
            <a:pPr algn="ctr"/>
            <a:r>
              <a:rPr lang="uk-UA" altLang="uk-UA" sz="2400" b="1" i="1" dirty="0">
                <a:solidFill>
                  <a:srgbClr val="0000CC"/>
                </a:solidFill>
                <a:latin typeface="Arial Black" pitchFamily="34" charset="0"/>
                <a:cs typeface="Tahoma" pitchFamily="34" charset="0"/>
              </a:rPr>
              <a:t>КВАЛІФІКАЦІЇ </a:t>
            </a:r>
            <a:r>
              <a:rPr lang="uk-UA" altLang="uk-UA" sz="2000" b="1" i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uk-UA" altLang="uk-UA" sz="2000" b="1" i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</a:br>
            <a:r>
              <a:rPr lang="uk-UA" altLang="uk-UA" sz="2000" b="1" i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керівних кадрів і фахівців агропромислової і природоохоронної галузей, </a:t>
            </a:r>
            <a:br>
              <a:rPr lang="uk-UA" altLang="uk-UA" sz="2000" b="1" i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</a:br>
            <a:r>
              <a:rPr lang="uk-UA" altLang="uk-UA" sz="2000" b="1" i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державних службовців та працівників органів місцевого самоврядування, </a:t>
            </a:r>
            <a:br>
              <a:rPr lang="uk-UA" altLang="uk-UA" sz="2000" b="1" i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</a:br>
            <a:r>
              <a:rPr lang="uk-UA" altLang="uk-UA" sz="2000" b="1" i="1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науково-педагогічних і педагогічних працівників аграрних закладів вищої освіти</a:t>
            </a:r>
          </a:p>
        </p:txBody>
      </p:sp>
      <p:sp>
        <p:nvSpPr>
          <p:cNvPr id="22531" name="AutoShape 6" descr="https://nubip.edu.ua/sites/default/files/u97/DSCF8739.jpg"/>
          <p:cNvSpPr>
            <a:spLocks noChangeAspect="1" noChangeArrowheads="1"/>
          </p:cNvSpPr>
          <p:nvPr/>
        </p:nvSpPr>
        <p:spPr bwMode="auto">
          <a:xfrm>
            <a:off x="155575" y="-1203325"/>
            <a:ext cx="3429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532" name="AutoShape 8" descr="https://nubip.edu.ua/sites/default/files/u97/DSCF8739.jpg"/>
          <p:cNvSpPr>
            <a:spLocks noChangeAspect="1" noChangeArrowheads="1"/>
          </p:cNvSpPr>
          <p:nvPr/>
        </p:nvSpPr>
        <p:spPr bwMode="auto">
          <a:xfrm>
            <a:off x="155575" y="-1203325"/>
            <a:ext cx="3429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2533" name="Picture 3" descr="C:\Users\Елена\Desktop\Студ на конкурс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968875"/>
            <a:ext cx="3456384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6" descr="C:\Users\Елена\Desktop\РАБОТА 2018\Для КулаэцьПерезент\МУЗЕЙ Истрии Презент-120 лет\Экраны для Презентации Музей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88" y="4279900"/>
            <a:ext cx="47371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Видалити\kulaiec_m.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04664"/>
            <a:ext cx="3528392" cy="2093218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31743"/>
            <a:ext cx="899592" cy="1141405"/>
          </a:xfrm>
          <a:prstGeom prst="rect">
            <a:avLst/>
          </a:prstGeom>
        </p:spPr>
      </p:pic>
      <p:pic>
        <p:nvPicPr>
          <p:cNvPr id="3075" name="Picture 3" descr="D:\Видалити\img_32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2564904"/>
            <a:ext cx="3528392" cy="2376264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7088D91-A48C-41A5-9787-8EBF112461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986799" cy="1141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Продовження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</a:rPr>
              <a:t>РІШЕННЯ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-102583"/>
            <a:ext cx="9144000" cy="71711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2000" b="1" dirty="0"/>
              <a:t>Матеріально-технічна база та </a:t>
            </a:r>
            <a:r>
              <a:rPr lang="uk-UA" sz="2000" b="1" dirty="0" err="1"/>
              <a:t>соціально-</a:t>
            </a:r>
            <a:r>
              <a:rPr lang="uk-UA" sz="2000" b="1" dirty="0"/>
              <a:t> побутові умови студентів та слухачів</a:t>
            </a:r>
            <a:endParaRPr lang="ru-RU" sz="2000" dirty="0"/>
          </a:p>
          <a:p>
            <a:r>
              <a:rPr lang="uk-UA" sz="2000" dirty="0"/>
              <a:t>У той же час, Вчена рада  звертає увагу  на те, що в роботі колективу ННІ неперервної освіти  і туризму є  значні резерви, а також мають місце  проблеми, що </a:t>
            </a:r>
            <a:r>
              <a:rPr lang="uk-UA" sz="2000" dirty="0" err="1"/>
              <a:t>пов</a:t>
            </a:r>
            <a:r>
              <a:rPr lang="ru-RU" sz="2000" dirty="0"/>
              <a:t>`</a:t>
            </a:r>
            <a:r>
              <a:rPr lang="uk-UA" sz="2000" dirty="0" err="1"/>
              <a:t>язані</a:t>
            </a:r>
            <a:r>
              <a:rPr lang="uk-UA" sz="2000" dirty="0"/>
              <a:t> з :</a:t>
            </a:r>
            <a:endParaRPr lang="ru-RU" sz="2000" dirty="0"/>
          </a:p>
          <a:p>
            <a:r>
              <a:rPr lang="uk-UA" sz="2000" dirty="0"/>
              <a:t>– покращенням якості навчального процесу;</a:t>
            </a:r>
            <a:endParaRPr lang="ru-RU" sz="2000" dirty="0"/>
          </a:p>
          <a:p>
            <a:r>
              <a:rPr lang="uk-UA" sz="2000" dirty="0"/>
              <a:t> – підвищенням  вимогливості  до окремих викладачів, завідувачів кафедр,  недопущенням порушень дисципліни;</a:t>
            </a:r>
            <a:endParaRPr lang="ru-RU" sz="2000" dirty="0"/>
          </a:p>
          <a:p>
            <a:r>
              <a:rPr lang="uk-UA" sz="2000" dirty="0"/>
              <a:t>– недостатньою кількістю наповнених електронних навчальних курсів на платформі </a:t>
            </a:r>
            <a:r>
              <a:rPr lang="uk-UA" sz="2000" dirty="0" err="1"/>
              <a:t>Moodle</a:t>
            </a:r>
            <a:r>
              <a:rPr lang="uk-UA" sz="2000" dirty="0"/>
              <a:t>, у тому числі атестованих;</a:t>
            </a:r>
            <a:endParaRPr lang="ru-RU" sz="2000" dirty="0"/>
          </a:p>
          <a:p>
            <a:r>
              <a:rPr lang="uk-UA" sz="2000" dirty="0"/>
              <a:t>- укомплектуванням складу кафедр науково-педагогічними працівниками, які сприятимуть підвищенню якості підготовки фахівців на бакалаврських та магістерських програмах;</a:t>
            </a:r>
            <a:endParaRPr lang="ru-RU" sz="2000" dirty="0"/>
          </a:p>
          <a:p>
            <a:r>
              <a:rPr lang="uk-UA" sz="2000" dirty="0"/>
              <a:t>- проходженням стажування НПП у провідних консалтингових компаніях, інноваційних структурах та органах державної влади і місцевого самоврядування; </a:t>
            </a:r>
            <a:endParaRPr lang="ru-RU" sz="2000" dirty="0"/>
          </a:p>
          <a:p>
            <a:r>
              <a:rPr lang="uk-UA" sz="2000" dirty="0"/>
              <a:t>- забезпеченням участі кафедр у науково-дослідній роботі, виконанням госпрозрахункових тематик;</a:t>
            </a:r>
            <a:endParaRPr lang="ru-RU" sz="2000" dirty="0"/>
          </a:p>
          <a:p>
            <a:r>
              <a:rPr lang="uk-UA" sz="2000" dirty="0"/>
              <a:t>- незначною кількістю публікацій у виданнях, що входять до </a:t>
            </a:r>
            <a:r>
              <a:rPr lang="uk-UA" sz="2000" dirty="0" err="1"/>
              <a:t>наукометричних</a:t>
            </a:r>
            <a:r>
              <a:rPr lang="uk-UA" sz="2000" dirty="0"/>
              <a:t> баз даних, низьким рівнем </a:t>
            </a:r>
            <a:r>
              <a:rPr lang="uk-UA" sz="2000" dirty="0" err="1"/>
              <a:t>індекса</a:t>
            </a:r>
            <a:r>
              <a:rPr lang="uk-UA" sz="2000" dirty="0"/>
              <a:t> Гірша у НПП;</a:t>
            </a:r>
            <a:endParaRPr lang="ru-RU" sz="2000" dirty="0"/>
          </a:p>
          <a:p>
            <a:r>
              <a:rPr lang="uk-UA" sz="2000" dirty="0"/>
              <a:t>- вдосконаленням профорієнтаційної роботи;</a:t>
            </a:r>
            <a:endParaRPr lang="ru-RU" sz="2000" dirty="0"/>
          </a:p>
          <a:p>
            <a:r>
              <a:rPr lang="uk-UA" sz="2000" dirty="0"/>
              <a:t>- нарощуванням контингенту слухачів на підвищенні кваліфікації, особливо контрактної форми навчання. </a:t>
            </a:r>
            <a:endParaRPr kumimoji="0" 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dirty="0"/>
              <a:t>Зважаючи на зазначене, </a:t>
            </a:r>
            <a:r>
              <a:rPr lang="uk-UA" b="1" i="1" dirty="0"/>
              <a:t>вчена рада постановляє</a:t>
            </a:r>
            <a:r>
              <a:rPr lang="uk-UA" b="1" dirty="0"/>
              <a:t>: </a:t>
            </a:r>
            <a:endParaRPr lang="ru-RU" dirty="0"/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592961"/>
            <a:ext cx="9144000" cy="65556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2400" b="1" dirty="0"/>
              <a:t>1. Звіт директора</a:t>
            </a:r>
            <a:r>
              <a:rPr lang="uk-UA" sz="2400" dirty="0"/>
              <a:t> навчально-наукового інституту неперервної  освіти і туризму </a:t>
            </a:r>
            <a:r>
              <a:rPr lang="uk-UA" sz="2400" dirty="0" err="1"/>
              <a:t>Кулаєць</a:t>
            </a:r>
            <a:r>
              <a:rPr lang="uk-UA" sz="2400" dirty="0"/>
              <a:t> Марії Михайлівни «Про діяльність навчально-наукового інституту неперервної освіти і туризму за 2019  рік  </a:t>
            </a:r>
            <a:r>
              <a:rPr lang="uk-UA" sz="2400" b="1" dirty="0"/>
              <a:t>затвердити</a:t>
            </a:r>
            <a:r>
              <a:rPr lang="uk-UA" sz="2400" dirty="0"/>
              <a:t>.</a:t>
            </a:r>
            <a:endParaRPr lang="ru-RU" sz="2400" dirty="0"/>
          </a:p>
          <a:p>
            <a:r>
              <a:rPr lang="uk-UA" sz="2400" b="1" dirty="0"/>
              <a:t> 2. </a:t>
            </a:r>
            <a:r>
              <a:rPr lang="uk-UA" sz="2400" b="1" i="1" dirty="0"/>
              <a:t>З метою підвищення якості навчально-методичної роботи</a:t>
            </a:r>
            <a:r>
              <a:rPr lang="uk-UA" sz="2400" dirty="0"/>
              <a:t> у відповідності до Програми розвитку Університету «Голосіївська ініціатива -2020»: </a:t>
            </a:r>
            <a:endParaRPr lang="ru-RU" sz="2400" dirty="0"/>
          </a:p>
          <a:p>
            <a:r>
              <a:rPr lang="uk-UA" sz="2400" dirty="0"/>
              <a:t>- забезпечити безумовне виконання державного замовлення з підвищення кваліфікації керівників, спеціалістів агропромислового виробництва, державних службовців, педагогічних та науково-педагогічних працівників аграрних закладів вищої освіти, підготовки бакалаврів зі спеціальностей «Туризм», «Готельно-ресторанна справа», «Публічне управління та адміністрування» магістрів зі спеціальності «Менеджмент» (навчально-освітньої програми «Управління  інноваційною діяльністю», «</a:t>
            </a:r>
            <a:r>
              <a:rPr lang="uk-UA" sz="2400" dirty="0" err="1"/>
              <a:t>Дорадництво</a:t>
            </a:r>
            <a:r>
              <a:rPr lang="uk-UA" sz="2400" dirty="0"/>
              <a:t>»; </a:t>
            </a:r>
            <a:endParaRPr lang="ru-RU" sz="2400" dirty="0"/>
          </a:p>
          <a:p>
            <a:pPr indent="457200" algn="just"/>
            <a:r>
              <a:rPr lang="uk-UA" dirty="0"/>
              <a:t> </a:t>
            </a:r>
            <a:endParaRPr lang="ru-RU" dirty="0"/>
          </a:p>
          <a:p>
            <a:pPr marL="0" marR="0" lvl="0" indent="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dirty="0"/>
              <a:t>Зважаючи на зазначене, </a:t>
            </a:r>
            <a:r>
              <a:rPr lang="uk-UA" b="1" i="1" dirty="0"/>
              <a:t>вчена рада постановляє</a:t>
            </a:r>
            <a:r>
              <a:rPr lang="uk-UA" b="1" dirty="0"/>
              <a:t>: </a:t>
            </a:r>
            <a:endParaRPr lang="ru-RU" dirty="0"/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504330"/>
            <a:ext cx="9144000" cy="6370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just"/>
            <a:r>
              <a:rPr lang="uk-UA" sz="2400" dirty="0"/>
              <a:t>- здійснити  підвищення  кваліфікації,  включаючи стажування фахівців, науково-педагогічних і педагогічних  працівників на комерційній основі загальною чисельністю одна тисяча осіб;</a:t>
            </a:r>
            <a:endParaRPr lang="ru-RU" sz="2400" dirty="0"/>
          </a:p>
          <a:p>
            <a:pPr indent="457200" algn="just"/>
            <a:r>
              <a:rPr lang="uk-UA" sz="2400" dirty="0"/>
              <a:t>- провести набір студентів  і слухачів  на спеціальності і навчально-освітні програми, які функціонують в інституті в кількості 390 осіб і довести їх чисельність станом на 01.01.2021 р. до 850 осіб;</a:t>
            </a:r>
            <a:endParaRPr lang="ru-RU" sz="2400" dirty="0"/>
          </a:p>
          <a:p>
            <a:pPr indent="457200" algn="just"/>
            <a:r>
              <a:rPr lang="uk-UA" sz="2400" dirty="0"/>
              <a:t>- пожвавити профорієнтаційну роботу, оцінювати  діяльність кожного науково-педагогічного  працівника в </a:t>
            </a:r>
            <a:r>
              <a:rPr lang="uk-UA" sz="2400" dirty="0" err="1"/>
              <a:t>в</a:t>
            </a:r>
            <a:r>
              <a:rPr lang="uk-UA" sz="2400" dirty="0"/>
              <a:t> залежності від того, скільки студентів залучено ним  персонально до навчання в інституті,  враховуючи цей показник як основний при розподілі педагогічного навантаження;</a:t>
            </a:r>
            <a:endParaRPr lang="ru-RU" sz="2400" dirty="0"/>
          </a:p>
          <a:p>
            <a:pPr indent="457200" algn="just"/>
            <a:r>
              <a:rPr lang="uk-UA" sz="2400" dirty="0"/>
              <a:t>- успішно пройти акредитацію спеціальності «Туризм» ОС «Бакалавр» та ліцензування цієї ж спеціальності за ОС «Магістр»;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dirty="0"/>
              <a:t>Зважаючи на зазначене, </a:t>
            </a:r>
            <a:r>
              <a:rPr lang="uk-UA" b="1" i="1" dirty="0"/>
              <a:t>вчена рада постановляє</a:t>
            </a:r>
            <a:r>
              <a:rPr lang="uk-UA" b="1" dirty="0"/>
              <a:t>: </a:t>
            </a:r>
            <a:endParaRPr lang="ru-RU" dirty="0"/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1058331"/>
            <a:ext cx="914400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uk-UA" sz="2400" dirty="0"/>
              <a:t>- у співпраці з радою </a:t>
            </a:r>
            <a:r>
              <a:rPr lang="uk-UA" sz="2400" dirty="0" err="1"/>
              <a:t>роботодавціів</a:t>
            </a:r>
            <a:r>
              <a:rPr lang="uk-UA" sz="2400" dirty="0"/>
              <a:t> інституту та за її сприяння  заключити нові угоди на проходження практичної підготовки студентів і слухачів курсів підвищення кваліфікації;</a:t>
            </a:r>
            <a:endParaRPr lang="ru-RU" sz="2400" dirty="0"/>
          </a:p>
          <a:p>
            <a:pPr algn="just"/>
            <a:r>
              <a:rPr lang="uk-UA" sz="2400" dirty="0"/>
              <a:t>- оптимізувати усі </a:t>
            </a:r>
            <a:r>
              <a:rPr lang="uk-UA" sz="2400" dirty="0" smtClean="0"/>
              <a:t>навчально-методичні </a:t>
            </a:r>
            <a:r>
              <a:rPr lang="uk-UA" sz="2400" dirty="0"/>
              <a:t>комплекси, розмістивши їх на  електронному порталі </a:t>
            </a:r>
            <a:r>
              <a:rPr lang="uk-UA" sz="2400" dirty="0" err="1"/>
              <a:t>НУБіП</a:t>
            </a:r>
            <a:r>
              <a:rPr lang="uk-UA" sz="2400" dirty="0"/>
              <a:t> України;</a:t>
            </a:r>
            <a:endParaRPr lang="ru-RU" sz="2400" dirty="0"/>
          </a:p>
          <a:p>
            <a:pPr algn="just"/>
            <a:r>
              <a:rPr lang="uk-UA" sz="2400" dirty="0"/>
              <a:t>- продовжити забезпечення навчальних дисциплін сучасною навчально-методичною літературою, посилити вимоги до змісту підручників та навчальних посібників, що видаються за рекомендаціями Вченої ради університету</a:t>
            </a:r>
            <a:endParaRPr lang="ru-RU" sz="2400" dirty="0"/>
          </a:p>
          <a:p>
            <a:pPr algn="just">
              <a:buFontTx/>
              <a:buChar char="-"/>
            </a:pPr>
            <a:r>
              <a:rPr lang="uk-UA" sz="2400" dirty="0"/>
              <a:t>посилити вимоги до якості підготовки випускних робіт, розміщувати бакалаврські і магістерські роботи в інституційному </a:t>
            </a:r>
            <a:r>
              <a:rPr lang="uk-UA" sz="2400" dirty="0" err="1"/>
              <a:t>репозиторії</a:t>
            </a:r>
            <a:r>
              <a:rPr lang="uk-UA" sz="2400" dirty="0"/>
              <a:t>;</a:t>
            </a:r>
          </a:p>
          <a:p>
            <a:pPr algn="just">
              <a:buFontTx/>
              <a:buChar char="-"/>
            </a:pPr>
            <a:r>
              <a:rPr lang="uk-UA" sz="2400" dirty="0"/>
              <a:t>- систематично проводити контроль знань студентів.</a:t>
            </a:r>
            <a:endParaRPr lang="ru-RU" sz="2400" dirty="0"/>
          </a:p>
          <a:p>
            <a:pPr>
              <a:buFontTx/>
              <a:buChar char="-"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dirty="0"/>
              <a:t>Зважаючи на зазначене, </a:t>
            </a:r>
            <a:r>
              <a:rPr lang="uk-UA" b="1" i="1" dirty="0"/>
              <a:t>вчена рада постановляє</a:t>
            </a:r>
            <a:r>
              <a:rPr lang="uk-UA" b="1" dirty="0"/>
              <a:t>: </a:t>
            </a:r>
            <a:endParaRPr lang="ru-RU" dirty="0"/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873667"/>
            <a:ext cx="9144000" cy="56323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just"/>
            <a:r>
              <a:rPr lang="uk-UA" sz="2400" b="1" dirty="0"/>
              <a:t>3.Науково-інноваційну діяльність інституту </a:t>
            </a:r>
            <a:r>
              <a:rPr lang="uk-UA" sz="2400" b="1" dirty="0" err="1"/>
              <a:t>спрямовати</a:t>
            </a:r>
            <a:r>
              <a:rPr lang="uk-UA" sz="2400" b="1" dirty="0"/>
              <a:t> на:</a:t>
            </a:r>
            <a:endParaRPr lang="ru-RU" sz="2400" dirty="0"/>
          </a:p>
          <a:p>
            <a:pPr lvl="0" indent="457200" algn="just"/>
            <a:r>
              <a:rPr lang="uk-UA" sz="2400" dirty="0"/>
              <a:t>залучення до аспірантури талановитої молоді</a:t>
            </a:r>
            <a:r>
              <a:rPr lang="uk-UA" sz="2400" b="1" dirty="0"/>
              <a:t>;</a:t>
            </a:r>
            <a:endParaRPr lang="ru-RU" sz="2400" dirty="0"/>
          </a:p>
          <a:p>
            <a:pPr lvl="0" indent="457200" algn="just"/>
            <a:r>
              <a:rPr lang="uk-UA" sz="2400" dirty="0"/>
              <a:t>активізацію публікацій наукових статей у провідних журналах, що входять до міжнародних науково-метричних баз даних </a:t>
            </a:r>
            <a:r>
              <a:rPr lang="en-US" sz="2400" dirty="0"/>
              <a:t>Scopus </a:t>
            </a:r>
            <a:r>
              <a:rPr lang="uk-UA" sz="2400" dirty="0"/>
              <a:t>та </a:t>
            </a:r>
            <a:r>
              <a:rPr lang="en-US" sz="2400" dirty="0"/>
              <a:t>Web of </a:t>
            </a:r>
            <a:r>
              <a:rPr lang="en-US" sz="2400" dirty="0" err="1"/>
              <a:t>Sceince</a:t>
            </a:r>
            <a:r>
              <a:rPr lang="uk-UA" sz="2400" dirty="0"/>
              <a:t>;</a:t>
            </a:r>
            <a:endParaRPr lang="ru-RU" sz="2400" dirty="0"/>
          </a:p>
          <a:p>
            <a:pPr lvl="0" indent="457200" algn="just"/>
            <a:r>
              <a:rPr lang="uk-UA" sz="2400" dirty="0"/>
              <a:t>здійснення наукової діяльності науково-педагогічними  працівниками кафедр, як за державною так і  за ініціативними тематиками;</a:t>
            </a:r>
            <a:endParaRPr lang="ru-RU" sz="2400" dirty="0"/>
          </a:p>
          <a:p>
            <a:pPr lvl="0" indent="457200" algn="just"/>
            <a:r>
              <a:rPr lang="uk-UA" sz="2400" dirty="0"/>
              <a:t>проведення науково-практичних конференцій, круглих столів за участю  науково-педагогічних працівників, студентів, працівників органів місцевого самоврядування тощо;</a:t>
            </a:r>
            <a:endParaRPr lang="ru-RU" sz="2400" dirty="0"/>
          </a:p>
          <a:p>
            <a:pPr lvl="0" indent="457200" algn="just"/>
            <a:r>
              <a:rPr lang="uk-UA" sz="2400" dirty="0"/>
              <a:t>підготувати </a:t>
            </a:r>
            <a:r>
              <a:rPr lang="uk-UA" sz="2400" dirty="0" err="1"/>
              <a:t>акредитаційну</a:t>
            </a:r>
            <a:r>
              <a:rPr lang="uk-UA" sz="2400" dirty="0"/>
              <a:t> справу зі спеціальності «Публічне управління та адміністрування» (аспірантура).</a:t>
            </a:r>
            <a:endParaRPr lang="ru-RU" sz="2400" dirty="0"/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dirty="0"/>
              <a:t>Зважаючи на зазначене, </a:t>
            </a:r>
            <a:r>
              <a:rPr lang="uk-UA" b="1" i="1" dirty="0"/>
              <a:t>вчена рада постановляє</a:t>
            </a:r>
            <a:r>
              <a:rPr lang="uk-UA" b="1" dirty="0"/>
              <a:t>: </a:t>
            </a:r>
            <a:endParaRPr lang="ru-RU" dirty="0"/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689002"/>
            <a:ext cx="9144000" cy="60016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2400" b="1" dirty="0"/>
              <a:t> </a:t>
            </a:r>
            <a:endParaRPr lang="ru-RU" sz="2400" dirty="0"/>
          </a:p>
          <a:p>
            <a:pPr algn="just"/>
            <a:r>
              <a:rPr lang="uk-UA" sz="2400" b="1" dirty="0"/>
              <a:t>4. З метою інтегрування в європейський освітянський простір</a:t>
            </a:r>
            <a:r>
              <a:rPr lang="uk-UA" sz="2400" dirty="0"/>
              <a:t>: </a:t>
            </a:r>
            <a:endParaRPr lang="ru-RU" sz="2400" dirty="0"/>
          </a:p>
          <a:p>
            <a:pPr algn="just"/>
            <a:r>
              <a:rPr lang="uk-UA" sz="2400" dirty="0"/>
              <a:t>- продовжити роботу щодо інтенсифікації міжнародної діяльності;</a:t>
            </a:r>
            <a:endParaRPr lang="ru-RU" sz="2400" dirty="0"/>
          </a:p>
          <a:p>
            <a:pPr algn="just"/>
            <a:r>
              <a:rPr lang="uk-UA" sz="2400" dirty="0"/>
              <a:t>- пожвавити роботу науково-педагогічних працівників, студентів у стажуваннях в закордонних ЗВО;</a:t>
            </a:r>
            <a:endParaRPr lang="ru-RU" sz="2400" dirty="0"/>
          </a:p>
          <a:p>
            <a:pPr algn="just"/>
            <a:r>
              <a:rPr lang="uk-UA" sz="2400" dirty="0"/>
              <a:t>- запровадити постійно діючі інтенсивні курси вивчення іноземних мов для наукових-педагогічних працівників різних рівнів володіння іноземною мовою;</a:t>
            </a:r>
            <a:endParaRPr lang="ru-RU" sz="2400" dirty="0"/>
          </a:p>
          <a:p>
            <a:pPr algn="just"/>
            <a:r>
              <a:rPr lang="uk-UA" sz="2400" dirty="0"/>
              <a:t>- налагодити постійні зв'язки з університетами країн ЄС, США із метою запрошення вчених, викладачів та студентів до виконання спільних навчальних проектів, сприяти у підтримці та реалізації навчальних програм із видачею подвійних дипломів про освіту.</a:t>
            </a:r>
            <a:endParaRPr lang="ru-RU" sz="2400" dirty="0"/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ln w="38100">
            <a:solidFill>
              <a:srgbClr val="C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dirty="0"/>
              <a:t>Зважаючи на зазначене, </a:t>
            </a:r>
            <a:r>
              <a:rPr lang="uk-UA" b="1" i="1" dirty="0"/>
              <a:t>вчена рада постановляє</a:t>
            </a:r>
            <a:r>
              <a:rPr lang="uk-UA" b="1" dirty="0"/>
              <a:t>: </a:t>
            </a:r>
            <a:endParaRPr lang="ru-RU" dirty="0"/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-180159"/>
            <a:ext cx="9144000" cy="74789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uk-UA" sz="2400" b="1" dirty="0"/>
              <a:t> 5. Для покращення виховної роботи в інституті:</a:t>
            </a:r>
            <a:endParaRPr lang="ru-RU" sz="2400" dirty="0"/>
          </a:p>
          <a:p>
            <a:pPr algn="just"/>
            <a:r>
              <a:rPr lang="uk-UA" sz="2400" dirty="0"/>
              <a:t>- наставникам академічних груп та НПП інституту виховну роботу проводити у руслі завдань Концепції виховної роботи в </a:t>
            </a:r>
            <a:r>
              <a:rPr lang="uk-UA" sz="2400" dirty="0" err="1"/>
              <a:t>НУБіП</a:t>
            </a:r>
            <a:r>
              <a:rPr lang="uk-UA" sz="2400" dirty="0"/>
              <a:t> України;</a:t>
            </a:r>
            <a:endParaRPr lang="ru-RU" sz="2400" dirty="0"/>
          </a:p>
          <a:p>
            <a:pPr algn="just">
              <a:buFontTx/>
              <a:buChar char="-"/>
            </a:pPr>
            <a:r>
              <a:rPr lang="uk-UA" sz="2400" dirty="0"/>
              <a:t>надавати всебічну допомогу студентському самоврядуванню в інституті, гуртожитку.</a:t>
            </a:r>
            <a:endParaRPr lang="ru-RU" sz="2400" dirty="0"/>
          </a:p>
          <a:p>
            <a:pPr algn="just">
              <a:buFontTx/>
              <a:buChar char="-"/>
            </a:pPr>
            <a:r>
              <a:rPr lang="uk-UA" sz="2400" b="1" dirty="0"/>
              <a:t>6. Фінансово-економічну діяльність інституту спрямувати на:</a:t>
            </a:r>
            <a:endParaRPr lang="ru-RU" sz="2400" dirty="0"/>
          </a:p>
          <a:p>
            <a:pPr algn="just"/>
            <a:r>
              <a:rPr lang="uk-UA" sz="2400" dirty="0"/>
              <a:t>- збільшення надходження позабюджетних коштів за рахунок надання освітніх послуг на комерційній основі, а саме:  підвищення кваліфікації, підготовки фахівців на програмах здобуття другої вищої освіти, дистанційного навчання, співпраці з громадськими організаціями тощо;</a:t>
            </a:r>
            <a:endParaRPr lang="ru-RU" sz="2400" dirty="0"/>
          </a:p>
          <a:p>
            <a:pPr algn="just">
              <a:buFontTx/>
              <a:buChar char="-"/>
            </a:pPr>
            <a:r>
              <a:rPr lang="uk-UA" sz="2400" dirty="0"/>
              <a:t>довести загальну суму надходжень коштів у фонд Університету до 12,5 </a:t>
            </a:r>
            <a:r>
              <a:rPr lang="uk-UA" sz="2400" dirty="0" err="1"/>
              <a:t>млн.грн</a:t>
            </a:r>
            <a:r>
              <a:rPr lang="uk-UA" sz="2400" dirty="0"/>
              <a:t>., що складатиме 1,3 грн. на кожну бюджетну (в тому числі 8,0 </a:t>
            </a:r>
            <a:r>
              <a:rPr lang="uk-UA" sz="2400" dirty="0" err="1"/>
              <a:t>млн.грн</a:t>
            </a:r>
            <a:r>
              <a:rPr lang="uk-UA" sz="2400" dirty="0"/>
              <a:t>. на спецфонд ННІ і 4,5 </a:t>
            </a:r>
            <a:r>
              <a:rPr lang="uk-UA" sz="2400" dirty="0" err="1"/>
              <a:t>млн.грн</a:t>
            </a:r>
            <a:r>
              <a:rPr lang="uk-UA" sz="2400" dirty="0"/>
              <a:t>. –  на програму «Освіта»);</a:t>
            </a:r>
          </a:p>
          <a:p>
            <a:pPr algn="just"/>
            <a:r>
              <a:rPr lang="uk-UA" sz="2400" b="1" dirty="0"/>
              <a:t> </a:t>
            </a:r>
            <a:r>
              <a:rPr lang="uk-UA" sz="2400" b="1" dirty="0">
                <a:solidFill>
                  <a:srgbClr val="C00000"/>
                </a:solidFill>
              </a:rPr>
              <a:t>Контроль за виконанням рішення вченої ради університету покласти на дирекцію Інституту </a:t>
            </a:r>
            <a:endParaRPr lang="ru-RU" sz="2400" dirty="0">
              <a:solidFill>
                <a:srgbClr val="C00000"/>
              </a:solidFill>
            </a:endParaRP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 descr="C:\Users\d_kon\Desktop\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1638"/>
            <a:ext cx="9144000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ctangle 2"/>
          <p:cNvSpPr>
            <a:spLocks noChangeArrowheads="1"/>
          </p:cNvSpPr>
          <p:nvPr/>
        </p:nvSpPr>
        <p:spPr bwMode="auto">
          <a:xfrm>
            <a:off x="-23813" y="1484313"/>
            <a:ext cx="9144001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uk-UA" altLang="ru-RU" sz="4400" b="1" i="1" dirty="0"/>
          </a:p>
          <a:p>
            <a:pPr algn="ctr">
              <a:defRPr/>
            </a:pPr>
            <a:r>
              <a:rPr lang="uk-UA" altLang="ru-RU" sz="4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</a:t>
            </a:r>
            <a:endParaRPr lang="ru-RU" altLang="ru-RU" sz="44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60" name="Рисунок 2"/>
          <p:cNvPicPr>
            <a:picLocks noChangeAspect="1" noChangeArrowheads="1"/>
          </p:cNvPicPr>
          <p:nvPr/>
        </p:nvPicPr>
        <p:blipFill>
          <a:blip r:embed="rId3" cstate="print"/>
          <a:srcRect r="76259"/>
          <a:stretch>
            <a:fillRect/>
          </a:stretch>
        </p:blipFill>
        <p:spPr bwMode="auto">
          <a:xfrm>
            <a:off x="4763" y="4763"/>
            <a:ext cx="12573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3965951-1177-46A3-AE56-4435B190A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47" y="-28303"/>
            <a:ext cx="1009524" cy="14285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 cstate="print"/>
          <a:srcRect t="1950" b="2364"/>
          <a:stretch>
            <a:fillRect/>
          </a:stretch>
        </p:blipFill>
        <p:spPr bwMode="auto">
          <a:xfrm>
            <a:off x="2135188" y="-76200"/>
            <a:ext cx="52959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dirty="0"/>
              <a:t>Резерви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1151643845"/>
              </p:ext>
            </p:extLst>
          </p:nvPr>
        </p:nvGraphicFramePr>
        <p:xfrm>
          <a:off x="0" y="1048078"/>
          <a:ext cx="9144000" cy="5809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557" name="Овал 13"/>
          <p:cNvSpPr>
            <a:spLocks noChangeArrowheads="1"/>
          </p:cNvSpPr>
          <p:nvPr/>
        </p:nvSpPr>
        <p:spPr bwMode="auto">
          <a:xfrm>
            <a:off x="4768850" y="2996952"/>
            <a:ext cx="1531342" cy="539750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 wrap="square" lIns="91436" tIns="45719" rIns="91436" bIns="45719" anchor="ctr">
            <a:spAutoFit/>
          </a:bodyPr>
          <a:lstStyle/>
          <a:p>
            <a:endParaRPr lang="ru-RU" altLang="ru-RU">
              <a:cs typeface="Arial" charset="0"/>
            </a:endParaRPr>
          </a:p>
        </p:txBody>
      </p:sp>
      <p:sp>
        <p:nvSpPr>
          <p:cNvPr id="23558" name="Овал 13"/>
          <p:cNvSpPr>
            <a:spLocks noChangeArrowheads="1"/>
          </p:cNvSpPr>
          <p:nvPr/>
        </p:nvSpPr>
        <p:spPr bwMode="auto">
          <a:xfrm>
            <a:off x="0" y="2348880"/>
            <a:ext cx="2074862" cy="509587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 lIns="91436" tIns="45719" rIns="91436" bIns="45719" anchor="ctr">
            <a:spAutoFit/>
          </a:bodyPr>
          <a:lstStyle/>
          <a:p>
            <a:endParaRPr lang="ru-RU" altLang="ru-RU">
              <a:cs typeface="Arial" charset="0"/>
            </a:endParaRPr>
          </a:p>
        </p:txBody>
      </p:sp>
      <p:sp>
        <p:nvSpPr>
          <p:cNvPr id="23559" name="Овал 13"/>
          <p:cNvSpPr>
            <a:spLocks noChangeArrowheads="1"/>
          </p:cNvSpPr>
          <p:nvPr/>
        </p:nvSpPr>
        <p:spPr bwMode="auto">
          <a:xfrm>
            <a:off x="4673482" y="4588096"/>
            <a:ext cx="1157014" cy="440695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 wrap="square" lIns="91436" tIns="45719" rIns="91436" bIns="45719" anchor="ctr">
            <a:spAutoFit/>
          </a:bodyPr>
          <a:lstStyle/>
          <a:p>
            <a:endParaRPr lang="ru-RU" altLang="ru-RU">
              <a:cs typeface="Arial" charset="0"/>
            </a:endParaRPr>
          </a:p>
        </p:txBody>
      </p:sp>
      <p:sp>
        <p:nvSpPr>
          <p:cNvPr id="23560" name="Овал 13"/>
          <p:cNvSpPr>
            <a:spLocks noChangeArrowheads="1"/>
          </p:cNvSpPr>
          <p:nvPr/>
        </p:nvSpPr>
        <p:spPr bwMode="auto">
          <a:xfrm>
            <a:off x="4768850" y="4257610"/>
            <a:ext cx="1157014" cy="358913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 wrap="square" lIns="91436" tIns="45719" rIns="91436" bIns="45719" anchor="ctr">
            <a:spAutoFit/>
          </a:bodyPr>
          <a:lstStyle/>
          <a:p>
            <a:endParaRPr lang="ru-RU" altLang="ru-RU">
              <a:cs typeface="Arial" charset="0"/>
            </a:endParaRPr>
          </a:p>
        </p:txBody>
      </p:sp>
      <p:sp>
        <p:nvSpPr>
          <p:cNvPr id="23561" name="AutoShape 11" descr="https://nubip.edu.ua/sites/all/themes/nauu/images/redesign2/nubip-logo-gerb.png"/>
          <p:cNvSpPr>
            <a:spLocks noChangeAspect="1" noChangeArrowheads="1"/>
          </p:cNvSpPr>
          <p:nvPr/>
        </p:nvSpPr>
        <p:spPr bwMode="auto">
          <a:xfrm>
            <a:off x="155575" y="-533400"/>
            <a:ext cx="52959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sp>
        <p:nvSpPr>
          <p:cNvPr id="23562" name="AutoShape 13" descr="https://nubip.edu.ua/sites/all/themes/nauu/images/redesign2/nubip-logo-gerb.png"/>
          <p:cNvSpPr>
            <a:spLocks noChangeAspect="1" noChangeArrowheads="1"/>
          </p:cNvSpPr>
          <p:nvPr/>
        </p:nvSpPr>
        <p:spPr bwMode="auto">
          <a:xfrm>
            <a:off x="155575" y="-533400"/>
            <a:ext cx="52959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B530A0B-37C3-44B4-86E8-E37F3C2ABE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986799" cy="1141405"/>
          </a:xfrm>
          <a:prstGeom prst="rect">
            <a:avLst/>
          </a:prstGeom>
        </p:spPr>
      </p:pic>
      <p:sp>
        <p:nvSpPr>
          <p:cNvPr id="15" name="Овал 13">
            <a:extLst>
              <a:ext uri="{FF2B5EF4-FFF2-40B4-BE49-F238E27FC236}">
                <a16:creationId xmlns="" xmlns:a16="http://schemas.microsoft.com/office/drawing/2014/main" id="{A85EF98E-403E-4546-B2B5-66AE47754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7277" y="5255649"/>
            <a:ext cx="1440160" cy="440695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 wrap="square" lIns="91436" tIns="45719" rIns="91436" bIns="45719" anchor="ctr">
            <a:spAutoFit/>
          </a:bodyPr>
          <a:lstStyle/>
          <a:p>
            <a:endParaRPr lang="ru-RU" altLang="ru-RU">
              <a:cs typeface="Arial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31743"/>
            <a:ext cx="899592" cy="1141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3"/>
          <p:cNvGraphicFramePr>
            <a:graphicFrameLocks noGrp="1"/>
          </p:cNvGraphicFramePr>
          <p:nvPr>
            <p:ph sz="quarter" idx="13"/>
          </p:nvPr>
        </p:nvGraphicFramePr>
        <p:xfrm>
          <a:off x="0" y="1484784"/>
          <a:ext cx="9134476" cy="4756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3">
            <a:extLst>
              <a:ext uri="{FF2B5EF4-FFF2-40B4-BE49-F238E27FC236}">
                <a16:creationId xmlns="" xmlns:a16="http://schemas.microsoft.com/office/drawing/2014/main" id="{8726D1A0-1336-4E8D-9D50-295D78477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-17463"/>
            <a:ext cx="727280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Brush Script MT" pitchFamily="66" charset="0"/>
              <a:buNone/>
              <a:tabLst>
                <a:tab pos="449263" algn="r"/>
                <a:tab pos="2636838" algn="ctr"/>
                <a:tab pos="5273675" algn="r"/>
              </a:tabLst>
              <a:defRPr/>
            </a:pPr>
            <a:r>
              <a:rPr lang="uk-UA" altLang="uk-UA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Динаміка підвищення кваліфікації  керівних працівників і фахівців агропромислового комплексу, науково-педагогічних і педагогічних працівників аграрних ВНЗ І-І</a:t>
            </a:r>
            <a:r>
              <a:rPr lang="en-US" altLang="uk-UA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altLang="uk-UA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рівнів </a:t>
            </a:r>
            <a:r>
              <a:rPr lang="uk-UA" altLang="uk-UA" sz="20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акредитації за </a:t>
            </a:r>
            <a:r>
              <a:rPr lang="uk-UA" altLang="uk-UA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2005-201</a:t>
            </a:r>
            <a:r>
              <a:rPr lang="en-US" altLang="uk-UA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uk-UA" altLang="uk-UA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рр. (держзамовлення)*</a:t>
            </a:r>
            <a:endParaRPr lang="ru-RU" altLang="uk-UA" sz="2000" b="1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42CC35D-7471-4889-8A56-70FC65F7D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" y="-19049"/>
            <a:ext cx="986799" cy="11414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C706A1F-C3B2-4650-916B-3428AD180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31743"/>
            <a:ext cx="899592" cy="1141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272808" cy="112395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>
              <a:tabLst>
                <a:tab pos="449263" algn="r"/>
                <a:tab pos="2636838" algn="ctr"/>
                <a:tab pos="5273675" algn="r"/>
              </a:tabLst>
              <a:defRPr/>
            </a:pPr>
            <a:r>
              <a:rPr lang="uk-UA" sz="2000" b="1" dirty="0"/>
              <a:t>Аналіз виконання  державного замовлення</a:t>
            </a:r>
            <a:br>
              <a:rPr lang="uk-UA" sz="2000" b="1" dirty="0"/>
            </a:br>
            <a:r>
              <a:rPr lang="uk-UA" sz="2000" b="1" dirty="0"/>
              <a:t>з підвищення кваліфікації  керівників, спеціалістів, фахівців агропромислової і природоохоронної галузей, педагогічних і науково-педагогічних працівників аграрних ЗВО </a:t>
            </a:r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000" b="1" dirty="0" smtClean="0"/>
              <a:t> </a:t>
            </a:r>
            <a:r>
              <a:rPr lang="uk-UA" sz="2000" b="1" dirty="0"/>
              <a:t>у 2019 році, осіб</a:t>
            </a:r>
            <a:endParaRPr lang="uk-UA" sz="2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621" name="Овал 13"/>
          <p:cNvSpPr>
            <a:spLocks noChangeArrowheads="1"/>
          </p:cNvSpPr>
          <p:nvPr/>
        </p:nvSpPr>
        <p:spPr bwMode="auto">
          <a:xfrm>
            <a:off x="4211960" y="5949280"/>
            <a:ext cx="862012" cy="509587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 lIns="91436" tIns="45719" rIns="91436" bIns="45719" anchor="ctr">
            <a:spAutoFit/>
          </a:bodyPr>
          <a:lstStyle/>
          <a:p>
            <a:endParaRPr lang="ru-RU" altLang="ru-RU">
              <a:cs typeface="Arial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B0400E4-17C9-488F-8C5A-E2F4548A0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02" y="0"/>
            <a:ext cx="1009524" cy="142857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" y="1348740"/>
          <a:ext cx="8964486" cy="5436044"/>
        </p:xfrm>
        <a:graphic>
          <a:graphicData uri="http://schemas.openxmlformats.org/drawingml/2006/table">
            <a:tbl>
              <a:tblPr/>
              <a:tblGrid>
                <a:gridCol w="29881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881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881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149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Категорії слухачів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Чисельність слухачів,осіб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Питома вага, %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60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Керівники і спеціалісти, фахівці ветеринарної служби України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548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19,6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1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Науково-педагогічні та педагогічні працівники аграрних ВНЗ I-IV рівнів акредитації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1588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56,7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60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в т.ч. підвищення кваліфікації на місцях (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on</a:t>
                      </a:r>
                      <a:r>
                        <a:rPr lang="uk-UA" sz="18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line</a:t>
                      </a:r>
                      <a:r>
                        <a:rPr lang="uk-UA" sz="18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1136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72,9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0711">
                <a:tc>
                  <a:txBody>
                    <a:bodyPr/>
                    <a:lstStyle/>
                    <a:p>
                      <a:r>
                        <a:rPr lang="uk-UA" sz="18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–працівники Держгеокадастру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148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5,3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4902">
                <a:tc>
                  <a:txBody>
                    <a:bodyPr/>
                    <a:lstStyle/>
                    <a:p>
                      <a:r>
                        <a:rPr lang="uk-UA" sz="18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––працівники  фітосанітарної служби України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197</a:t>
                      </a: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52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Інші категорії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319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5243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3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РАЗОМ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2800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355" marR="35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Овал 13"/>
          <p:cNvSpPr>
            <a:spLocks noChangeArrowheads="1"/>
          </p:cNvSpPr>
          <p:nvPr/>
        </p:nvSpPr>
        <p:spPr bwMode="auto">
          <a:xfrm>
            <a:off x="3779912" y="6348413"/>
            <a:ext cx="1223963" cy="509587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 lIns="91436" tIns="45719" rIns="91436" bIns="45719" anchor="ctr">
            <a:spAutoFit/>
          </a:bodyPr>
          <a:lstStyle/>
          <a:p>
            <a:endParaRPr lang="ru-RU" altLang="ru-RU">
              <a:cs typeface="Arial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D720E1B-5C3C-422A-A630-AC5991BED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9" y="-31743"/>
            <a:ext cx="986799" cy="1141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3329</TotalTime>
  <Words>4683</Words>
  <Application>Microsoft Office PowerPoint</Application>
  <PresentationFormat>Экран (4:3)</PresentationFormat>
  <Paragraphs>1130</Paragraphs>
  <Slides>67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9" baseType="lpstr">
      <vt:lpstr>Начальная</vt:lpstr>
      <vt:lpstr>Презентация</vt:lpstr>
      <vt:lpstr>Слайд 1</vt:lpstr>
      <vt:lpstr>Слайд 2</vt:lpstr>
      <vt:lpstr>Структура  ННІ неперервної  освіти  і  туризму</vt:lpstr>
      <vt:lpstr>Програми підготовки фахівців  в ННІ неперервної  освіти і туризму  </vt:lpstr>
      <vt:lpstr>Якісний склад науково-педагогічних працівників,  які залучені до реалізації напрямів роботи  ННІ неперервної освіти і туризму   у 2019 році</vt:lpstr>
      <vt:lpstr>Слайд 6</vt:lpstr>
      <vt:lpstr>Резерви</vt:lpstr>
      <vt:lpstr>Слайд 8</vt:lpstr>
      <vt:lpstr>Аналіз виконання  державного замовлення з підвищення кваліфікації  керівників, спеціалістів, фахівців агропромислової і природоохоронної галузей, педагогічних і науково-педагогічних працівників аграрних ЗВО   у 2019 році, осіб</vt:lpstr>
      <vt:lpstr> АНАЛІЗ підвищення кваліфікації на комерційній основі</vt:lpstr>
      <vt:lpstr>Слайд 11</vt:lpstr>
      <vt:lpstr>КОШТОРИС ВИТРАТ  КОШТІВ НА СТАЖУВАННЯ ПЕДАГОГІЧНИХ     ТА  НАУКОВО-ПЕДАГОГІЧНИХ ПРАЦІВНИКІВ ВНЗ, СПЕЦІАЛІСТІВ АГРОПРОПРОМИСЛОВОГО  ВИРОБНИЦТВА  В НУБІП  УКРАЇНИ  (СТАЖИСТ, ТЕРМІН  СТАЖУВАННЯ -1 МІСЯЦЬ,  КЕРІВНИК  СТАЖУВАННЯ - КАНДИДАТ НАУК, ДОЦЕНТ) </vt:lpstr>
      <vt:lpstr>КОШТОРИС витрат  коштів на стажування педагогічних  та  науково-педагогічних працівників ВНЗ,  спеціалістів агропропромислового  виробництва  в НУБіП  України  (стажист, термін  стажування -1 місяць,  керівник  стажування - доктор наук, професор ) </vt:lpstr>
      <vt:lpstr>Слайд 14</vt:lpstr>
      <vt:lpstr>Слайд 15</vt:lpstr>
      <vt:lpstr>Слайд 16</vt:lpstr>
      <vt:lpstr>Слайд 17</vt:lpstr>
      <vt:lpstr> Підготовка фахівців освітніх ступенів  «Бакалавр», «Магістр»  з наданням другої вищої освіти; ОС «Бакалавр»  (спеціальностей «Туризм»,  “Готельно-ресторанна справа” , “Публічне управління та адміністрування”)</vt:lpstr>
      <vt:lpstr>Слайд 19</vt:lpstr>
      <vt:lpstr>Слайд 20</vt:lpstr>
      <vt:lpstr>Слайд 21</vt:lpstr>
      <vt:lpstr>   </vt:lpstr>
      <vt:lpstr>Очікуваний набір студентів за ОС «Бакалавр»,  2019-2020 р.р.</vt:lpstr>
      <vt:lpstr> Очікуваний набір на магістерські  програми </vt:lpstr>
      <vt:lpstr> Очікуваний набір на магістерські  програми  (друга вища освіта) 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Формування коштів спеціального фонду   у 2019 році  та план на 2020 рік</vt:lpstr>
      <vt:lpstr>ФІНАНСОВО-ЕКОНОМІЧНА ДІЯЛЬНІСТЬ</vt:lpstr>
      <vt:lpstr>  Динаміка надходження спецкоштів  за 2009-2019 роки, тис. грн. </vt:lpstr>
      <vt:lpstr>ПЛАН зміцнення матеріально-технічної бази  у 2020 році </vt:lpstr>
      <vt:lpstr>Шляхи підвищення  ефективності освіти дорослих у 2020 році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</vt:vector>
  </TitlesOfParts>
  <Company>NAUU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podprytov</dc:creator>
  <cp:lastModifiedBy>Admin</cp:lastModifiedBy>
  <cp:revision>233</cp:revision>
  <cp:lastPrinted>2019-01-23T10:03:36Z</cp:lastPrinted>
  <dcterms:created xsi:type="dcterms:W3CDTF">2016-08-15T16:52:55Z</dcterms:created>
  <dcterms:modified xsi:type="dcterms:W3CDTF">2019-12-25T15:25:11Z</dcterms:modified>
</cp:coreProperties>
</file>