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307" r:id="rId3"/>
    <p:sldId id="259" r:id="rId4"/>
    <p:sldId id="305" r:id="rId5"/>
    <p:sldId id="260" r:id="rId6"/>
    <p:sldId id="261" r:id="rId7"/>
    <p:sldId id="262" r:id="rId8"/>
    <p:sldId id="263" r:id="rId9"/>
    <p:sldId id="308" r:id="rId10"/>
    <p:sldId id="264" r:id="rId11"/>
    <p:sldId id="265" r:id="rId12"/>
    <p:sldId id="309" r:id="rId13"/>
    <p:sldId id="311" r:id="rId14"/>
    <p:sldId id="266" r:id="rId15"/>
    <p:sldId id="267" r:id="rId16"/>
    <p:sldId id="310" r:id="rId17"/>
    <p:sldId id="271" r:id="rId18"/>
    <p:sldId id="268" r:id="rId19"/>
    <p:sldId id="269" r:id="rId20"/>
    <p:sldId id="312" r:id="rId21"/>
    <p:sldId id="314" r:id="rId22"/>
    <p:sldId id="272" r:id="rId23"/>
    <p:sldId id="275" r:id="rId24"/>
    <p:sldId id="304" r:id="rId25"/>
    <p:sldId id="315" r:id="rId26"/>
    <p:sldId id="302" r:id="rId27"/>
    <p:sldId id="303" r:id="rId2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увати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ілінія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іліні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іліні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 сполучна ліні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E6C24D-A74A-4520-8D40-D3B29897761D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9DF690-D6B0-4F98-97B7-8064B0F658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137A-B22A-4493-9F7B-E8323AAD5FF1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6B78-896B-4DAB-B53C-190DEC8546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CCC2-76D2-4DF7-9751-2E57D961CB4D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AE83-D0F8-4EF3-BDD0-842D4F4311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4BF-9C56-40DF-96D1-5A55A41DE458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6410-F6E2-4F02-BB34-38F30503A1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985621-DBC1-43E9-B667-A12136E94DE8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07057-6E87-4B60-B8BD-7845B2ECBC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7BF8B-E430-4700-9EAC-3578EE1282AC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B55DA-457F-49CD-BBAB-70BE7502DD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EF481-5D8E-4D0C-B147-9ACCCC7495F2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73A30-2518-47DF-836B-ADBBA80B70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FA32A2-625D-4EE9-9001-E0EE4E2AE56A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159797-3F61-4FCA-8187-01193CEDB4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C75C-A19D-447E-B66A-D63F9D8655B2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2E03-3061-4047-8C06-4BBA834E5C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14BBE-C39E-4C5B-A86A-1435EA30389E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0C15EB-07A9-4C0F-BF80-BD810402B7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іліні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кутний трикутник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8EE639-2990-492C-81D9-58DB9D8D9B0D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86E04C-6505-4D86-ADC1-E072D84DCD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D943AE4-E39A-4A2B-9D16-A20FE4C2370B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537DD8-2CDB-42BA-A806-C289140D2C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1" r:id="rId2"/>
    <p:sldLayoutId id="2147483906" r:id="rId3"/>
    <p:sldLayoutId id="2147483907" r:id="rId4"/>
    <p:sldLayoutId id="2147483908" r:id="rId5"/>
    <p:sldLayoutId id="2147483909" r:id="rId6"/>
    <p:sldLayoutId id="2147483902" r:id="rId7"/>
    <p:sldLayoutId id="2147483910" r:id="rId8"/>
    <p:sldLayoutId id="2147483911" r:id="rId9"/>
    <p:sldLayoutId id="2147483903" r:id="rId10"/>
    <p:sldLayoutId id="214748390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uchasnyku-vstupnyh-vyprobuvan/" TargetMode="External"/><Relationship Id="rId7" Type="http://schemas.openxmlformats.org/officeDocument/2006/relationships/hyperlink" Target="http://www.enrucafe.com/uk/freelessons/freezno/151.html" TargetMode="External"/><Relationship Id="rId2" Type="http://schemas.openxmlformats.org/officeDocument/2006/relationships/hyperlink" Target="https://nubip.edu.ua/node/535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glishtag.com/tests/level_test.asp" TargetMode="External"/><Relationship Id="rId5" Type="http://schemas.openxmlformats.org/officeDocument/2006/relationships/hyperlink" Target="https://zno.osvita.ua/english/" TargetMode="External"/><Relationship Id="rId4" Type="http://schemas.openxmlformats.org/officeDocument/2006/relationships/hyperlink" Target="https://zno-ua.net/lesson/english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24482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dirty="0"/>
              <a:t>З</a:t>
            </a:r>
            <a:r>
              <a:rPr lang="uk-UA" sz="6600" dirty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з англійської мови у </a:t>
            </a:r>
            <a:r>
              <a:rPr lang="uk-UA" sz="6600" dirty="0">
                <a:latin typeface="Times New Roman" pitchFamily="18" charset="0"/>
                <a:cs typeface="Times New Roman" pitchFamily="18" charset="0"/>
              </a:rPr>
              <a:t>магістратуру</a:t>
            </a:r>
          </a:p>
        </p:txBody>
      </p:sp>
      <p:pic>
        <p:nvPicPr>
          <p:cNvPr id="10243" name="Picture 2" descr="https://encrypted-tbn0.gstatic.com/images?q=tbn:ANd9GcTetxjxbxeN3VFxxx8pgPS59mvyc5V3uS6beOccthulmprneM_e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941888"/>
            <a:ext cx="22653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1"/>
            <a:ext cx="1584176" cy="168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3779912" y="5085184"/>
            <a:ext cx="17235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74332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Завдання з вибором однієї правильної відповіді (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multiple choice</a:t>
            </a: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sz="3200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Завдання складається з основи та трьох або чотирьох варіантів відповіді, з яких лише </a:t>
            </a:r>
            <a:r>
              <a:rPr lang="uk-UA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 правильний.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 «Читання» </a:t>
            </a:r>
            <a:r>
              <a:rPr lang="uk-UA" sz="3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uk-UA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2)</a:t>
            </a:r>
            <a:endParaRPr lang="uk-UA" sz="3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 marL="0" algn="just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Порада!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Швидко прогляньте текст (протягом 1-2 хвилин).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Уважно вивчіть питання і викресліть точно неправильні відповіді.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Звертайте увагу на граматику (скільки одна граматична форма чи одне слово може змінити зміст питання).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Уважно оберіть правильні відповіді.</a:t>
            </a:r>
          </a:p>
          <a:p>
            <a:pPr marL="0" algn="just" eaLnBrk="1" hangingPunct="1">
              <a:spcBef>
                <a:spcPct val="0"/>
              </a:spcBef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ultiple choice</a:t>
            </a:r>
            <a:endParaRPr lang="uk-UA" sz="4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6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538" y="0"/>
            <a:ext cx="4335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076825" y="836613"/>
            <a:ext cx="215900" cy="215900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8" name="Пряма сполучна лінія 7"/>
          <p:cNvCxnSpPr/>
          <p:nvPr/>
        </p:nvCxnSpPr>
        <p:spPr>
          <a:xfrm flipV="1">
            <a:off x="5076825" y="333375"/>
            <a:ext cx="142875" cy="215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 flipV="1">
            <a:off x="5076825" y="485775"/>
            <a:ext cx="142875" cy="215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 flipV="1">
            <a:off x="5076825" y="692150"/>
            <a:ext cx="142875" cy="215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>
            <a:off x="4427538" y="1557338"/>
            <a:ext cx="3603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>
            <a:off x="0" y="1700213"/>
            <a:ext cx="3238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0"/>
            <a:ext cx="4284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 сполучна лінія 4"/>
          <p:cNvCxnSpPr/>
          <p:nvPr/>
        </p:nvCxnSpPr>
        <p:spPr>
          <a:xfrm>
            <a:off x="755650" y="1125538"/>
            <a:ext cx="38163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787900" y="1916113"/>
            <a:ext cx="288925" cy="2889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0" y="1341438"/>
            <a:ext cx="19796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74332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Завдання на заповнення пропусків у тексті (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gap filling</a:t>
            </a: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sz="3200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У завданнях пропонується доповнити абзаци /речення в тексті реченнями/ частинами речень, словосполученнями /словами із наведених варіантів.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 «Читання» </a:t>
            </a:r>
            <a:r>
              <a:rPr lang="uk-UA" sz="3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uk-UA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4)</a:t>
            </a:r>
            <a:endParaRPr lang="uk-UA" sz="3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967287"/>
          </a:xfrm>
        </p:spPr>
        <p:txBody>
          <a:bodyPr>
            <a:normAutofit lnSpcReduction="10000"/>
          </a:bodyPr>
          <a:lstStyle/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Порада!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Спочатку перегляньте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запропоновані варіанти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відповідей.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Необов’язково уважно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весь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текст.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Прогляньте,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про що йшла мова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пробілу, про що йде мова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пропуску.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Зауважте, яку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частину мови (дієслово, іменник, прикметник тощо) та у якій формі (актив/пасив, теперішній/минулий/майбутній час, множина/однина тощо) потрібно підставити у пробіл.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40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filling</a:t>
            </a:r>
            <a:endParaRPr lang="uk-UA" sz="4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0350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292725" y="1052513"/>
            <a:ext cx="215900" cy="2159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5292725" y="1268413"/>
            <a:ext cx="215900" cy="1444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5292725" y="1412875"/>
            <a:ext cx="215900" cy="2159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3276600" y="1628775"/>
            <a:ext cx="10080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737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Типи текстів рівня (B2)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статті з періодичних видань;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особисті листи; листівки;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оголошення, реклама;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розклади (уроків, руху поїздів тощо);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меню, кулінарні рецепти;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програми (телевізійні, радіо тощо);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інформаційно-вказівні знаки;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вивіски;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інструкції на товарах широкого вжитку;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інформація на упаковках з продуктами харчування;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інформаційні як друковані, так і електронні повідомлення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 «Читання»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105275"/>
          </a:xfrm>
        </p:spPr>
        <p:txBody>
          <a:bodyPr>
            <a:normAutofit lnSpcReduction="10000"/>
          </a:bodyPr>
          <a:lstStyle/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Містить  20  завдань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 вибором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правильної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відповіді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(multiple choice)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Тестується знання лексики та вживання граматики.  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Відповіді 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на  ці завдання позначаються в бланку відповідей В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Правильна відповідь – 1 бал, неправильна – 0 балів.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 </a:t>
            </a: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Використання мови</a:t>
            </a: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b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Tasks</a:t>
            </a:r>
            <a:r>
              <a:rPr lang="uk-UA" sz="3600" b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5–6)</a:t>
            </a:r>
            <a:endParaRPr lang="uk-UA" sz="3600" b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>
            <a:normAutofit lnSpcReduction="10000"/>
          </a:bodyPr>
          <a:lstStyle/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Порада!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Розширюйте лексичний запас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Підключайте асоціативне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мислення при запам’ятовуванні нових слів, намагайтеся пов’язувати те чи інше слово з чимось знайомим, подібним у рідній мові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Вивчайте лексику тематично (з певної теми виокремте необхідні слова та словосполучення і завчіть їх).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Вчіть слова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 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контексті (під час читання текстів).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Використання мови</a:t>
            </a:r>
            <a:endParaRPr lang="uk-UA" sz="4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548" y="71939"/>
            <a:ext cx="2566244" cy="273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236141" y="2967335"/>
            <a:ext cx="8671733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Кафедра </a:t>
            </a:r>
          </a:p>
          <a:p>
            <a:pPr algn="ctr"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англійської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філології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>
              <a:defRPr/>
            </a:pPr>
            <a:r>
              <a:rPr lang="uk-UA" sz="2000" dirty="0"/>
              <a:t>Доцент кафедри </a:t>
            </a:r>
            <a:r>
              <a:rPr lang="uk-UA" sz="2400" b="1" dirty="0"/>
              <a:t>Тетяна Пастернак 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163" y="115888"/>
            <a:ext cx="4033837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300788" y="404813"/>
            <a:ext cx="215900" cy="2159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47450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431800"/>
            <a:ext cx="44037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563938" y="4941888"/>
            <a:ext cx="215900" cy="2159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341438"/>
            <a:ext cx="3683000" cy="511175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Особистісна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сфера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Повсякденне життя і його проблеми.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Сім'я. Родинні стосунки.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Характер людини.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Режим дня.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Здоровий спосіб життя.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Дружба, любов.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Стосунки з однолітками, в колективі.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Світ захоплень.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Дозвілля, відпочинок.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Особистісні пріоритети.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Плани на майбутнє, вибір професії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СФЕРИ СПІЛКУВАННЯ І ТЕМАТИКА ТЕКСТІВ ДЛЯ ЧИТАННЯ ТА ВИКОРИСТАННЯ </a:t>
            </a:r>
            <a:r>
              <a:rPr lang="uk-UA" sz="2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МОВИ</a:t>
            </a:r>
          </a:p>
        </p:txBody>
      </p:sp>
      <p:sp>
        <p:nvSpPr>
          <p:cNvPr id="30724" name="Місце для вмісту 2"/>
          <p:cNvSpPr txBox="1">
            <a:spLocks/>
          </p:cNvSpPr>
          <p:nvPr/>
        </p:nvSpPr>
        <p:spPr bwMode="auto">
          <a:xfrm>
            <a:off x="4067175" y="1268413"/>
            <a:ext cx="35401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   Публічна сфера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marL="365125" indent="-255588"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Одяг.</a:t>
            </a:r>
          </a:p>
          <a:p>
            <a:pPr marL="365125" indent="-255588"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Покупки.</a:t>
            </a:r>
          </a:p>
          <a:p>
            <a:pPr marL="365125" indent="-255588"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Харчування.</a:t>
            </a:r>
          </a:p>
          <a:p>
            <a:pPr marL="365125" indent="-255588"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Науково-технічний прогрес, видатні діячі науки.</a:t>
            </a:r>
          </a:p>
          <a:p>
            <a:pPr marL="365125" indent="-255588"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Україна у світовій спільноті.</a:t>
            </a:r>
          </a:p>
          <a:p>
            <a:pPr marL="365125" indent="-255588"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Свята, знаменні дати, події в Україні та в країні, мова якої вивчається.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Традиції та звичаї в Україні та в країні, мова якої вивчається.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84313"/>
            <a:ext cx="4043363" cy="49688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   Публічна сфера</a:t>
            </a:r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Видатні діячі історії та культури України та країни, мова якої вивчається.</a:t>
            </a:r>
          </a:p>
          <a:p>
            <a:pPr eaLnBrk="1" hangingPunct="1"/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Визначні об'єкти історичної та культурної спадщини України та країни, мова якої вивчається.</a:t>
            </a:r>
          </a:p>
          <a:p>
            <a:pPr eaLnBrk="1" hangingPunct="1"/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Музеї, виставки.</a:t>
            </a:r>
          </a:p>
          <a:p>
            <a:pPr eaLnBrk="1" hangingPunct="1"/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Кіно, телебачення.</a:t>
            </a:r>
          </a:p>
          <a:p>
            <a:pPr eaLnBrk="1" hangingPunct="1"/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Обов'язки та права людини.</a:t>
            </a:r>
          </a:p>
          <a:p>
            <a:pPr eaLnBrk="1" hangingPunct="1"/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Міжнародні організації, міжнародний рух.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СФЕРИ СПІЛКУВАННЯ І ТЕМАТИКА ТЕКСТІВ ДЛЯ ЧИТАННЯ ТА ВИКОРИСТАННЯ МОВИ</a:t>
            </a:r>
          </a:p>
        </p:txBody>
      </p:sp>
      <p:sp>
        <p:nvSpPr>
          <p:cNvPr id="31748" name="Місце для вмісту 2"/>
          <p:cNvSpPr txBox="1">
            <a:spLocks/>
          </p:cNvSpPr>
          <p:nvPr/>
        </p:nvSpPr>
        <p:spPr bwMode="auto">
          <a:xfrm>
            <a:off x="5003800" y="1484313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    Освітня сфера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Освіта, навчання, виховання.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Шкільне життя.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Улюблені навчальні предмети.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Система освіти в Україні та в країні, мова якої вивчається.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Іноземні мови у житті людини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Місце для вмісту 7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4525962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  <a:hlinkClick r:id="rId2"/>
              </a:rPr>
              <a:t>https://nubip.edu.ua/node/53598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- центр вивчення іноземних мов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  <a:hlinkClick r:id="rId3"/>
              </a:rPr>
              <a:t>http://testportal.gov.ua/uchasnyku-vstupnyh-vyprobuvan/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пробні тести онлайн</a:t>
            </a:r>
            <a:endParaRPr lang="uk-UA" u="sng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  <a:hlinkClick r:id="rId4"/>
              </a:rPr>
              <a:t>https://nubip.edu.ua/node/1436/2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  <a:hlinkClick r:id="rId4"/>
              </a:rPr>
              <a:t>-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граматичний інвентар та лексичний мінімум</a:t>
            </a:r>
            <a:endParaRPr lang="en-US" sz="240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eaLnBrk="1" hangingPunct="1"/>
            <a:r>
              <a:rPr lang="uk-UA" u="sng" smtClean="0">
                <a:latin typeface="Times New Roman" pitchFamily="18" charset="0"/>
                <a:cs typeface="Times New Roman" pitchFamily="18" charset="0"/>
                <a:hlinkClick r:id="rId5"/>
              </a:rPr>
              <a:t>https://zno.osvita.ua/english/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u="sng" smtClean="0">
                <a:latin typeface="Times New Roman" pitchFamily="18" charset="0"/>
                <a:cs typeface="Times New Roman" pitchFamily="18" charset="0"/>
                <a:hlinkClick r:id="rId6"/>
              </a:rPr>
              <a:t>http://www.englishtag.com/tests/level_test.asp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400" u="sng" smtClean="0">
                <a:latin typeface="Times New Roman" pitchFamily="18" charset="0"/>
                <a:cs typeface="Times New Roman" pitchFamily="18" charset="0"/>
                <a:hlinkClick r:id="rId7"/>
              </a:rPr>
              <a:t>http://www.enrucafe.com/uk/freelessons/freezno/151.html</a:t>
            </a:r>
            <a:endParaRPr lang="uk-UA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Корисні посилання:</a:t>
            </a: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836613"/>
            <a:ext cx="9150351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348038" y="188913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Тестові  бали </a:t>
            </a:r>
          </a:p>
        </p:txBody>
      </p:sp>
      <p:sp>
        <p:nvSpPr>
          <p:cNvPr id="6" name="Овал 5"/>
          <p:cNvSpPr/>
          <p:nvPr/>
        </p:nvSpPr>
        <p:spPr>
          <a:xfrm>
            <a:off x="1547813" y="5229225"/>
            <a:ext cx="503237" cy="2873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most important in the exam?</a:t>
            </a:r>
            <a:endParaRPr lang="uk-UA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4248472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Believe in yourself!</a:t>
            </a:r>
            <a:r>
              <a:rPr lang="en-US" sz="5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Remember you are smart and lucky!</a:t>
            </a:r>
            <a:r>
              <a:rPr lang="en-US" sz="5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Love what you are doing!</a:t>
            </a:r>
            <a:endParaRPr lang="uk-UA" sz="54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1481138"/>
            <a:ext cx="8642350" cy="4972050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Гуманітарні науки (крім спеціальності Філологія)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Соціальні та поведінкові науки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Журналістика</a:t>
            </a:r>
          </a:p>
          <a:p>
            <a:pPr eaLnBrk="1" hangingPunct="1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Управління та адміністрування</a:t>
            </a:r>
          </a:p>
          <a:p>
            <a:pPr eaLnBrk="1" hangingPunct="1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Інформаційні технології</a:t>
            </a:r>
          </a:p>
          <a:p>
            <a:pPr eaLnBrk="1" hangingPunct="1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Сфера обслуговування</a:t>
            </a:r>
          </a:p>
          <a:p>
            <a:pPr eaLnBrk="1" hangingPunct="1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Публічне управління та адміністрування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Сфера обслуговування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Міжнародні відносини</a:t>
            </a:r>
            <a:endParaRPr lang="uk-UA" sz="28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 201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р. за технологією ЗНО проводитиметься «Єдиний вступний іспит» (ЄВІ) з англійської мови за спеціальностями галузей знань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96752"/>
            <a:ext cx="8229600" cy="46805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 2019 році реєстрація для складання єдиного вступного іспиту з іноземної мови та єдиного фахового вступного випробування розпочинається </a:t>
            </a:r>
            <a:r>
              <a:rPr lang="uk-UA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 травня </a:t>
            </a:r>
            <a:r>
              <a:rPr lang="uk-UA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та закінчується о 18:00 </a:t>
            </a:r>
            <a:r>
              <a:rPr lang="uk-UA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03 червня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Основна сесія єдиного вступного іспиту відбудеться </a:t>
            </a:r>
            <a:r>
              <a:rPr lang="uk-UA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02 липня</a:t>
            </a:r>
            <a:endParaRPr lang="uk-UA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608263"/>
            <a:ext cx="8229600" cy="2981325"/>
          </a:xfrm>
        </p:spPr>
        <p:txBody>
          <a:bodyPr/>
          <a:lstStyle/>
          <a:p>
            <a:pPr eaLnBrk="1" hangingPunct="1"/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Загальна кількість завдань тесту – 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На виконання тесту відведено 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хвилин</a:t>
            </a: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Тест складається з двох частин.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ЗАГАЛЬНА ХАРАКТЕРИСТИКА ТЕСТУ З АНГЛІЙСЬКОЇ МОВИ </a:t>
            </a:r>
            <a:r>
              <a:rPr lang="uk-UA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ЄВІ</a:t>
            </a:r>
            <a:endParaRPr lang="uk-UA" sz="2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167063"/>
          </a:xfrm>
        </p:spPr>
        <p:txBody>
          <a:bodyPr/>
          <a:lstStyle/>
          <a:p>
            <a:pPr marL="0" algn="just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Містить  22  завдання  різних  форм.  Відповіді  на  ці завдання позначаються в бланку відповідей В.</a:t>
            </a:r>
          </a:p>
          <a:p>
            <a:pPr marL="0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sz="320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Правильна відповідь – 1 бал, неправильна – 0 балів.</a:t>
            </a:r>
          </a:p>
          <a:p>
            <a:pPr marL="0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 «Читання» </a:t>
            </a: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40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Tasks</a:t>
            </a:r>
            <a:r>
              <a:rPr lang="uk-UA" sz="4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1-4</a:t>
            </a:r>
            <a:r>
              <a:rPr lang="uk-UA" sz="4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33837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Завдання на встановлення відповідності 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(matching).</a:t>
            </a:r>
          </a:p>
          <a:p>
            <a:pPr marL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sz="3200" b="1" smtClean="0">
              <a:latin typeface="Times New Roman" pitchFamily="18" charset="0"/>
              <a:cs typeface="Times New Roman" pitchFamily="18" charset="0"/>
            </a:endParaRPr>
          </a:p>
          <a:p>
            <a:pPr marL="0" algn="just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У завданнях пропонується підібрати заголовки до текстів/частин текстів із наведених варіантів; твердження/ситуації до оголошень/текстів; запитання до відповідей або відповіді до запитань.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 «Читання» </a:t>
            </a: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uk-UA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uk-UA" sz="36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uk-UA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3)</a:t>
            </a:r>
            <a:endParaRPr lang="uk-UA" sz="3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68875"/>
          </a:xfrm>
        </p:spPr>
        <p:txBody>
          <a:bodyPr>
            <a:normAutofit lnSpcReduction="10000"/>
          </a:bodyPr>
          <a:lstStyle/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Порада!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Перш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 все уважно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прочитайте завдання.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Спочатку перегляньте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запропоновані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підзаголовки, визначіть ключові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словосполучення в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них.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Можна одразу виключити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неправильні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варіанти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відповідей, аналізуючи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граматичну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побудову мовних конструкцій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Прочитайте уважно текст.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Пам’ятайте, що підзаголовків буде більше, ніж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абзаців.</a:t>
            </a:r>
          </a:p>
          <a:p>
            <a:pPr marL="0" indent="-256032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40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atching</a:t>
            </a:r>
            <a:r>
              <a:rPr lang="uk-UA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547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0"/>
            <a:ext cx="3563937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940425" y="2997200"/>
            <a:ext cx="2160588" cy="360363"/>
          </a:xfrm>
          <a:prstGeom prst="ellipse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250825" y="1916113"/>
            <a:ext cx="3025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750" y="1052513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683</TotalTime>
  <Words>842</Words>
  <Application>Microsoft Office PowerPoint</Application>
  <PresentationFormat>Экран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Вестибюль</vt:lpstr>
      <vt:lpstr>ЗНО з англійської мови у магістратуру</vt:lpstr>
      <vt:lpstr>Слайд 2</vt:lpstr>
      <vt:lpstr>У 2019 р. за технологією ЗНО проводитиметься «Єдиний вступний іспит» (ЄВІ) з англійської мови за спеціальностями галузей знань:</vt:lpstr>
      <vt:lpstr>У 2019 році реєстрація для складання єдиного вступного іспиту з іноземної мови та єдиного фахового вступного випробування розпочинається 13 травня та закінчується о 18:00 03 червня   Основна сесія єдиного вступного іспиту відбудеться 02 липня</vt:lpstr>
      <vt:lpstr>ЗАГАЛЬНА ХАРАКТЕРИСТИКА ТЕСТУ З АНГЛІЙСЬКОЇ МОВИ ЄВІ</vt:lpstr>
      <vt:lpstr>Частина «Читання»  (Tasks 1-4)</vt:lpstr>
      <vt:lpstr>Частина «Читання»  (Task 1, Task 3)</vt:lpstr>
      <vt:lpstr>Matching </vt:lpstr>
      <vt:lpstr>Слайд 9</vt:lpstr>
      <vt:lpstr>Частина «Читання» (Task 2)</vt:lpstr>
      <vt:lpstr>Multiple choice</vt:lpstr>
      <vt:lpstr>Слайд 12</vt:lpstr>
      <vt:lpstr>Слайд 13</vt:lpstr>
      <vt:lpstr>Частина «Читання» (Task 4)</vt:lpstr>
      <vt:lpstr>Gap filling</vt:lpstr>
      <vt:lpstr>Слайд 16</vt:lpstr>
      <vt:lpstr>Частина «Читання» </vt:lpstr>
      <vt:lpstr>Частина «Використання мови»  (Tasks 5–6)</vt:lpstr>
      <vt:lpstr>Використання мови</vt:lpstr>
      <vt:lpstr>Слайд 20</vt:lpstr>
      <vt:lpstr>Слайд 21</vt:lpstr>
      <vt:lpstr>СФЕРИ СПІЛКУВАННЯ І ТЕМАТИКА ТЕКСТІВ ДЛЯ ЧИТАННЯ ТА ВИКОРИСТАННЯ МОВИ</vt:lpstr>
      <vt:lpstr>СФЕРИ СПІЛКУВАННЯ І ТЕМАТИКА ТЕКСТІВ ДЛЯ ЧИТАННЯ ТА ВИКОРИСТАННЯ МОВИ</vt:lpstr>
      <vt:lpstr>Корисні посилання:</vt:lpstr>
      <vt:lpstr>Слайд 25</vt:lpstr>
      <vt:lpstr>What is the most important in the exam?</vt:lpstr>
      <vt:lpstr>Believe in yourself! Remember you are smart and lucky! Love what you are doing!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ЗНО з англійської мови у магістратуру</dc:title>
  <dc:creator>Vitalka</dc:creator>
  <cp:lastModifiedBy>XP GAME 2009</cp:lastModifiedBy>
  <cp:revision>51</cp:revision>
  <dcterms:created xsi:type="dcterms:W3CDTF">2018-07-03T16:19:40Z</dcterms:created>
  <dcterms:modified xsi:type="dcterms:W3CDTF">2019-04-11T12:48:33Z</dcterms:modified>
</cp:coreProperties>
</file>