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1" autoAdjust="0"/>
  </p:normalViewPr>
  <p:slideViewPr>
    <p:cSldViewPr>
      <p:cViewPr varScale="1">
        <p:scale>
          <a:sx n="68" d="100"/>
          <a:sy n="68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9AE7-B32B-4352-AA1A-E4C78A19C454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10C98-0999-4898-A4D4-3DDB0DEE0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9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10C98-0999-4898-A4D4-3DDB0DEE0F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3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10C98-0999-4898-A4D4-3DDB0DEE0FB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05016C-2850-43A4-8A3C-66B20B23D47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D1F781-B865-4092-BB6D-F04189CEFA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bofscience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OF SCIENCE. </a:t>
            </a:r>
            <a:r>
              <a:rPr lang="ru-RU" dirty="0"/>
              <a:t>Як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дисертацію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Доповідач: </a:t>
            </a:r>
            <a:r>
              <a:rPr lang="uk-UA" dirty="0" err="1" smtClean="0"/>
              <a:t>к.с.-г.н</a:t>
            </a:r>
            <a:r>
              <a:rPr lang="uk-UA" dirty="0" smtClean="0"/>
              <a:t>. Кирилюк Вікторія Іванівна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4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89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000" b="1" dirty="0" err="1" smtClean="0"/>
              <a:t>WoS</a:t>
            </a:r>
            <a:r>
              <a:rPr lang="en-US" sz="2000" b="1" dirty="0" smtClean="0"/>
              <a:t> Core Collection </a:t>
            </a:r>
            <a:r>
              <a:rPr lang="ru-RU" sz="2000" b="1" dirty="0" err="1" smtClean="0"/>
              <a:t>інструмент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тематики </a:t>
            </a:r>
            <a:r>
              <a:rPr lang="ru-RU" sz="2000" b="1" dirty="0" err="1" smtClean="0"/>
              <a:t>дослідження</a:t>
            </a:r>
            <a:endParaRPr lang="ru-RU" sz="2000" b="1" dirty="0" smtClean="0"/>
          </a:p>
          <a:p>
            <a:r>
              <a:rPr lang="ru-RU" sz="2400" dirty="0" smtClean="0"/>
              <a:t>1. Поля </a:t>
            </a:r>
            <a:r>
              <a:rPr lang="ru-RU" sz="2400" dirty="0" err="1" smtClean="0"/>
              <a:t>пошуку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8496944" cy="507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WoS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Core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Collection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інструмент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тематики </a:t>
            </a:r>
            <a:r>
              <a:rPr lang="ru-RU" sz="2000" b="1" dirty="0" err="1" smtClean="0"/>
              <a:t>дослідження</a:t>
            </a:r>
            <a:endParaRPr lang="ru-RU" sz="2000" b="1" dirty="0" smtClean="0"/>
          </a:p>
          <a:p>
            <a:pPr algn="just"/>
            <a:r>
              <a:rPr lang="ru-RU" dirty="0" smtClean="0"/>
              <a:t>2. </a:t>
            </a:r>
            <a:r>
              <a:rPr lang="ru-RU" dirty="0" err="1" smtClean="0"/>
              <a:t>Символи</a:t>
            </a:r>
            <a:r>
              <a:rPr lang="ru-RU" dirty="0" smtClean="0"/>
              <a:t> та </a:t>
            </a:r>
            <a:r>
              <a:rPr lang="ru-RU" dirty="0" err="1" smtClean="0"/>
              <a:t>оператори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14252"/>
              </p:ext>
            </p:extLst>
          </p:nvPr>
        </p:nvGraphicFramePr>
        <p:xfrm>
          <a:off x="179511" y="1340768"/>
          <a:ext cx="8496945" cy="50405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32315"/>
                <a:gridCol w="2832315"/>
                <a:gridCol w="2832315"/>
              </a:tblGrid>
              <a:tr h="345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Позначення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Пояснення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Приклад 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035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*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будь-як</a:t>
                      </a:r>
                      <a:r>
                        <a:rPr lang="uk-UA" sz="1800" dirty="0">
                          <a:effectLst/>
                        </a:rPr>
                        <a:t>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кількість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символів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або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їх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відсутність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*</a:t>
                      </a:r>
                      <a:r>
                        <a:rPr lang="ru-RU" sz="1800" dirty="0" err="1">
                          <a:effectLst/>
                        </a:rPr>
                        <a:t>moda</a:t>
                      </a:r>
                      <a:r>
                        <a:rPr lang="ru-RU" sz="1800" dirty="0">
                          <a:effectLst/>
                        </a:rPr>
                        <a:t>*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modal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multimodal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0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and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пошук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словосполучення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drug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and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resistance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809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or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пошук за синонімам</a:t>
                      </a:r>
                      <a:r>
                        <a:rPr lang="uk-UA" sz="1800">
                          <a:effectLst/>
                        </a:rPr>
                        <a:t>и</a:t>
                      </a:r>
                      <a:r>
                        <a:rPr lang="ru-RU" sz="1800">
                          <a:effectLst/>
                        </a:rPr>
                        <a:t>, пошук слів окремо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drug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or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medicine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4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not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виключення слова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alumina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not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zirconia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4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“”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пошук конкретних фраз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“</a:t>
                      </a:r>
                      <a:r>
                        <a:rPr lang="ru-RU" sz="1800" dirty="0" err="1">
                          <a:effectLst/>
                        </a:rPr>
                        <a:t>green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chemistry</a:t>
                      </a:r>
                      <a:r>
                        <a:rPr lang="ru-RU" sz="1800" dirty="0">
                          <a:effectLst/>
                        </a:rPr>
                        <a:t>”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9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WoS</a:t>
            </a:r>
            <a:r>
              <a:rPr lang="en-US" sz="2000" b="1" dirty="0" smtClean="0"/>
              <a:t> Core Collection </a:t>
            </a:r>
            <a:r>
              <a:rPr lang="ru-RU" sz="2000" b="1" dirty="0" err="1" smtClean="0"/>
              <a:t>інструмент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тематики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Пошуковий</a:t>
            </a:r>
            <a:r>
              <a:rPr lang="ru-RU" sz="2400" dirty="0" smtClean="0"/>
              <a:t> запит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0" y="1599578"/>
            <a:ext cx="8482388" cy="50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8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WoS</a:t>
            </a:r>
            <a:r>
              <a:rPr lang="en-US" sz="2400" b="1" dirty="0" smtClean="0"/>
              <a:t> Core Collection </a:t>
            </a:r>
            <a:r>
              <a:rPr lang="ru-RU" sz="2400" b="1" dirty="0" err="1" smtClean="0"/>
              <a:t>інструмент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аналізу</a:t>
            </a:r>
            <a:r>
              <a:rPr lang="ru-RU" sz="2400" b="1" dirty="0" smtClean="0"/>
              <a:t> тематики </a:t>
            </a:r>
            <a:r>
              <a:rPr lang="ru-RU" sz="2400" b="1" dirty="0" err="1" smtClean="0"/>
              <a:t>дослідження</a:t>
            </a:r>
            <a:r>
              <a:rPr lang="ru-RU" sz="2400" b="1" dirty="0" smtClean="0"/>
              <a:t> </a:t>
            </a:r>
          </a:p>
          <a:p>
            <a:r>
              <a:rPr lang="ru-RU" sz="2000" dirty="0" smtClean="0"/>
              <a:t>3. </a:t>
            </a:r>
            <a:r>
              <a:rPr lang="ru-RU" sz="2000" dirty="0" err="1" smtClean="0"/>
              <a:t>Пошуковий</a:t>
            </a:r>
            <a:r>
              <a:rPr lang="ru-RU" sz="2000" dirty="0" smtClean="0"/>
              <a:t> запит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7413"/>
            <a:ext cx="8568952" cy="537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564904"/>
            <a:ext cx="1800200" cy="36004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0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WoS</a:t>
            </a:r>
            <a:r>
              <a:rPr lang="en-US" sz="2000" b="1" dirty="0" smtClean="0"/>
              <a:t> Core Collection </a:t>
            </a:r>
            <a:r>
              <a:rPr lang="ru-RU" sz="2000" b="1" dirty="0" err="1" smtClean="0"/>
              <a:t>інструмент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тематики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інформація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6760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2564904"/>
            <a:ext cx="1872209" cy="403244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478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WoS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Core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Collection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інструмент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аналізу</a:t>
            </a:r>
            <a:r>
              <a:rPr lang="ru-RU" sz="2400" b="1" dirty="0" smtClean="0"/>
              <a:t> тематики </a:t>
            </a:r>
            <a:r>
              <a:rPr lang="ru-RU" sz="2400" b="1" dirty="0" err="1" smtClean="0"/>
              <a:t>дослідження</a:t>
            </a:r>
            <a:endParaRPr lang="ru-RU" sz="2400" b="1" dirty="0" smtClean="0"/>
          </a:p>
          <a:p>
            <a:r>
              <a:rPr lang="ru-RU" sz="2000" dirty="0"/>
              <a:t>5</a:t>
            </a:r>
            <a:r>
              <a:rPr lang="ru-RU" sz="2000" dirty="0" smtClean="0"/>
              <a:t>. </a:t>
            </a:r>
            <a:r>
              <a:rPr lang="ru-RU" sz="2000" dirty="0" err="1" smtClean="0"/>
              <a:t>Уточнення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запиту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7" y="1217360"/>
            <a:ext cx="8568952" cy="526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1751078" cy="504056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5590" y="4293096"/>
            <a:ext cx="1728192" cy="9361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590" y="6053455"/>
            <a:ext cx="1728192" cy="43384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7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88640"/>
            <a:ext cx="8388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Основна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колекція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WoS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інструмент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аналізу</a:t>
            </a:r>
            <a:r>
              <a:rPr lang="ru-RU" sz="2400" b="1" dirty="0" smtClean="0"/>
              <a:t> тематики </a:t>
            </a:r>
            <a:r>
              <a:rPr lang="ru-RU" sz="2400" b="1" dirty="0" err="1" smtClean="0"/>
              <a:t>дослідження</a:t>
            </a:r>
            <a:r>
              <a:rPr lang="ru-RU" sz="2400" b="1" dirty="0" smtClean="0"/>
              <a:t> </a:t>
            </a:r>
          </a:p>
          <a:p>
            <a:r>
              <a:rPr lang="ru-RU" sz="2000" dirty="0" smtClean="0"/>
              <a:t>6</a:t>
            </a:r>
            <a:r>
              <a:rPr lang="ru-RU" sz="2400" dirty="0" smtClean="0"/>
              <a:t>. </a:t>
            </a:r>
            <a:r>
              <a:rPr lang="ru-RU" sz="20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запиту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3800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33685"/>
            <a:ext cx="1187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Бути в </a:t>
            </a:r>
            <a:r>
              <a:rPr lang="ru-RU" sz="1200" b="1" dirty="0" err="1" smtClean="0">
                <a:solidFill>
                  <a:srgbClr val="FF0000"/>
                </a:solidFill>
              </a:rPr>
              <a:t>курсі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останніх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досліджень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2564904"/>
            <a:ext cx="1584175" cy="36004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212976"/>
            <a:ext cx="1584176" cy="36004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>
            <a:off x="755577" y="2852936"/>
            <a:ext cx="432047" cy="540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55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800" y="11663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WoS</a:t>
            </a:r>
            <a:r>
              <a:rPr lang="en-US" sz="2000" b="1" dirty="0" smtClean="0"/>
              <a:t> Core Collection </a:t>
            </a:r>
            <a:r>
              <a:rPr lang="ru-RU" sz="2000" b="1" dirty="0" err="1" smtClean="0"/>
              <a:t>інструмент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тематики </a:t>
            </a:r>
            <a:r>
              <a:rPr lang="ru-RU" sz="2000" b="1" dirty="0" err="1" smtClean="0"/>
              <a:t>дослідження</a:t>
            </a:r>
            <a:endParaRPr lang="ru-RU" sz="2000" b="1" dirty="0" smtClean="0"/>
          </a:p>
          <a:p>
            <a:r>
              <a:rPr lang="ru-RU" sz="2000" dirty="0" smtClean="0"/>
              <a:t>7. </a:t>
            </a:r>
            <a:r>
              <a:rPr lang="ru-RU" sz="2000" dirty="0" err="1" smtClean="0"/>
              <a:t>Сортування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пошуку</a:t>
            </a:r>
            <a:endParaRPr lang="ru-R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" y="1268760"/>
            <a:ext cx="88235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6688" y="2780928"/>
            <a:ext cx="2769448" cy="136815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5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WoS</a:t>
            </a:r>
            <a:r>
              <a:rPr lang="en-US" sz="2000" b="1" dirty="0" smtClean="0"/>
              <a:t> Core Collection </a:t>
            </a:r>
            <a:r>
              <a:rPr lang="ru-RU" sz="2000" b="1" dirty="0" err="1" smtClean="0"/>
              <a:t>інструмент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тематики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 </a:t>
            </a:r>
          </a:p>
          <a:p>
            <a:r>
              <a:rPr lang="ru-RU" sz="2000" dirty="0" smtClean="0"/>
              <a:t>8. </a:t>
            </a:r>
            <a:r>
              <a:rPr lang="ru-RU" sz="2000" dirty="0" err="1" smtClean="0"/>
              <a:t>Повна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статтю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7" y="1412776"/>
            <a:ext cx="83451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56" y="3481553"/>
            <a:ext cx="1118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rgbClr val="FF0000"/>
                </a:solidFill>
              </a:rPr>
              <a:t>Отримання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відкритого</a:t>
            </a:r>
            <a:r>
              <a:rPr lang="ru-RU" sz="1200" b="1" dirty="0" smtClean="0">
                <a:solidFill>
                  <a:srgbClr val="FF0000"/>
                </a:solidFill>
              </a:rPr>
              <a:t> доступу до </a:t>
            </a:r>
            <a:r>
              <a:rPr lang="ru-RU" sz="1200" b="1" dirty="0" err="1" smtClean="0">
                <a:solidFill>
                  <a:srgbClr val="FF0000"/>
                </a:solidFill>
              </a:rPr>
              <a:t>публікації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1224136" cy="3589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55576" y="2924944"/>
            <a:ext cx="396044" cy="5763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51920" y="2559200"/>
            <a:ext cx="1872208" cy="2880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2558" y="3999068"/>
            <a:ext cx="1323858" cy="31348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3174418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Для </a:t>
            </a:r>
            <a:r>
              <a:rPr lang="ru-RU" sz="1200" b="1" dirty="0" err="1" smtClean="0">
                <a:solidFill>
                  <a:srgbClr val="FF0000"/>
                </a:solidFill>
              </a:rPr>
              <a:t>своїх</a:t>
            </a:r>
            <a:r>
              <a:rPr lang="ru-RU" sz="1200" b="1" dirty="0" smtClean="0">
                <a:solidFill>
                  <a:srgbClr val="FF0000"/>
                </a:solidFill>
              </a:rPr>
              <a:t> статей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028384" y="3636083"/>
            <a:ext cx="216024" cy="3629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2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 Робота з </a:t>
            </a:r>
            <a:r>
              <a:rPr lang="ru-RU" sz="2800" b="1" dirty="0" err="1" smtClean="0"/>
              <a:t>бібліографією</a:t>
            </a:r>
            <a:r>
              <a:rPr lang="ru-RU" sz="2800" b="1" dirty="0" smtClean="0"/>
              <a:t> в </a:t>
            </a:r>
          </a:p>
          <a:p>
            <a:pPr algn="ctr"/>
            <a:r>
              <a:rPr lang="en-US" sz="2800" b="1" dirty="0" smtClean="0"/>
              <a:t>EndNote online</a:t>
            </a:r>
            <a:endParaRPr lang="ru-RU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26" y="2636912"/>
            <a:ext cx="4457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11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9675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МЕТА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err="1" smtClean="0"/>
              <a:t>Представити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бази</a:t>
            </a:r>
            <a:r>
              <a:rPr lang="ru-RU" sz="2800" dirty="0" smtClean="0"/>
              <a:t> </a:t>
            </a:r>
            <a:r>
              <a:rPr lang="en-US" sz="2800" dirty="0" smtClean="0"/>
              <a:t>Web of Science </a:t>
            </a:r>
            <a:r>
              <a:rPr lang="ru-RU" sz="2800" dirty="0" smtClean="0"/>
              <a:t>для </a:t>
            </a:r>
            <a:r>
              <a:rPr lang="ru-RU" sz="2800" dirty="0" err="1" smtClean="0"/>
              <a:t>допомоги</a:t>
            </a:r>
            <a:r>
              <a:rPr lang="ru-RU" sz="2800" dirty="0" smtClean="0"/>
              <a:t> </a:t>
            </a:r>
            <a:r>
              <a:rPr lang="ru-RU" sz="2800" dirty="0" err="1" smtClean="0"/>
              <a:t>аспірантам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успішному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захисті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дисертації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4375"/>
            <a:ext cx="23812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0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</a:t>
            </a:r>
          </a:p>
          <a:p>
            <a:pPr>
              <a:lnSpc>
                <a:spcPct val="150000"/>
              </a:lnSpc>
            </a:pPr>
            <a:r>
              <a:rPr lang="ru-RU" b="1" dirty="0" err="1" smtClean="0"/>
              <a:t>Можливості</a:t>
            </a:r>
            <a:r>
              <a:rPr lang="ru-RU" b="1" dirty="0" smtClean="0"/>
              <a:t> </a:t>
            </a:r>
            <a:r>
              <a:rPr lang="en-US" b="1" dirty="0" smtClean="0"/>
              <a:t>EndNote: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1.</a:t>
            </a:r>
            <a:r>
              <a:rPr lang="uk-UA" dirty="0" smtClean="0"/>
              <a:t>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за тематикою </a:t>
            </a:r>
            <a:r>
              <a:rPr lang="ru-RU" dirty="0" err="1" smtClean="0"/>
              <a:t>дослідження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2.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err="1" smtClean="0"/>
              <a:t>WoS</a:t>
            </a:r>
            <a:r>
              <a:rPr lang="en-US" dirty="0" smtClean="0"/>
              <a:t>, </a:t>
            </a:r>
            <a:r>
              <a:rPr lang="ru-RU" dirty="0" smtClean="0"/>
              <a:t>баз </a:t>
            </a:r>
            <a:r>
              <a:rPr lang="ru-RU" dirty="0" err="1" smtClean="0"/>
              <a:t>дисертацій</a:t>
            </a:r>
            <a:r>
              <a:rPr lang="ru-RU" dirty="0" smtClean="0"/>
              <a:t>, </a:t>
            </a:r>
            <a:r>
              <a:rPr lang="ru-RU" dirty="0" err="1" smtClean="0"/>
              <a:t>ручне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добіркою</a:t>
            </a:r>
            <a:r>
              <a:rPr lang="ru-RU" dirty="0" smtClean="0"/>
              <a:t> з </a:t>
            </a:r>
            <a:r>
              <a:rPr lang="ru-RU" dirty="0" err="1" smtClean="0"/>
              <a:t>колегами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4.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складання</a:t>
            </a:r>
            <a:r>
              <a:rPr lang="ru-RU" dirty="0" smtClean="0"/>
              <a:t> та </a:t>
            </a:r>
            <a:r>
              <a:rPr lang="ru-RU" dirty="0" err="1" smtClean="0"/>
              <a:t>оформлення</a:t>
            </a:r>
            <a:r>
              <a:rPr lang="ru-RU" dirty="0" smtClean="0"/>
              <a:t> списку </a:t>
            </a:r>
            <a:r>
              <a:rPr lang="ru-RU" dirty="0" err="1" smtClean="0"/>
              <a:t>використаних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5. </a:t>
            </a:r>
            <a:r>
              <a:rPr lang="ru-RU" dirty="0" err="1" smtClean="0"/>
              <a:t>Підбір</a:t>
            </a:r>
            <a:r>
              <a:rPr lang="ru-RU" dirty="0" smtClean="0"/>
              <a:t> журналу для </a:t>
            </a:r>
            <a:r>
              <a:rPr lang="ru-RU" dirty="0" err="1" smtClean="0"/>
              <a:t>публікації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02583"/>
            <a:ext cx="3744416" cy="25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9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 </a:t>
            </a:r>
            <a:endParaRPr lang="uk-UA" sz="2000" b="1" dirty="0" smtClean="0"/>
          </a:p>
          <a:p>
            <a:r>
              <a:rPr lang="en-US" sz="2000" dirty="0" smtClean="0"/>
              <a:t>1. </a:t>
            </a:r>
            <a:r>
              <a:rPr lang="ru-RU" sz="2000" dirty="0" err="1" smtClean="0"/>
              <a:t>Вхід</a:t>
            </a:r>
            <a:r>
              <a:rPr lang="ru-RU" sz="2000" dirty="0" smtClean="0"/>
              <a:t> в </a:t>
            </a:r>
            <a:r>
              <a:rPr lang="en-US" sz="2000" dirty="0" smtClean="0"/>
              <a:t>EndNote</a:t>
            </a:r>
            <a:endParaRPr lang="ru-RU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54858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980728"/>
            <a:ext cx="648072" cy="2880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8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136" y="11125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 </a:t>
            </a:r>
            <a:endParaRPr lang="uk-UA" sz="2000" b="1" dirty="0" smtClean="0"/>
          </a:p>
          <a:p>
            <a:r>
              <a:rPr lang="en-US" sz="2000" dirty="0" smtClean="0"/>
              <a:t>2. </a:t>
            </a:r>
            <a:r>
              <a:rPr lang="ru-RU" sz="2000" dirty="0" err="1" smtClean="0"/>
              <a:t>Сортування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пошуку</a:t>
            </a:r>
            <a:endParaRPr lang="ru-RU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980728"/>
            <a:ext cx="85325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271272"/>
            <a:ext cx="792088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99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 </a:t>
            </a:r>
            <a:endParaRPr lang="uk-UA" sz="2000" b="1" dirty="0" smtClean="0"/>
          </a:p>
          <a:p>
            <a:r>
              <a:rPr lang="en-US" sz="2000" dirty="0" smtClean="0"/>
              <a:t>3.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7" y="824518"/>
            <a:ext cx="8583267" cy="555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140968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95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42588"/>
            <a:ext cx="8490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EndNote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online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Додавання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запису</a:t>
            </a:r>
            <a:endParaRPr lang="ru-RU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90164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1264217"/>
            <a:ext cx="1656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Додавання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статті</a:t>
            </a:r>
            <a:r>
              <a:rPr lang="ru-RU" b="1" dirty="0" smtClean="0">
                <a:solidFill>
                  <a:srgbClr val="FF0000"/>
                </a:solidFill>
              </a:rPr>
              <a:t> з </a:t>
            </a:r>
            <a:r>
              <a:rPr lang="ru-RU" b="1" dirty="0" err="1" smtClean="0">
                <a:solidFill>
                  <a:srgbClr val="FF0000"/>
                </a:solidFill>
              </a:rPr>
              <a:t>Інтернету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139952" y="1587382"/>
            <a:ext cx="2160240" cy="10495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372200" y="4437112"/>
            <a:ext cx="228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Додавання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додаткової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інформації</a:t>
            </a:r>
            <a:r>
              <a:rPr lang="ru-RU" sz="1600" b="1" dirty="0" smtClean="0">
                <a:solidFill>
                  <a:srgbClr val="FF0000"/>
                </a:solidFill>
              </a:rPr>
              <a:t> в будь-</a:t>
            </a:r>
            <a:r>
              <a:rPr lang="ru-RU" sz="1600" b="1" dirty="0" err="1" smtClean="0">
                <a:solidFill>
                  <a:srgbClr val="FF0000"/>
                </a:solidFill>
              </a:rPr>
              <a:t>який</a:t>
            </a:r>
            <a:r>
              <a:rPr lang="ru-RU" sz="1600" b="1" dirty="0" smtClean="0">
                <a:solidFill>
                  <a:srgbClr val="FF0000"/>
                </a:solidFill>
              </a:rPr>
              <a:t> рядок </a:t>
            </a:r>
            <a:r>
              <a:rPr lang="ru-RU" sz="1600" b="1" dirty="0" err="1" smtClean="0">
                <a:solidFill>
                  <a:srgbClr val="FF0000"/>
                </a:solidFill>
              </a:rPr>
              <a:t>опису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837264" y="4437112"/>
            <a:ext cx="576064" cy="5049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589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39742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 </a:t>
            </a:r>
            <a:endParaRPr lang="uk-UA" sz="2000" b="1" dirty="0" smtClean="0"/>
          </a:p>
          <a:p>
            <a:r>
              <a:rPr lang="uk-UA" sz="2000" dirty="0" smtClean="0"/>
              <a:t>5</a:t>
            </a:r>
            <a:r>
              <a:rPr lang="en-US" sz="2000" dirty="0" smtClean="0"/>
              <a:t>. </a:t>
            </a:r>
            <a:r>
              <a:rPr lang="ru-RU" sz="2000" dirty="0" err="1" smtClean="0"/>
              <a:t>Додавання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в </a:t>
            </a:r>
            <a:r>
              <a:rPr lang="en-US" sz="2000" dirty="0" err="1" smtClean="0"/>
              <a:t>WoS</a:t>
            </a:r>
            <a:endParaRPr lang="ru-RU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7364"/>
            <a:ext cx="8640960" cy="54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504056" cy="15915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852936"/>
            <a:ext cx="1584176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401978"/>
            <a:ext cx="336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Спливаючі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підказують</a:t>
            </a:r>
            <a:r>
              <a:rPr lang="ru-RU" b="1" dirty="0" smtClean="0">
                <a:solidFill>
                  <a:srgbClr val="FF0000"/>
                </a:solidFill>
              </a:rPr>
              <a:t> формат вводу </a:t>
            </a:r>
            <a:r>
              <a:rPr lang="ru-RU" b="1" dirty="0" err="1" smtClean="0">
                <a:solidFill>
                  <a:srgbClr val="FF0000"/>
                </a:solidFill>
              </a:rPr>
              <a:t>даних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5772" y="4005064"/>
            <a:ext cx="25202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1"/>
          </p:cNvCxnSpPr>
          <p:nvPr/>
        </p:nvCxnSpPr>
        <p:spPr>
          <a:xfrm flipH="1" flipV="1">
            <a:off x="4499992" y="4250784"/>
            <a:ext cx="720080" cy="6128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99592" y="1916832"/>
            <a:ext cx="504056" cy="14401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23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 </a:t>
            </a:r>
            <a:endParaRPr lang="uk-UA" sz="2000" b="1" dirty="0" smtClean="0"/>
          </a:p>
          <a:p>
            <a:r>
              <a:rPr lang="uk-UA" sz="2000" dirty="0" smtClean="0"/>
              <a:t>6</a:t>
            </a:r>
            <a:r>
              <a:rPr lang="en-US" sz="2000" dirty="0" smtClean="0"/>
              <a:t>. </a:t>
            </a:r>
            <a:r>
              <a:rPr lang="ru-RU" sz="2000" dirty="0" err="1" smtClean="0"/>
              <a:t>Підбір</a:t>
            </a:r>
            <a:r>
              <a:rPr lang="ru-RU" sz="2000" dirty="0" smtClean="0"/>
              <a:t> журналу для </a:t>
            </a:r>
            <a:r>
              <a:rPr lang="ru-RU" sz="2000" dirty="0" err="1" smtClean="0"/>
              <a:t>публікації</a:t>
            </a:r>
            <a:endParaRPr lang="ru-RU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848872" cy="477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916832"/>
            <a:ext cx="576064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13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77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en-US" sz="2000" b="1" dirty="0" smtClean="0"/>
              <a:t>EndNote online</a:t>
            </a:r>
            <a:endParaRPr lang="uk-UA" sz="2000" b="1" dirty="0" smtClean="0"/>
          </a:p>
          <a:p>
            <a:r>
              <a:rPr lang="uk-UA" sz="2000" dirty="0" smtClean="0"/>
              <a:t>6</a:t>
            </a:r>
            <a:r>
              <a:rPr lang="en-US" sz="2000" dirty="0" smtClean="0"/>
              <a:t>. </a:t>
            </a:r>
            <a:r>
              <a:rPr lang="ru-RU" sz="2000" dirty="0" err="1" smtClean="0"/>
              <a:t>Обрання</a:t>
            </a:r>
            <a:r>
              <a:rPr lang="ru-RU" sz="2000" dirty="0" smtClean="0"/>
              <a:t> журналу для </a:t>
            </a:r>
            <a:r>
              <a:rPr lang="ru-RU" sz="2000" dirty="0" err="1" smtClean="0"/>
              <a:t>публікації</a:t>
            </a:r>
            <a:endParaRPr lang="ru-RU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" y="896526"/>
            <a:ext cx="8733568" cy="54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438454"/>
            <a:ext cx="1008112" cy="43204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1196752"/>
            <a:ext cx="2473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FF0000"/>
                </a:solidFill>
              </a:rPr>
              <a:t>Рівень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престижності</a:t>
            </a:r>
            <a:r>
              <a:rPr lang="ru-RU" sz="1600" b="1" dirty="0" smtClean="0">
                <a:solidFill>
                  <a:srgbClr val="FF0000"/>
                </a:solidFill>
              </a:rPr>
              <a:t> журналу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6232" y="2855796"/>
            <a:ext cx="1872208" cy="78313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148064" y="1628800"/>
            <a:ext cx="1008112" cy="11874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95374" y="5589240"/>
            <a:ext cx="20517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Можливість</a:t>
            </a:r>
            <a:r>
              <a:rPr lang="ru-RU" sz="1400" b="1" dirty="0" smtClean="0">
                <a:solidFill>
                  <a:srgbClr val="FF0000"/>
                </a:solidFill>
              </a:rPr>
              <a:t> перегляду сайту журналу і </a:t>
            </a:r>
            <a:r>
              <a:rPr lang="ru-RU" sz="1400" b="1" dirty="0" err="1" smtClean="0">
                <a:solidFill>
                  <a:srgbClr val="FF0000"/>
                </a:solidFill>
              </a:rPr>
              <a:t>завантаження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статті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21234" y="4437112"/>
            <a:ext cx="1584176" cy="50405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732240" y="4941168"/>
            <a:ext cx="792088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4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92" y="92970"/>
            <a:ext cx="8457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EndNote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online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dirty="0" smtClean="0"/>
              <a:t>7.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 списку </a:t>
            </a:r>
            <a:r>
              <a:rPr lang="ru-RU" sz="2000" dirty="0" err="1" smtClean="0"/>
              <a:t>використаних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0" y="980728"/>
            <a:ext cx="84778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3708" y="1772816"/>
            <a:ext cx="576064" cy="2880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852936"/>
            <a:ext cx="1656184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9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297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Робота з </a:t>
            </a:r>
            <a:r>
              <a:rPr lang="ru-RU" sz="2000" b="1" dirty="0" err="1" smtClean="0"/>
              <a:t>бібліографією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EndNote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online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7.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 списку </a:t>
            </a:r>
            <a:r>
              <a:rPr lang="ru-RU" sz="2000" dirty="0" err="1" smtClean="0"/>
              <a:t>використаних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endParaRPr lang="ru-RU" sz="2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06805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002672"/>
            <a:ext cx="1512168" cy="2103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4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ЗМІСТ</a:t>
            </a:r>
          </a:p>
          <a:p>
            <a:pPr algn="ctr"/>
            <a:endParaRPr lang="ru-RU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база </a:t>
            </a:r>
            <a:r>
              <a:rPr lang="en-US" sz="2400" dirty="0" smtClean="0"/>
              <a:t>Web of Science </a:t>
            </a:r>
            <a:r>
              <a:rPr lang="ru-RU" sz="2400" dirty="0" smtClean="0"/>
              <a:t>і як вона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допомогти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написанні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дисертації</a:t>
            </a:r>
            <a:r>
              <a:rPr lang="ru-RU" sz="2400" dirty="0" smtClean="0"/>
              <a:t>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/>
              <a:t>З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почати</a:t>
            </a:r>
            <a:r>
              <a:rPr lang="ru-RU" sz="2400" dirty="0" smtClean="0"/>
              <a:t> роботу?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/>
              <a:t>Як за годину </a:t>
            </a:r>
            <a:r>
              <a:rPr lang="ru-RU" sz="2400" dirty="0" err="1" smtClean="0"/>
              <a:t>підготувати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огляд</a:t>
            </a:r>
            <a:r>
              <a:rPr lang="ru-RU" sz="2400" dirty="0" smtClean="0"/>
              <a:t> за тематикою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/>
              <a:t>Як </a:t>
            </a:r>
            <a:r>
              <a:rPr lang="ru-RU" sz="2400" dirty="0" err="1" smtClean="0"/>
              <a:t>створити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бібліотеку</a:t>
            </a:r>
            <a:r>
              <a:rPr lang="ru-RU" sz="2400" dirty="0" smtClean="0"/>
              <a:t> з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і бути в </a:t>
            </a:r>
            <a:r>
              <a:rPr lang="ru-RU" sz="2400" dirty="0" err="1" smtClean="0"/>
              <a:t>курсі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останніх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трендів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науці</a:t>
            </a:r>
            <a:r>
              <a:rPr lang="ru-RU" sz="2400" dirty="0" smtClean="0"/>
              <a:t>?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/>
              <a:t>Як </a:t>
            </a:r>
            <a:r>
              <a:rPr lang="ru-RU" sz="2400" dirty="0" err="1" smtClean="0"/>
              <a:t>підібрати</a:t>
            </a:r>
            <a:r>
              <a:rPr lang="ru-RU" sz="2400" dirty="0" smtClean="0"/>
              <a:t> журнал для </a:t>
            </a:r>
            <a:r>
              <a:rPr lang="ru-RU" sz="2400" dirty="0" err="1" smtClean="0"/>
              <a:t>публікації</a:t>
            </a:r>
            <a:r>
              <a:rPr lang="ru-RU" sz="2400" dirty="0" smtClean="0"/>
              <a:t> і </a:t>
            </a:r>
            <a:r>
              <a:rPr lang="ru-RU" sz="2400" dirty="0" err="1" smtClean="0"/>
              <a:t>оформити</a:t>
            </a:r>
            <a:r>
              <a:rPr lang="ru-RU" sz="2400" dirty="0" smtClean="0"/>
              <a:t> список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 у 3 </a:t>
            </a:r>
            <a:r>
              <a:rPr lang="ru-RU" sz="2400" dirty="0" err="1" smtClean="0"/>
              <a:t>кліка</a:t>
            </a:r>
            <a:r>
              <a:rPr lang="ru-RU" sz="2400" dirty="0" smtClean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11258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Модуль</a:t>
            </a:r>
            <a:r>
              <a:rPr lang="en-US" sz="2000" b="1" dirty="0" smtClean="0"/>
              <a:t> Cite-While-You-Write </a:t>
            </a:r>
            <a:endParaRPr lang="uk-UA" sz="2000" b="1" dirty="0" smtClean="0"/>
          </a:p>
          <a:p>
            <a:r>
              <a:rPr lang="en-US" sz="2000" dirty="0" smtClean="0"/>
              <a:t>1. </a:t>
            </a:r>
            <a:r>
              <a:rPr lang="en-US" sz="2000" dirty="0" err="1" smtClean="0"/>
              <a:t>Установка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програми</a:t>
            </a:r>
            <a:r>
              <a:rPr lang="en-US" sz="2000" dirty="0" smtClean="0"/>
              <a:t> Cite-While-You-Write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комп'ютер</a:t>
            </a:r>
            <a:endParaRPr lang="ru-RU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4604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549388"/>
            <a:ext cx="504056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1920" y="1774572"/>
            <a:ext cx="1152128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69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Модуль </a:t>
            </a:r>
            <a:r>
              <a:rPr lang="en-US" sz="2000" b="1" dirty="0" smtClean="0"/>
              <a:t>Cite-While-You-Write </a:t>
            </a:r>
            <a:endParaRPr lang="uk-UA" sz="2000" b="1" dirty="0" smtClean="0"/>
          </a:p>
          <a:p>
            <a:r>
              <a:rPr lang="en-US" sz="2000" dirty="0" smtClean="0"/>
              <a:t>2. </a:t>
            </a:r>
            <a:r>
              <a:rPr lang="ru-RU" sz="2000" dirty="0" smtClean="0"/>
              <a:t>Вид </a:t>
            </a:r>
            <a:r>
              <a:rPr lang="en-US" sz="2000" dirty="0" smtClean="0"/>
              <a:t>MS Word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установки </a:t>
            </a:r>
            <a:r>
              <a:rPr lang="ru-RU" sz="2000" dirty="0" err="1" smtClean="0"/>
              <a:t>програми</a:t>
            </a:r>
            <a:endParaRPr lang="ru-RU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4582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24" y="2636912"/>
            <a:ext cx="37623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1700808"/>
            <a:ext cx="1008112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204864"/>
            <a:ext cx="1296144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77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ВИСНОВКИ</a:t>
            </a:r>
          </a:p>
          <a:p>
            <a:r>
              <a:rPr lang="ru-RU" sz="2000" b="1" dirty="0" smtClean="0"/>
              <a:t>Платформа </a:t>
            </a:r>
            <a:r>
              <a:rPr lang="en-US" sz="2000" b="1" dirty="0" err="1" smtClean="0"/>
              <a:t>WoS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дозволяє</a:t>
            </a:r>
            <a:r>
              <a:rPr lang="ru-RU" sz="20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</a:t>
            </a:r>
            <a:r>
              <a:rPr lang="ru-RU" sz="2000" dirty="0" smtClean="0"/>
              <a:t>Провести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Бути в </a:t>
            </a:r>
            <a:r>
              <a:rPr lang="ru-RU" sz="2000" dirty="0" err="1" smtClean="0"/>
              <a:t>курсі</a:t>
            </a:r>
            <a:r>
              <a:rPr lang="ru-RU" sz="2000" dirty="0" smtClean="0"/>
              <a:t> </a:t>
            </a:r>
            <a:r>
              <a:rPr lang="ru-RU" sz="2000" dirty="0" err="1" smtClean="0"/>
              <a:t>останніх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 smtClean="0"/>
              <a:t>Підготувати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і </a:t>
            </a:r>
            <a:r>
              <a:rPr lang="ru-RU" sz="2000" dirty="0" err="1" smtClean="0"/>
              <a:t>якісно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огляд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журнал для </a:t>
            </a:r>
            <a:r>
              <a:rPr lang="ru-RU" sz="2000" dirty="0" err="1" smtClean="0"/>
              <a:t>опублікування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 smtClean="0"/>
              <a:t>Швидко</a:t>
            </a:r>
            <a:r>
              <a:rPr lang="ru-RU" sz="2000" dirty="0" smtClean="0"/>
              <a:t> і </a:t>
            </a:r>
            <a:r>
              <a:rPr lang="ru-RU" sz="2000" dirty="0" err="1" smtClean="0"/>
              <a:t>вірно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оформити</a:t>
            </a:r>
            <a:r>
              <a:rPr lang="ru-RU" sz="2000" dirty="0" smtClean="0"/>
              <a:t> список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престижні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конференції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семінари</a:t>
            </a:r>
            <a:r>
              <a:rPr lang="ru-RU" sz="2000" dirty="0" smtClean="0"/>
              <a:t> за тематикою.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-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вчених</a:t>
            </a:r>
            <a:r>
              <a:rPr lang="ru-RU" sz="2000" dirty="0" smtClean="0"/>
              <a:t> за тематикою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1873572" cy="212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663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516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pPr algn="r"/>
            <a:r>
              <a:rPr lang="ru-RU" b="1" dirty="0" err="1" smtClean="0"/>
              <a:t>Відділ</a:t>
            </a:r>
            <a:r>
              <a:rPr lang="ru-RU" b="1" dirty="0" smtClean="0"/>
              <a:t> </a:t>
            </a:r>
            <a:r>
              <a:rPr lang="ru-RU" b="1" dirty="0" err="1" smtClean="0"/>
              <a:t>науково-технічної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НДЧ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05" y="4581128"/>
            <a:ext cx="2608979" cy="16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3902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УВАГУ!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708" y="3573016"/>
            <a:ext cx="6628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Онлайн-</a:t>
            </a:r>
            <a:r>
              <a:rPr lang="ru-RU" dirty="0" err="1" smtClean="0"/>
              <a:t>тренінги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smtClean="0"/>
              <a:t>Thomson Reuters: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https://www.youtube.com/user/WOKtrainingsRussian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59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Платформа </a:t>
            </a:r>
            <a:r>
              <a:rPr lang="en-US" sz="2400" b="1" dirty="0" smtClean="0"/>
              <a:t>Web of Science (</a:t>
            </a:r>
            <a:r>
              <a:rPr lang="en-US" sz="2400" b="1" dirty="0" err="1" smtClean="0"/>
              <a:t>WoS</a:t>
            </a:r>
            <a:r>
              <a:rPr lang="en-US" sz="2400" b="1" dirty="0" smtClean="0"/>
              <a:t>)</a:t>
            </a:r>
            <a:endParaRPr lang="uk-UA" sz="2400" b="1" dirty="0" smtClean="0"/>
          </a:p>
          <a:p>
            <a:pPr algn="ctr"/>
            <a:endParaRPr lang="en-US" sz="2400" b="1" dirty="0" smtClean="0"/>
          </a:p>
          <a:p>
            <a:pPr indent="457200" algn="just"/>
            <a:r>
              <a:rPr lang="ru-RU" sz="2400" dirty="0" err="1" smtClean="0"/>
              <a:t>Пошукова</a:t>
            </a:r>
            <a:r>
              <a:rPr lang="ru-RU" sz="2400" dirty="0" smtClean="0"/>
              <a:t> платформа, яка </a:t>
            </a:r>
            <a:r>
              <a:rPr lang="ru-RU" sz="2400" dirty="0" err="1" smtClean="0"/>
              <a:t>об'єднує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публікацій</a:t>
            </a:r>
            <a:r>
              <a:rPr lang="ru-RU" sz="2400" dirty="0" smtClean="0"/>
              <a:t> в </a:t>
            </a:r>
            <a:r>
              <a:rPr lang="ru-RU" sz="2400" dirty="0" err="1" smtClean="0"/>
              <a:t>наукових</a:t>
            </a:r>
            <a:r>
              <a:rPr lang="ru-RU" sz="2400" dirty="0" smtClean="0"/>
              <a:t> журналах і </a:t>
            </a:r>
            <a:r>
              <a:rPr lang="ru-RU" sz="2400" dirty="0" err="1" smtClean="0"/>
              <a:t>патентів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Розробляється</a:t>
            </a:r>
            <a:r>
              <a:rPr lang="ru-RU" sz="2400" dirty="0" smtClean="0"/>
              <a:t> і </a:t>
            </a:r>
            <a:r>
              <a:rPr lang="ru-RU" sz="2400" dirty="0" err="1" smtClean="0"/>
              <a:t>надається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компанією</a:t>
            </a:r>
            <a:r>
              <a:rPr lang="ru-RU" sz="2400" dirty="0" smtClean="0"/>
              <a:t> </a:t>
            </a:r>
            <a:r>
              <a:rPr lang="en-US" sz="2400" dirty="0" smtClean="0"/>
              <a:t>Thomson Reuters.</a:t>
            </a:r>
          </a:p>
          <a:p>
            <a:pPr indent="457200" algn="just"/>
            <a:r>
              <a:rPr lang="ru-RU" sz="2400" dirty="0" err="1" smtClean="0"/>
              <a:t>Охоплює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матеріали</a:t>
            </a:r>
            <a:r>
              <a:rPr lang="ru-RU" sz="2400" dirty="0" smtClean="0"/>
              <a:t> з </a:t>
            </a:r>
            <a:r>
              <a:rPr lang="ru-RU" sz="2400" dirty="0" err="1" smtClean="0"/>
              <a:t>природничих</a:t>
            </a:r>
            <a:r>
              <a:rPr lang="ru-RU" sz="2400" dirty="0" smtClean="0"/>
              <a:t>, </a:t>
            </a:r>
            <a:r>
              <a:rPr lang="ru-RU" sz="2400" dirty="0" err="1" smtClean="0"/>
              <a:t>технічних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гуманітарних</a:t>
            </a:r>
            <a:r>
              <a:rPr lang="ru-RU" sz="2400" dirty="0" smtClean="0"/>
              <a:t> наук. Платформа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пошуку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інформацією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48496"/>
            <a:ext cx="3143250" cy="21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4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1774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Платформа </a:t>
            </a:r>
            <a:r>
              <a:rPr lang="ru-RU" sz="2000" b="1" dirty="0"/>
              <a:t>(</a:t>
            </a:r>
            <a:r>
              <a:rPr lang="ru-RU" sz="2000" b="1" dirty="0" err="1"/>
              <a:t>WoS</a:t>
            </a:r>
            <a:r>
              <a:rPr lang="ru-RU" sz="2000" b="1" dirty="0"/>
              <a:t>) </a:t>
            </a:r>
            <a:endParaRPr lang="ru-RU" sz="2000" b="1" dirty="0" smtClean="0"/>
          </a:p>
          <a:p>
            <a:r>
              <a:rPr lang="ru-RU" sz="2000" dirty="0" smtClean="0"/>
              <a:t>1</a:t>
            </a:r>
            <a:r>
              <a:rPr lang="ru-RU" sz="2000" dirty="0"/>
              <a:t>. </a:t>
            </a:r>
            <a:r>
              <a:rPr lang="ru-RU" sz="2000" dirty="0" err="1" smtClean="0"/>
              <a:t>Вхід</a:t>
            </a:r>
            <a:r>
              <a:rPr lang="ru-RU" sz="2000" dirty="0" smtClean="0"/>
              <a:t> у </a:t>
            </a:r>
            <a:r>
              <a:rPr lang="ru-RU" sz="2000" dirty="0"/>
              <a:t>систему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2200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 smtClean="0"/>
              <a:t>Доступ </a:t>
            </a:r>
            <a:r>
              <a:rPr lang="uk-UA" b="1" i="1" dirty="0"/>
              <a:t>до </a:t>
            </a:r>
            <a:r>
              <a:rPr lang="uk-UA" b="1" i="1" dirty="0" err="1"/>
              <a:t>Web</a:t>
            </a:r>
            <a:r>
              <a:rPr lang="uk-UA" b="1" i="1" dirty="0"/>
              <a:t> </a:t>
            </a:r>
            <a:r>
              <a:rPr lang="uk-UA" b="1" i="1" dirty="0" err="1"/>
              <a:t>of</a:t>
            </a:r>
            <a:r>
              <a:rPr lang="uk-UA" b="1" i="1" dirty="0"/>
              <a:t> </a:t>
            </a:r>
            <a:r>
              <a:rPr lang="uk-UA" b="1" i="1" dirty="0" err="1"/>
              <a:t>Science</a:t>
            </a:r>
            <a:r>
              <a:rPr lang="uk-UA" b="1" i="1" dirty="0"/>
              <a:t> лише з локальної мережі університету за адресою</a:t>
            </a:r>
            <a:r>
              <a:rPr lang="uk-UA" b="1" i="1" dirty="0" smtClean="0"/>
              <a:t>:</a:t>
            </a:r>
          </a:p>
          <a:p>
            <a:pPr algn="ctr"/>
            <a:r>
              <a:rPr lang="uk-UA" b="1" i="1" dirty="0" smtClean="0">
                <a:hlinkClick r:id="rId2"/>
              </a:rPr>
              <a:t>http</a:t>
            </a:r>
            <a:r>
              <a:rPr lang="uk-UA" b="1" i="1" dirty="0">
                <a:hlinkClick r:id="rId2"/>
              </a:rPr>
              <a:t>://webofscience.com/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5240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4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1" y="332656"/>
            <a:ext cx="7546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Платформа </a:t>
            </a:r>
            <a:r>
              <a:rPr lang="ru-RU" sz="2400" b="1" dirty="0" err="1" smtClean="0"/>
              <a:t>WoS</a:t>
            </a:r>
            <a:endParaRPr lang="ru-RU" sz="2400" b="1" dirty="0" smtClean="0"/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Реєстрація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системі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6"/>
            <a:ext cx="8496944" cy="525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База </a:t>
            </a:r>
            <a:r>
              <a:rPr lang="ru-RU" sz="2000" b="1" dirty="0" err="1" smtClean="0"/>
              <a:t>даних</a:t>
            </a:r>
            <a:r>
              <a:rPr lang="ru-RU" sz="2000" b="1" dirty="0" smtClean="0"/>
              <a:t> </a:t>
            </a:r>
            <a:r>
              <a:rPr lang="en-US" sz="2000" b="1" dirty="0" smtClean="0"/>
              <a:t>Web of Science Core Collection</a:t>
            </a:r>
          </a:p>
          <a:p>
            <a:r>
              <a:rPr lang="en-US" sz="2400" dirty="0" smtClean="0"/>
              <a:t>3.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бази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0" y="1268760"/>
            <a:ext cx="860052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492896"/>
            <a:ext cx="1872208" cy="2160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8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4482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Web of Science Core Collection </a:t>
            </a:r>
            <a:r>
              <a:rPr lang="ru-RU" sz="4000" dirty="0" err="1" smtClean="0"/>
              <a:t>інструмент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аналізу</a:t>
            </a:r>
            <a:r>
              <a:rPr lang="ru-RU" sz="4000" dirty="0" smtClean="0"/>
              <a:t> тематики </a:t>
            </a:r>
            <a:r>
              <a:rPr lang="ru-RU" sz="4000" dirty="0" err="1" smtClean="0"/>
              <a:t>дослідження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2438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2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249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Web of Science Core Collection </a:t>
            </a:r>
            <a:r>
              <a:rPr lang="ru-RU" sz="2000" b="1" dirty="0" err="1" smtClean="0"/>
              <a:t>дозволяє</a:t>
            </a:r>
            <a:r>
              <a:rPr lang="ru-RU" sz="2000" b="1" dirty="0" smtClean="0"/>
              <a:t>:</a:t>
            </a:r>
          </a:p>
          <a:p>
            <a:pPr algn="ctr"/>
            <a:endParaRPr lang="ru-RU" sz="2000" b="1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1. </a:t>
            </a:r>
            <a:r>
              <a:rPr lang="ru-RU" sz="2400" smtClean="0"/>
              <a:t>Оцінити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і </a:t>
            </a:r>
            <a:r>
              <a:rPr lang="ru-RU" sz="2400" dirty="0" err="1" smtClean="0"/>
              <a:t>перспективність</a:t>
            </a:r>
            <a:r>
              <a:rPr lang="ru-RU" sz="2400" dirty="0" smtClean="0"/>
              <a:t> тематики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2. </a:t>
            </a:r>
            <a:r>
              <a:rPr lang="ru-RU" sz="2400" dirty="0" err="1" smtClean="0"/>
              <a:t>Дізнатись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3. </a:t>
            </a:r>
            <a:r>
              <a:rPr lang="ru-RU" sz="2400" dirty="0" err="1" smtClean="0"/>
              <a:t>Знайти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організацію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фінансуватиме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4. </a:t>
            </a:r>
            <a:r>
              <a:rPr lang="ru-RU" sz="2400" dirty="0" err="1" smtClean="0"/>
              <a:t>Дізнатись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престижні</a:t>
            </a:r>
            <a:r>
              <a:rPr lang="ru-RU" sz="2400" dirty="0" smtClean="0"/>
              <a:t> заходи.</a:t>
            </a:r>
          </a:p>
        </p:txBody>
      </p:sp>
    </p:spTree>
    <p:extLst>
      <p:ext uri="{BB962C8B-B14F-4D97-AF65-F5344CB8AC3E}">
        <p14:creationId xmlns:p14="http://schemas.microsoft.com/office/powerpoint/2010/main" val="30367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476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896</TotalTime>
  <Words>710</Words>
  <Application>Microsoft Office PowerPoint</Application>
  <PresentationFormat>Экран (4:3)</PresentationFormat>
  <Paragraphs>125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WEB OF SCIENCE. Як успішно захистити дисертацію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OF SCIENCE. Як успішно захистити дисертацію</dc:title>
  <dc:creator>User</dc:creator>
  <cp:lastModifiedBy>User</cp:lastModifiedBy>
  <cp:revision>69</cp:revision>
  <dcterms:created xsi:type="dcterms:W3CDTF">2017-09-19T06:39:59Z</dcterms:created>
  <dcterms:modified xsi:type="dcterms:W3CDTF">2017-09-21T13:55:12Z</dcterms:modified>
</cp:coreProperties>
</file>