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F6C6AC4-4580-402A-BA7E-DB3BCA58E59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881EBF9-D321-4AE4-A238-FCEFE71A32C7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302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C6AC4-4580-402A-BA7E-DB3BCA58E59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1EBF9-D321-4AE4-A238-FCEFE71A32C7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7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F6C6AC4-4580-402A-BA7E-DB3BCA58E59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881EBF9-D321-4AE4-A238-FCEFE71A32C7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240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C6AC4-4580-402A-BA7E-DB3BCA58E59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8881EBF9-D321-4AE4-A238-FCEFE71A32C7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697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F6C6AC4-4580-402A-BA7E-DB3BCA58E59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881EBF9-D321-4AE4-A238-FCEFE71A32C7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269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C6AC4-4580-402A-BA7E-DB3BCA58E59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1EBF9-D321-4AE4-A238-FCEFE71A32C7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929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C6AC4-4580-402A-BA7E-DB3BCA58E59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1EBF9-D321-4AE4-A238-FCEFE71A32C7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114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C6AC4-4580-402A-BA7E-DB3BCA58E59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1EBF9-D321-4AE4-A238-FCEFE71A32C7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698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C6AC4-4580-402A-BA7E-DB3BCA58E59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1EBF9-D321-4AE4-A238-FCEFE71A32C7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535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F6C6AC4-4580-402A-BA7E-DB3BCA58E59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881EBF9-D321-4AE4-A238-FCEFE71A32C7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18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C6AC4-4580-402A-BA7E-DB3BCA58E59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1EBF9-D321-4AE4-A238-FCEFE71A32C7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243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F6C6AC4-4580-402A-BA7E-DB3BCA58E59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881EBF9-D321-4AE4-A238-FCEFE71A32C7}" type="slidenum">
              <a:rPr lang="en-US" smtClean="0"/>
              <a:t>‹№›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53768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uk-UA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Звіт </a:t>
            </a:r>
            <a:r>
              <a:rPr lang="uk-UA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про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8691" y="3962257"/>
            <a:ext cx="9144000" cy="443489"/>
          </a:xfrm>
          <a:solidFill>
            <a:srgbClr val="00B0F0"/>
          </a:solidFill>
        </p:spPr>
        <p:txBody>
          <a:bodyPr>
            <a:noAutofit/>
          </a:bodyPr>
          <a:lstStyle/>
          <a:p>
            <a:pPr algn="ctr"/>
            <a:r>
              <a:rPr lang="uk-UA" sz="32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Готель </a:t>
            </a:r>
            <a:r>
              <a:rPr lang="en-US" sz="32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Aloft</a:t>
            </a:r>
          </a:p>
          <a:p>
            <a:endParaRPr lang="en-US" sz="3200" dirty="0">
              <a:latin typeface="Bookman Old Style" panose="02050604050505020204" pitchFamily="18" charset="0"/>
            </a:endParaRPr>
          </a:p>
          <a:p>
            <a:endParaRPr lang="en-US" sz="3200" dirty="0">
              <a:latin typeface="Bookman Old Style" panose="020506040505050202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99926" y="5518616"/>
            <a:ext cx="5174814" cy="707886"/>
          </a:xfrm>
          <a:prstGeom prst="rect">
            <a:avLst/>
          </a:prstGeom>
          <a:solidFill>
            <a:srgbClr val="00B0F0"/>
          </a:solidFill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Студентка 2 курсу, 2-ої </a:t>
            </a:r>
            <a:r>
              <a:rPr lang="ru-RU" sz="20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групи</a:t>
            </a:r>
            <a:r>
              <a:rPr lang="ru-RU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, Туризм</a:t>
            </a:r>
          </a:p>
          <a:p>
            <a:pPr algn="r"/>
            <a:r>
              <a:rPr lang="ru-RU" sz="20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Хрещенко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ru-RU" sz="20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Олександра</a:t>
            </a:r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338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09295">
            <a:off x="6276108" y="1442751"/>
            <a:ext cx="4875415" cy="36576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922915" y="888856"/>
            <a:ext cx="4854430" cy="4029507"/>
          </a:xfrm>
          <a:solidFill>
            <a:srgbClr val="00B0F0"/>
          </a:solidFill>
        </p:spPr>
        <p:txBody>
          <a:bodyPr>
            <a:noAutofit/>
          </a:bodyPr>
          <a:lstStyle/>
          <a:p>
            <a:pPr algn="ctr"/>
            <a:r>
              <a:rPr lang="uk-UA" sz="1800" dirty="0" smtClean="0">
                <a:latin typeface="Bookman Old Style" panose="02050604050505020204" pitchFamily="18" charset="0"/>
              </a:rPr>
              <a:t>На днях мені випав шанс заглянути в досить незвичне місце. Незвичне не стільки через якісь диковинки чи «помпезність» місця. Готель </a:t>
            </a:r>
            <a:r>
              <a:rPr lang="en-US" sz="1800" dirty="0" smtClean="0">
                <a:latin typeface="Bookman Old Style" panose="02050604050505020204" pitchFamily="18" charset="0"/>
              </a:rPr>
              <a:t>Aloft </a:t>
            </a:r>
            <a:r>
              <a:rPr lang="uk-UA" sz="1800" dirty="0" smtClean="0">
                <a:latin typeface="Bookman Old Style" panose="02050604050505020204" pitchFamily="18" charset="0"/>
              </a:rPr>
              <a:t>виявився нестандартним для мене через відчутну стриманість в дизайні, відсутність яскравих, «кричущих» елементів. Все просто, з «смачним мінімалізмом», що приємно вразило.</a:t>
            </a:r>
          </a:p>
          <a:p>
            <a:pPr algn="ctr"/>
            <a:r>
              <a:rPr lang="uk-UA" sz="1800" dirty="0" smtClean="0">
                <a:latin typeface="Bookman Old Style" panose="02050604050505020204" pitchFamily="18" charset="0"/>
              </a:rPr>
              <a:t>Розумієте, це як випити склянку води в дуже жаркий день. Щось освіжаюче, щось що змінило свої методи до готельної гостинності.</a:t>
            </a:r>
            <a:endParaRPr lang="en-US" sz="18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927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05849">
            <a:off x="631435" y="1276494"/>
            <a:ext cx="4875415" cy="36576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630988" y="644235"/>
            <a:ext cx="4563485" cy="4246419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ctr"/>
            <a:r>
              <a:rPr lang="uk-UA" sz="1800" dirty="0" smtClean="0">
                <a:latin typeface="Bookman Old Style" panose="02050604050505020204" pitchFamily="18" charset="0"/>
              </a:rPr>
              <a:t>На 24 поверхах розташувались 310 номерів різної категорії, </a:t>
            </a:r>
            <a:r>
              <a:rPr lang="uk-UA" sz="1800" dirty="0" err="1" smtClean="0">
                <a:latin typeface="Bookman Old Style" panose="02050604050505020204" pitchFamily="18" charset="0"/>
              </a:rPr>
              <a:t>лаунж</a:t>
            </a:r>
            <a:r>
              <a:rPr lang="uk-UA" sz="1800" dirty="0" smtClean="0">
                <a:latin typeface="Bookman Old Style" panose="02050604050505020204" pitchFamily="18" charset="0"/>
              </a:rPr>
              <a:t>-зона з рецепцією, бар, невеликий ресторан, 4 конференц-зали, фітнес зала та </a:t>
            </a:r>
            <a:r>
              <a:rPr lang="uk-UA" sz="1800" dirty="0" err="1" smtClean="0">
                <a:latin typeface="Bookman Old Style" panose="02050604050505020204" pitchFamily="18" charset="0"/>
              </a:rPr>
              <a:t>безлічь</a:t>
            </a:r>
            <a:r>
              <a:rPr lang="uk-UA" sz="1800" dirty="0" smtClean="0">
                <a:latin typeface="Bookman Old Style" panose="02050604050505020204" pitchFamily="18" charset="0"/>
              </a:rPr>
              <a:t> дрібничок, що привернули мою увагу.</a:t>
            </a:r>
          </a:p>
          <a:p>
            <a:pPr algn="ctr"/>
            <a:r>
              <a:rPr lang="uk-UA" sz="1800" dirty="0" smtClean="0">
                <a:latin typeface="Bookman Old Style" panose="02050604050505020204" pitchFamily="18" charset="0"/>
              </a:rPr>
              <a:t>Дизайн спокійний, кольорова гамма витримана в усіх приміщеннях готелю. Його, до речі, дуже мило прикрасили до новорічних свят, навіює знайому всім домашню атмосферу перед святами.</a:t>
            </a:r>
            <a:endParaRPr lang="en-US" sz="18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42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80016" y="1486694"/>
            <a:ext cx="4875415" cy="36576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839788" y="762000"/>
            <a:ext cx="5117667" cy="5106988"/>
          </a:xfrm>
          <a:solidFill>
            <a:srgbClr val="00B0F0"/>
          </a:solidFill>
        </p:spPr>
        <p:txBody>
          <a:bodyPr>
            <a:noAutofit/>
          </a:bodyPr>
          <a:lstStyle/>
          <a:p>
            <a:pPr algn="ctr"/>
            <a:r>
              <a:rPr lang="uk-UA" sz="1800" dirty="0" smtClean="0">
                <a:latin typeface="Bookman Old Style" panose="02050604050505020204" pitchFamily="18" charset="0"/>
              </a:rPr>
              <a:t>Я не хотіла б говорити про загальні речі, як наприклад «Наш готель унікальний тим …» або «Ми пишаємося тим…», так як </a:t>
            </a:r>
            <a:r>
              <a:rPr lang="en-US" sz="1800" dirty="0" smtClean="0">
                <a:latin typeface="Bookman Old Style" panose="02050604050505020204" pitchFamily="18" charset="0"/>
              </a:rPr>
              <a:t>Aloft </a:t>
            </a:r>
            <a:r>
              <a:rPr lang="uk-UA" sz="1800" dirty="0" smtClean="0">
                <a:latin typeface="Bookman Old Style" panose="02050604050505020204" pitchFamily="18" charset="0"/>
              </a:rPr>
              <a:t>запам’ятався мені через дрібниці. Такі собі маленькі       , які чекали на мене за кожним наступним поворотом.</a:t>
            </a:r>
          </a:p>
          <a:p>
            <a:pPr algn="ctr"/>
            <a:r>
              <a:rPr lang="uk-UA" sz="1800" dirty="0" smtClean="0">
                <a:latin typeface="Bookman Old Style" panose="02050604050505020204" pitchFamily="18" charset="0"/>
              </a:rPr>
              <a:t>Варто згадати про неординарну люстру в барі (вона представлена на фото). Таємнича незнайомка була дуже привітною і зустріла нас майже біля входу. Дивлячись на неї, мені захотілось стати повітряною гімнасткою і нарешті зрозуміти як це, як птаха замирати в повітрі на висоті </a:t>
            </a:r>
            <a:r>
              <a:rPr lang="uk-UA" sz="1800" dirty="0" err="1" smtClean="0">
                <a:latin typeface="Bookman Old Style" panose="02050604050505020204" pitchFamily="18" charset="0"/>
              </a:rPr>
              <a:t>кількохста</a:t>
            </a:r>
            <a:r>
              <a:rPr lang="uk-UA" sz="1800" dirty="0" smtClean="0">
                <a:latin typeface="Bookman Old Style" panose="02050604050505020204" pitchFamily="18" charset="0"/>
              </a:rPr>
              <a:t> метрів. </a:t>
            </a:r>
            <a:endParaRPr lang="en-US" sz="1800" dirty="0">
              <a:latin typeface="Bookman Old Style" panose="02050604050505020204" pitchFamily="18" charset="0"/>
            </a:endParaRPr>
          </a:p>
        </p:txBody>
      </p:sp>
      <p:sp>
        <p:nvSpPr>
          <p:cNvPr id="8" name="4-конечная звезда 7"/>
          <p:cNvSpPr/>
          <p:nvPr/>
        </p:nvSpPr>
        <p:spPr>
          <a:xfrm>
            <a:off x="3522969" y="2479963"/>
            <a:ext cx="180109" cy="193964"/>
          </a:xfrm>
          <a:prstGeom prst="star4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522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48250">
            <a:off x="5702639" y="1195291"/>
            <a:ext cx="5604933" cy="42037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04799" y="512618"/>
            <a:ext cx="4508789" cy="5896698"/>
          </a:xfrm>
          <a:solidFill>
            <a:srgbClr val="00B0F0"/>
          </a:solidFill>
        </p:spPr>
        <p:txBody>
          <a:bodyPr>
            <a:noAutofit/>
          </a:bodyPr>
          <a:lstStyle/>
          <a:p>
            <a:pPr algn="ctr"/>
            <a:r>
              <a:rPr lang="uk-UA" sz="1800" dirty="0" smtClean="0">
                <a:latin typeface="Bookman Old Style" panose="02050604050505020204" pitchFamily="18" charset="0"/>
              </a:rPr>
              <a:t>Назва бару готелю складається з англійських літер ( представлені на фото), які є символами різних поколінь. </a:t>
            </a:r>
            <a:r>
              <a:rPr lang="uk-UA" sz="1800" dirty="0" smtClean="0">
                <a:latin typeface="Bookman Old Style" panose="02050604050505020204" pitchFamily="18" charset="0"/>
              </a:rPr>
              <a:t>Менеджер</a:t>
            </a:r>
            <a:r>
              <a:rPr lang="uk-UA" sz="1800" dirty="0" smtClean="0">
                <a:latin typeface="Bookman Old Style" panose="02050604050505020204" pitchFamily="18" charset="0"/>
              </a:rPr>
              <a:t> Микола </a:t>
            </a:r>
            <a:r>
              <a:rPr lang="uk-UA" sz="1800" dirty="0" smtClean="0">
                <a:latin typeface="Bookman Old Style" panose="02050604050505020204" pitchFamily="18" charset="0"/>
              </a:rPr>
              <a:t>– пояснив, що таким чином готель підкреслює, що бар – це місце зустрічі та спілкування для найрізноманітніших особистостей. Усі бари в готелях гілки </a:t>
            </a:r>
            <a:r>
              <a:rPr lang="en-US" sz="1800" dirty="0" smtClean="0">
                <a:latin typeface="Bookman Old Style" panose="02050604050505020204" pitchFamily="18" charset="0"/>
              </a:rPr>
              <a:t>Marriot </a:t>
            </a:r>
            <a:r>
              <a:rPr lang="uk-UA" sz="1800" dirty="0" smtClean="0">
                <a:latin typeface="Bookman Old Style" panose="02050604050505020204" pitchFamily="18" charset="0"/>
              </a:rPr>
              <a:t>мають однаковий стиль та назву, що є досить важливим фактором для гостей. Оскільки ти знаєш заздалегідь чого очікувати.</a:t>
            </a:r>
          </a:p>
          <a:p>
            <a:pPr algn="ctr"/>
            <a:r>
              <a:rPr lang="uk-UA" sz="1800" dirty="0" smtClean="0">
                <a:latin typeface="Bookman Old Style" panose="02050604050505020204" pitchFamily="18" charset="0"/>
              </a:rPr>
              <a:t>Нам розповіли досить кумедну історію про спробу співпраці з </a:t>
            </a:r>
            <a:r>
              <a:rPr lang="en-US" sz="1800" dirty="0" smtClean="0">
                <a:latin typeface="Bookman Old Style" panose="02050604050505020204" pitchFamily="18" charset="0"/>
              </a:rPr>
              <a:t>Coca-Cola</a:t>
            </a:r>
            <a:r>
              <a:rPr lang="uk-UA" sz="1800" dirty="0" smtClean="0">
                <a:latin typeface="Bookman Old Style" panose="02050604050505020204" pitchFamily="18" charset="0"/>
              </a:rPr>
              <a:t>, через що в жодному готелі цієї гілки ви її не знайдете. Лише </a:t>
            </a:r>
            <a:r>
              <a:rPr lang="en-US" sz="1800" dirty="0" smtClean="0">
                <a:latin typeface="Bookman Old Style" panose="02050604050505020204" pitchFamily="18" charset="0"/>
              </a:rPr>
              <a:t>Pepsi.</a:t>
            </a:r>
            <a:endParaRPr lang="uk-UA" sz="1800" dirty="0" smtClean="0">
              <a:latin typeface="Bookman Old Style" panose="02050604050505020204" pitchFamily="18" charset="0"/>
            </a:endParaRPr>
          </a:p>
          <a:p>
            <a:pPr algn="ctr"/>
            <a:r>
              <a:rPr lang="uk-UA" sz="1800" dirty="0" smtClean="0">
                <a:latin typeface="Bookman Old Style" panose="02050604050505020204" pitchFamily="18" charset="0"/>
              </a:rPr>
              <a:t>Не пощастило обожнювачам коли…</a:t>
            </a:r>
            <a:endParaRPr lang="en-US" sz="18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59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22199">
            <a:off x="400886" y="1345767"/>
            <a:ext cx="4875415" cy="36576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985165" y="831273"/>
            <a:ext cx="5749636" cy="5079279"/>
          </a:xfrm>
          <a:solidFill>
            <a:srgbClr val="00B0F0"/>
          </a:solidFill>
        </p:spPr>
        <p:txBody>
          <a:bodyPr>
            <a:normAutofit lnSpcReduction="10000"/>
          </a:bodyPr>
          <a:lstStyle/>
          <a:p>
            <a:pPr algn="ctr"/>
            <a:r>
              <a:rPr lang="uk-UA" sz="1800" dirty="0" smtClean="0">
                <a:latin typeface="Bookman Old Style" panose="02050604050505020204" pitchFamily="18" charset="0"/>
              </a:rPr>
              <a:t>Готель світлий, теплий. Номери добре звукоізольовані і це великий «+», так як </a:t>
            </a:r>
            <a:r>
              <a:rPr lang="en-US" sz="1800" dirty="0" smtClean="0">
                <a:latin typeface="Bookman Old Style" panose="02050604050505020204" pitchFamily="18" charset="0"/>
              </a:rPr>
              <a:t>Aloft </a:t>
            </a:r>
            <a:r>
              <a:rPr lang="uk-UA" sz="1800" dirty="0" smtClean="0">
                <a:latin typeface="Bookman Old Style" panose="02050604050505020204" pitchFamily="18" charset="0"/>
              </a:rPr>
              <a:t>знаходиться в центрі міста, прямо над автомагістраллю.</a:t>
            </a:r>
          </a:p>
          <a:p>
            <a:pPr algn="ctr"/>
            <a:r>
              <a:rPr lang="uk-UA" sz="1800" dirty="0" smtClean="0">
                <a:latin typeface="Bookman Old Style" panose="02050604050505020204" pitchFamily="18" charset="0"/>
              </a:rPr>
              <a:t>Девіз готелю « Піклуйся про своїх підлеглих і вони попіклуються про наших гостей». Взагалі, це перший готель де персонал – це найкоштовніше надбання, яке тільки може бути. </a:t>
            </a:r>
          </a:p>
          <a:p>
            <a:pPr algn="ctr"/>
            <a:r>
              <a:rPr lang="uk-UA" sz="1800" dirty="0" smtClean="0">
                <a:latin typeface="Bookman Old Style" panose="02050604050505020204" pitchFamily="18" charset="0"/>
              </a:rPr>
              <a:t>М’яко посміхаючись, Микола щиро, по секрету, розповів нам, що всіх підлеглих в </a:t>
            </a:r>
            <a:r>
              <a:rPr lang="en-US" sz="1800" dirty="0" smtClean="0">
                <a:latin typeface="Bookman Old Style" panose="02050604050505020204" pitchFamily="18" charset="0"/>
              </a:rPr>
              <a:t>Aloft</a:t>
            </a:r>
            <a:r>
              <a:rPr lang="uk-UA" sz="1800" dirty="0" smtClean="0">
                <a:latin typeface="Bookman Old Style" panose="02050604050505020204" pitchFamily="18" charset="0"/>
              </a:rPr>
              <a:t> називають «талантами». Навіть на офіційному сайті готелю, де представлення вільні вакансії для нових працівників написано «шукаємо таланти…». Це приємно – розуміти, що працюючі тут люди відчувають себе потрібними та цінними. В таких місцях хочеться затриматись на хвильку довше.</a:t>
            </a:r>
            <a:endParaRPr lang="en-US" sz="18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90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819" y="1017299"/>
            <a:ext cx="5604933" cy="42037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90946" y="221673"/>
            <a:ext cx="4481080" cy="6303818"/>
          </a:xfrm>
          <a:solidFill>
            <a:srgbClr val="00B0F0"/>
          </a:solidFill>
        </p:spPr>
        <p:txBody>
          <a:bodyPr>
            <a:noAutofit/>
          </a:bodyPr>
          <a:lstStyle/>
          <a:p>
            <a:pPr algn="ctr"/>
            <a:r>
              <a:rPr lang="uk-UA" sz="1800" dirty="0" smtClean="0">
                <a:latin typeface="Bookman Old Style" panose="02050604050505020204" pitchFamily="18" charset="0"/>
              </a:rPr>
              <a:t>Як я вже згадувала, номери добре звукоізольовані, дуже теплі і чисті. Неочікуваною дрібничкою виявилось наявність в кожному номері готелю Біблії, Нового Заповіту та Книги </a:t>
            </a:r>
            <a:r>
              <a:rPr lang="uk-UA" sz="1800" dirty="0" err="1" smtClean="0">
                <a:latin typeface="Bookman Old Style" panose="02050604050505020204" pitchFamily="18" charset="0"/>
              </a:rPr>
              <a:t>Мармонів</a:t>
            </a:r>
            <a:r>
              <a:rPr lang="uk-UA" sz="1800" dirty="0" smtClean="0">
                <a:latin typeface="Bookman Old Style" panose="02050604050505020204" pitchFamily="18" charset="0"/>
              </a:rPr>
              <a:t>.</a:t>
            </a:r>
          </a:p>
          <a:p>
            <a:pPr algn="ctr"/>
            <a:r>
              <a:rPr lang="uk-UA" sz="1800" dirty="0" smtClean="0">
                <a:latin typeface="Bookman Old Style" panose="02050604050505020204" pitchFamily="18" charset="0"/>
              </a:rPr>
              <a:t>Як нам пояснили, це було бажання засновника </a:t>
            </a:r>
            <a:r>
              <a:rPr lang="en-US" sz="1800" dirty="0" smtClean="0">
                <a:latin typeface="Bookman Old Style" panose="02050604050505020204" pitchFamily="18" charset="0"/>
              </a:rPr>
              <a:t>Marriot. </a:t>
            </a:r>
            <a:r>
              <a:rPr lang="uk-UA" sz="1800" dirty="0" smtClean="0">
                <a:latin typeface="Bookman Old Style" panose="02050604050505020204" pitchFamily="18" charset="0"/>
              </a:rPr>
              <a:t>Він був дуже релігійною людиною, </a:t>
            </a:r>
            <a:r>
              <a:rPr lang="uk-UA" sz="1800" dirty="0" err="1" smtClean="0">
                <a:latin typeface="Bookman Old Style" panose="02050604050505020204" pitchFamily="18" charset="0"/>
              </a:rPr>
              <a:t>мармоном</a:t>
            </a:r>
            <a:r>
              <a:rPr lang="uk-UA" sz="1800" dirty="0" smtClean="0">
                <a:latin typeface="Bookman Old Style" panose="02050604050505020204" pitchFamily="18" charset="0"/>
              </a:rPr>
              <a:t>. Як прояв пошани до релігії і взагалі віри – ці книги були розташовані в номерах.</a:t>
            </a:r>
          </a:p>
          <a:p>
            <a:pPr algn="ctr"/>
            <a:r>
              <a:rPr lang="uk-UA" sz="1800" dirty="0" smtClean="0">
                <a:latin typeface="Bookman Old Style" panose="02050604050505020204" pitchFamily="18" charset="0"/>
              </a:rPr>
              <a:t>Насправді це приємна </a:t>
            </a:r>
            <a:r>
              <a:rPr lang="uk-UA" sz="1800" dirty="0" err="1" smtClean="0">
                <a:latin typeface="Bookman Old Style" panose="02050604050505020204" pitchFamily="18" charset="0"/>
              </a:rPr>
              <a:t>неочікуваність</a:t>
            </a:r>
            <a:r>
              <a:rPr lang="uk-UA" sz="1800" dirty="0" smtClean="0">
                <a:latin typeface="Bookman Old Style" panose="02050604050505020204" pitchFamily="18" charset="0"/>
              </a:rPr>
              <a:t>. Атмосфера готелю </a:t>
            </a:r>
            <a:r>
              <a:rPr lang="ru-UA" sz="1800" dirty="0" smtClean="0">
                <a:latin typeface="Bookman Old Style" panose="02050604050505020204" pitchFamily="18" charset="0"/>
              </a:rPr>
              <a:t>створю</a:t>
            </a:r>
            <a:r>
              <a:rPr lang="uk-UA" sz="1800" dirty="0" smtClean="0">
                <a:latin typeface="Bookman Old Style" panose="02050604050505020204" pitchFamily="18" charset="0"/>
              </a:rPr>
              <a:t>є умови для самоусвідомлення, </a:t>
            </a:r>
            <a:r>
              <a:rPr lang="uk-UA" sz="1800" dirty="0" err="1" smtClean="0">
                <a:latin typeface="Bookman Old Style" panose="02050604050505020204" pitchFamily="18" charset="0"/>
              </a:rPr>
              <a:t>саморозуміння</a:t>
            </a:r>
            <a:r>
              <a:rPr lang="uk-UA" sz="1800" dirty="0" smtClean="0">
                <a:latin typeface="Bookman Old Style" panose="02050604050505020204" pitchFamily="18" charset="0"/>
              </a:rPr>
              <a:t>. Подібні книги можуть допомогти гостях зазирнути всередину своєї душі або просто розслабитись духовно. Тут піклуються і про фізичний відпочинок, і про духовний.</a:t>
            </a:r>
            <a:endParaRPr lang="en-US" sz="18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006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4369" y="838200"/>
            <a:ext cx="10617921" cy="3811588"/>
          </a:xfrm>
          <a:solidFill>
            <a:srgbClr val="00B0F0"/>
          </a:solidFill>
        </p:spPr>
        <p:txBody>
          <a:bodyPr>
            <a:normAutofit lnSpcReduction="10000"/>
          </a:bodyPr>
          <a:lstStyle/>
          <a:p>
            <a:pPr algn="ctr"/>
            <a:r>
              <a:rPr lang="uk-UA" sz="2400" dirty="0" smtClean="0">
                <a:latin typeface="Bookman Old Style" panose="02050604050505020204" pitchFamily="18" charset="0"/>
              </a:rPr>
              <a:t>Порівнюючи </a:t>
            </a:r>
            <a:r>
              <a:rPr lang="en-US" sz="2400" dirty="0" err="1" smtClean="0">
                <a:latin typeface="Bookman Old Style" panose="02050604050505020204" pitchFamily="18" charset="0"/>
              </a:rPr>
              <a:t>Afolt</a:t>
            </a:r>
            <a:r>
              <a:rPr lang="en-US" sz="2400" dirty="0" smtClean="0">
                <a:latin typeface="Bookman Old Style" panose="02050604050505020204" pitchFamily="18" charset="0"/>
              </a:rPr>
              <a:t> </a:t>
            </a:r>
            <a:r>
              <a:rPr lang="uk-UA" sz="2400" dirty="0" smtClean="0">
                <a:latin typeface="Bookman Old Style" panose="02050604050505020204" pitchFamily="18" charset="0"/>
              </a:rPr>
              <a:t>з вже відвідуваними готелями, я розумію що ім’я, бренд не завжди створюють репутацію готелю. Люди, ставлення до гостей й атмосфера – ось на що ти звертаєш увагу, коли заходиш в стіни таких закладів. Якщо ти відчуваєш себе бажаним, тією людиною на котру тут чекають – ти затримаєшся на каву.</a:t>
            </a:r>
          </a:p>
          <a:p>
            <a:pPr algn="ctr"/>
            <a:r>
              <a:rPr lang="uk-UA" sz="2400" dirty="0" smtClean="0">
                <a:latin typeface="Bookman Old Style" panose="02050604050505020204" pitchFamily="18" charset="0"/>
              </a:rPr>
              <a:t>Приємне відкрите місце в якому я б обов’язково зупинилася б. Готель, який повністю змінив моє уявлення про гостинність та увагу до гостей. Хотіла б повернутися в ці стіни, але вже як фахівець в своїй справі.</a:t>
            </a:r>
            <a:endParaRPr lang="en-US" sz="24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608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ивиденд">
  <a:themeElements>
    <a:clrScheme name="Дивиденд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Дивиденд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Дивиденд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Дивиденд</Template>
  <TotalTime>59</TotalTime>
  <Words>670</Words>
  <Application>Microsoft Office PowerPoint</Application>
  <PresentationFormat>Широкий екран</PresentationFormat>
  <Paragraphs>21</Paragraphs>
  <Slides>8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13" baseType="lpstr">
      <vt:lpstr>Bookman Old Style</vt:lpstr>
      <vt:lpstr>Corbel</vt:lpstr>
      <vt:lpstr>Gill Sans MT</vt:lpstr>
      <vt:lpstr>Wingdings 2</vt:lpstr>
      <vt:lpstr>Дивиденд</vt:lpstr>
      <vt:lpstr>Звіт про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Звіт про навчальну практику</dc:title>
  <dc:creator>Витя</dc:creator>
  <cp:lastModifiedBy>user2</cp:lastModifiedBy>
  <cp:revision>7</cp:revision>
  <dcterms:created xsi:type="dcterms:W3CDTF">2019-12-04T19:46:08Z</dcterms:created>
  <dcterms:modified xsi:type="dcterms:W3CDTF">2019-12-11T11:04:24Z</dcterms:modified>
</cp:coreProperties>
</file>