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10" r:id="rId1"/>
  </p:sldMasterIdLst>
  <p:notesMasterIdLst>
    <p:notesMasterId r:id="rId31"/>
  </p:notesMasterIdLst>
  <p:handoutMasterIdLst>
    <p:handoutMasterId r:id="rId32"/>
  </p:handoutMasterIdLst>
  <p:sldIdLst>
    <p:sldId id="259" r:id="rId2"/>
    <p:sldId id="308" r:id="rId3"/>
    <p:sldId id="260" r:id="rId4"/>
    <p:sldId id="285" r:id="rId5"/>
    <p:sldId id="302" r:id="rId6"/>
    <p:sldId id="303" r:id="rId7"/>
    <p:sldId id="286" r:id="rId8"/>
    <p:sldId id="261" r:id="rId9"/>
    <p:sldId id="262" r:id="rId10"/>
    <p:sldId id="263" r:id="rId11"/>
    <p:sldId id="267" r:id="rId12"/>
    <p:sldId id="264" r:id="rId13"/>
    <p:sldId id="266" r:id="rId14"/>
    <p:sldId id="268" r:id="rId15"/>
    <p:sldId id="269" r:id="rId16"/>
    <p:sldId id="270" r:id="rId17"/>
    <p:sldId id="301" r:id="rId18"/>
    <p:sldId id="307" r:id="rId19"/>
    <p:sldId id="291" r:id="rId20"/>
    <p:sldId id="292" r:id="rId21"/>
    <p:sldId id="304" r:id="rId22"/>
    <p:sldId id="284" r:id="rId23"/>
    <p:sldId id="293" r:id="rId24"/>
    <p:sldId id="294" r:id="rId25"/>
    <p:sldId id="297" r:id="rId26"/>
    <p:sldId id="296" r:id="rId27"/>
    <p:sldId id="295" r:id="rId28"/>
    <p:sldId id="298" r:id="rId29"/>
    <p:sldId id="306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66"/>
    <a:srgbClr val="CCFFFF"/>
    <a:srgbClr val="990000"/>
    <a:srgbClr val="00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7" autoAdjust="0"/>
    <p:restoredTop sz="99084" autoAdjust="0"/>
  </p:normalViewPr>
  <p:slideViewPr>
    <p:cSldViewPr snapToGrid="0">
      <p:cViewPr varScale="1">
        <p:scale>
          <a:sx n="70" d="100"/>
          <a:sy n="70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D340-0039-4AB0-A808-8067435E809B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BBDF7-C0B9-48CD-9AE9-C920FDCBE87D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8018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33B50-E89F-4373-8264-B8FFFC78C330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23CC1-5F56-4782-B154-8D9ED7C1714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85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4A67-6B19-4B39-895F-B61BCA37EA42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C6-5F47-4628-A44C-653FE5C4D1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4A67-6B19-4B39-895F-B61BCA37EA42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C6-5F47-4628-A44C-653FE5C4D1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4A67-6B19-4B39-895F-B61BCA37EA42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C6-5F47-4628-A44C-653FE5C4D1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4A67-6B19-4B39-895F-B61BCA37EA42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C6-5F47-4628-A44C-653FE5C4D1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4A67-6B19-4B39-895F-B61BCA37EA42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C6-5F47-4628-A44C-653FE5C4D1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4A67-6B19-4B39-895F-B61BCA37EA42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C6-5F47-4628-A44C-653FE5C4D1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4A67-6B19-4B39-895F-B61BCA37EA42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C6-5F47-4628-A44C-653FE5C4D1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4A67-6B19-4B39-895F-B61BCA37EA42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C6-5F47-4628-A44C-653FE5C4D1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4A67-6B19-4B39-895F-B61BCA37EA42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C6-5F47-4628-A44C-653FE5C4D1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4A67-6B19-4B39-895F-B61BCA37EA42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C6-5F47-4628-A44C-653FE5C4D1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4A67-6B19-4B39-895F-B61BCA37EA42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D4C6-5F47-4628-A44C-653FE5C4D1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4A67-6B19-4B39-895F-B61BCA37EA42}" type="datetimeFigureOut">
              <a:rPr lang="uk-UA" smtClean="0"/>
              <a:pPr/>
              <a:t>20.10.2023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D4C6-5F47-4628-A44C-653FE5C4D1A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128103"/>
              </p:ext>
            </p:extLst>
          </p:nvPr>
        </p:nvGraphicFramePr>
        <p:xfrm>
          <a:off x="1883672" y="211880"/>
          <a:ext cx="5999885" cy="1243224"/>
        </p:xfrm>
        <a:graphic>
          <a:graphicData uri="http://schemas.openxmlformats.org/drawingml/2006/table">
            <a:tbl>
              <a:tblPr/>
              <a:tblGrid>
                <a:gridCol w="599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3224">
                <a:tc>
                  <a:txBody>
                    <a:bodyPr/>
                    <a:lstStyle/>
                    <a:p>
                      <a:pPr marL="19050" indent="-190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МІНІСТЕРСТВО ОСВІТИ І НАУКИ </a:t>
                      </a:r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УКРАЇНИ</a:t>
                      </a:r>
                    </a:p>
                    <a:p>
                      <a:pPr marL="19050" indent="-190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  <a:p>
                      <a:pPr marL="19050" indent="-190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НАЦІОНАЛЬНИЙ УНІВЕРСИТЕТ БІОРЕСУРСІВ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  <a:p>
                      <a:pPr marL="19050" indent="-190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І ПРИРОДОКОРИСТУВАННЯ УКРАЇНИ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6853" marR="66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79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27" y="151720"/>
            <a:ext cx="1305266" cy="1473850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0579" y="1900992"/>
            <a:ext cx="8679975" cy="4716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ОСВІТНЬО-ПРОФЕСІЙНА ПРОГРАМА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«Менеджмент організацій і адміністрування»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uk-UA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другого (магістерського) рівня вищої освіти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uk-UA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 спеціальністю 073 «Менеджмент»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галузі знань 07 «Управління та адміністрування»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Кваліфікація</a:t>
            </a:r>
            <a:r>
              <a:rPr kumimoji="0" lang="uk-UA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uk-UA" sz="2400" dirty="0" smtClean="0"/>
              <a:t>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Магістр 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менеджменту,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менеджер </a:t>
            </a: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(управитель) організації</a:t>
            </a:r>
          </a:p>
        </p:txBody>
      </p:sp>
    </p:spTree>
    <p:extLst>
      <p:ext uri="{BB962C8B-B14F-4D97-AF65-F5344CB8AC3E}">
        <p14:creationId xmlns:p14="http://schemas.microsoft.com/office/powerpoint/2010/main" val="11663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983"/>
            <a:ext cx="9069999" cy="509809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5534" y="4449170"/>
            <a:ext cx="2587121" cy="1364776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8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2" y="55532"/>
            <a:ext cx="8488907" cy="67579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65" y="601579"/>
            <a:ext cx="1790300" cy="22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98" y="66132"/>
            <a:ext cx="5970494" cy="6725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2110" t="14463" r="25095" b="10647"/>
          <a:stretch/>
        </p:blipFill>
        <p:spPr>
          <a:xfrm>
            <a:off x="733818" y="2667624"/>
            <a:ext cx="2827530" cy="4035534"/>
          </a:xfrm>
          <a:prstGeom prst="rect">
            <a:avLst/>
          </a:prstGeom>
          <a:ln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12706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5" y="136591"/>
            <a:ext cx="8911008" cy="4639236"/>
          </a:xfrm>
          <a:prstGeom prst="rect">
            <a:avLst/>
          </a:prstGeom>
        </p:spPr>
      </p:pic>
      <p:sp>
        <p:nvSpPr>
          <p:cNvPr id="3" name="Округлений прямокутник 2"/>
          <p:cNvSpPr/>
          <p:nvPr/>
        </p:nvSpPr>
        <p:spPr>
          <a:xfrm>
            <a:off x="2733094" y="3648788"/>
            <a:ext cx="6217601" cy="1156449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016" y="5017167"/>
            <a:ext cx="2756679" cy="1684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6358" t="6889" r="5328" b="4345"/>
          <a:stretch/>
        </p:blipFill>
        <p:spPr>
          <a:xfrm>
            <a:off x="240631" y="4916972"/>
            <a:ext cx="3031958" cy="186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3" y="109765"/>
            <a:ext cx="7785847" cy="6650961"/>
          </a:xfrm>
          <a:prstGeom prst="rect">
            <a:avLst/>
          </a:prstGeom>
        </p:spPr>
      </p:pic>
      <p:sp>
        <p:nvSpPr>
          <p:cNvPr id="4" name="Округлений прямокутник 3"/>
          <p:cNvSpPr/>
          <p:nvPr/>
        </p:nvSpPr>
        <p:spPr>
          <a:xfrm>
            <a:off x="2916621" y="6069724"/>
            <a:ext cx="5376041" cy="691002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7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74" y="98608"/>
            <a:ext cx="8410509" cy="6708210"/>
          </a:xfrm>
          <a:prstGeom prst="rect">
            <a:avLst/>
          </a:prstGeom>
        </p:spPr>
      </p:pic>
      <p:sp>
        <p:nvSpPr>
          <p:cNvPr id="3" name="Округлений прямокутник 2"/>
          <p:cNvSpPr/>
          <p:nvPr/>
        </p:nvSpPr>
        <p:spPr>
          <a:xfrm>
            <a:off x="356974" y="5194275"/>
            <a:ext cx="8410509" cy="1612543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5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4" y="35623"/>
            <a:ext cx="8740590" cy="67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06" y="3300772"/>
            <a:ext cx="4634753" cy="3476064"/>
          </a:xfrm>
          <a:prstGeom prst="rect">
            <a:avLst/>
          </a:prstGeom>
        </p:spPr>
      </p:pic>
      <p:pic>
        <p:nvPicPr>
          <p:cNvPr id="9" name="Рисунок 4" descr="https://nubip.edu.ua/sites/default/files/u75/2_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262" y="3945628"/>
            <a:ext cx="3818614" cy="279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1887" y="40944"/>
            <a:ext cx="8875986" cy="1236063"/>
          </a:xfrm>
          <a:solidFill>
            <a:schemeClr val="tx2">
              <a:lumMod val="20000"/>
              <a:lumOff val="80000"/>
            </a:schemeClr>
          </a:solidFill>
          <a:ln/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Навчально-науково-виробнича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лаборатор</a:t>
            </a:r>
            <a:r>
              <a:rPr lang="uk-UA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ія</a:t>
            </a:r>
            <a:r>
              <a:rPr lang="uk-UA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“Кабінет</a:t>
            </a:r>
            <a:r>
              <a:rPr lang="uk-UA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менеджменту”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C:\Users\Лариса\Desktop\Листопад\IMG_20201118_0913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t="11206"/>
          <a:stretch/>
        </p:blipFill>
        <p:spPr bwMode="auto">
          <a:xfrm>
            <a:off x="155409" y="1248059"/>
            <a:ext cx="3515839" cy="260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Admin\Desktop\image-17-05-16-02-25-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0605" y="1248059"/>
            <a:ext cx="5277271" cy="264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6" y="5104722"/>
            <a:ext cx="5394699" cy="1753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8887"/>
          <a:stretch/>
        </p:blipFill>
        <p:spPr>
          <a:xfrm>
            <a:off x="810933" y="819197"/>
            <a:ext cx="4149601" cy="2245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746" y="91991"/>
            <a:ext cx="2184960" cy="1457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69" y="91991"/>
            <a:ext cx="2190004" cy="1461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829" y="88626"/>
            <a:ext cx="2190004" cy="1461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7029" y="1683174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4835" y="618564"/>
            <a:ext cx="1954305" cy="14657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6323" t="6176" r="36635" b="5000"/>
          <a:stretch/>
        </p:blipFill>
        <p:spPr>
          <a:xfrm>
            <a:off x="5033257" y="1561735"/>
            <a:ext cx="1191488" cy="1391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464" y="3551190"/>
            <a:ext cx="2523565" cy="14825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769" y="3146849"/>
            <a:ext cx="3354552" cy="18869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8321" y="3308174"/>
            <a:ext cx="2967836" cy="16694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8956" y="5154832"/>
            <a:ext cx="2846073" cy="166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33" y="62977"/>
            <a:ext cx="6658619" cy="673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44" y="5258706"/>
            <a:ext cx="2558868" cy="1599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800" y="5636525"/>
            <a:ext cx="869254" cy="526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2588" t="11894" r="30909" b="13517"/>
          <a:stretch/>
        </p:blipFill>
        <p:spPr>
          <a:xfrm>
            <a:off x="127530" y="136477"/>
            <a:ext cx="5454403" cy="62663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43104" t="21223" r="30700" b="9329"/>
          <a:stretch/>
        </p:blipFill>
        <p:spPr>
          <a:xfrm>
            <a:off x="5472753" y="150125"/>
            <a:ext cx="3463076" cy="51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4" y="919304"/>
            <a:ext cx="8890165" cy="415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537" t="24905" r="27319" b="16004"/>
          <a:stretch/>
        </p:blipFill>
        <p:spPr>
          <a:xfrm>
            <a:off x="0" y="858982"/>
            <a:ext cx="9084722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77" y="45226"/>
            <a:ext cx="5861950" cy="67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9" y="618565"/>
            <a:ext cx="8816726" cy="545973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4" y="1203160"/>
            <a:ext cx="8897070" cy="459606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72192" y="120320"/>
            <a:ext cx="8999621" cy="6472989"/>
            <a:chOff x="130551" y="-1"/>
            <a:chExt cx="8869070" cy="647298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551" y="-1"/>
              <a:ext cx="8869070" cy="455937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47" y="4559373"/>
              <a:ext cx="8796879" cy="79467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647" y="5329987"/>
              <a:ext cx="8828321" cy="11430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3" y="1214069"/>
            <a:ext cx="8990323" cy="275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5" y="1160060"/>
            <a:ext cx="8999101" cy="4599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072"/>
            <a:ext cx="9144000" cy="4533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484094" y="2715092"/>
            <a:ext cx="83595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 Я К У Є М О  З А   </a:t>
            </a:r>
            <a:r>
              <a:rPr lang="uk-UA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 В А Г У!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68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45085" y="46070"/>
            <a:ext cx="4935069" cy="6763802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5116250" y="962526"/>
            <a:ext cx="3943529" cy="492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міни 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складу проектної 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групи: 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Гавриш Оксана Миколаївна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кандидат економічних наук, доцент, доцент кафедри менеджменту ім. проф. </a:t>
            </a: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С. </a:t>
            </a: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Завадського</a:t>
            </a:r>
            <a:endParaRPr lang="uk-U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Приходько Вікторія Сергіївна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здобувач другого (магістерського) рівня вищої освіти ОПП «Менеджмент організації і адміністрування» за спеціальністю 073 «Менеджмент</a:t>
            </a: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48763" y="1032534"/>
            <a:ext cx="8105693" cy="52014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b="1" dirty="0" smtClean="0" bmk="bookmark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Гарант </a:t>
            </a:r>
            <a:r>
              <a:rPr lang="uk-UA" sz="2000" b="1" dirty="0" smtClean="0" bmk="bookmark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програми: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uk-UA" sz="800" b="1" dirty="0" smtClean="0" bmk="bookmark1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</a:t>
            </a:r>
            <a:r>
              <a:rPr kumimoji="0" lang="uk-UA" sz="2000" b="1" i="1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огуля</a:t>
            </a:r>
            <a:r>
              <a:rPr kumimoji="0" lang="uk-UA" sz="20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Ольга Петрівна</a:t>
            </a:r>
            <a:r>
              <a:rPr kumimoji="0" lang="uk-UA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uk-UA" sz="2000" b="0" i="0" u="none" strike="noStrike" cap="none" normalizeH="0" baseline="0" dirty="0" smtClean="0" bmk="bookmark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кандидат економічних наук, доцент, </a:t>
            </a:r>
            <a:r>
              <a:rPr kumimoji="0" lang="uk-UA" sz="2000" b="0" i="0" u="none" strike="noStrike" cap="none" normalizeH="0" baseline="0" dirty="0" err="1" smtClean="0" bmk="bookmark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доцент</a:t>
            </a:r>
            <a:r>
              <a:rPr kumimoji="0" lang="uk-UA" sz="2000" b="0" i="0" u="none" strike="noStrike" cap="none" normalizeH="0" baseline="0" dirty="0" smtClean="0" bmk="bookmark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кафедри менеджменту ім. проф. Й.С. Завадського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kumimoji="0" lang="ru-RU" sz="1200" b="0" i="0" u="none" strike="noStrike" cap="none" normalizeH="0" baseline="0" dirty="0" smtClean="0" bmk="bookmark1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Склад </a:t>
            </a:r>
            <a:r>
              <a:rPr lang="uk-UA" sz="20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проєктної</a:t>
            </a:r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групи: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uk-UA" sz="2000" b="1" i="1" u="none" strike="noStrike" cap="none" normalizeH="0" baseline="0" dirty="0" err="1" smtClean="0" bmk="bookmark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Балановська</a:t>
            </a:r>
            <a:r>
              <a:rPr kumimoji="0" lang="uk-UA" sz="2000" b="1" i="1" u="none" strike="noStrike" cap="none" normalizeH="0" baseline="0" dirty="0" smtClean="0" bmk="bookmark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Тетяна Іванівна</a:t>
            </a:r>
            <a:r>
              <a:rPr kumimoji="0" lang="uk-UA" sz="2000" b="0" i="0" u="none" strike="noStrike" cap="none" normalizeH="0" baseline="0" dirty="0" smtClean="0" bmk="bookmark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кандидат економічних наук, професор, завідувач кафедри менеджменту ім. проф. Й.С.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Завадського;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uk-UA" sz="20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Гавриш Оксана Миколаївна, </a:t>
            </a:r>
            <a:r>
              <a:rPr lang="uk-UA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кандидат економічних наук, доцент, доцент кафедри менеджменту ім. проф. </a:t>
            </a:r>
            <a:r>
              <a:rPr lang="uk-UA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Й.С</a:t>
            </a:r>
            <a:r>
              <a:rPr lang="uk-UA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. Завадського</a:t>
            </a:r>
            <a:r>
              <a:rPr lang="uk-UA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Харченко Ганна Анатоліївна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кандидат економічних наук, доцент,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доцент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кафедри менеджменту ім. проф. Й.С. Завадського;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uk-UA" sz="800" dirty="0" bmk="bookmark1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uk-UA" sz="20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Приходько Вікторія Сергіївна, </a:t>
            </a:r>
            <a:r>
              <a:rPr lang="uk-UA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здобувач другого (магістерського) рівня вищої освіти ОПП «Менеджмент організації і адміністрування» за спеціальністю 073 «Менеджмент»</a:t>
            </a:r>
            <a:r>
              <a:rPr lang="ru-RU" sz="2000" dirty="0" bmk="bookmark1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uk-UA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22296" y="192505"/>
            <a:ext cx="5005140" cy="5173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Оновлений склад </a:t>
            </a:r>
            <a:r>
              <a:rPr lang="uk-UA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проєктної</a:t>
            </a:r>
            <a:r>
              <a:rPr lang="uk-UA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групи</a:t>
            </a:r>
            <a:endParaRPr lang="uk-UA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30897" b="41607"/>
          <a:stretch>
            <a:fillRect/>
          </a:stretch>
        </p:blipFill>
        <p:spPr bwMode="auto">
          <a:xfrm>
            <a:off x="368653" y="1357808"/>
            <a:ext cx="8459910" cy="328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5210" b="85528"/>
          <a:stretch>
            <a:fillRect/>
          </a:stretch>
        </p:blipFill>
        <p:spPr bwMode="auto">
          <a:xfrm>
            <a:off x="365990" y="331597"/>
            <a:ext cx="8460918" cy="110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71249" b="13025"/>
          <a:stretch>
            <a:fillRect/>
          </a:stretch>
        </p:blipFill>
        <p:spPr bwMode="auto">
          <a:xfrm>
            <a:off x="376038" y="4642536"/>
            <a:ext cx="8460546" cy="187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78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8" y="262734"/>
            <a:ext cx="4200329" cy="618619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4435" t="19981" r="57241" b="8232"/>
          <a:stretch/>
        </p:blipFill>
        <p:spPr>
          <a:xfrm>
            <a:off x="4781008" y="262734"/>
            <a:ext cx="4190881" cy="618619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9" y="5654842"/>
            <a:ext cx="1833183" cy="11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2976" y="406188"/>
            <a:ext cx="8412229" cy="58138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Освітньо-професійна програма </a:t>
            </a:r>
          </a:p>
          <a:p>
            <a:pPr marR="0" lvl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«Менеджмент організацій і адміністрування»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спрямована на забезпечення фундаментальної теоретичної та практичної підготовки фахівців, здатних розв’язувати практичні проблеми та складні спеціалізовані завдання у сфері управління організацією та її підрозділами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Програма сприятиме формуванню у магістрів ділових якостей, професіоналізму, творчої активності, підприємництва, самостійності в процесі розробки й прийняття рішень, організованості, готовності працювати в умовах динамічного висококонкурентного середовища</a:t>
            </a:r>
            <a:endParaRPr kumimoji="0" lang="uk-UA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75" y="0"/>
            <a:ext cx="6546273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283923" y="5592973"/>
            <a:ext cx="4534478" cy="429045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1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19" t="76487" r="924" b="-750"/>
          <a:stretch/>
        </p:blipFill>
        <p:spPr>
          <a:xfrm>
            <a:off x="138560" y="479904"/>
            <a:ext cx="8884694" cy="309259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73214" y="360768"/>
            <a:ext cx="5015385" cy="455375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05" y="3564761"/>
            <a:ext cx="3728753" cy="3018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603" y="3564761"/>
            <a:ext cx="4593792" cy="30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153</Words>
  <Application>Microsoft Office PowerPoint</Application>
  <PresentationFormat>Екран (4:3)</PresentationFormat>
  <Paragraphs>32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Навчально-науково-виробнича лабораторія “Кабінет менеджменту”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podprytov</dc:creator>
  <cp:lastModifiedBy>User</cp:lastModifiedBy>
  <cp:revision>90</cp:revision>
  <cp:lastPrinted>2021-04-13T08:25:41Z</cp:lastPrinted>
  <dcterms:created xsi:type="dcterms:W3CDTF">2021-04-13T07:03:54Z</dcterms:created>
  <dcterms:modified xsi:type="dcterms:W3CDTF">2023-10-20T20:38:19Z</dcterms:modified>
</cp:coreProperties>
</file>