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3885" y="542798"/>
            <a:ext cx="8039734" cy="5756910"/>
          </a:xfrm>
          <a:custGeom>
            <a:avLst/>
            <a:gdLst/>
            <a:ahLst/>
            <a:cxnLst/>
            <a:rect l="l" t="t" r="r" b="b"/>
            <a:pathLst>
              <a:path w="8039734" h="5756910">
                <a:moveTo>
                  <a:pt x="0" y="5756402"/>
                </a:moveTo>
                <a:lnTo>
                  <a:pt x="8039734" y="5756402"/>
                </a:lnTo>
                <a:lnTo>
                  <a:pt x="8039734" y="0"/>
                </a:lnTo>
                <a:lnTo>
                  <a:pt x="0" y="0"/>
                </a:lnTo>
                <a:lnTo>
                  <a:pt x="0" y="5756402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28391"/>
            <a:ext cx="685799" cy="6064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6708" y="3128391"/>
            <a:ext cx="677291" cy="60642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278508" y="235623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49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267711" y="1628775"/>
            <a:ext cx="4464685" cy="4032885"/>
          </a:xfrm>
          <a:custGeom>
            <a:avLst/>
            <a:gdLst/>
            <a:ahLst/>
            <a:cxnLst/>
            <a:rect l="l" t="t" r="r" b="b"/>
            <a:pathLst>
              <a:path w="4464684" h="4032885">
                <a:moveTo>
                  <a:pt x="2232279" y="0"/>
                </a:moveTo>
                <a:lnTo>
                  <a:pt x="1488186" y="1008126"/>
                </a:lnTo>
                <a:lnTo>
                  <a:pt x="0" y="1008126"/>
                </a:lnTo>
                <a:lnTo>
                  <a:pt x="744093" y="2016252"/>
                </a:lnTo>
                <a:lnTo>
                  <a:pt x="0" y="3024378"/>
                </a:lnTo>
                <a:lnTo>
                  <a:pt x="1488186" y="3024378"/>
                </a:lnTo>
                <a:lnTo>
                  <a:pt x="2232279" y="4032478"/>
                </a:lnTo>
                <a:lnTo>
                  <a:pt x="2976372" y="3024378"/>
                </a:lnTo>
                <a:lnTo>
                  <a:pt x="4464558" y="3024378"/>
                </a:lnTo>
                <a:lnTo>
                  <a:pt x="3720465" y="2016252"/>
                </a:lnTo>
                <a:lnTo>
                  <a:pt x="4464558" y="1008126"/>
                </a:lnTo>
                <a:lnTo>
                  <a:pt x="2976372" y="1008126"/>
                </a:lnTo>
                <a:lnTo>
                  <a:pt x="2232279" y="0"/>
                </a:lnTo>
                <a:close/>
              </a:path>
            </a:pathLst>
          </a:custGeom>
          <a:solidFill>
            <a:srgbClr val="839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267711" y="1628775"/>
            <a:ext cx="4464685" cy="4032885"/>
          </a:xfrm>
          <a:custGeom>
            <a:avLst/>
            <a:gdLst/>
            <a:ahLst/>
            <a:cxnLst/>
            <a:rect l="l" t="t" r="r" b="b"/>
            <a:pathLst>
              <a:path w="4464684" h="4032885">
                <a:moveTo>
                  <a:pt x="0" y="1008126"/>
                </a:moveTo>
                <a:lnTo>
                  <a:pt x="1488186" y="1008126"/>
                </a:lnTo>
                <a:lnTo>
                  <a:pt x="2232279" y="0"/>
                </a:lnTo>
                <a:lnTo>
                  <a:pt x="2976372" y="1008126"/>
                </a:lnTo>
                <a:lnTo>
                  <a:pt x="4464558" y="1008126"/>
                </a:lnTo>
                <a:lnTo>
                  <a:pt x="3720465" y="2016252"/>
                </a:lnTo>
                <a:lnTo>
                  <a:pt x="4464558" y="3024378"/>
                </a:lnTo>
                <a:lnTo>
                  <a:pt x="2976372" y="3024378"/>
                </a:lnTo>
                <a:lnTo>
                  <a:pt x="2232279" y="4032478"/>
                </a:lnTo>
                <a:lnTo>
                  <a:pt x="1488186" y="3024378"/>
                </a:lnTo>
                <a:lnTo>
                  <a:pt x="0" y="3024378"/>
                </a:lnTo>
                <a:lnTo>
                  <a:pt x="744093" y="2016252"/>
                </a:lnTo>
                <a:lnTo>
                  <a:pt x="0" y="1008126"/>
                </a:lnTo>
                <a:close/>
              </a:path>
            </a:pathLst>
          </a:custGeom>
          <a:ln w="15875">
            <a:solidFill>
              <a:srgbClr val="5F6E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4116" y="2950463"/>
            <a:ext cx="2238756" cy="100888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5463" y="2950463"/>
            <a:ext cx="1060703" cy="100888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10939" y="3499104"/>
            <a:ext cx="1607819" cy="1008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3885" y="542798"/>
            <a:ext cx="8039734" cy="5756910"/>
          </a:xfrm>
          <a:custGeom>
            <a:avLst/>
            <a:gdLst/>
            <a:ahLst/>
            <a:cxnLst/>
            <a:rect l="l" t="t" r="r" b="b"/>
            <a:pathLst>
              <a:path w="8039734" h="5756910">
                <a:moveTo>
                  <a:pt x="0" y="5756402"/>
                </a:moveTo>
                <a:lnTo>
                  <a:pt x="8039734" y="5756402"/>
                </a:lnTo>
                <a:lnTo>
                  <a:pt x="8039734" y="0"/>
                </a:lnTo>
                <a:lnTo>
                  <a:pt x="0" y="0"/>
                </a:lnTo>
                <a:lnTo>
                  <a:pt x="0" y="5756402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128391"/>
            <a:ext cx="685799" cy="6064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66708" y="3128391"/>
            <a:ext cx="677291" cy="606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1006" y="271653"/>
            <a:ext cx="7161987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072" y="1478407"/>
            <a:ext cx="7366634" cy="4229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62000" y="533401"/>
            <a:ext cx="7620000" cy="3839193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R="5080" algn="ctr">
              <a:lnSpc>
                <a:spcPct val="150000"/>
              </a:lnSpc>
            </a:pPr>
            <a:r>
              <a:rPr lang="uk-UA" sz="2400" b="1" spc="165" dirty="0">
                <a:solidFill>
                  <a:srgbClr val="00AF50"/>
                </a:solidFill>
                <a:latin typeface="Cambria"/>
                <a:cs typeface="Cambria"/>
              </a:rPr>
              <a:t>НАЦІОНАЛЬНИЙ УНІВЕРСИТЕТ БІОРЕСУРСІВ І ПРИРОДОКОРИСТУВАННЯ УКРАЇНИ 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ct val="150000"/>
              </a:lnSpc>
            </a:pPr>
            <a:endParaRPr sz="2400" dirty="0">
              <a:latin typeface="Cambria"/>
              <a:cs typeface="Cambria"/>
            </a:endParaRPr>
          </a:p>
          <a:p>
            <a:pPr marR="549910" algn="ctr">
              <a:lnSpc>
                <a:spcPct val="150000"/>
              </a:lnSpc>
            </a:pPr>
            <a:r>
              <a:rPr sz="2400" b="1" spc="5" dirty="0">
                <a:latin typeface="Times New Roman"/>
                <a:cs typeface="Times New Roman"/>
              </a:rPr>
              <a:t>РЕЗУЛЬТАТИ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55" dirty="0">
                <a:latin typeface="Times New Roman"/>
                <a:cs typeface="Times New Roman"/>
              </a:rPr>
              <a:t>ОПИТУВАННЯ 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Times New Roman"/>
                <a:cs typeface="Times New Roman"/>
              </a:rPr>
              <a:t>СТЕЙКХОЛДЕРІВ </a:t>
            </a:r>
            <a:r>
              <a:rPr sz="2400" b="1" spc="105" dirty="0">
                <a:latin typeface="Times New Roman"/>
                <a:cs typeface="Times New Roman"/>
              </a:rPr>
              <a:t>ЩОДО </a:t>
            </a:r>
            <a:r>
              <a:rPr sz="2400" b="1" spc="90" dirty="0">
                <a:latin typeface="Times New Roman"/>
                <a:cs typeface="Times New Roman"/>
              </a:rPr>
              <a:t>ОЦІНЮВАННЯ </a:t>
            </a:r>
            <a:r>
              <a:rPr sz="2400" b="1" spc="-685" dirty="0">
                <a:latin typeface="Times New Roman"/>
                <a:cs typeface="Times New Roman"/>
              </a:rPr>
              <a:t> </a:t>
            </a:r>
            <a:r>
              <a:rPr sz="2400" b="1" spc="55" dirty="0">
                <a:latin typeface="Times New Roman"/>
                <a:cs typeface="Times New Roman"/>
              </a:rPr>
              <a:t>ОСВІТНЬО-ПРОФЕСІЙНОЇ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15" dirty="0">
                <a:latin typeface="Times New Roman"/>
                <a:cs typeface="Times New Roman"/>
              </a:rPr>
              <a:t>ПРОГРАМИ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sz="2400" b="1" spc="-20" dirty="0">
                <a:latin typeface="Times New Roman"/>
                <a:cs typeface="Times New Roman"/>
              </a:rPr>
              <a:t>“МІЖНАРОДНІ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ЕКОНОМІ</a:t>
            </a:r>
            <a:r>
              <a:rPr lang="uk-UA" sz="2400" b="1" spc="-15" dirty="0">
                <a:latin typeface="Times New Roman"/>
                <a:cs typeface="Times New Roman"/>
              </a:rPr>
              <a:t>КА</a:t>
            </a:r>
            <a:r>
              <a:rPr sz="2400" b="1" spc="-5" dirty="0">
                <a:latin typeface="Times New Roman"/>
                <a:cs typeface="Times New Roman"/>
              </a:rPr>
              <a:t>”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29" y="4653153"/>
            <a:ext cx="2693289" cy="1570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542798"/>
          <a:ext cx="8229600" cy="5756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89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346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Чи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вважаєте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актуальним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і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необхідним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здійснення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підготовки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фахівців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за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оцінюваною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Вами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освітньо-професійною</a:t>
                      </a:r>
                      <a:r>
                        <a:rPr sz="18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програмою?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8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Так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83992A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83992A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100,0%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83992A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83992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83992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83992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 gridSpan="3">
                  <a:txBody>
                    <a:bodyPr/>
                    <a:lstStyle/>
                    <a:p>
                      <a:pPr marL="160020" marR="15494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Чи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берете</a:t>
                      </a:r>
                      <a:r>
                        <a:rPr sz="18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особисто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працівники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організації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(підприємства,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установи),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якій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працюєте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участь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перегляді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оцінюваної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Вами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освітньо-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професійної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програми?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16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Так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60%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2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Частково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35%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017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542798"/>
          <a:ext cx="8229600" cy="5756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89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346">
                <a:tc gridSpan="3"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Чи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відповідає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оцінювана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Вами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освітньо-професійна</a:t>
                      </a:r>
                      <a:r>
                        <a:rPr sz="18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програма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вимогам,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які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висуваються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фахівців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даній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галузі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(сфері)?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8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Так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83992A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83992A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100,0%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83992A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83992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83992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83992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963">
                <a:tc gridSpan="3">
                  <a:txBody>
                    <a:bodyPr/>
                    <a:lstStyle/>
                    <a:p>
                      <a:pPr marL="1062990" marR="401320" indent="-6540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Чи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вважаєте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Ви,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що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підготовка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фахівців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оцінюваною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Вами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освітньо-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35" dirty="0">
                          <a:latin typeface="Times New Roman"/>
                          <a:cs typeface="Times New Roman"/>
                        </a:rPr>
                        <a:t>професійною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програмою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відповідає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вимогам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ринку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праці?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Так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100,0%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29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marL="91440" marR="923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Чи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містить</a:t>
                      </a:r>
                      <a:r>
                        <a:rPr sz="18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оцінювана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Вами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освітньо-професійна</a:t>
                      </a:r>
                      <a:r>
                        <a:rPr sz="18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програма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достатньо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складових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підготовки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фахівців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відповідної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галузі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(сфери)?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Так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100,0%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3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81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5595" y="1332801"/>
            <a:ext cx="7558405" cy="1321435"/>
            <a:chOff x="315595" y="1332801"/>
            <a:chExt cx="7558405" cy="1321435"/>
          </a:xfrm>
        </p:grpSpPr>
        <p:sp>
          <p:nvSpPr>
            <p:cNvPr id="3" name="object 3"/>
            <p:cNvSpPr/>
            <p:nvPr/>
          </p:nvSpPr>
          <p:spPr>
            <a:xfrm>
              <a:off x="1278509" y="2356230"/>
              <a:ext cx="6595745" cy="0"/>
            </a:xfrm>
            <a:custGeom>
              <a:avLst/>
              <a:gdLst/>
              <a:ahLst/>
              <a:cxnLst/>
              <a:rect l="l" t="t" r="r" b="b"/>
              <a:pathLst>
                <a:path w="6595745">
                  <a:moveTo>
                    <a:pt x="0" y="0"/>
                  </a:moveTo>
                  <a:lnTo>
                    <a:pt x="6595491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532" y="1915502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7416800" y="0"/>
                  </a:moveTo>
                  <a:lnTo>
                    <a:pt x="0" y="0"/>
                  </a:lnTo>
                  <a:lnTo>
                    <a:pt x="0" y="730796"/>
                  </a:lnTo>
                  <a:lnTo>
                    <a:pt x="7416800" y="730796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532" y="1915502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0" y="730796"/>
                  </a:moveTo>
                  <a:lnTo>
                    <a:pt x="7416800" y="730796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3564" y="1340738"/>
              <a:ext cx="4932680" cy="1012825"/>
            </a:xfrm>
            <a:custGeom>
              <a:avLst/>
              <a:gdLst/>
              <a:ahLst/>
              <a:cxnLst/>
              <a:rect l="l" t="t" r="r" b="b"/>
              <a:pathLst>
                <a:path w="4932680" h="1012825">
                  <a:moveTo>
                    <a:pt x="4763338" y="0"/>
                  </a:moveTo>
                  <a:lnTo>
                    <a:pt x="168757" y="0"/>
                  </a:lnTo>
                  <a:lnTo>
                    <a:pt x="123894" y="6028"/>
                  </a:lnTo>
                  <a:lnTo>
                    <a:pt x="83581" y="23043"/>
                  </a:lnTo>
                  <a:lnTo>
                    <a:pt x="49426" y="49434"/>
                  </a:lnTo>
                  <a:lnTo>
                    <a:pt x="23039" y="83594"/>
                  </a:lnTo>
                  <a:lnTo>
                    <a:pt x="6027" y="123913"/>
                  </a:lnTo>
                  <a:lnTo>
                    <a:pt x="0" y="168783"/>
                  </a:lnTo>
                  <a:lnTo>
                    <a:pt x="0" y="843788"/>
                  </a:lnTo>
                  <a:lnTo>
                    <a:pt x="6027" y="888657"/>
                  </a:lnTo>
                  <a:lnTo>
                    <a:pt x="23039" y="928976"/>
                  </a:lnTo>
                  <a:lnTo>
                    <a:pt x="49426" y="963136"/>
                  </a:lnTo>
                  <a:lnTo>
                    <a:pt x="83581" y="989527"/>
                  </a:lnTo>
                  <a:lnTo>
                    <a:pt x="123894" y="1006542"/>
                  </a:lnTo>
                  <a:lnTo>
                    <a:pt x="168757" y="1012571"/>
                  </a:lnTo>
                  <a:lnTo>
                    <a:pt x="4763338" y="1012571"/>
                  </a:lnTo>
                  <a:lnTo>
                    <a:pt x="4808208" y="1006542"/>
                  </a:lnTo>
                  <a:lnTo>
                    <a:pt x="4848526" y="989527"/>
                  </a:lnTo>
                  <a:lnTo>
                    <a:pt x="4882686" y="963136"/>
                  </a:lnTo>
                  <a:lnTo>
                    <a:pt x="4909077" y="928976"/>
                  </a:lnTo>
                  <a:lnTo>
                    <a:pt x="4926092" y="888657"/>
                  </a:lnTo>
                  <a:lnTo>
                    <a:pt x="4932121" y="843788"/>
                  </a:lnTo>
                  <a:lnTo>
                    <a:pt x="4932121" y="168783"/>
                  </a:lnTo>
                  <a:lnTo>
                    <a:pt x="4926092" y="123913"/>
                  </a:lnTo>
                  <a:lnTo>
                    <a:pt x="4909077" y="83594"/>
                  </a:lnTo>
                  <a:lnTo>
                    <a:pt x="4882686" y="49434"/>
                  </a:lnTo>
                  <a:lnTo>
                    <a:pt x="4848526" y="23043"/>
                  </a:lnTo>
                  <a:lnTo>
                    <a:pt x="4808208" y="6028"/>
                  </a:lnTo>
                  <a:lnTo>
                    <a:pt x="4763338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3564" y="1340738"/>
              <a:ext cx="4932680" cy="1012825"/>
            </a:xfrm>
            <a:custGeom>
              <a:avLst/>
              <a:gdLst/>
              <a:ahLst/>
              <a:cxnLst/>
              <a:rect l="l" t="t" r="r" b="b"/>
              <a:pathLst>
                <a:path w="4932680" h="1012825">
                  <a:moveTo>
                    <a:pt x="0" y="168783"/>
                  </a:moveTo>
                  <a:lnTo>
                    <a:pt x="6027" y="123913"/>
                  </a:lnTo>
                  <a:lnTo>
                    <a:pt x="23039" y="83594"/>
                  </a:lnTo>
                  <a:lnTo>
                    <a:pt x="49426" y="49434"/>
                  </a:lnTo>
                  <a:lnTo>
                    <a:pt x="83581" y="23043"/>
                  </a:lnTo>
                  <a:lnTo>
                    <a:pt x="123894" y="6028"/>
                  </a:lnTo>
                  <a:lnTo>
                    <a:pt x="168757" y="0"/>
                  </a:lnTo>
                  <a:lnTo>
                    <a:pt x="4763338" y="0"/>
                  </a:lnTo>
                  <a:lnTo>
                    <a:pt x="4808208" y="6028"/>
                  </a:lnTo>
                  <a:lnTo>
                    <a:pt x="4848526" y="23043"/>
                  </a:lnTo>
                  <a:lnTo>
                    <a:pt x="4882686" y="49434"/>
                  </a:lnTo>
                  <a:lnTo>
                    <a:pt x="4909077" y="83594"/>
                  </a:lnTo>
                  <a:lnTo>
                    <a:pt x="4926092" y="123913"/>
                  </a:lnTo>
                  <a:lnTo>
                    <a:pt x="4932121" y="168783"/>
                  </a:lnTo>
                  <a:lnTo>
                    <a:pt x="4932121" y="843788"/>
                  </a:lnTo>
                  <a:lnTo>
                    <a:pt x="4926092" y="888657"/>
                  </a:lnTo>
                  <a:lnTo>
                    <a:pt x="4909077" y="928976"/>
                  </a:lnTo>
                  <a:lnTo>
                    <a:pt x="4882686" y="963136"/>
                  </a:lnTo>
                  <a:lnTo>
                    <a:pt x="4848526" y="989527"/>
                  </a:lnTo>
                  <a:lnTo>
                    <a:pt x="4808208" y="1006542"/>
                  </a:lnTo>
                  <a:lnTo>
                    <a:pt x="4763338" y="1012571"/>
                  </a:lnTo>
                  <a:lnTo>
                    <a:pt x="168757" y="1012571"/>
                  </a:lnTo>
                  <a:lnTo>
                    <a:pt x="123894" y="1006542"/>
                  </a:lnTo>
                  <a:lnTo>
                    <a:pt x="83581" y="989527"/>
                  </a:lnTo>
                  <a:lnTo>
                    <a:pt x="49426" y="963136"/>
                  </a:lnTo>
                  <a:lnTo>
                    <a:pt x="23039" y="928976"/>
                  </a:lnTo>
                  <a:lnTo>
                    <a:pt x="6027" y="888657"/>
                  </a:lnTo>
                  <a:lnTo>
                    <a:pt x="0" y="843788"/>
                  </a:lnTo>
                  <a:lnTo>
                    <a:pt x="0" y="168783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0486" y="394157"/>
            <a:ext cx="7858125" cy="8401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6985" algn="ctr">
              <a:lnSpc>
                <a:spcPct val="98300"/>
              </a:lnSpc>
              <a:spcBef>
                <a:spcPts val="140"/>
              </a:spcBef>
            </a:pPr>
            <a:r>
              <a:rPr sz="1800" b="1" spc="-45" dirty="0">
                <a:latin typeface="Times New Roman"/>
                <a:cs typeface="Times New Roman"/>
              </a:rPr>
              <a:t>Якими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освітніми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компонентами,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на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Вашу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60" dirty="0">
                <a:latin typeface="Times New Roman"/>
                <a:cs typeface="Times New Roman"/>
              </a:rPr>
              <a:t>думку,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слід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доповнити </a:t>
            </a:r>
            <a:r>
              <a:rPr sz="1800" b="1" spc="-10" dirty="0">
                <a:latin typeface="Times New Roman"/>
                <a:cs typeface="Times New Roman"/>
              </a:rPr>
              <a:t>освітньо-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20" dirty="0">
                <a:latin typeface="Times New Roman"/>
                <a:cs typeface="Times New Roman"/>
              </a:rPr>
              <a:t>професійну </a:t>
            </a:r>
            <a:r>
              <a:rPr sz="1800" b="1" spc="-30" dirty="0">
                <a:latin typeface="Times New Roman"/>
                <a:cs typeface="Times New Roman"/>
              </a:rPr>
              <a:t>програму, </a:t>
            </a:r>
            <a:r>
              <a:rPr sz="1800" b="1" spc="10" dirty="0">
                <a:latin typeface="Times New Roman"/>
                <a:cs typeface="Times New Roman"/>
              </a:rPr>
              <a:t>що </a:t>
            </a:r>
            <a:r>
              <a:rPr sz="1800" b="1" dirty="0">
                <a:latin typeface="Times New Roman"/>
                <a:cs typeface="Times New Roman"/>
              </a:rPr>
              <a:t>оцінюється, </a:t>
            </a:r>
            <a:r>
              <a:rPr sz="1800" b="1" spc="-105" dirty="0">
                <a:latin typeface="Times New Roman"/>
                <a:cs typeface="Times New Roman"/>
              </a:rPr>
              <a:t>для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посилення конкурентних переваг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фахівця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на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ринку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праці?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635" y="1664334"/>
            <a:ext cx="407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imes New Roman"/>
                <a:cs typeface="Times New Roman"/>
              </a:rPr>
              <a:t>Вміння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використовувати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штучний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інтелект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5595" y="2795079"/>
            <a:ext cx="7432675" cy="1045210"/>
            <a:chOff x="315595" y="2795079"/>
            <a:chExt cx="7432675" cy="1045210"/>
          </a:xfrm>
        </p:grpSpPr>
        <p:sp>
          <p:nvSpPr>
            <p:cNvPr id="11" name="object 11"/>
            <p:cNvSpPr/>
            <p:nvPr/>
          </p:nvSpPr>
          <p:spPr>
            <a:xfrm>
              <a:off x="323532" y="3101301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7416800" y="0"/>
                  </a:moveTo>
                  <a:lnTo>
                    <a:pt x="0" y="0"/>
                  </a:lnTo>
                  <a:lnTo>
                    <a:pt x="0" y="730796"/>
                  </a:lnTo>
                  <a:lnTo>
                    <a:pt x="7416800" y="730796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532" y="3101301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0" y="730796"/>
                  </a:moveTo>
                  <a:lnTo>
                    <a:pt x="7416800" y="730796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6617" y="2803017"/>
              <a:ext cx="7062470" cy="726440"/>
            </a:xfrm>
            <a:custGeom>
              <a:avLst/>
              <a:gdLst/>
              <a:ahLst/>
              <a:cxnLst/>
              <a:rect l="l" t="t" r="r" b="b"/>
              <a:pathLst>
                <a:path w="7062470" h="726439">
                  <a:moveTo>
                    <a:pt x="6940842" y="0"/>
                  </a:moveTo>
                  <a:lnTo>
                    <a:pt x="121081" y="0"/>
                  </a:lnTo>
                  <a:lnTo>
                    <a:pt x="73953" y="9499"/>
                  </a:lnTo>
                  <a:lnTo>
                    <a:pt x="35466" y="35417"/>
                  </a:lnTo>
                  <a:lnTo>
                    <a:pt x="9516" y="73884"/>
                  </a:lnTo>
                  <a:lnTo>
                    <a:pt x="0" y="121031"/>
                  </a:lnTo>
                  <a:lnTo>
                    <a:pt x="0" y="605282"/>
                  </a:lnTo>
                  <a:lnTo>
                    <a:pt x="9516" y="652428"/>
                  </a:lnTo>
                  <a:lnTo>
                    <a:pt x="35466" y="690895"/>
                  </a:lnTo>
                  <a:lnTo>
                    <a:pt x="73953" y="716813"/>
                  </a:lnTo>
                  <a:lnTo>
                    <a:pt x="121081" y="726313"/>
                  </a:lnTo>
                  <a:lnTo>
                    <a:pt x="6940842" y="726313"/>
                  </a:lnTo>
                  <a:lnTo>
                    <a:pt x="6987988" y="716813"/>
                  </a:lnTo>
                  <a:lnTo>
                    <a:pt x="7026455" y="690895"/>
                  </a:lnTo>
                  <a:lnTo>
                    <a:pt x="7052373" y="652428"/>
                  </a:lnTo>
                  <a:lnTo>
                    <a:pt x="7061873" y="605282"/>
                  </a:lnTo>
                  <a:lnTo>
                    <a:pt x="7061873" y="121031"/>
                  </a:lnTo>
                  <a:lnTo>
                    <a:pt x="7052373" y="73884"/>
                  </a:lnTo>
                  <a:lnTo>
                    <a:pt x="7026455" y="35417"/>
                  </a:lnTo>
                  <a:lnTo>
                    <a:pt x="6987988" y="9499"/>
                  </a:lnTo>
                  <a:lnTo>
                    <a:pt x="694084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6617" y="2803017"/>
              <a:ext cx="7062470" cy="726440"/>
            </a:xfrm>
            <a:custGeom>
              <a:avLst/>
              <a:gdLst/>
              <a:ahLst/>
              <a:cxnLst/>
              <a:rect l="l" t="t" r="r" b="b"/>
              <a:pathLst>
                <a:path w="7062470" h="726439">
                  <a:moveTo>
                    <a:pt x="0" y="121031"/>
                  </a:moveTo>
                  <a:lnTo>
                    <a:pt x="9516" y="73884"/>
                  </a:lnTo>
                  <a:lnTo>
                    <a:pt x="35466" y="35417"/>
                  </a:lnTo>
                  <a:lnTo>
                    <a:pt x="73953" y="9499"/>
                  </a:lnTo>
                  <a:lnTo>
                    <a:pt x="121081" y="0"/>
                  </a:lnTo>
                  <a:lnTo>
                    <a:pt x="6940842" y="0"/>
                  </a:lnTo>
                  <a:lnTo>
                    <a:pt x="6987988" y="9499"/>
                  </a:lnTo>
                  <a:lnTo>
                    <a:pt x="7026455" y="35417"/>
                  </a:lnTo>
                  <a:lnTo>
                    <a:pt x="7052373" y="73884"/>
                  </a:lnTo>
                  <a:lnTo>
                    <a:pt x="7061873" y="121031"/>
                  </a:lnTo>
                  <a:lnTo>
                    <a:pt x="7061873" y="605282"/>
                  </a:lnTo>
                  <a:lnTo>
                    <a:pt x="7052373" y="652428"/>
                  </a:lnTo>
                  <a:lnTo>
                    <a:pt x="7026455" y="690895"/>
                  </a:lnTo>
                  <a:lnTo>
                    <a:pt x="6987988" y="716813"/>
                  </a:lnTo>
                  <a:lnTo>
                    <a:pt x="6940842" y="726313"/>
                  </a:lnTo>
                  <a:lnTo>
                    <a:pt x="121081" y="726313"/>
                  </a:lnTo>
                  <a:lnTo>
                    <a:pt x="73953" y="716813"/>
                  </a:lnTo>
                  <a:lnTo>
                    <a:pt x="35466" y="690895"/>
                  </a:lnTo>
                  <a:lnTo>
                    <a:pt x="9516" y="652428"/>
                  </a:lnTo>
                  <a:lnTo>
                    <a:pt x="0" y="605282"/>
                  </a:lnTo>
                  <a:lnTo>
                    <a:pt x="0" y="12103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5908" y="3002661"/>
            <a:ext cx="4931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Times New Roman"/>
                <a:cs typeface="Times New Roman"/>
              </a:rPr>
              <a:t>Поглиблене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володіння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аналітичними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можливостями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Excel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5595" y="3997134"/>
            <a:ext cx="7432675" cy="1158875"/>
            <a:chOff x="315595" y="3997134"/>
            <a:chExt cx="7432675" cy="1158875"/>
          </a:xfrm>
        </p:grpSpPr>
        <p:sp>
          <p:nvSpPr>
            <p:cNvPr id="17" name="object 17"/>
            <p:cNvSpPr/>
            <p:nvPr/>
          </p:nvSpPr>
          <p:spPr>
            <a:xfrm>
              <a:off x="323532" y="4416767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7416800" y="0"/>
                  </a:moveTo>
                  <a:lnTo>
                    <a:pt x="0" y="0"/>
                  </a:lnTo>
                  <a:lnTo>
                    <a:pt x="0" y="730796"/>
                  </a:lnTo>
                  <a:lnTo>
                    <a:pt x="7416800" y="730796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532" y="4416767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0" y="730796"/>
                  </a:moveTo>
                  <a:lnTo>
                    <a:pt x="7416800" y="730796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3564" y="4005071"/>
              <a:ext cx="6884034" cy="856615"/>
            </a:xfrm>
            <a:custGeom>
              <a:avLst/>
              <a:gdLst/>
              <a:ahLst/>
              <a:cxnLst/>
              <a:rect l="l" t="t" r="r" b="b"/>
              <a:pathLst>
                <a:path w="6884034" h="856614">
                  <a:moveTo>
                    <a:pt x="6741363" y="0"/>
                  </a:moveTo>
                  <a:lnTo>
                    <a:pt x="142684" y="0"/>
                  </a:lnTo>
                  <a:lnTo>
                    <a:pt x="97584" y="7273"/>
                  </a:lnTo>
                  <a:lnTo>
                    <a:pt x="58416" y="27525"/>
                  </a:lnTo>
                  <a:lnTo>
                    <a:pt x="27529" y="58402"/>
                  </a:lnTo>
                  <a:lnTo>
                    <a:pt x="7274" y="97552"/>
                  </a:lnTo>
                  <a:lnTo>
                    <a:pt x="0" y="142620"/>
                  </a:lnTo>
                  <a:lnTo>
                    <a:pt x="0" y="713358"/>
                  </a:lnTo>
                  <a:lnTo>
                    <a:pt x="7274" y="758489"/>
                  </a:lnTo>
                  <a:lnTo>
                    <a:pt x="27529" y="797676"/>
                  </a:lnTo>
                  <a:lnTo>
                    <a:pt x="58416" y="828573"/>
                  </a:lnTo>
                  <a:lnTo>
                    <a:pt x="97584" y="848832"/>
                  </a:lnTo>
                  <a:lnTo>
                    <a:pt x="142684" y="856107"/>
                  </a:lnTo>
                  <a:lnTo>
                    <a:pt x="6741363" y="856107"/>
                  </a:lnTo>
                  <a:lnTo>
                    <a:pt x="6786431" y="848832"/>
                  </a:lnTo>
                  <a:lnTo>
                    <a:pt x="6825581" y="828573"/>
                  </a:lnTo>
                  <a:lnTo>
                    <a:pt x="6856458" y="797676"/>
                  </a:lnTo>
                  <a:lnTo>
                    <a:pt x="6876710" y="758489"/>
                  </a:lnTo>
                  <a:lnTo>
                    <a:pt x="6883984" y="713358"/>
                  </a:lnTo>
                  <a:lnTo>
                    <a:pt x="6883984" y="142620"/>
                  </a:lnTo>
                  <a:lnTo>
                    <a:pt x="6876710" y="97552"/>
                  </a:lnTo>
                  <a:lnTo>
                    <a:pt x="6856458" y="58402"/>
                  </a:lnTo>
                  <a:lnTo>
                    <a:pt x="6825581" y="27525"/>
                  </a:lnTo>
                  <a:lnTo>
                    <a:pt x="6786431" y="7273"/>
                  </a:lnTo>
                  <a:lnTo>
                    <a:pt x="6741363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3564" y="4005071"/>
              <a:ext cx="6884034" cy="856615"/>
            </a:xfrm>
            <a:custGeom>
              <a:avLst/>
              <a:gdLst/>
              <a:ahLst/>
              <a:cxnLst/>
              <a:rect l="l" t="t" r="r" b="b"/>
              <a:pathLst>
                <a:path w="6884034" h="856614">
                  <a:moveTo>
                    <a:pt x="0" y="142620"/>
                  </a:moveTo>
                  <a:lnTo>
                    <a:pt x="7274" y="97552"/>
                  </a:lnTo>
                  <a:lnTo>
                    <a:pt x="27529" y="58402"/>
                  </a:lnTo>
                  <a:lnTo>
                    <a:pt x="58416" y="27525"/>
                  </a:lnTo>
                  <a:lnTo>
                    <a:pt x="97584" y="7273"/>
                  </a:lnTo>
                  <a:lnTo>
                    <a:pt x="142684" y="0"/>
                  </a:lnTo>
                  <a:lnTo>
                    <a:pt x="6741363" y="0"/>
                  </a:lnTo>
                  <a:lnTo>
                    <a:pt x="6786431" y="7273"/>
                  </a:lnTo>
                  <a:lnTo>
                    <a:pt x="6825581" y="27525"/>
                  </a:lnTo>
                  <a:lnTo>
                    <a:pt x="6856458" y="58402"/>
                  </a:lnTo>
                  <a:lnTo>
                    <a:pt x="6876710" y="97552"/>
                  </a:lnTo>
                  <a:lnTo>
                    <a:pt x="6883984" y="142620"/>
                  </a:lnTo>
                  <a:lnTo>
                    <a:pt x="6883984" y="713358"/>
                  </a:lnTo>
                  <a:lnTo>
                    <a:pt x="6876710" y="758489"/>
                  </a:lnTo>
                  <a:lnTo>
                    <a:pt x="6856458" y="797676"/>
                  </a:lnTo>
                  <a:lnTo>
                    <a:pt x="6825581" y="828573"/>
                  </a:lnTo>
                  <a:lnTo>
                    <a:pt x="6786431" y="848832"/>
                  </a:lnTo>
                  <a:lnTo>
                    <a:pt x="6741363" y="856107"/>
                  </a:lnTo>
                  <a:lnTo>
                    <a:pt x="142684" y="856107"/>
                  </a:lnTo>
                  <a:lnTo>
                    <a:pt x="97584" y="848832"/>
                  </a:lnTo>
                  <a:lnTo>
                    <a:pt x="58416" y="828573"/>
                  </a:lnTo>
                  <a:lnTo>
                    <a:pt x="27529" y="797676"/>
                  </a:lnTo>
                  <a:lnTo>
                    <a:pt x="7274" y="758489"/>
                  </a:lnTo>
                  <a:lnTo>
                    <a:pt x="0" y="713358"/>
                  </a:lnTo>
                  <a:lnTo>
                    <a:pt x="0" y="142620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09015" y="4250817"/>
            <a:ext cx="218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Психологія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управління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5595" y="5296217"/>
            <a:ext cx="7432675" cy="1174750"/>
            <a:chOff x="315595" y="5296217"/>
            <a:chExt cx="7432675" cy="1174750"/>
          </a:xfrm>
        </p:grpSpPr>
        <p:sp>
          <p:nvSpPr>
            <p:cNvPr id="23" name="object 23"/>
            <p:cNvSpPr/>
            <p:nvPr/>
          </p:nvSpPr>
          <p:spPr>
            <a:xfrm>
              <a:off x="323532" y="5732233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7416800" y="0"/>
                  </a:moveTo>
                  <a:lnTo>
                    <a:pt x="0" y="0"/>
                  </a:lnTo>
                  <a:lnTo>
                    <a:pt x="0" y="730796"/>
                  </a:lnTo>
                  <a:lnTo>
                    <a:pt x="7416800" y="730796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3532" y="5732233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0" y="730796"/>
                  </a:moveTo>
                  <a:lnTo>
                    <a:pt x="7416800" y="730796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4372" y="5304154"/>
              <a:ext cx="5192395" cy="856615"/>
            </a:xfrm>
            <a:custGeom>
              <a:avLst/>
              <a:gdLst/>
              <a:ahLst/>
              <a:cxnLst/>
              <a:rect l="l" t="t" r="r" b="b"/>
              <a:pathLst>
                <a:path w="5192395" h="856614">
                  <a:moveTo>
                    <a:pt x="5049075" y="0"/>
                  </a:moveTo>
                  <a:lnTo>
                    <a:pt x="142684" y="0"/>
                  </a:lnTo>
                  <a:lnTo>
                    <a:pt x="97584" y="7274"/>
                  </a:lnTo>
                  <a:lnTo>
                    <a:pt x="58416" y="27533"/>
                  </a:lnTo>
                  <a:lnTo>
                    <a:pt x="27529" y="58430"/>
                  </a:lnTo>
                  <a:lnTo>
                    <a:pt x="7274" y="97617"/>
                  </a:lnTo>
                  <a:lnTo>
                    <a:pt x="0" y="142748"/>
                  </a:lnTo>
                  <a:lnTo>
                    <a:pt x="0" y="713435"/>
                  </a:lnTo>
                  <a:lnTo>
                    <a:pt x="7274" y="758530"/>
                  </a:lnTo>
                  <a:lnTo>
                    <a:pt x="27529" y="797697"/>
                  </a:lnTo>
                  <a:lnTo>
                    <a:pt x="58416" y="828586"/>
                  </a:lnTo>
                  <a:lnTo>
                    <a:pt x="97584" y="848844"/>
                  </a:lnTo>
                  <a:lnTo>
                    <a:pt x="142684" y="856119"/>
                  </a:lnTo>
                  <a:lnTo>
                    <a:pt x="5049075" y="856119"/>
                  </a:lnTo>
                  <a:lnTo>
                    <a:pt x="5094206" y="848844"/>
                  </a:lnTo>
                  <a:lnTo>
                    <a:pt x="5133393" y="828586"/>
                  </a:lnTo>
                  <a:lnTo>
                    <a:pt x="5164289" y="797697"/>
                  </a:lnTo>
                  <a:lnTo>
                    <a:pt x="5184548" y="758530"/>
                  </a:lnTo>
                  <a:lnTo>
                    <a:pt x="5191823" y="713435"/>
                  </a:lnTo>
                  <a:lnTo>
                    <a:pt x="5191823" y="142748"/>
                  </a:lnTo>
                  <a:lnTo>
                    <a:pt x="5184548" y="97617"/>
                  </a:lnTo>
                  <a:lnTo>
                    <a:pt x="5164289" y="58430"/>
                  </a:lnTo>
                  <a:lnTo>
                    <a:pt x="5133393" y="27533"/>
                  </a:lnTo>
                  <a:lnTo>
                    <a:pt x="5094206" y="7274"/>
                  </a:lnTo>
                  <a:lnTo>
                    <a:pt x="5049075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4372" y="5304154"/>
              <a:ext cx="5192395" cy="856615"/>
            </a:xfrm>
            <a:custGeom>
              <a:avLst/>
              <a:gdLst/>
              <a:ahLst/>
              <a:cxnLst/>
              <a:rect l="l" t="t" r="r" b="b"/>
              <a:pathLst>
                <a:path w="5192395" h="856614">
                  <a:moveTo>
                    <a:pt x="0" y="142748"/>
                  </a:moveTo>
                  <a:lnTo>
                    <a:pt x="7274" y="97617"/>
                  </a:lnTo>
                  <a:lnTo>
                    <a:pt x="27529" y="58430"/>
                  </a:lnTo>
                  <a:lnTo>
                    <a:pt x="58416" y="27533"/>
                  </a:lnTo>
                  <a:lnTo>
                    <a:pt x="97584" y="7274"/>
                  </a:lnTo>
                  <a:lnTo>
                    <a:pt x="142684" y="0"/>
                  </a:lnTo>
                  <a:lnTo>
                    <a:pt x="5049075" y="0"/>
                  </a:lnTo>
                  <a:lnTo>
                    <a:pt x="5094206" y="7274"/>
                  </a:lnTo>
                  <a:lnTo>
                    <a:pt x="5133393" y="27533"/>
                  </a:lnTo>
                  <a:lnTo>
                    <a:pt x="5164289" y="58430"/>
                  </a:lnTo>
                  <a:lnTo>
                    <a:pt x="5184548" y="97617"/>
                  </a:lnTo>
                  <a:lnTo>
                    <a:pt x="5191823" y="142748"/>
                  </a:lnTo>
                  <a:lnTo>
                    <a:pt x="5191823" y="713435"/>
                  </a:lnTo>
                  <a:lnTo>
                    <a:pt x="5184548" y="758530"/>
                  </a:lnTo>
                  <a:lnTo>
                    <a:pt x="5164289" y="797697"/>
                  </a:lnTo>
                  <a:lnTo>
                    <a:pt x="5133393" y="828586"/>
                  </a:lnTo>
                  <a:lnTo>
                    <a:pt x="5094206" y="848844"/>
                  </a:lnTo>
                  <a:lnTo>
                    <a:pt x="5049075" y="856119"/>
                  </a:lnTo>
                  <a:lnTo>
                    <a:pt x="142684" y="856119"/>
                  </a:lnTo>
                  <a:lnTo>
                    <a:pt x="97584" y="848844"/>
                  </a:lnTo>
                  <a:lnTo>
                    <a:pt x="58416" y="828586"/>
                  </a:lnTo>
                  <a:lnTo>
                    <a:pt x="27529" y="797697"/>
                  </a:lnTo>
                  <a:lnTo>
                    <a:pt x="7274" y="758530"/>
                  </a:lnTo>
                  <a:lnTo>
                    <a:pt x="0" y="713435"/>
                  </a:lnTo>
                  <a:lnTo>
                    <a:pt x="0" y="14274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19988" y="5550204"/>
            <a:ext cx="27800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Розвиток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лідерських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навичок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260" y="4653127"/>
            <a:ext cx="2038223" cy="19933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5595" y="1332801"/>
            <a:ext cx="7558405" cy="1321435"/>
            <a:chOff x="315595" y="1332801"/>
            <a:chExt cx="7558405" cy="1321435"/>
          </a:xfrm>
        </p:grpSpPr>
        <p:sp>
          <p:nvSpPr>
            <p:cNvPr id="3" name="object 3"/>
            <p:cNvSpPr/>
            <p:nvPr/>
          </p:nvSpPr>
          <p:spPr>
            <a:xfrm>
              <a:off x="1278509" y="2356230"/>
              <a:ext cx="6595745" cy="0"/>
            </a:xfrm>
            <a:custGeom>
              <a:avLst/>
              <a:gdLst/>
              <a:ahLst/>
              <a:cxnLst/>
              <a:rect l="l" t="t" r="r" b="b"/>
              <a:pathLst>
                <a:path w="6595745">
                  <a:moveTo>
                    <a:pt x="0" y="0"/>
                  </a:moveTo>
                  <a:lnTo>
                    <a:pt x="6595491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532" y="1915502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7416800" y="0"/>
                  </a:moveTo>
                  <a:lnTo>
                    <a:pt x="0" y="0"/>
                  </a:lnTo>
                  <a:lnTo>
                    <a:pt x="0" y="730796"/>
                  </a:lnTo>
                  <a:lnTo>
                    <a:pt x="7416800" y="730796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532" y="1915502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0" y="730796"/>
                  </a:moveTo>
                  <a:lnTo>
                    <a:pt x="7416800" y="730796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3564" y="1340738"/>
              <a:ext cx="4932680" cy="1012825"/>
            </a:xfrm>
            <a:custGeom>
              <a:avLst/>
              <a:gdLst/>
              <a:ahLst/>
              <a:cxnLst/>
              <a:rect l="l" t="t" r="r" b="b"/>
              <a:pathLst>
                <a:path w="4932680" h="1012825">
                  <a:moveTo>
                    <a:pt x="4763338" y="0"/>
                  </a:moveTo>
                  <a:lnTo>
                    <a:pt x="168757" y="0"/>
                  </a:lnTo>
                  <a:lnTo>
                    <a:pt x="123894" y="6028"/>
                  </a:lnTo>
                  <a:lnTo>
                    <a:pt x="83581" y="23043"/>
                  </a:lnTo>
                  <a:lnTo>
                    <a:pt x="49426" y="49434"/>
                  </a:lnTo>
                  <a:lnTo>
                    <a:pt x="23039" y="83594"/>
                  </a:lnTo>
                  <a:lnTo>
                    <a:pt x="6027" y="123913"/>
                  </a:lnTo>
                  <a:lnTo>
                    <a:pt x="0" y="168783"/>
                  </a:lnTo>
                  <a:lnTo>
                    <a:pt x="0" y="843788"/>
                  </a:lnTo>
                  <a:lnTo>
                    <a:pt x="6027" y="888657"/>
                  </a:lnTo>
                  <a:lnTo>
                    <a:pt x="23039" y="928976"/>
                  </a:lnTo>
                  <a:lnTo>
                    <a:pt x="49426" y="963136"/>
                  </a:lnTo>
                  <a:lnTo>
                    <a:pt x="83581" y="989527"/>
                  </a:lnTo>
                  <a:lnTo>
                    <a:pt x="123894" y="1006542"/>
                  </a:lnTo>
                  <a:lnTo>
                    <a:pt x="168757" y="1012571"/>
                  </a:lnTo>
                  <a:lnTo>
                    <a:pt x="4763338" y="1012571"/>
                  </a:lnTo>
                  <a:lnTo>
                    <a:pt x="4808208" y="1006542"/>
                  </a:lnTo>
                  <a:lnTo>
                    <a:pt x="4848526" y="989527"/>
                  </a:lnTo>
                  <a:lnTo>
                    <a:pt x="4882686" y="963136"/>
                  </a:lnTo>
                  <a:lnTo>
                    <a:pt x="4909077" y="928976"/>
                  </a:lnTo>
                  <a:lnTo>
                    <a:pt x="4926092" y="888657"/>
                  </a:lnTo>
                  <a:lnTo>
                    <a:pt x="4932121" y="843788"/>
                  </a:lnTo>
                  <a:lnTo>
                    <a:pt x="4932121" y="168783"/>
                  </a:lnTo>
                  <a:lnTo>
                    <a:pt x="4926092" y="123913"/>
                  </a:lnTo>
                  <a:lnTo>
                    <a:pt x="4909077" y="83594"/>
                  </a:lnTo>
                  <a:lnTo>
                    <a:pt x="4882686" y="49434"/>
                  </a:lnTo>
                  <a:lnTo>
                    <a:pt x="4848526" y="23043"/>
                  </a:lnTo>
                  <a:lnTo>
                    <a:pt x="4808208" y="6028"/>
                  </a:lnTo>
                  <a:lnTo>
                    <a:pt x="4763338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3564" y="1340738"/>
              <a:ext cx="4932680" cy="1012825"/>
            </a:xfrm>
            <a:custGeom>
              <a:avLst/>
              <a:gdLst/>
              <a:ahLst/>
              <a:cxnLst/>
              <a:rect l="l" t="t" r="r" b="b"/>
              <a:pathLst>
                <a:path w="4932680" h="1012825">
                  <a:moveTo>
                    <a:pt x="0" y="168783"/>
                  </a:moveTo>
                  <a:lnTo>
                    <a:pt x="6027" y="123913"/>
                  </a:lnTo>
                  <a:lnTo>
                    <a:pt x="23039" y="83594"/>
                  </a:lnTo>
                  <a:lnTo>
                    <a:pt x="49426" y="49434"/>
                  </a:lnTo>
                  <a:lnTo>
                    <a:pt x="83581" y="23043"/>
                  </a:lnTo>
                  <a:lnTo>
                    <a:pt x="123894" y="6028"/>
                  </a:lnTo>
                  <a:lnTo>
                    <a:pt x="168757" y="0"/>
                  </a:lnTo>
                  <a:lnTo>
                    <a:pt x="4763338" y="0"/>
                  </a:lnTo>
                  <a:lnTo>
                    <a:pt x="4808208" y="6028"/>
                  </a:lnTo>
                  <a:lnTo>
                    <a:pt x="4848526" y="23043"/>
                  </a:lnTo>
                  <a:lnTo>
                    <a:pt x="4882686" y="49434"/>
                  </a:lnTo>
                  <a:lnTo>
                    <a:pt x="4909077" y="83594"/>
                  </a:lnTo>
                  <a:lnTo>
                    <a:pt x="4926092" y="123913"/>
                  </a:lnTo>
                  <a:lnTo>
                    <a:pt x="4932121" y="168783"/>
                  </a:lnTo>
                  <a:lnTo>
                    <a:pt x="4932121" y="843788"/>
                  </a:lnTo>
                  <a:lnTo>
                    <a:pt x="4926092" y="888657"/>
                  </a:lnTo>
                  <a:lnTo>
                    <a:pt x="4909077" y="928976"/>
                  </a:lnTo>
                  <a:lnTo>
                    <a:pt x="4882686" y="963136"/>
                  </a:lnTo>
                  <a:lnTo>
                    <a:pt x="4848526" y="989527"/>
                  </a:lnTo>
                  <a:lnTo>
                    <a:pt x="4808208" y="1006542"/>
                  </a:lnTo>
                  <a:lnTo>
                    <a:pt x="4763338" y="1012571"/>
                  </a:lnTo>
                  <a:lnTo>
                    <a:pt x="168757" y="1012571"/>
                  </a:lnTo>
                  <a:lnTo>
                    <a:pt x="123894" y="1006542"/>
                  </a:lnTo>
                  <a:lnTo>
                    <a:pt x="83581" y="989527"/>
                  </a:lnTo>
                  <a:lnTo>
                    <a:pt x="49426" y="963136"/>
                  </a:lnTo>
                  <a:lnTo>
                    <a:pt x="23039" y="928976"/>
                  </a:lnTo>
                  <a:lnTo>
                    <a:pt x="6027" y="888657"/>
                  </a:lnTo>
                  <a:lnTo>
                    <a:pt x="0" y="843788"/>
                  </a:lnTo>
                  <a:lnTo>
                    <a:pt x="0" y="168783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0765" y="279857"/>
            <a:ext cx="7660640" cy="727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imes New Roman"/>
                <a:cs typeface="Times New Roman"/>
              </a:rPr>
              <a:t>Вкажіть,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45" dirty="0">
                <a:latin typeface="Times New Roman"/>
                <a:cs typeface="Times New Roman"/>
              </a:rPr>
              <a:t>набуття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40" dirty="0">
                <a:latin typeface="Times New Roman"/>
                <a:cs typeface="Times New Roman"/>
              </a:rPr>
              <a:t>яких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додаткових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знань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(компетентностей)</a:t>
            </a:r>
            <a:r>
              <a:rPr sz="1600" b="1" spc="8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повинна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забезпечувати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R="112395" algn="ctr">
              <a:lnSpc>
                <a:spcPct val="100000"/>
              </a:lnSpc>
            </a:pPr>
            <a:r>
              <a:rPr sz="1600" b="1" spc="5" dirty="0">
                <a:latin typeface="Times New Roman"/>
                <a:cs typeface="Times New Roman"/>
              </a:rPr>
              <a:t>освітньо-професійна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програма,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70" dirty="0">
                <a:latin typeface="Times New Roman"/>
                <a:cs typeface="Times New Roman"/>
              </a:rPr>
              <a:t>яку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Ви </a:t>
            </a:r>
            <a:r>
              <a:rPr sz="1600" b="1" spc="-5" dirty="0">
                <a:latin typeface="Times New Roman"/>
                <a:cs typeface="Times New Roman"/>
              </a:rPr>
              <a:t>оцінюєте?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635" y="1664334"/>
            <a:ext cx="271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Професійна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англійська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мова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5595" y="2795079"/>
            <a:ext cx="7432675" cy="1045210"/>
            <a:chOff x="315595" y="2795079"/>
            <a:chExt cx="7432675" cy="1045210"/>
          </a:xfrm>
        </p:grpSpPr>
        <p:sp>
          <p:nvSpPr>
            <p:cNvPr id="11" name="object 11"/>
            <p:cNvSpPr/>
            <p:nvPr/>
          </p:nvSpPr>
          <p:spPr>
            <a:xfrm>
              <a:off x="323532" y="3101301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7416800" y="0"/>
                  </a:moveTo>
                  <a:lnTo>
                    <a:pt x="0" y="0"/>
                  </a:lnTo>
                  <a:lnTo>
                    <a:pt x="0" y="730796"/>
                  </a:lnTo>
                  <a:lnTo>
                    <a:pt x="7416800" y="730796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532" y="3101301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0" y="730796"/>
                  </a:moveTo>
                  <a:lnTo>
                    <a:pt x="7416800" y="730796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6617" y="2803017"/>
              <a:ext cx="7062470" cy="726440"/>
            </a:xfrm>
            <a:custGeom>
              <a:avLst/>
              <a:gdLst/>
              <a:ahLst/>
              <a:cxnLst/>
              <a:rect l="l" t="t" r="r" b="b"/>
              <a:pathLst>
                <a:path w="7062470" h="726439">
                  <a:moveTo>
                    <a:pt x="6940842" y="0"/>
                  </a:moveTo>
                  <a:lnTo>
                    <a:pt x="121081" y="0"/>
                  </a:lnTo>
                  <a:lnTo>
                    <a:pt x="73953" y="9499"/>
                  </a:lnTo>
                  <a:lnTo>
                    <a:pt x="35466" y="35417"/>
                  </a:lnTo>
                  <a:lnTo>
                    <a:pt x="9516" y="73884"/>
                  </a:lnTo>
                  <a:lnTo>
                    <a:pt x="0" y="121031"/>
                  </a:lnTo>
                  <a:lnTo>
                    <a:pt x="0" y="605282"/>
                  </a:lnTo>
                  <a:lnTo>
                    <a:pt x="9516" y="652428"/>
                  </a:lnTo>
                  <a:lnTo>
                    <a:pt x="35466" y="690895"/>
                  </a:lnTo>
                  <a:lnTo>
                    <a:pt x="73953" y="716813"/>
                  </a:lnTo>
                  <a:lnTo>
                    <a:pt x="121081" y="726313"/>
                  </a:lnTo>
                  <a:lnTo>
                    <a:pt x="6940842" y="726313"/>
                  </a:lnTo>
                  <a:lnTo>
                    <a:pt x="6987988" y="716813"/>
                  </a:lnTo>
                  <a:lnTo>
                    <a:pt x="7026455" y="690895"/>
                  </a:lnTo>
                  <a:lnTo>
                    <a:pt x="7052373" y="652428"/>
                  </a:lnTo>
                  <a:lnTo>
                    <a:pt x="7061873" y="605282"/>
                  </a:lnTo>
                  <a:lnTo>
                    <a:pt x="7061873" y="121031"/>
                  </a:lnTo>
                  <a:lnTo>
                    <a:pt x="7052373" y="73884"/>
                  </a:lnTo>
                  <a:lnTo>
                    <a:pt x="7026455" y="35417"/>
                  </a:lnTo>
                  <a:lnTo>
                    <a:pt x="6987988" y="9499"/>
                  </a:lnTo>
                  <a:lnTo>
                    <a:pt x="694084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6617" y="2803017"/>
              <a:ext cx="7062470" cy="726440"/>
            </a:xfrm>
            <a:custGeom>
              <a:avLst/>
              <a:gdLst/>
              <a:ahLst/>
              <a:cxnLst/>
              <a:rect l="l" t="t" r="r" b="b"/>
              <a:pathLst>
                <a:path w="7062470" h="726439">
                  <a:moveTo>
                    <a:pt x="0" y="121031"/>
                  </a:moveTo>
                  <a:lnTo>
                    <a:pt x="9516" y="73884"/>
                  </a:lnTo>
                  <a:lnTo>
                    <a:pt x="35466" y="35417"/>
                  </a:lnTo>
                  <a:lnTo>
                    <a:pt x="73953" y="9499"/>
                  </a:lnTo>
                  <a:lnTo>
                    <a:pt x="121081" y="0"/>
                  </a:lnTo>
                  <a:lnTo>
                    <a:pt x="6940842" y="0"/>
                  </a:lnTo>
                  <a:lnTo>
                    <a:pt x="6987988" y="9499"/>
                  </a:lnTo>
                  <a:lnTo>
                    <a:pt x="7026455" y="35417"/>
                  </a:lnTo>
                  <a:lnTo>
                    <a:pt x="7052373" y="73884"/>
                  </a:lnTo>
                  <a:lnTo>
                    <a:pt x="7061873" y="121031"/>
                  </a:lnTo>
                  <a:lnTo>
                    <a:pt x="7061873" y="605282"/>
                  </a:lnTo>
                  <a:lnTo>
                    <a:pt x="7052373" y="652428"/>
                  </a:lnTo>
                  <a:lnTo>
                    <a:pt x="7026455" y="690895"/>
                  </a:lnTo>
                  <a:lnTo>
                    <a:pt x="6987988" y="716813"/>
                  </a:lnTo>
                  <a:lnTo>
                    <a:pt x="6940842" y="726313"/>
                  </a:lnTo>
                  <a:lnTo>
                    <a:pt x="121081" y="726313"/>
                  </a:lnTo>
                  <a:lnTo>
                    <a:pt x="73953" y="716813"/>
                  </a:lnTo>
                  <a:lnTo>
                    <a:pt x="35466" y="690895"/>
                  </a:lnTo>
                  <a:lnTo>
                    <a:pt x="9516" y="652428"/>
                  </a:lnTo>
                  <a:lnTo>
                    <a:pt x="0" y="605282"/>
                  </a:lnTo>
                  <a:lnTo>
                    <a:pt x="0" y="12103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5908" y="3002661"/>
            <a:ext cx="762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latin typeface="Times New Roman"/>
                <a:cs typeface="Times New Roman"/>
              </a:rPr>
              <a:t>Se</a:t>
            </a:r>
            <a:r>
              <a:rPr sz="1600" spc="-65" dirty="0">
                <a:latin typeface="Times New Roman"/>
                <a:cs typeface="Times New Roman"/>
              </a:rPr>
              <a:t>l</a:t>
            </a:r>
            <a:r>
              <a:rPr sz="1600" spc="-20" dirty="0">
                <a:latin typeface="Times New Roman"/>
                <a:cs typeface="Times New Roman"/>
              </a:rPr>
              <a:t>f</a:t>
            </a:r>
            <a:r>
              <a:rPr sz="1600" spc="-30" dirty="0">
                <a:latin typeface="Times New Roman"/>
                <a:cs typeface="Times New Roman"/>
              </a:rPr>
              <a:t>-</a:t>
            </a:r>
            <a:r>
              <a:rPr sz="1600" spc="-45" dirty="0">
                <a:latin typeface="Times New Roman"/>
                <a:cs typeface="Times New Roman"/>
              </a:rPr>
              <a:t>s</a:t>
            </a:r>
            <a:r>
              <a:rPr sz="1600" spc="-85" dirty="0">
                <a:latin typeface="Times New Roman"/>
                <a:cs typeface="Times New Roman"/>
              </a:rPr>
              <a:t>k</a:t>
            </a:r>
            <a:r>
              <a:rPr sz="1600" spc="-60" dirty="0">
                <a:latin typeface="Times New Roman"/>
                <a:cs typeface="Times New Roman"/>
              </a:rPr>
              <a:t>i</a:t>
            </a:r>
            <a:r>
              <a:rPr sz="1600" spc="-85" dirty="0">
                <a:latin typeface="Times New Roman"/>
                <a:cs typeface="Times New Roman"/>
              </a:rPr>
              <a:t>ll</a:t>
            </a:r>
            <a:r>
              <a:rPr sz="1600" spc="-45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5595" y="3997134"/>
            <a:ext cx="7432675" cy="1158875"/>
            <a:chOff x="315595" y="3997134"/>
            <a:chExt cx="7432675" cy="1158875"/>
          </a:xfrm>
        </p:grpSpPr>
        <p:sp>
          <p:nvSpPr>
            <p:cNvPr id="17" name="object 17"/>
            <p:cNvSpPr/>
            <p:nvPr/>
          </p:nvSpPr>
          <p:spPr>
            <a:xfrm>
              <a:off x="323532" y="4416767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7416800" y="0"/>
                  </a:moveTo>
                  <a:lnTo>
                    <a:pt x="0" y="0"/>
                  </a:lnTo>
                  <a:lnTo>
                    <a:pt x="0" y="730796"/>
                  </a:lnTo>
                  <a:lnTo>
                    <a:pt x="7416800" y="730796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532" y="4416767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0" y="730796"/>
                  </a:moveTo>
                  <a:lnTo>
                    <a:pt x="7416800" y="730796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3564" y="4005071"/>
              <a:ext cx="6884034" cy="856615"/>
            </a:xfrm>
            <a:custGeom>
              <a:avLst/>
              <a:gdLst/>
              <a:ahLst/>
              <a:cxnLst/>
              <a:rect l="l" t="t" r="r" b="b"/>
              <a:pathLst>
                <a:path w="6884034" h="856614">
                  <a:moveTo>
                    <a:pt x="6741363" y="0"/>
                  </a:moveTo>
                  <a:lnTo>
                    <a:pt x="142684" y="0"/>
                  </a:lnTo>
                  <a:lnTo>
                    <a:pt x="97584" y="7273"/>
                  </a:lnTo>
                  <a:lnTo>
                    <a:pt x="58416" y="27525"/>
                  </a:lnTo>
                  <a:lnTo>
                    <a:pt x="27529" y="58402"/>
                  </a:lnTo>
                  <a:lnTo>
                    <a:pt x="7274" y="97552"/>
                  </a:lnTo>
                  <a:lnTo>
                    <a:pt x="0" y="142620"/>
                  </a:lnTo>
                  <a:lnTo>
                    <a:pt x="0" y="713358"/>
                  </a:lnTo>
                  <a:lnTo>
                    <a:pt x="7274" y="758489"/>
                  </a:lnTo>
                  <a:lnTo>
                    <a:pt x="27529" y="797676"/>
                  </a:lnTo>
                  <a:lnTo>
                    <a:pt x="58416" y="828573"/>
                  </a:lnTo>
                  <a:lnTo>
                    <a:pt x="97584" y="848832"/>
                  </a:lnTo>
                  <a:lnTo>
                    <a:pt x="142684" y="856107"/>
                  </a:lnTo>
                  <a:lnTo>
                    <a:pt x="6741363" y="856107"/>
                  </a:lnTo>
                  <a:lnTo>
                    <a:pt x="6786431" y="848832"/>
                  </a:lnTo>
                  <a:lnTo>
                    <a:pt x="6825581" y="828573"/>
                  </a:lnTo>
                  <a:lnTo>
                    <a:pt x="6856458" y="797676"/>
                  </a:lnTo>
                  <a:lnTo>
                    <a:pt x="6876710" y="758489"/>
                  </a:lnTo>
                  <a:lnTo>
                    <a:pt x="6883984" y="713358"/>
                  </a:lnTo>
                  <a:lnTo>
                    <a:pt x="6883984" y="142620"/>
                  </a:lnTo>
                  <a:lnTo>
                    <a:pt x="6876710" y="97552"/>
                  </a:lnTo>
                  <a:lnTo>
                    <a:pt x="6856458" y="58402"/>
                  </a:lnTo>
                  <a:lnTo>
                    <a:pt x="6825581" y="27525"/>
                  </a:lnTo>
                  <a:lnTo>
                    <a:pt x="6786431" y="7273"/>
                  </a:lnTo>
                  <a:lnTo>
                    <a:pt x="6741363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3564" y="4005071"/>
              <a:ext cx="6884034" cy="856615"/>
            </a:xfrm>
            <a:custGeom>
              <a:avLst/>
              <a:gdLst/>
              <a:ahLst/>
              <a:cxnLst/>
              <a:rect l="l" t="t" r="r" b="b"/>
              <a:pathLst>
                <a:path w="6884034" h="856614">
                  <a:moveTo>
                    <a:pt x="0" y="142620"/>
                  </a:moveTo>
                  <a:lnTo>
                    <a:pt x="7274" y="97552"/>
                  </a:lnTo>
                  <a:lnTo>
                    <a:pt x="27529" y="58402"/>
                  </a:lnTo>
                  <a:lnTo>
                    <a:pt x="58416" y="27525"/>
                  </a:lnTo>
                  <a:lnTo>
                    <a:pt x="97584" y="7273"/>
                  </a:lnTo>
                  <a:lnTo>
                    <a:pt x="142684" y="0"/>
                  </a:lnTo>
                  <a:lnTo>
                    <a:pt x="6741363" y="0"/>
                  </a:lnTo>
                  <a:lnTo>
                    <a:pt x="6786431" y="7273"/>
                  </a:lnTo>
                  <a:lnTo>
                    <a:pt x="6825581" y="27525"/>
                  </a:lnTo>
                  <a:lnTo>
                    <a:pt x="6856458" y="58402"/>
                  </a:lnTo>
                  <a:lnTo>
                    <a:pt x="6876710" y="97552"/>
                  </a:lnTo>
                  <a:lnTo>
                    <a:pt x="6883984" y="142620"/>
                  </a:lnTo>
                  <a:lnTo>
                    <a:pt x="6883984" y="713358"/>
                  </a:lnTo>
                  <a:lnTo>
                    <a:pt x="6876710" y="758489"/>
                  </a:lnTo>
                  <a:lnTo>
                    <a:pt x="6856458" y="797676"/>
                  </a:lnTo>
                  <a:lnTo>
                    <a:pt x="6825581" y="828573"/>
                  </a:lnTo>
                  <a:lnTo>
                    <a:pt x="6786431" y="848832"/>
                  </a:lnTo>
                  <a:lnTo>
                    <a:pt x="6741363" y="856107"/>
                  </a:lnTo>
                  <a:lnTo>
                    <a:pt x="142684" y="856107"/>
                  </a:lnTo>
                  <a:lnTo>
                    <a:pt x="97584" y="848832"/>
                  </a:lnTo>
                  <a:lnTo>
                    <a:pt x="58416" y="828573"/>
                  </a:lnTo>
                  <a:lnTo>
                    <a:pt x="27529" y="797676"/>
                  </a:lnTo>
                  <a:lnTo>
                    <a:pt x="7274" y="758489"/>
                  </a:lnTo>
                  <a:lnTo>
                    <a:pt x="0" y="713358"/>
                  </a:lnTo>
                  <a:lnTo>
                    <a:pt x="0" y="142620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09015" y="4250817"/>
            <a:ext cx="150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-40" dirty="0">
                <a:latin typeface="Times New Roman"/>
                <a:cs typeface="Times New Roman"/>
              </a:rPr>
              <a:t>кості</a:t>
            </a:r>
            <a:r>
              <a:rPr sz="1800" spc="-60" dirty="0">
                <a:latin typeface="Times New Roman"/>
                <a:cs typeface="Times New Roman"/>
              </a:rPr>
              <a:t>й</a:t>
            </a:r>
            <a:r>
              <a:rPr sz="1800" spc="-75" dirty="0">
                <a:latin typeface="Times New Roman"/>
                <a:cs typeface="Times New Roman"/>
              </a:rPr>
              <a:t>кі</a:t>
            </a:r>
            <a:r>
              <a:rPr sz="1800" spc="-100" dirty="0">
                <a:latin typeface="Times New Roman"/>
                <a:cs typeface="Times New Roman"/>
              </a:rPr>
              <a:t>с</a:t>
            </a:r>
            <a:r>
              <a:rPr sz="1800" spc="-45" dirty="0">
                <a:latin typeface="Times New Roman"/>
                <a:cs typeface="Times New Roman"/>
              </a:rPr>
              <a:t>ть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5595" y="5213794"/>
            <a:ext cx="7432675" cy="1257300"/>
            <a:chOff x="315595" y="5213794"/>
            <a:chExt cx="7432675" cy="1257300"/>
          </a:xfrm>
        </p:grpSpPr>
        <p:sp>
          <p:nvSpPr>
            <p:cNvPr id="23" name="object 23"/>
            <p:cNvSpPr/>
            <p:nvPr/>
          </p:nvSpPr>
          <p:spPr>
            <a:xfrm>
              <a:off x="323532" y="5732233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7416800" y="0"/>
                  </a:moveTo>
                  <a:lnTo>
                    <a:pt x="0" y="0"/>
                  </a:lnTo>
                  <a:lnTo>
                    <a:pt x="0" y="730796"/>
                  </a:lnTo>
                  <a:lnTo>
                    <a:pt x="7416800" y="730796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3532" y="5732233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0" y="730796"/>
                  </a:moveTo>
                  <a:lnTo>
                    <a:pt x="7416800" y="730796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3564" y="5221732"/>
              <a:ext cx="5192395" cy="856615"/>
            </a:xfrm>
            <a:custGeom>
              <a:avLst/>
              <a:gdLst/>
              <a:ahLst/>
              <a:cxnLst/>
              <a:rect l="l" t="t" r="r" b="b"/>
              <a:pathLst>
                <a:path w="5192395" h="856614">
                  <a:moveTo>
                    <a:pt x="5049088" y="0"/>
                  </a:moveTo>
                  <a:lnTo>
                    <a:pt x="142684" y="0"/>
                  </a:lnTo>
                  <a:lnTo>
                    <a:pt x="97584" y="7274"/>
                  </a:lnTo>
                  <a:lnTo>
                    <a:pt x="58416" y="27533"/>
                  </a:lnTo>
                  <a:lnTo>
                    <a:pt x="27529" y="58430"/>
                  </a:lnTo>
                  <a:lnTo>
                    <a:pt x="7274" y="97617"/>
                  </a:lnTo>
                  <a:lnTo>
                    <a:pt x="0" y="142748"/>
                  </a:lnTo>
                  <a:lnTo>
                    <a:pt x="0" y="713447"/>
                  </a:lnTo>
                  <a:lnTo>
                    <a:pt x="7274" y="758547"/>
                  </a:lnTo>
                  <a:lnTo>
                    <a:pt x="27529" y="797715"/>
                  </a:lnTo>
                  <a:lnTo>
                    <a:pt x="58416" y="828602"/>
                  </a:lnTo>
                  <a:lnTo>
                    <a:pt x="97584" y="848858"/>
                  </a:lnTo>
                  <a:lnTo>
                    <a:pt x="142684" y="856132"/>
                  </a:lnTo>
                  <a:lnTo>
                    <a:pt x="5049088" y="856132"/>
                  </a:lnTo>
                  <a:lnTo>
                    <a:pt x="5094218" y="848858"/>
                  </a:lnTo>
                  <a:lnTo>
                    <a:pt x="5133406" y="828602"/>
                  </a:lnTo>
                  <a:lnTo>
                    <a:pt x="5164302" y="797715"/>
                  </a:lnTo>
                  <a:lnTo>
                    <a:pt x="5184561" y="758547"/>
                  </a:lnTo>
                  <a:lnTo>
                    <a:pt x="5191836" y="713447"/>
                  </a:lnTo>
                  <a:lnTo>
                    <a:pt x="5191836" y="142748"/>
                  </a:lnTo>
                  <a:lnTo>
                    <a:pt x="5184561" y="97617"/>
                  </a:lnTo>
                  <a:lnTo>
                    <a:pt x="5164302" y="58430"/>
                  </a:lnTo>
                  <a:lnTo>
                    <a:pt x="5133406" y="27533"/>
                  </a:lnTo>
                  <a:lnTo>
                    <a:pt x="5094218" y="7274"/>
                  </a:lnTo>
                  <a:lnTo>
                    <a:pt x="5049088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3564" y="5221732"/>
              <a:ext cx="5192395" cy="856615"/>
            </a:xfrm>
            <a:custGeom>
              <a:avLst/>
              <a:gdLst/>
              <a:ahLst/>
              <a:cxnLst/>
              <a:rect l="l" t="t" r="r" b="b"/>
              <a:pathLst>
                <a:path w="5192395" h="856614">
                  <a:moveTo>
                    <a:pt x="0" y="142748"/>
                  </a:moveTo>
                  <a:lnTo>
                    <a:pt x="7274" y="97617"/>
                  </a:lnTo>
                  <a:lnTo>
                    <a:pt x="27529" y="58430"/>
                  </a:lnTo>
                  <a:lnTo>
                    <a:pt x="58416" y="27533"/>
                  </a:lnTo>
                  <a:lnTo>
                    <a:pt x="97584" y="7274"/>
                  </a:lnTo>
                  <a:lnTo>
                    <a:pt x="142684" y="0"/>
                  </a:lnTo>
                  <a:lnTo>
                    <a:pt x="5049088" y="0"/>
                  </a:lnTo>
                  <a:lnTo>
                    <a:pt x="5094218" y="7274"/>
                  </a:lnTo>
                  <a:lnTo>
                    <a:pt x="5133406" y="27533"/>
                  </a:lnTo>
                  <a:lnTo>
                    <a:pt x="5164302" y="58430"/>
                  </a:lnTo>
                  <a:lnTo>
                    <a:pt x="5184561" y="97617"/>
                  </a:lnTo>
                  <a:lnTo>
                    <a:pt x="5191836" y="142748"/>
                  </a:lnTo>
                  <a:lnTo>
                    <a:pt x="5191836" y="713447"/>
                  </a:lnTo>
                  <a:lnTo>
                    <a:pt x="5184561" y="758547"/>
                  </a:lnTo>
                  <a:lnTo>
                    <a:pt x="5164302" y="797715"/>
                  </a:lnTo>
                  <a:lnTo>
                    <a:pt x="5133406" y="828602"/>
                  </a:lnTo>
                  <a:lnTo>
                    <a:pt x="5094218" y="848858"/>
                  </a:lnTo>
                  <a:lnTo>
                    <a:pt x="5049088" y="856132"/>
                  </a:lnTo>
                  <a:lnTo>
                    <a:pt x="142684" y="856132"/>
                  </a:lnTo>
                  <a:lnTo>
                    <a:pt x="97584" y="848858"/>
                  </a:lnTo>
                  <a:lnTo>
                    <a:pt x="58416" y="828602"/>
                  </a:lnTo>
                  <a:lnTo>
                    <a:pt x="27529" y="797715"/>
                  </a:lnTo>
                  <a:lnTo>
                    <a:pt x="7274" y="758547"/>
                  </a:lnTo>
                  <a:lnTo>
                    <a:pt x="0" y="713447"/>
                  </a:lnTo>
                  <a:lnTo>
                    <a:pt x="0" y="14274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09015" y="5467908"/>
            <a:ext cx="37293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imes New Roman"/>
                <a:cs typeface="Times New Roman"/>
              </a:rPr>
              <a:t>Уміння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вирішувати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конфліктні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Times New Roman"/>
                <a:cs typeface="Times New Roman"/>
              </a:rPr>
              <a:t>ситуації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260" y="4653127"/>
            <a:ext cx="2038223" cy="19933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5595" y="1332801"/>
            <a:ext cx="7558405" cy="1321435"/>
            <a:chOff x="315595" y="1332801"/>
            <a:chExt cx="7558405" cy="1321435"/>
          </a:xfrm>
        </p:grpSpPr>
        <p:sp>
          <p:nvSpPr>
            <p:cNvPr id="3" name="object 3"/>
            <p:cNvSpPr/>
            <p:nvPr/>
          </p:nvSpPr>
          <p:spPr>
            <a:xfrm>
              <a:off x="1278509" y="2356230"/>
              <a:ext cx="6595745" cy="0"/>
            </a:xfrm>
            <a:custGeom>
              <a:avLst/>
              <a:gdLst/>
              <a:ahLst/>
              <a:cxnLst/>
              <a:rect l="l" t="t" r="r" b="b"/>
              <a:pathLst>
                <a:path w="6595745">
                  <a:moveTo>
                    <a:pt x="0" y="0"/>
                  </a:moveTo>
                  <a:lnTo>
                    <a:pt x="6595491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532" y="1915502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7416800" y="0"/>
                  </a:moveTo>
                  <a:lnTo>
                    <a:pt x="0" y="0"/>
                  </a:lnTo>
                  <a:lnTo>
                    <a:pt x="0" y="730796"/>
                  </a:lnTo>
                  <a:lnTo>
                    <a:pt x="7416800" y="730796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532" y="1915502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0" y="730796"/>
                  </a:moveTo>
                  <a:lnTo>
                    <a:pt x="7416800" y="730796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3564" y="1340738"/>
              <a:ext cx="4932680" cy="1012825"/>
            </a:xfrm>
            <a:custGeom>
              <a:avLst/>
              <a:gdLst/>
              <a:ahLst/>
              <a:cxnLst/>
              <a:rect l="l" t="t" r="r" b="b"/>
              <a:pathLst>
                <a:path w="4932680" h="1012825">
                  <a:moveTo>
                    <a:pt x="4763338" y="0"/>
                  </a:moveTo>
                  <a:lnTo>
                    <a:pt x="168757" y="0"/>
                  </a:lnTo>
                  <a:lnTo>
                    <a:pt x="123894" y="6028"/>
                  </a:lnTo>
                  <a:lnTo>
                    <a:pt x="83581" y="23043"/>
                  </a:lnTo>
                  <a:lnTo>
                    <a:pt x="49426" y="49434"/>
                  </a:lnTo>
                  <a:lnTo>
                    <a:pt x="23039" y="83594"/>
                  </a:lnTo>
                  <a:lnTo>
                    <a:pt x="6027" y="123913"/>
                  </a:lnTo>
                  <a:lnTo>
                    <a:pt x="0" y="168783"/>
                  </a:lnTo>
                  <a:lnTo>
                    <a:pt x="0" y="843788"/>
                  </a:lnTo>
                  <a:lnTo>
                    <a:pt x="6027" y="888657"/>
                  </a:lnTo>
                  <a:lnTo>
                    <a:pt x="23039" y="928976"/>
                  </a:lnTo>
                  <a:lnTo>
                    <a:pt x="49426" y="963136"/>
                  </a:lnTo>
                  <a:lnTo>
                    <a:pt x="83581" y="989527"/>
                  </a:lnTo>
                  <a:lnTo>
                    <a:pt x="123894" y="1006542"/>
                  </a:lnTo>
                  <a:lnTo>
                    <a:pt x="168757" y="1012571"/>
                  </a:lnTo>
                  <a:lnTo>
                    <a:pt x="4763338" y="1012571"/>
                  </a:lnTo>
                  <a:lnTo>
                    <a:pt x="4808208" y="1006542"/>
                  </a:lnTo>
                  <a:lnTo>
                    <a:pt x="4848526" y="989527"/>
                  </a:lnTo>
                  <a:lnTo>
                    <a:pt x="4882686" y="963136"/>
                  </a:lnTo>
                  <a:lnTo>
                    <a:pt x="4909077" y="928976"/>
                  </a:lnTo>
                  <a:lnTo>
                    <a:pt x="4926092" y="888657"/>
                  </a:lnTo>
                  <a:lnTo>
                    <a:pt x="4932121" y="843788"/>
                  </a:lnTo>
                  <a:lnTo>
                    <a:pt x="4932121" y="168783"/>
                  </a:lnTo>
                  <a:lnTo>
                    <a:pt x="4926092" y="123913"/>
                  </a:lnTo>
                  <a:lnTo>
                    <a:pt x="4909077" y="83594"/>
                  </a:lnTo>
                  <a:lnTo>
                    <a:pt x="4882686" y="49434"/>
                  </a:lnTo>
                  <a:lnTo>
                    <a:pt x="4848526" y="23043"/>
                  </a:lnTo>
                  <a:lnTo>
                    <a:pt x="4808208" y="6028"/>
                  </a:lnTo>
                  <a:lnTo>
                    <a:pt x="4763338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3564" y="1340738"/>
              <a:ext cx="4932680" cy="1012825"/>
            </a:xfrm>
            <a:custGeom>
              <a:avLst/>
              <a:gdLst/>
              <a:ahLst/>
              <a:cxnLst/>
              <a:rect l="l" t="t" r="r" b="b"/>
              <a:pathLst>
                <a:path w="4932680" h="1012825">
                  <a:moveTo>
                    <a:pt x="0" y="168783"/>
                  </a:moveTo>
                  <a:lnTo>
                    <a:pt x="6027" y="123913"/>
                  </a:lnTo>
                  <a:lnTo>
                    <a:pt x="23039" y="83594"/>
                  </a:lnTo>
                  <a:lnTo>
                    <a:pt x="49426" y="49434"/>
                  </a:lnTo>
                  <a:lnTo>
                    <a:pt x="83581" y="23043"/>
                  </a:lnTo>
                  <a:lnTo>
                    <a:pt x="123894" y="6028"/>
                  </a:lnTo>
                  <a:lnTo>
                    <a:pt x="168757" y="0"/>
                  </a:lnTo>
                  <a:lnTo>
                    <a:pt x="4763338" y="0"/>
                  </a:lnTo>
                  <a:lnTo>
                    <a:pt x="4808208" y="6028"/>
                  </a:lnTo>
                  <a:lnTo>
                    <a:pt x="4848526" y="23043"/>
                  </a:lnTo>
                  <a:lnTo>
                    <a:pt x="4882686" y="49434"/>
                  </a:lnTo>
                  <a:lnTo>
                    <a:pt x="4909077" y="83594"/>
                  </a:lnTo>
                  <a:lnTo>
                    <a:pt x="4926092" y="123913"/>
                  </a:lnTo>
                  <a:lnTo>
                    <a:pt x="4932121" y="168783"/>
                  </a:lnTo>
                  <a:lnTo>
                    <a:pt x="4932121" y="843788"/>
                  </a:lnTo>
                  <a:lnTo>
                    <a:pt x="4926092" y="888657"/>
                  </a:lnTo>
                  <a:lnTo>
                    <a:pt x="4909077" y="928976"/>
                  </a:lnTo>
                  <a:lnTo>
                    <a:pt x="4882686" y="963136"/>
                  </a:lnTo>
                  <a:lnTo>
                    <a:pt x="4848526" y="989527"/>
                  </a:lnTo>
                  <a:lnTo>
                    <a:pt x="4808208" y="1006542"/>
                  </a:lnTo>
                  <a:lnTo>
                    <a:pt x="4763338" y="1012571"/>
                  </a:lnTo>
                  <a:lnTo>
                    <a:pt x="168757" y="1012571"/>
                  </a:lnTo>
                  <a:lnTo>
                    <a:pt x="123894" y="1006542"/>
                  </a:lnTo>
                  <a:lnTo>
                    <a:pt x="83581" y="989527"/>
                  </a:lnTo>
                  <a:lnTo>
                    <a:pt x="49426" y="963136"/>
                  </a:lnTo>
                  <a:lnTo>
                    <a:pt x="23039" y="928976"/>
                  </a:lnTo>
                  <a:lnTo>
                    <a:pt x="6027" y="888657"/>
                  </a:lnTo>
                  <a:lnTo>
                    <a:pt x="0" y="843788"/>
                  </a:lnTo>
                  <a:lnTo>
                    <a:pt x="0" y="168783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8073" y="261620"/>
            <a:ext cx="8069580" cy="83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Times New Roman"/>
                <a:cs typeface="Times New Roman"/>
              </a:rPr>
              <a:t>Які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заходи,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на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Вашу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60" dirty="0">
                <a:latin typeface="Times New Roman"/>
                <a:cs typeface="Times New Roman"/>
              </a:rPr>
              <a:t>думку,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10" dirty="0">
                <a:latin typeface="Times New Roman"/>
                <a:cs typeface="Times New Roman"/>
              </a:rPr>
              <a:t>необхідно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впроваджувати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65" dirty="0">
                <a:latin typeface="Times New Roman"/>
                <a:cs typeface="Times New Roman"/>
              </a:rPr>
              <a:t>в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освітній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15" dirty="0">
                <a:latin typeface="Times New Roman"/>
                <a:cs typeface="Times New Roman"/>
              </a:rPr>
              <a:t>процес </a:t>
            </a:r>
            <a:r>
              <a:rPr sz="1800" b="1" spc="50" dirty="0">
                <a:latin typeface="Times New Roman"/>
                <a:cs typeface="Times New Roman"/>
              </a:rPr>
              <a:t>з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ts val="2090"/>
              </a:lnSpc>
              <a:spcBef>
                <a:spcPts val="130"/>
              </a:spcBef>
            </a:pPr>
            <a:r>
              <a:rPr sz="1800" b="1" spc="-5" dirty="0">
                <a:latin typeface="Times New Roman"/>
                <a:cs typeface="Times New Roman"/>
              </a:rPr>
              <a:t>метою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покращення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якості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підготовки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фахівців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за </a:t>
            </a:r>
            <a:r>
              <a:rPr sz="1800" b="1" spc="10" dirty="0">
                <a:latin typeface="Times New Roman"/>
                <a:cs typeface="Times New Roman"/>
              </a:rPr>
              <a:t>оцінюваною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Вами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освітньо-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35" dirty="0">
                <a:latin typeface="Times New Roman"/>
                <a:cs typeface="Times New Roman"/>
              </a:rPr>
              <a:t>професійною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програмою?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635" y="1664334"/>
            <a:ext cx="327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Залучати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професіоналів-практиків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5595" y="2795079"/>
            <a:ext cx="7432675" cy="1045210"/>
            <a:chOff x="315595" y="2795079"/>
            <a:chExt cx="7432675" cy="1045210"/>
          </a:xfrm>
        </p:grpSpPr>
        <p:sp>
          <p:nvSpPr>
            <p:cNvPr id="11" name="object 11"/>
            <p:cNvSpPr/>
            <p:nvPr/>
          </p:nvSpPr>
          <p:spPr>
            <a:xfrm>
              <a:off x="323532" y="3101301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7416800" y="0"/>
                  </a:moveTo>
                  <a:lnTo>
                    <a:pt x="0" y="0"/>
                  </a:lnTo>
                  <a:lnTo>
                    <a:pt x="0" y="730796"/>
                  </a:lnTo>
                  <a:lnTo>
                    <a:pt x="7416800" y="730796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532" y="3101301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0" y="730796"/>
                  </a:moveTo>
                  <a:lnTo>
                    <a:pt x="7416800" y="730796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6617" y="2803017"/>
              <a:ext cx="7062470" cy="726440"/>
            </a:xfrm>
            <a:custGeom>
              <a:avLst/>
              <a:gdLst/>
              <a:ahLst/>
              <a:cxnLst/>
              <a:rect l="l" t="t" r="r" b="b"/>
              <a:pathLst>
                <a:path w="7062470" h="726439">
                  <a:moveTo>
                    <a:pt x="6940842" y="0"/>
                  </a:moveTo>
                  <a:lnTo>
                    <a:pt x="121081" y="0"/>
                  </a:lnTo>
                  <a:lnTo>
                    <a:pt x="73953" y="9499"/>
                  </a:lnTo>
                  <a:lnTo>
                    <a:pt x="35466" y="35417"/>
                  </a:lnTo>
                  <a:lnTo>
                    <a:pt x="9516" y="73884"/>
                  </a:lnTo>
                  <a:lnTo>
                    <a:pt x="0" y="121031"/>
                  </a:lnTo>
                  <a:lnTo>
                    <a:pt x="0" y="605282"/>
                  </a:lnTo>
                  <a:lnTo>
                    <a:pt x="9516" y="652428"/>
                  </a:lnTo>
                  <a:lnTo>
                    <a:pt x="35466" y="690895"/>
                  </a:lnTo>
                  <a:lnTo>
                    <a:pt x="73953" y="716813"/>
                  </a:lnTo>
                  <a:lnTo>
                    <a:pt x="121081" y="726313"/>
                  </a:lnTo>
                  <a:lnTo>
                    <a:pt x="6940842" y="726313"/>
                  </a:lnTo>
                  <a:lnTo>
                    <a:pt x="6987988" y="716813"/>
                  </a:lnTo>
                  <a:lnTo>
                    <a:pt x="7026455" y="690895"/>
                  </a:lnTo>
                  <a:lnTo>
                    <a:pt x="7052373" y="652428"/>
                  </a:lnTo>
                  <a:lnTo>
                    <a:pt x="7061873" y="605282"/>
                  </a:lnTo>
                  <a:lnTo>
                    <a:pt x="7061873" y="121031"/>
                  </a:lnTo>
                  <a:lnTo>
                    <a:pt x="7052373" y="73884"/>
                  </a:lnTo>
                  <a:lnTo>
                    <a:pt x="7026455" y="35417"/>
                  </a:lnTo>
                  <a:lnTo>
                    <a:pt x="6987988" y="9499"/>
                  </a:lnTo>
                  <a:lnTo>
                    <a:pt x="694084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6617" y="2803017"/>
              <a:ext cx="7062470" cy="726440"/>
            </a:xfrm>
            <a:custGeom>
              <a:avLst/>
              <a:gdLst/>
              <a:ahLst/>
              <a:cxnLst/>
              <a:rect l="l" t="t" r="r" b="b"/>
              <a:pathLst>
                <a:path w="7062470" h="726439">
                  <a:moveTo>
                    <a:pt x="0" y="121031"/>
                  </a:moveTo>
                  <a:lnTo>
                    <a:pt x="9516" y="73884"/>
                  </a:lnTo>
                  <a:lnTo>
                    <a:pt x="35466" y="35417"/>
                  </a:lnTo>
                  <a:lnTo>
                    <a:pt x="73953" y="9499"/>
                  </a:lnTo>
                  <a:lnTo>
                    <a:pt x="121081" y="0"/>
                  </a:lnTo>
                  <a:lnTo>
                    <a:pt x="6940842" y="0"/>
                  </a:lnTo>
                  <a:lnTo>
                    <a:pt x="6987988" y="9499"/>
                  </a:lnTo>
                  <a:lnTo>
                    <a:pt x="7026455" y="35417"/>
                  </a:lnTo>
                  <a:lnTo>
                    <a:pt x="7052373" y="73884"/>
                  </a:lnTo>
                  <a:lnTo>
                    <a:pt x="7061873" y="121031"/>
                  </a:lnTo>
                  <a:lnTo>
                    <a:pt x="7061873" y="605282"/>
                  </a:lnTo>
                  <a:lnTo>
                    <a:pt x="7052373" y="652428"/>
                  </a:lnTo>
                  <a:lnTo>
                    <a:pt x="7026455" y="690895"/>
                  </a:lnTo>
                  <a:lnTo>
                    <a:pt x="6987988" y="716813"/>
                  </a:lnTo>
                  <a:lnTo>
                    <a:pt x="6940842" y="726313"/>
                  </a:lnTo>
                  <a:lnTo>
                    <a:pt x="121081" y="726313"/>
                  </a:lnTo>
                  <a:lnTo>
                    <a:pt x="73953" y="716813"/>
                  </a:lnTo>
                  <a:lnTo>
                    <a:pt x="35466" y="690895"/>
                  </a:lnTo>
                  <a:lnTo>
                    <a:pt x="9516" y="652428"/>
                  </a:lnTo>
                  <a:lnTo>
                    <a:pt x="0" y="605282"/>
                  </a:lnTo>
                  <a:lnTo>
                    <a:pt x="0" y="12103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5908" y="3002661"/>
            <a:ext cx="3657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imes New Roman"/>
                <a:cs typeface="Times New Roman"/>
              </a:rPr>
              <a:t>Підготовка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до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роботи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конкретних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галузях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5595" y="3898455"/>
            <a:ext cx="7432675" cy="1257300"/>
            <a:chOff x="315595" y="3898455"/>
            <a:chExt cx="7432675" cy="1257300"/>
          </a:xfrm>
        </p:grpSpPr>
        <p:sp>
          <p:nvSpPr>
            <p:cNvPr id="17" name="object 17"/>
            <p:cNvSpPr/>
            <p:nvPr/>
          </p:nvSpPr>
          <p:spPr>
            <a:xfrm>
              <a:off x="323532" y="4416767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7416800" y="0"/>
                  </a:moveTo>
                  <a:lnTo>
                    <a:pt x="0" y="0"/>
                  </a:lnTo>
                  <a:lnTo>
                    <a:pt x="0" y="730796"/>
                  </a:lnTo>
                  <a:lnTo>
                    <a:pt x="7416800" y="730796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532" y="4416767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0" y="730796"/>
                  </a:moveTo>
                  <a:lnTo>
                    <a:pt x="7416800" y="730796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3564" y="3906392"/>
              <a:ext cx="5192395" cy="855980"/>
            </a:xfrm>
            <a:custGeom>
              <a:avLst/>
              <a:gdLst/>
              <a:ahLst/>
              <a:cxnLst/>
              <a:rect l="l" t="t" r="r" b="b"/>
              <a:pathLst>
                <a:path w="5192395" h="855979">
                  <a:moveTo>
                    <a:pt x="5049088" y="0"/>
                  </a:moveTo>
                  <a:lnTo>
                    <a:pt x="142684" y="0"/>
                  </a:lnTo>
                  <a:lnTo>
                    <a:pt x="97584" y="7273"/>
                  </a:lnTo>
                  <a:lnTo>
                    <a:pt x="58416" y="27525"/>
                  </a:lnTo>
                  <a:lnTo>
                    <a:pt x="27529" y="58402"/>
                  </a:lnTo>
                  <a:lnTo>
                    <a:pt x="7274" y="97552"/>
                  </a:lnTo>
                  <a:lnTo>
                    <a:pt x="0" y="142620"/>
                  </a:lnTo>
                  <a:lnTo>
                    <a:pt x="0" y="713358"/>
                  </a:lnTo>
                  <a:lnTo>
                    <a:pt x="7274" y="758427"/>
                  </a:lnTo>
                  <a:lnTo>
                    <a:pt x="27529" y="797577"/>
                  </a:lnTo>
                  <a:lnTo>
                    <a:pt x="58416" y="828454"/>
                  </a:lnTo>
                  <a:lnTo>
                    <a:pt x="97584" y="848706"/>
                  </a:lnTo>
                  <a:lnTo>
                    <a:pt x="142684" y="855979"/>
                  </a:lnTo>
                  <a:lnTo>
                    <a:pt x="5049088" y="855979"/>
                  </a:lnTo>
                  <a:lnTo>
                    <a:pt x="5094218" y="848706"/>
                  </a:lnTo>
                  <a:lnTo>
                    <a:pt x="5133406" y="828454"/>
                  </a:lnTo>
                  <a:lnTo>
                    <a:pt x="5164302" y="797577"/>
                  </a:lnTo>
                  <a:lnTo>
                    <a:pt x="5184561" y="758427"/>
                  </a:lnTo>
                  <a:lnTo>
                    <a:pt x="5191836" y="713358"/>
                  </a:lnTo>
                  <a:lnTo>
                    <a:pt x="5191836" y="142620"/>
                  </a:lnTo>
                  <a:lnTo>
                    <a:pt x="5184561" y="97552"/>
                  </a:lnTo>
                  <a:lnTo>
                    <a:pt x="5164302" y="58402"/>
                  </a:lnTo>
                  <a:lnTo>
                    <a:pt x="5133406" y="27525"/>
                  </a:lnTo>
                  <a:lnTo>
                    <a:pt x="5094218" y="7273"/>
                  </a:lnTo>
                  <a:lnTo>
                    <a:pt x="5049088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3564" y="3906392"/>
              <a:ext cx="5192395" cy="855980"/>
            </a:xfrm>
            <a:custGeom>
              <a:avLst/>
              <a:gdLst/>
              <a:ahLst/>
              <a:cxnLst/>
              <a:rect l="l" t="t" r="r" b="b"/>
              <a:pathLst>
                <a:path w="5192395" h="855979">
                  <a:moveTo>
                    <a:pt x="0" y="142620"/>
                  </a:moveTo>
                  <a:lnTo>
                    <a:pt x="7274" y="97552"/>
                  </a:lnTo>
                  <a:lnTo>
                    <a:pt x="27529" y="58402"/>
                  </a:lnTo>
                  <a:lnTo>
                    <a:pt x="58416" y="27525"/>
                  </a:lnTo>
                  <a:lnTo>
                    <a:pt x="97584" y="7273"/>
                  </a:lnTo>
                  <a:lnTo>
                    <a:pt x="142684" y="0"/>
                  </a:lnTo>
                  <a:lnTo>
                    <a:pt x="5049088" y="0"/>
                  </a:lnTo>
                  <a:lnTo>
                    <a:pt x="5094218" y="7273"/>
                  </a:lnTo>
                  <a:lnTo>
                    <a:pt x="5133406" y="27525"/>
                  </a:lnTo>
                  <a:lnTo>
                    <a:pt x="5164302" y="58402"/>
                  </a:lnTo>
                  <a:lnTo>
                    <a:pt x="5184561" y="97552"/>
                  </a:lnTo>
                  <a:lnTo>
                    <a:pt x="5191836" y="142620"/>
                  </a:lnTo>
                  <a:lnTo>
                    <a:pt x="5191836" y="713358"/>
                  </a:lnTo>
                  <a:lnTo>
                    <a:pt x="5184561" y="758427"/>
                  </a:lnTo>
                  <a:lnTo>
                    <a:pt x="5164302" y="797577"/>
                  </a:lnTo>
                  <a:lnTo>
                    <a:pt x="5133406" y="828454"/>
                  </a:lnTo>
                  <a:lnTo>
                    <a:pt x="5094218" y="848706"/>
                  </a:lnTo>
                  <a:lnTo>
                    <a:pt x="5049088" y="855979"/>
                  </a:lnTo>
                  <a:lnTo>
                    <a:pt x="142684" y="855979"/>
                  </a:lnTo>
                  <a:lnTo>
                    <a:pt x="97584" y="848706"/>
                  </a:lnTo>
                  <a:lnTo>
                    <a:pt x="58416" y="828454"/>
                  </a:lnTo>
                  <a:lnTo>
                    <a:pt x="27529" y="797577"/>
                  </a:lnTo>
                  <a:lnTo>
                    <a:pt x="7274" y="758427"/>
                  </a:lnTo>
                  <a:lnTo>
                    <a:pt x="0" y="713358"/>
                  </a:lnTo>
                  <a:lnTo>
                    <a:pt x="0" y="142620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09015" y="4152138"/>
            <a:ext cx="3675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imes New Roman"/>
                <a:cs typeface="Times New Roman"/>
              </a:rPr>
              <a:t>Навики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роботи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зі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штучним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інтелектом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5595" y="5296217"/>
            <a:ext cx="7432675" cy="1174750"/>
            <a:chOff x="315595" y="5296217"/>
            <a:chExt cx="7432675" cy="1174750"/>
          </a:xfrm>
        </p:grpSpPr>
        <p:sp>
          <p:nvSpPr>
            <p:cNvPr id="23" name="object 23"/>
            <p:cNvSpPr/>
            <p:nvPr/>
          </p:nvSpPr>
          <p:spPr>
            <a:xfrm>
              <a:off x="323532" y="5732233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7416800" y="0"/>
                  </a:moveTo>
                  <a:lnTo>
                    <a:pt x="0" y="0"/>
                  </a:lnTo>
                  <a:lnTo>
                    <a:pt x="0" y="730796"/>
                  </a:lnTo>
                  <a:lnTo>
                    <a:pt x="7416800" y="730796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3532" y="5732233"/>
              <a:ext cx="7416800" cy="730885"/>
            </a:xfrm>
            <a:custGeom>
              <a:avLst/>
              <a:gdLst/>
              <a:ahLst/>
              <a:cxnLst/>
              <a:rect l="l" t="t" r="r" b="b"/>
              <a:pathLst>
                <a:path w="7416800" h="730885">
                  <a:moveTo>
                    <a:pt x="0" y="730796"/>
                  </a:moveTo>
                  <a:lnTo>
                    <a:pt x="7416800" y="730796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4372" y="5304154"/>
              <a:ext cx="5192395" cy="856615"/>
            </a:xfrm>
            <a:custGeom>
              <a:avLst/>
              <a:gdLst/>
              <a:ahLst/>
              <a:cxnLst/>
              <a:rect l="l" t="t" r="r" b="b"/>
              <a:pathLst>
                <a:path w="5192395" h="856614">
                  <a:moveTo>
                    <a:pt x="5049075" y="0"/>
                  </a:moveTo>
                  <a:lnTo>
                    <a:pt x="142684" y="0"/>
                  </a:lnTo>
                  <a:lnTo>
                    <a:pt x="97584" y="7274"/>
                  </a:lnTo>
                  <a:lnTo>
                    <a:pt x="58416" y="27533"/>
                  </a:lnTo>
                  <a:lnTo>
                    <a:pt x="27529" y="58430"/>
                  </a:lnTo>
                  <a:lnTo>
                    <a:pt x="7274" y="97617"/>
                  </a:lnTo>
                  <a:lnTo>
                    <a:pt x="0" y="142748"/>
                  </a:lnTo>
                  <a:lnTo>
                    <a:pt x="0" y="713435"/>
                  </a:lnTo>
                  <a:lnTo>
                    <a:pt x="7274" y="758530"/>
                  </a:lnTo>
                  <a:lnTo>
                    <a:pt x="27529" y="797697"/>
                  </a:lnTo>
                  <a:lnTo>
                    <a:pt x="58416" y="828586"/>
                  </a:lnTo>
                  <a:lnTo>
                    <a:pt x="97584" y="848844"/>
                  </a:lnTo>
                  <a:lnTo>
                    <a:pt x="142684" y="856119"/>
                  </a:lnTo>
                  <a:lnTo>
                    <a:pt x="5049075" y="856119"/>
                  </a:lnTo>
                  <a:lnTo>
                    <a:pt x="5094206" y="848844"/>
                  </a:lnTo>
                  <a:lnTo>
                    <a:pt x="5133393" y="828586"/>
                  </a:lnTo>
                  <a:lnTo>
                    <a:pt x="5164289" y="797697"/>
                  </a:lnTo>
                  <a:lnTo>
                    <a:pt x="5184548" y="758530"/>
                  </a:lnTo>
                  <a:lnTo>
                    <a:pt x="5191823" y="713435"/>
                  </a:lnTo>
                  <a:lnTo>
                    <a:pt x="5191823" y="142748"/>
                  </a:lnTo>
                  <a:lnTo>
                    <a:pt x="5184548" y="97617"/>
                  </a:lnTo>
                  <a:lnTo>
                    <a:pt x="5164289" y="58430"/>
                  </a:lnTo>
                  <a:lnTo>
                    <a:pt x="5133393" y="27533"/>
                  </a:lnTo>
                  <a:lnTo>
                    <a:pt x="5094206" y="7274"/>
                  </a:lnTo>
                  <a:lnTo>
                    <a:pt x="5049075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4372" y="5304154"/>
              <a:ext cx="5192395" cy="856615"/>
            </a:xfrm>
            <a:custGeom>
              <a:avLst/>
              <a:gdLst/>
              <a:ahLst/>
              <a:cxnLst/>
              <a:rect l="l" t="t" r="r" b="b"/>
              <a:pathLst>
                <a:path w="5192395" h="856614">
                  <a:moveTo>
                    <a:pt x="0" y="142748"/>
                  </a:moveTo>
                  <a:lnTo>
                    <a:pt x="7274" y="97617"/>
                  </a:lnTo>
                  <a:lnTo>
                    <a:pt x="27529" y="58430"/>
                  </a:lnTo>
                  <a:lnTo>
                    <a:pt x="58416" y="27533"/>
                  </a:lnTo>
                  <a:lnTo>
                    <a:pt x="97584" y="7274"/>
                  </a:lnTo>
                  <a:lnTo>
                    <a:pt x="142684" y="0"/>
                  </a:lnTo>
                  <a:lnTo>
                    <a:pt x="5049075" y="0"/>
                  </a:lnTo>
                  <a:lnTo>
                    <a:pt x="5094206" y="7274"/>
                  </a:lnTo>
                  <a:lnTo>
                    <a:pt x="5133393" y="27533"/>
                  </a:lnTo>
                  <a:lnTo>
                    <a:pt x="5164289" y="58430"/>
                  </a:lnTo>
                  <a:lnTo>
                    <a:pt x="5184548" y="97617"/>
                  </a:lnTo>
                  <a:lnTo>
                    <a:pt x="5191823" y="142748"/>
                  </a:lnTo>
                  <a:lnTo>
                    <a:pt x="5191823" y="713435"/>
                  </a:lnTo>
                  <a:lnTo>
                    <a:pt x="5184548" y="758530"/>
                  </a:lnTo>
                  <a:lnTo>
                    <a:pt x="5164289" y="797697"/>
                  </a:lnTo>
                  <a:lnTo>
                    <a:pt x="5133393" y="828586"/>
                  </a:lnTo>
                  <a:lnTo>
                    <a:pt x="5094206" y="848844"/>
                  </a:lnTo>
                  <a:lnTo>
                    <a:pt x="5049075" y="856119"/>
                  </a:lnTo>
                  <a:lnTo>
                    <a:pt x="142684" y="856119"/>
                  </a:lnTo>
                  <a:lnTo>
                    <a:pt x="97584" y="848844"/>
                  </a:lnTo>
                  <a:lnTo>
                    <a:pt x="58416" y="828586"/>
                  </a:lnTo>
                  <a:lnTo>
                    <a:pt x="27529" y="797697"/>
                  </a:lnTo>
                  <a:lnTo>
                    <a:pt x="7274" y="758530"/>
                  </a:lnTo>
                  <a:lnTo>
                    <a:pt x="0" y="713435"/>
                  </a:lnTo>
                  <a:lnTo>
                    <a:pt x="0" y="14274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19988" y="5550204"/>
            <a:ext cx="3174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Більше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зустрічей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випускниками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260" y="4653127"/>
            <a:ext cx="2038223" cy="19933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508" y="235623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49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3127" y="470916"/>
            <a:ext cx="7984490" cy="567055"/>
            <a:chOff x="643127" y="470916"/>
            <a:chExt cx="7984490" cy="567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27" y="470916"/>
              <a:ext cx="647700" cy="566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00" y="470916"/>
              <a:ext cx="1990344" cy="566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4516" y="470916"/>
              <a:ext cx="1144524" cy="5669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5576" y="470916"/>
              <a:ext cx="1162812" cy="566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0060" y="470916"/>
              <a:ext cx="409956" cy="5669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61687" y="470916"/>
              <a:ext cx="1446276" cy="5669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9927" y="470916"/>
              <a:ext cx="1249679" cy="566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1280" y="470916"/>
              <a:ext cx="1162812" cy="5669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55763" y="470916"/>
              <a:ext cx="1223772" cy="5669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41208" y="470916"/>
              <a:ext cx="486155" cy="566927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89838" y="505713"/>
            <a:ext cx="76219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75" dirty="0">
                <a:latin typeface="Cambria"/>
                <a:cs typeface="Cambria"/>
              </a:rPr>
              <a:t>Які,</a:t>
            </a:r>
            <a:r>
              <a:rPr sz="2000" i="1" spc="-5" dirty="0">
                <a:latin typeface="Cambria"/>
                <a:cs typeface="Cambria"/>
              </a:rPr>
              <a:t> </a:t>
            </a:r>
            <a:r>
              <a:rPr sz="2000" i="1" spc="-190" dirty="0">
                <a:latin typeface="Cambria"/>
                <a:cs typeface="Cambria"/>
              </a:rPr>
              <a:t>на</a:t>
            </a:r>
            <a:r>
              <a:rPr sz="2000" i="1" spc="15" dirty="0">
                <a:latin typeface="Cambria"/>
                <a:cs typeface="Cambria"/>
              </a:rPr>
              <a:t> </a:t>
            </a:r>
            <a:r>
              <a:rPr sz="2000" i="1" spc="-150" dirty="0">
                <a:latin typeface="Cambria"/>
                <a:cs typeface="Cambria"/>
              </a:rPr>
              <a:t>Вашу</a:t>
            </a:r>
            <a:r>
              <a:rPr sz="2000" i="1" spc="10" dirty="0">
                <a:latin typeface="Cambria"/>
                <a:cs typeface="Cambria"/>
              </a:rPr>
              <a:t> </a:t>
            </a:r>
            <a:r>
              <a:rPr sz="2000" i="1" spc="-120" dirty="0">
                <a:latin typeface="Cambria"/>
                <a:cs typeface="Cambria"/>
              </a:rPr>
              <a:t>думку,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200" dirty="0">
                <a:latin typeface="Cambria"/>
                <a:cs typeface="Cambria"/>
              </a:rPr>
              <a:t>переваги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185" dirty="0">
                <a:latin typeface="Cambria"/>
                <a:cs typeface="Cambria"/>
              </a:rPr>
              <a:t>освітньо</a:t>
            </a:r>
            <a:r>
              <a:rPr sz="2000" i="1" spc="-185" dirty="0">
                <a:latin typeface="Arial"/>
                <a:cs typeface="Arial"/>
              </a:rPr>
              <a:t>-</a:t>
            </a:r>
            <a:r>
              <a:rPr sz="2000" i="1" spc="-185" dirty="0">
                <a:latin typeface="Cambria"/>
                <a:cs typeface="Cambria"/>
              </a:rPr>
              <a:t>професійної</a:t>
            </a:r>
            <a:r>
              <a:rPr sz="2000" i="1" spc="-35" dirty="0">
                <a:latin typeface="Cambria"/>
                <a:cs typeface="Cambria"/>
              </a:rPr>
              <a:t> </a:t>
            </a:r>
            <a:r>
              <a:rPr sz="2000" i="1" spc="-155" dirty="0">
                <a:latin typeface="Cambria"/>
                <a:cs typeface="Cambria"/>
              </a:rPr>
              <a:t>програми,</a:t>
            </a:r>
            <a:r>
              <a:rPr sz="2000" i="1" spc="15" dirty="0">
                <a:latin typeface="Cambria"/>
                <a:cs typeface="Cambria"/>
              </a:rPr>
              <a:t> </a:t>
            </a:r>
            <a:r>
              <a:rPr sz="2000" i="1" spc="-114" dirty="0">
                <a:latin typeface="Cambria"/>
                <a:cs typeface="Cambria"/>
              </a:rPr>
              <a:t>яку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75" dirty="0">
                <a:latin typeface="Cambria"/>
                <a:cs typeface="Cambria"/>
              </a:rPr>
              <a:t>Ви</a:t>
            </a:r>
            <a:r>
              <a:rPr sz="2000" i="1" spc="15" dirty="0">
                <a:latin typeface="Cambria"/>
                <a:cs typeface="Cambria"/>
              </a:rPr>
              <a:t> </a:t>
            </a:r>
            <a:r>
              <a:rPr sz="2000" i="1" spc="-220" dirty="0">
                <a:latin typeface="Cambria"/>
                <a:cs typeface="Cambria"/>
              </a:rPr>
              <a:t>оцінюєте</a:t>
            </a:r>
            <a:r>
              <a:rPr sz="2000" i="1" spc="-22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5595" y="1316291"/>
            <a:ext cx="7432675" cy="1075690"/>
            <a:chOff x="315595" y="1316291"/>
            <a:chExt cx="7432675" cy="1075690"/>
          </a:xfrm>
        </p:grpSpPr>
        <p:sp>
          <p:nvSpPr>
            <p:cNvPr id="16" name="object 16"/>
            <p:cNvSpPr/>
            <p:nvPr/>
          </p:nvSpPr>
          <p:spPr>
            <a:xfrm>
              <a:off x="323532" y="1803933"/>
              <a:ext cx="7416800" cy="579755"/>
            </a:xfrm>
            <a:custGeom>
              <a:avLst/>
              <a:gdLst/>
              <a:ahLst/>
              <a:cxnLst/>
              <a:rect l="l" t="t" r="r" b="b"/>
              <a:pathLst>
                <a:path w="7416800" h="579755">
                  <a:moveTo>
                    <a:pt x="7416800" y="0"/>
                  </a:moveTo>
                  <a:lnTo>
                    <a:pt x="0" y="0"/>
                  </a:lnTo>
                  <a:lnTo>
                    <a:pt x="0" y="579602"/>
                  </a:lnTo>
                  <a:lnTo>
                    <a:pt x="7416800" y="579602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532" y="1803933"/>
              <a:ext cx="7416800" cy="579755"/>
            </a:xfrm>
            <a:custGeom>
              <a:avLst/>
              <a:gdLst/>
              <a:ahLst/>
              <a:cxnLst/>
              <a:rect l="l" t="t" r="r" b="b"/>
              <a:pathLst>
                <a:path w="7416800" h="579755">
                  <a:moveTo>
                    <a:pt x="0" y="579602"/>
                  </a:moveTo>
                  <a:lnTo>
                    <a:pt x="7416800" y="579602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579602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3564" y="1324228"/>
              <a:ext cx="4932680" cy="803275"/>
            </a:xfrm>
            <a:custGeom>
              <a:avLst/>
              <a:gdLst/>
              <a:ahLst/>
              <a:cxnLst/>
              <a:rect l="l" t="t" r="r" b="b"/>
              <a:pathLst>
                <a:path w="4932680" h="803275">
                  <a:moveTo>
                    <a:pt x="4798263" y="0"/>
                  </a:moveTo>
                  <a:lnTo>
                    <a:pt x="133845" y="0"/>
                  </a:lnTo>
                  <a:lnTo>
                    <a:pt x="91542" y="6825"/>
                  </a:lnTo>
                  <a:lnTo>
                    <a:pt x="54800" y="25830"/>
                  </a:lnTo>
                  <a:lnTo>
                    <a:pt x="25826" y="54809"/>
                  </a:lnTo>
                  <a:lnTo>
                    <a:pt x="6824" y="91553"/>
                  </a:lnTo>
                  <a:lnTo>
                    <a:pt x="0" y="133858"/>
                  </a:lnTo>
                  <a:lnTo>
                    <a:pt x="0" y="669163"/>
                  </a:lnTo>
                  <a:lnTo>
                    <a:pt x="6824" y="711467"/>
                  </a:lnTo>
                  <a:lnTo>
                    <a:pt x="25826" y="748211"/>
                  </a:lnTo>
                  <a:lnTo>
                    <a:pt x="54800" y="777190"/>
                  </a:lnTo>
                  <a:lnTo>
                    <a:pt x="91542" y="796195"/>
                  </a:lnTo>
                  <a:lnTo>
                    <a:pt x="133845" y="803021"/>
                  </a:lnTo>
                  <a:lnTo>
                    <a:pt x="4798263" y="803021"/>
                  </a:lnTo>
                  <a:lnTo>
                    <a:pt x="4840567" y="796195"/>
                  </a:lnTo>
                  <a:lnTo>
                    <a:pt x="4877312" y="777190"/>
                  </a:lnTo>
                  <a:lnTo>
                    <a:pt x="4906290" y="748211"/>
                  </a:lnTo>
                  <a:lnTo>
                    <a:pt x="4925295" y="711467"/>
                  </a:lnTo>
                  <a:lnTo>
                    <a:pt x="4932121" y="669163"/>
                  </a:lnTo>
                  <a:lnTo>
                    <a:pt x="4932121" y="133858"/>
                  </a:lnTo>
                  <a:lnTo>
                    <a:pt x="4925295" y="91553"/>
                  </a:lnTo>
                  <a:lnTo>
                    <a:pt x="4906290" y="54809"/>
                  </a:lnTo>
                  <a:lnTo>
                    <a:pt x="4877312" y="25830"/>
                  </a:lnTo>
                  <a:lnTo>
                    <a:pt x="4840567" y="6825"/>
                  </a:lnTo>
                  <a:lnTo>
                    <a:pt x="4798263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3564" y="1324228"/>
              <a:ext cx="4932680" cy="803275"/>
            </a:xfrm>
            <a:custGeom>
              <a:avLst/>
              <a:gdLst/>
              <a:ahLst/>
              <a:cxnLst/>
              <a:rect l="l" t="t" r="r" b="b"/>
              <a:pathLst>
                <a:path w="4932680" h="803275">
                  <a:moveTo>
                    <a:pt x="0" y="133858"/>
                  </a:moveTo>
                  <a:lnTo>
                    <a:pt x="6824" y="91553"/>
                  </a:lnTo>
                  <a:lnTo>
                    <a:pt x="25826" y="54809"/>
                  </a:lnTo>
                  <a:lnTo>
                    <a:pt x="54800" y="25830"/>
                  </a:lnTo>
                  <a:lnTo>
                    <a:pt x="91542" y="6825"/>
                  </a:lnTo>
                  <a:lnTo>
                    <a:pt x="133845" y="0"/>
                  </a:lnTo>
                  <a:lnTo>
                    <a:pt x="4798263" y="0"/>
                  </a:lnTo>
                  <a:lnTo>
                    <a:pt x="4840567" y="6825"/>
                  </a:lnTo>
                  <a:lnTo>
                    <a:pt x="4877312" y="25830"/>
                  </a:lnTo>
                  <a:lnTo>
                    <a:pt x="4906290" y="54809"/>
                  </a:lnTo>
                  <a:lnTo>
                    <a:pt x="4925295" y="91553"/>
                  </a:lnTo>
                  <a:lnTo>
                    <a:pt x="4932121" y="133858"/>
                  </a:lnTo>
                  <a:lnTo>
                    <a:pt x="4932121" y="669163"/>
                  </a:lnTo>
                  <a:lnTo>
                    <a:pt x="4925295" y="711467"/>
                  </a:lnTo>
                  <a:lnTo>
                    <a:pt x="4906290" y="748211"/>
                  </a:lnTo>
                  <a:lnTo>
                    <a:pt x="4877312" y="777190"/>
                  </a:lnTo>
                  <a:lnTo>
                    <a:pt x="4840567" y="796195"/>
                  </a:lnTo>
                  <a:lnTo>
                    <a:pt x="4798263" y="803021"/>
                  </a:lnTo>
                  <a:lnTo>
                    <a:pt x="133845" y="803021"/>
                  </a:lnTo>
                  <a:lnTo>
                    <a:pt x="91542" y="796195"/>
                  </a:lnTo>
                  <a:lnTo>
                    <a:pt x="54800" y="777190"/>
                  </a:lnTo>
                  <a:lnTo>
                    <a:pt x="25826" y="748211"/>
                  </a:lnTo>
                  <a:lnTo>
                    <a:pt x="6824" y="711467"/>
                  </a:lnTo>
                  <a:lnTo>
                    <a:pt x="0" y="669163"/>
                  </a:lnTo>
                  <a:lnTo>
                    <a:pt x="0" y="13385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06576" y="1427226"/>
            <a:ext cx="4387215" cy="5314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440"/>
              </a:spcBef>
            </a:pPr>
            <a:r>
              <a:rPr sz="1800" spc="-30" dirty="0">
                <a:latin typeface="Times New Roman"/>
                <a:cs typeface="Times New Roman"/>
              </a:rPr>
              <a:t>Низька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вартість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навчання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порівняно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іншими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закладами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5595" y="2536634"/>
            <a:ext cx="7432675" cy="795655"/>
            <a:chOff x="315595" y="2536634"/>
            <a:chExt cx="7432675" cy="795655"/>
          </a:xfrm>
        </p:grpSpPr>
        <p:sp>
          <p:nvSpPr>
            <p:cNvPr id="22" name="object 22"/>
            <p:cNvSpPr/>
            <p:nvPr/>
          </p:nvSpPr>
          <p:spPr>
            <a:xfrm>
              <a:off x="323532" y="2744368"/>
              <a:ext cx="7416800" cy="579755"/>
            </a:xfrm>
            <a:custGeom>
              <a:avLst/>
              <a:gdLst/>
              <a:ahLst/>
              <a:cxnLst/>
              <a:rect l="l" t="t" r="r" b="b"/>
              <a:pathLst>
                <a:path w="7416800" h="579754">
                  <a:moveTo>
                    <a:pt x="7416800" y="0"/>
                  </a:moveTo>
                  <a:lnTo>
                    <a:pt x="0" y="0"/>
                  </a:lnTo>
                  <a:lnTo>
                    <a:pt x="0" y="579602"/>
                  </a:lnTo>
                  <a:lnTo>
                    <a:pt x="7416800" y="579602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532" y="2744368"/>
              <a:ext cx="7416800" cy="579755"/>
            </a:xfrm>
            <a:custGeom>
              <a:avLst/>
              <a:gdLst/>
              <a:ahLst/>
              <a:cxnLst/>
              <a:rect l="l" t="t" r="r" b="b"/>
              <a:pathLst>
                <a:path w="7416800" h="579754">
                  <a:moveTo>
                    <a:pt x="0" y="579602"/>
                  </a:moveTo>
                  <a:lnTo>
                    <a:pt x="7416800" y="579602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579602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7461" y="2544572"/>
              <a:ext cx="7062470" cy="576580"/>
            </a:xfrm>
            <a:custGeom>
              <a:avLst/>
              <a:gdLst/>
              <a:ahLst/>
              <a:cxnLst/>
              <a:rect l="l" t="t" r="r" b="b"/>
              <a:pathLst>
                <a:path w="7062470" h="576580">
                  <a:moveTo>
                    <a:pt x="6965835" y="0"/>
                  </a:moveTo>
                  <a:lnTo>
                    <a:pt x="96024" y="0"/>
                  </a:lnTo>
                  <a:lnTo>
                    <a:pt x="58646" y="7554"/>
                  </a:lnTo>
                  <a:lnTo>
                    <a:pt x="28124" y="28146"/>
                  </a:lnTo>
                  <a:lnTo>
                    <a:pt x="7545" y="58668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45" y="517477"/>
                  </a:lnTo>
                  <a:lnTo>
                    <a:pt x="28124" y="548036"/>
                  </a:lnTo>
                  <a:lnTo>
                    <a:pt x="58646" y="568642"/>
                  </a:lnTo>
                  <a:lnTo>
                    <a:pt x="96024" y="576199"/>
                  </a:lnTo>
                  <a:lnTo>
                    <a:pt x="6965835" y="576199"/>
                  </a:lnTo>
                  <a:lnTo>
                    <a:pt x="7003233" y="568642"/>
                  </a:lnTo>
                  <a:lnTo>
                    <a:pt x="7033748" y="548036"/>
                  </a:lnTo>
                  <a:lnTo>
                    <a:pt x="7054311" y="517477"/>
                  </a:lnTo>
                  <a:lnTo>
                    <a:pt x="7061847" y="480060"/>
                  </a:lnTo>
                  <a:lnTo>
                    <a:pt x="7061847" y="96012"/>
                  </a:lnTo>
                  <a:lnTo>
                    <a:pt x="7054311" y="58668"/>
                  </a:lnTo>
                  <a:lnTo>
                    <a:pt x="7033748" y="28146"/>
                  </a:lnTo>
                  <a:lnTo>
                    <a:pt x="7003233" y="7554"/>
                  </a:lnTo>
                  <a:lnTo>
                    <a:pt x="6965835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7461" y="2544572"/>
              <a:ext cx="7062470" cy="576580"/>
            </a:xfrm>
            <a:custGeom>
              <a:avLst/>
              <a:gdLst/>
              <a:ahLst/>
              <a:cxnLst/>
              <a:rect l="l" t="t" r="r" b="b"/>
              <a:pathLst>
                <a:path w="7062470" h="576580">
                  <a:moveTo>
                    <a:pt x="0" y="96012"/>
                  </a:moveTo>
                  <a:lnTo>
                    <a:pt x="7545" y="58668"/>
                  </a:lnTo>
                  <a:lnTo>
                    <a:pt x="28124" y="28146"/>
                  </a:lnTo>
                  <a:lnTo>
                    <a:pt x="58646" y="7554"/>
                  </a:lnTo>
                  <a:lnTo>
                    <a:pt x="96024" y="0"/>
                  </a:lnTo>
                  <a:lnTo>
                    <a:pt x="6965835" y="0"/>
                  </a:lnTo>
                  <a:lnTo>
                    <a:pt x="7003233" y="7554"/>
                  </a:lnTo>
                  <a:lnTo>
                    <a:pt x="7033748" y="28146"/>
                  </a:lnTo>
                  <a:lnTo>
                    <a:pt x="7054311" y="58668"/>
                  </a:lnTo>
                  <a:lnTo>
                    <a:pt x="7061847" y="96012"/>
                  </a:lnTo>
                  <a:lnTo>
                    <a:pt x="7061847" y="480060"/>
                  </a:lnTo>
                  <a:lnTo>
                    <a:pt x="7054311" y="517477"/>
                  </a:lnTo>
                  <a:lnTo>
                    <a:pt x="7033748" y="548036"/>
                  </a:lnTo>
                  <a:lnTo>
                    <a:pt x="7003233" y="568642"/>
                  </a:lnTo>
                  <a:lnTo>
                    <a:pt x="6965835" y="576199"/>
                  </a:lnTo>
                  <a:lnTo>
                    <a:pt x="96024" y="576199"/>
                  </a:lnTo>
                  <a:lnTo>
                    <a:pt x="58646" y="568642"/>
                  </a:lnTo>
                  <a:lnTo>
                    <a:pt x="28124" y="548036"/>
                  </a:lnTo>
                  <a:lnTo>
                    <a:pt x="7545" y="51747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29157" y="2668904"/>
            <a:ext cx="4682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5" dirty="0">
                <a:latin typeface="Times New Roman"/>
                <a:cs typeface="Times New Roman"/>
              </a:rPr>
              <a:t>Відповідність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сучасним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вимогам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до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підготовки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фахівців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15595" y="3453193"/>
            <a:ext cx="7432675" cy="922019"/>
            <a:chOff x="315595" y="3453193"/>
            <a:chExt cx="7432675" cy="922019"/>
          </a:xfrm>
        </p:grpSpPr>
        <p:sp>
          <p:nvSpPr>
            <p:cNvPr id="28" name="object 28"/>
            <p:cNvSpPr/>
            <p:nvPr/>
          </p:nvSpPr>
          <p:spPr>
            <a:xfrm>
              <a:off x="323532" y="3787673"/>
              <a:ext cx="7416800" cy="579755"/>
            </a:xfrm>
            <a:custGeom>
              <a:avLst/>
              <a:gdLst/>
              <a:ahLst/>
              <a:cxnLst/>
              <a:rect l="l" t="t" r="r" b="b"/>
              <a:pathLst>
                <a:path w="7416800" h="579754">
                  <a:moveTo>
                    <a:pt x="7416800" y="0"/>
                  </a:moveTo>
                  <a:lnTo>
                    <a:pt x="0" y="0"/>
                  </a:lnTo>
                  <a:lnTo>
                    <a:pt x="0" y="579602"/>
                  </a:lnTo>
                  <a:lnTo>
                    <a:pt x="7416800" y="579602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3532" y="3787673"/>
              <a:ext cx="7416800" cy="579755"/>
            </a:xfrm>
            <a:custGeom>
              <a:avLst/>
              <a:gdLst/>
              <a:ahLst/>
              <a:cxnLst/>
              <a:rect l="l" t="t" r="r" b="b"/>
              <a:pathLst>
                <a:path w="7416800" h="579754">
                  <a:moveTo>
                    <a:pt x="0" y="579602"/>
                  </a:moveTo>
                  <a:lnTo>
                    <a:pt x="7416800" y="579602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579602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3564" y="3461130"/>
              <a:ext cx="6884034" cy="679450"/>
            </a:xfrm>
            <a:custGeom>
              <a:avLst/>
              <a:gdLst/>
              <a:ahLst/>
              <a:cxnLst/>
              <a:rect l="l" t="t" r="r" b="b"/>
              <a:pathLst>
                <a:path w="6884034" h="679450">
                  <a:moveTo>
                    <a:pt x="6770827" y="0"/>
                  </a:moveTo>
                  <a:lnTo>
                    <a:pt x="113157" y="0"/>
                  </a:lnTo>
                  <a:lnTo>
                    <a:pt x="69110" y="8893"/>
                  </a:lnTo>
                  <a:lnTo>
                    <a:pt x="33142" y="33146"/>
                  </a:lnTo>
                  <a:lnTo>
                    <a:pt x="8892" y="69115"/>
                  </a:lnTo>
                  <a:lnTo>
                    <a:pt x="0" y="113157"/>
                  </a:lnTo>
                  <a:lnTo>
                    <a:pt x="0" y="565785"/>
                  </a:lnTo>
                  <a:lnTo>
                    <a:pt x="8892" y="609826"/>
                  </a:lnTo>
                  <a:lnTo>
                    <a:pt x="33142" y="645795"/>
                  </a:lnTo>
                  <a:lnTo>
                    <a:pt x="69110" y="670048"/>
                  </a:lnTo>
                  <a:lnTo>
                    <a:pt x="113157" y="678942"/>
                  </a:lnTo>
                  <a:lnTo>
                    <a:pt x="6770827" y="678942"/>
                  </a:lnTo>
                  <a:lnTo>
                    <a:pt x="6814868" y="670048"/>
                  </a:lnTo>
                  <a:lnTo>
                    <a:pt x="6850837" y="645795"/>
                  </a:lnTo>
                  <a:lnTo>
                    <a:pt x="6875090" y="609826"/>
                  </a:lnTo>
                  <a:lnTo>
                    <a:pt x="6883984" y="565785"/>
                  </a:lnTo>
                  <a:lnTo>
                    <a:pt x="6883984" y="113157"/>
                  </a:lnTo>
                  <a:lnTo>
                    <a:pt x="6875090" y="69115"/>
                  </a:lnTo>
                  <a:lnTo>
                    <a:pt x="6850837" y="33147"/>
                  </a:lnTo>
                  <a:lnTo>
                    <a:pt x="6814868" y="8893"/>
                  </a:lnTo>
                  <a:lnTo>
                    <a:pt x="6770827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3564" y="3461130"/>
              <a:ext cx="6884034" cy="679450"/>
            </a:xfrm>
            <a:custGeom>
              <a:avLst/>
              <a:gdLst/>
              <a:ahLst/>
              <a:cxnLst/>
              <a:rect l="l" t="t" r="r" b="b"/>
              <a:pathLst>
                <a:path w="6884034" h="679450">
                  <a:moveTo>
                    <a:pt x="0" y="113157"/>
                  </a:moveTo>
                  <a:lnTo>
                    <a:pt x="8892" y="69115"/>
                  </a:lnTo>
                  <a:lnTo>
                    <a:pt x="33142" y="33146"/>
                  </a:lnTo>
                  <a:lnTo>
                    <a:pt x="69110" y="8893"/>
                  </a:lnTo>
                  <a:lnTo>
                    <a:pt x="113157" y="0"/>
                  </a:lnTo>
                  <a:lnTo>
                    <a:pt x="6770827" y="0"/>
                  </a:lnTo>
                  <a:lnTo>
                    <a:pt x="6814868" y="8893"/>
                  </a:lnTo>
                  <a:lnTo>
                    <a:pt x="6850837" y="33147"/>
                  </a:lnTo>
                  <a:lnTo>
                    <a:pt x="6875090" y="69115"/>
                  </a:lnTo>
                  <a:lnTo>
                    <a:pt x="6883984" y="113157"/>
                  </a:lnTo>
                  <a:lnTo>
                    <a:pt x="6883984" y="565785"/>
                  </a:lnTo>
                  <a:lnTo>
                    <a:pt x="6875090" y="609826"/>
                  </a:lnTo>
                  <a:lnTo>
                    <a:pt x="6850837" y="645795"/>
                  </a:lnTo>
                  <a:lnTo>
                    <a:pt x="6814868" y="670048"/>
                  </a:lnTo>
                  <a:lnTo>
                    <a:pt x="6770827" y="678942"/>
                  </a:lnTo>
                  <a:lnTo>
                    <a:pt x="113157" y="678942"/>
                  </a:lnTo>
                  <a:lnTo>
                    <a:pt x="69110" y="670048"/>
                  </a:lnTo>
                  <a:lnTo>
                    <a:pt x="33142" y="645795"/>
                  </a:lnTo>
                  <a:lnTo>
                    <a:pt x="8892" y="609826"/>
                  </a:lnTo>
                  <a:lnTo>
                    <a:pt x="0" y="565785"/>
                  </a:lnTo>
                  <a:lnTo>
                    <a:pt x="0" y="11315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15595" y="4457128"/>
            <a:ext cx="7432675" cy="2004695"/>
            <a:chOff x="315595" y="4457128"/>
            <a:chExt cx="7432675" cy="2004695"/>
          </a:xfrm>
        </p:grpSpPr>
        <p:sp>
          <p:nvSpPr>
            <p:cNvPr id="33" name="object 33"/>
            <p:cNvSpPr/>
            <p:nvPr/>
          </p:nvSpPr>
          <p:spPr>
            <a:xfrm>
              <a:off x="323532" y="4830851"/>
              <a:ext cx="7416800" cy="579755"/>
            </a:xfrm>
            <a:custGeom>
              <a:avLst/>
              <a:gdLst/>
              <a:ahLst/>
              <a:cxnLst/>
              <a:rect l="l" t="t" r="r" b="b"/>
              <a:pathLst>
                <a:path w="7416800" h="579754">
                  <a:moveTo>
                    <a:pt x="7416800" y="0"/>
                  </a:moveTo>
                  <a:lnTo>
                    <a:pt x="0" y="0"/>
                  </a:lnTo>
                  <a:lnTo>
                    <a:pt x="0" y="579602"/>
                  </a:lnTo>
                  <a:lnTo>
                    <a:pt x="7416800" y="579602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3532" y="4830851"/>
              <a:ext cx="7416800" cy="579755"/>
            </a:xfrm>
            <a:custGeom>
              <a:avLst/>
              <a:gdLst/>
              <a:ahLst/>
              <a:cxnLst/>
              <a:rect l="l" t="t" r="r" b="b"/>
              <a:pathLst>
                <a:path w="7416800" h="579754">
                  <a:moveTo>
                    <a:pt x="0" y="579602"/>
                  </a:moveTo>
                  <a:lnTo>
                    <a:pt x="7416800" y="579602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579602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5573" y="4465065"/>
              <a:ext cx="5192395" cy="679450"/>
            </a:xfrm>
            <a:custGeom>
              <a:avLst/>
              <a:gdLst/>
              <a:ahLst/>
              <a:cxnLst/>
              <a:rect l="l" t="t" r="r" b="b"/>
              <a:pathLst>
                <a:path w="5192395" h="679450">
                  <a:moveTo>
                    <a:pt x="5078679" y="0"/>
                  </a:moveTo>
                  <a:lnTo>
                    <a:pt x="113169" y="0"/>
                  </a:lnTo>
                  <a:lnTo>
                    <a:pt x="69115" y="8876"/>
                  </a:lnTo>
                  <a:lnTo>
                    <a:pt x="33143" y="33099"/>
                  </a:lnTo>
                  <a:lnTo>
                    <a:pt x="8892" y="69062"/>
                  </a:lnTo>
                  <a:lnTo>
                    <a:pt x="0" y="113156"/>
                  </a:lnTo>
                  <a:lnTo>
                    <a:pt x="0" y="565784"/>
                  </a:lnTo>
                  <a:lnTo>
                    <a:pt x="8892" y="609826"/>
                  </a:lnTo>
                  <a:lnTo>
                    <a:pt x="33143" y="645794"/>
                  </a:lnTo>
                  <a:lnTo>
                    <a:pt x="69115" y="670048"/>
                  </a:lnTo>
                  <a:lnTo>
                    <a:pt x="113169" y="678941"/>
                  </a:lnTo>
                  <a:lnTo>
                    <a:pt x="5078679" y="678941"/>
                  </a:lnTo>
                  <a:lnTo>
                    <a:pt x="5122720" y="670048"/>
                  </a:lnTo>
                  <a:lnTo>
                    <a:pt x="5158689" y="645794"/>
                  </a:lnTo>
                  <a:lnTo>
                    <a:pt x="5182942" y="609826"/>
                  </a:lnTo>
                  <a:lnTo>
                    <a:pt x="5191836" y="565784"/>
                  </a:lnTo>
                  <a:lnTo>
                    <a:pt x="5191836" y="113156"/>
                  </a:lnTo>
                  <a:lnTo>
                    <a:pt x="5182942" y="69062"/>
                  </a:lnTo>
                  <a:lnTo>
                    <a:pt x="5158689" y="33099"/>
                  </a:lnTo>
                  <a:lnTo>
                    <a:pt x="5122720" y="8876"/>
                  </a:lnTo>
                  <a:lnTo>
                    <a:pt x="5078679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5573" y="4465065"/>
              <a:ext cx="5192395" cy="679450"/>
            </a:xfrm>
            <a:custGeom>
              <a:avLst/>
              <a:gdLst/>
              <a:ahLst/>
              <a:cxnLst/>
              <a:rect l="l" t="t" r="r" b="b"/>
              <a:pathLst>
                <a:path w="5192395" h="679450">
                  <a:moveTo>
                    <a:pt x="0" y="113156"/>
                  </a:moveTo>
                  <a:lnTo>
                    <a:pt x="8892" y="69062"/>
                  </a:lnTo>
                  <a:lnTo>
                    <a:pt x="33143" y="33099"/>
                  </a:lnTo>
                  <a:lnTo>
                    <a:pt x="69115" y="8876"/>
                  </a:lnTo>
                  <a:lnTo>
                    <a:pt x="113169" y="0"/>
                  </a:lnTo>
                  <a:lnTo>
                    <a:pt x="5078679" y="0"/>
                  </a:lnTo>
                  <a:lnTo>
                    <a:pt x="5122720" y="8876"/>
                  </a:lnTo>
                  <a:lnTo>
                    <a:pt x="5158689" y="33099"/>
                  </a:lnTo>
                  <a:lnTo>
                    <a:pt x="5182942" y="69062"/>
                  </a:lnTo>
                  <a:lnTo>
                    <a:pt x="5191836" y="113156"/>
                  </a:lnTo>
                  <a:lnTo>
                    <a:pt x="5191836" y="565784"/>
                  </a:lnTo>
                  <a:lnTo>
                    <a:pt x="5182942" y="609826"/>
                  </a:lnTo>
                  <a:lnTo>
                    <a:pt x="5158689" y="645794"/>
                  </a:lnTo>
                  <a:lnTo>
                    <a:pt x="5122720" y="670048"/>
                  </a:lnTo>
                  <a:lnTo>
                    <a:pt x="5078679" y="678941"/>
                  </a:lnTo>
                  <a:lnTo>
                    <a:pt x="113169" y="678941"/>
                  </a:lnTo>
                  <a:lnTo>
                    <a:pt x="69115" y="670048"/>
                  </a:lnTo>
                  <a:lnTo>
                    <a:pt x="33143" y="645794"/>
                  </a:lnTo>
                  <a:lnTo>
                    <a:pt x="8892" y="609826"/>
                  </a:lnTo>
                  <a:lnTo>
                    <a:pt x="0" y="565784"/>
                  </a:lnTo>
                  <a:lnTo>
                    <a:pt x="0" y="11315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532" y="5874168"/>
              <a:ext cx="7416800" cy="579755"/>
            </a:xfrm>
            <a:custGeom>
              <a:avLst/>
              <a:gdLst/>
              <a:ahLst/>
              <a:cxnLst/>
              <a:rect l="l" t="t" r="r" b="b"/>
              <a:pathLst>
                <a:path w="7416800" h="579754">
                  <a:moveTo>
                    <a:pt x="7416800" y="0"/>
                  </a:moveTo>
                  <a:lnTo>
                    <a:pt x="0" y="0"/>
                  </a:lnTo>
                  <a:lnTo>
                    <a:pt x="0" y="579602"/>
                  </a:lnTo>
                  <a:lnTo>
                    <a:pt x="7416800" y="579602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532" y="5874168"/>
              <a:ext cx="7416800" cy="579755"/>
            </a:xfrm>
            <a:custGeom>
              <a:avLst/>
              <a:gdLst/>
              <a:ahLst/>
              <a:cxnLst/>
              <a:rect l="l" t="t" r="r" b="b"/>
              <a:pathLst>
                <a:path w="7416800" h="579754">
                  <a:moveTo>
                    <a:pt x="0" y="579602"/>
                  </a:moveTo>
                  <a:lnTo>
                    <a:pt x="7416800" y="579602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579602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4372" y="5534659"/>
              <a:ext cx="5192395" cy="679450"/>
            </a:xfrm>
            <a:custGeom>
              <a:avLst/>
              <a:gdLst/>
              <a:ahLst/>
              <a:cxnLst/>
              <a:rect l="l" t="t" r="r" b="b"/>
              <a:pathLst>
                <a:path w="5192395" h="679450">
                  <a:moveTo>
                    <a:pt x="5078666" y="0"/>
                  </a:moveTo>
                  <a:lnTo>
                    <a:pt x="113157" y="0"/>
                  </a:lnTo>
                  <a:lnTo>
                    <a:pt x="69110" y="8894"/>
                  </a:lnTo>
                  <a:lnTo>
                    <a:pt x="33142" y="33151"/>
                  </a:lnTo>
                  <a:lnTo>
                    <a:pt x="8892" y="69131"/>
                  </a:lnTo>
                  <a:lnTo>
                    <a:pt x="0" y="113195"/>
                  </a:lnTo>
                  <a:lnTo>
                    <a:pt x="0" y="565835"/>
                  </a:lnTo>
                  <a:lnTo>
                    <a:pt x="8892" y="609882"/>
                  </a:lnTo>
                  <a:lnTo>
                    <a:pt x="33142" y="645850"/>
                  </a:lnTo>
                  <a:lnTo>
                    <a:pt x="69110" y="670100"/>
                  </a:lnTo>
                  <a:lnTo>
                    <a:pt x="113157" y="678992"/>
                  </a:lnTo>
                  <a:lnTo>
                    <a:pt x="5078666" y="678992"/>
                  </a:lnTo>
                  <a:lnTo>
                    <a:pt x="5122707" y="670100"/>
                  </a:lnTo>
                  <a:lnTo>
                    <a:pt x="5158676" y="645850"/>
                  </a:lnTo>
                  <a:lnTo>
                    <a:pt x="5182929" y="609882"/>
                  </a:lnTo>
                  <a:lnTo>
                    <a:pt x="5191823" y="565835"/>
                  </a:lnTo>
                  <a:lnTo>
                    <a:pt x="5191823" y="113195"/>
                  </a:lnTo>
                  <a:lnTo>
                    <a:pt x="5182929" y="69131"/>
                  </a:lnTo>
                  <a:lnTo>
                    <a:pt x="5158676" y="33151"/>
                  </a:lnTo>
                  <a:lnTo>
                    <a:pt x="5122707" y="8894"/>
                  </a:lnTo>
                  <a:lnTo>
                    <a:pt x="5078666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4372" y="5534659"/>
              <a:ext cx="5192395" cy="679450"/>
            </a:xfrm>
            <a:custGeom>
              <a:avLst/>
              <a:gdLst/>
              <a:ahLst/>
              <a:cxnLst/>
              <a:rect l="l" t="t" r="r" b="b"/>
              <a:pathLst>
                <a:path w="5192395" h="679450">
                  <a:moveTo>
                    <a:pt x="0" y="113195"/>
                  </a:moveTo>
                  <a:lnTo>
                    <a:pt x="8892" y="69131"/>
                  </a:lnTo>
                  <a:lnTo>
                    <a:pt x="33142" y="33151"/>
                  </a:lnTo>
                  <a:lnTo>
                    <a:pt x="69110" y="8894"/>
                  </a:lnTo>
                  <a:lnTo>
                    <a:pt x="113157" y="0"/>
                  </a:lnTo>
                  <a:lnTo>
                    <a:pt x="5078666" y="0"/>
                  </a:lnTo>
                  <a:lnTo>
                    <a:pt x="5122707" y="8894"/>
                  </a:lnTo>
                  <a:lnTo>
                    <a:pt x="5158676" y="33151"/>
                  </a:lnTo>
                  <a:lnTo>
                    <a:pt x="5182929" y="69131"/>
                  </a:lnTo>
                  <a:lnTo>
                    <a:pt x="5191823" y="113195"/>
                  </a:lnTo>
                  <a:lnTo>
                    <a:pt x="5191823" y="565835"/>
                  </a:lnTo>
                  <a:lnTo>
                    <a:pt x="5182929" y="609882"/>
                  </a:lnTo>
                  <a:lnTo>
                    <a:pt x="5158676" y="645850"/>
                  </a:lnTo>
                  <a:lnTo>
                    <a:pt x="5122707" y="670100"/>
                  </a:lnTo>
                  <a:lnTo>
                    <a:pt x="5078666" y="678992"/>
                  </a:lnTo>
                  <a:lnTo>
                    <a:pt x="113157" y="678992"/>
                  </a:lnTo>
                  <a:lnTo>
                    <a:pt x="69110" y="670100"/>
                  </a:lnTo>
                  <a:lnTo>
                    <a:pt x="33142" y="645850"/>
                  </a:lnTo>
                  <a:lnTo>
                    <a:pt x="8892" y="609882"/>
                  </a:lnTo>
                  <a:lnTo>
                    <a:pt x="0" y="565835"/>
                  </a:lnTo>
                  <a:lnTo>
                    <a:pt x="0" y="11319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00480" y="3618103"/>
            <a:ext cx="5777865" cy="249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imes New Roman"/>
                <a:cs typeface="Times New Roman"/>
              </a:rPr>
              <a:t>Сучасний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погляд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проблеми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ринку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та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швидка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адаптивність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84455" marR="1409065">
              <a:lnSpc>
                <a:spcPts val="1820"/>
              </a:lnSpc>
            </a:pPr>
            <a:r>
              <a:rPr sz="1800" spc="-65" dirty="0">
                <a:latin typeface="Times New Roman"/>
                <a:cs typeface="Times New Roman"/>
              </a:rPr>
              <a:t>Актуальність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0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орієнтованість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на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ринок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праці,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широкий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спектр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компетенцій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22860">
              <a:lnSpc>
                <a:spcPts val="1989"/>
              </a:lnSpc>
            </a:pPr>
            <a:r>
              <a:rPr sz="1800" spc="-50" dirty="0">
                <a:latin typeface="Times New Roman"/>
                <a:cs typeface="Times New Roman"/>
              </a:rPr>
              <a:t>Спрямованість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на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практичне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використання</a:t>
            </a:r>
            <a:endParaRPr sz="1800">
              <a:latin typeface="Times New Roman"/>
              <a:cs typeface="Times New Roman"/>
            </a:endParaRPr>
          </a:p>
          <a:p>
            <a:pPr marL="22860">
              <a:lnSpc>
                <a:spcPts val="1989"/>
              </a:lnSpc>
            </a:pPr>
            <a:r>
              <a:rPr sz="1800" spc="-50" dirty="0">
                <a:latin typeface="Times New Roman"/>
                <a:cs typeface="Times New Roman"/>
              </a:rPr>
              <a:t>набутих</a:t>
            </a:r>
            <a:r>
              <a:rPr sz="1800" spc="-25" dirty="0">
                <a:latin typeface="Times New Roman"/>
                <a:cs typeface="Times New Roman"/>
              </a:rPr>
              <a:t> знань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60260" y="4653127"/>
            <a:ext cx="2038223" cy="19933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508" y="235623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49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9497" y="1100709"/>
            <a:ext cx="65354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1895" marR="5080" indent="-117983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Дайте</a:t>
            </a:r>
            <a:r>
              <a:rPr spc="5" dirty="0"/>
              <a:t> </a:t>
            </a:r>
            <a:r>
              <a:rPr spc="-90" dirty="0"/>
              <a:t>загальну</a:t>
            </a:r>
            <a:r>
              <a:rPr spc="-5" dirty="0"/>
              <a:t> </a:t>
            </a:r>
            <a:r>
              <a:rPr spc="-80" dirty="0"/>
              <a:t>оцінку</a:t>
            </a:r>
            <a:r>
              <a:rPr spc="10" dirty="0"/>
              <a:t> </a:t>
            </a:r>
            <a:r>
              <a:rPr spc="-25" dirty="0"/>
              <a:t>освітньо-професійної </a:t>
            </a:r>
            <a:r>
              <a:rPr spc="-685" dirty="0"/>
              <a:t> </a:t>
            </a:r>
            <a:r>
              <a:rPr spc="-30" dirty="0"/>
              <a:t>прогр</a:t>
            </a:r>
            <a:r>
              <a:rPr spc="-20" dirty="0"/>
              <a:t>а</a:t>
            </a:r>
            <a:r>
              <a:rPr spc="-65" dirty="0"/>
              <a:t>м</a:t>
            </a:r>
            <a:r>
              <a:rPr spc="-50" dirty="0"/>
              <a:t>и</a:t>
            </a:r>
            <a:r>
              <a:rPr spc="-5" dirty="0"/>
              <a:t> </a:t>
            </a:r>
            <a:r>
              <a:rPr spc="-90" dirty="0"/>
              <a:t>,</a:t>
            </a:r>
            <a:r>
              <a:rPr dirty="0"/>
              <a:t> </a:t>
            </a:r>
            <a:r>
              <a:rPr spc="-175" dirty="0"/>
              <a:t>яку</a:t>
            </a:r>
            <a:r>
              <a:rPr dirty="0"/>
              <a:t> </a:t>
            </a:r>
            <a:r>
              <a:rPr spc="-65" dirty="0"/>
              <a:t>Ви</a:t>
            </a:r>
            <a:r>
              <a:rPr dirty="0"/>
              <a:t> </a:t>
            </a:r>
            <a:r>
              <a:rPr spc="15" dirty="0"/>
              <a:t>о</a:t>
            </a:r>
            <a:r>
              <a:rPr spc="30" dirty="0"/>
              <a:t>ц</a:t>
            </a:r>
            <a:r>
              <a:rPr spc="-20" dirty="0"/>
              <a:t>іню</a:t>
            </a:r>
            <a:r>
              <a:rPr spc="-30" dirty="0"/>
              <a:t>є</a:t>
            </a:r>
            <a:r>
              <a:rPr spc="-110" dirty="0"/>
              <a:t>те: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03476" y="3057144"/>
          <a:ext cx="6003287" cy="2532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7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60,00%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8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1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78230">
                        <a:lnSpc>
                          <a:spcPct val="100000"/>
                        </a:lnSpc>
                        <a:tabLst>
                          <a:tab pos="2730500" algn="l"/>
                        </a:tabLst>
                      </a:pPr>
                      <a:r>
                        <a:rPr sz="1200" spc="-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0,00%	</a:t>
                      </a:r>
                      <a:r>
                        <a:rPr sz="1200" spc="-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908048" y="2639567"/>
            <a:ext cx="6004560" cy="0"/>
          </a:xfrm>
          <a:custGeom>
            <a:avLst/>
            <a:gdLst/>
            <a:ahLst/>
            <a:cxnLst/>
            <a:rect l="l" t="t" r="r" b="b"/>
            <a:pathLst>
              <a:path w="6004559">
                <a:moveTo>
                  <a:pt x="0" y="0"/>
                </a:moveTo>
                <a:lnTo>
                  <a:pt x="600455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03527" y="2550010"/>
          <a:ext cx="6610349" cy="33047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799">
                <a:tc>
                  <a:txBody>
                    <a:bodyPr/>
                    <a:lstStyle/>
                    <a:p>
                      <a:pPr marR="290195" algn="r">
                        <a:lnSpc>
                          <a:spcPts val="1275"/>
                        </a:lnSpc>
                      </a:pPr>
                      <a:r>
                        <a:rPr sz="1200" spc="-35" dirty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70,00%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5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35" dirty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60,00%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35" dirty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50,00%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763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35" dirty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40,00%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659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35" dirty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30,00%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3992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338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35" dirty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20,00%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313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35" dirty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10,00%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472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35" dirty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0,00%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97815">
                        <a:lnSpc>
                          <a:spcPts val="1415"/>
                        </a:lnSpc>
                      </a:pPr>
                      <a:r>
                        <a:rPr sz="1200" spc="-35" dirty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Відмінно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ts val="1415"/>
                        </a:lnSpc>
                      </a:pPr>
                      <a:r>
                        <a:rPr sz="1200" spc="-15" dirty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Добре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18210">
                        <a:lnSpc>
                          <a:spcPts val="1415"/>
                        </a:lnSpc>
                      </a:pPr>
                      <a:r>
                        <a:rPr sz="1200" spc="-20" dirty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Задовільно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63855">
                        <a:lnSpc>
                          <a:spcPts val="1415"/>
                        </a:lnSpc>
                      </a:pPr>
                      <a:r>
                        <a:rPr sz="1200" spc="-20" dirty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Незадовільно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508" y="235623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49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6441" y="334136"/>
            <a:ext cx="20726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5" dirty="0">
                <a:solidFill>
                  <a:srgbClr val="252525"/>
                </a:solidFill>
              </a:rPr>
              <a:t>Висновки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374775" y="1397253"/>
            <a:ext cx="6396355" cy="31057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6985">
              <a:lnSpc>
                <a:spcPts val="2160"/>
              </a:lnSpc>
              <a:spcBef>
                <a:spcPts val="375"/>
              </a:spcBef>
              <a:tabLst>
                <a:tab pos="4437380" algn="l"/>
              </a:tabLst>
            </a:pPr>
            <a:r>
              <a:rPr sz="2000" b="1" spc="-45" dirty="0">
                <a:latin typeface="Times New Roman"/>
                <a:cs typeface="Times New Roman"/>
              </a:rPr>
              <a:t>Гаранту</a:t>
            </a:r>
            <a:r>
              <a:rPr sz="2000" b="1" spc="509" dirty="0">
                <a:latin typeface="Times New Roman"/>
                <a:cs typeface="Times New Roman"/>
              </a:rPr>
              <a:t> </a:t>
            </a:r>
            <a:r>
              <a:rPr sz="2000" b="1" spc="-65" dirty="0">
                <a:latin typeface="Times New Roman"/>
                <a:cs typeface="Times New Roman"/>
              </a:rPr>
              <a:t>та</a:t>
            </a:r>
            <a:r>
              <a:rPr sz="2000" b="1" spc="515" dirty="0">
                <a:latin typeface="Times New Roman"/>
                <a:cs typeface="Times New Roman"/>
              </a:rPr>
              <a:t> </a:t>
            </a:r>
            <a:r>
              <a:rPr sz="2000" b="1" spc="10" dirty="0">
                <a:latin typeface="Times New Roman"/>
                <a:cs typeface="Times New Roman"/>
              </a:rPr>
              <a:t>робочій</a:t>
            </a:r>
            <a:r>
              <a:rPr sz="2000" b="1" spc="509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групі</a:t>
            </a:r>
            <a:r>
              <a:rPr sz="2000" b="1" spc="50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приділити	</a:t>
            </a:r>
            <a:r>
              <a:rPr sz="2000" b="1" spc="-70" dirty="0">
                <a:latin typeface="Times New Roman"/>
                <a:cs typeface="Times New Roman"/>
              </a:rPr>
              <a:t>увагу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наступним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аспектам: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  <a:spcBef>
                <a:spcPts val="605"/>
              </a:spcBef>
              <a:buChar char="-"/>
              <a:tabLst>
                <a:tab pos="428625" algn="l"/>
                <a:tab pos="429259" algn="l"/>
                <a:tab pos="2292350" algn="l"/>
                <a:tab pos="3357879" algn="l"/>
                <a:tab pos="4944745" algn="l"/>
              </a:tabLst>
            </a:pPr>
            <a:r>
              <a:rPr sz="2000" b="1" spc="155" dirty="0">
                <a:latin typeface="Times New Roman"/>
                <a:cs typeface="Times New Roman"/>
              </a:rPr>
              <a:t>П</a:t>
            </a:r>
            <a:r>
              <a:rPr sz="2000" b="1" spc="-35" dirty="0">
                <a:latin typeface="Times New Roman"/>
                <a:cs typeface="Times New Roman"/>
              </a:rPr>
              <a:t>ідвищу</a:t>
            </a:r>
            <a:r>
              <a:rPr sz="2000" b="1" spc="-50" dirty="0">
                <a:latin typeface="Times New Roman"/>
                <a:cs typeface="Times New Roman"/>
              </a:rPr>
              <a:t>вати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рів</a:t>
            </a:r>
            <a:r>
              <a:rPr sz="2000" b="1" spc="-15" dirty="0">
                <a:latin typeface="Times New Roman"/>
                <a:cs typeface="Times New Roman"/>
              </a:rPr>
              <a:t>е</a:t>
            </a:r>
            <a:r>
              <a:rPr sz="2000" b="1" spc="-30" dirty="0">
                <a:latin typeface="Times New Roman"/>
                <a:cs typeface="Times New Roman"/>
              </a:rPr>
              <a:t>н</a:t>
            </a:r>
            <a:r>
              <a:rPr sz="2000" b="1" spc="-20" dirty="0">
                <a:latin typeface="Times New Roman"/>
                <a:cs typeface="Times New Roman"/>
              </a:rPr>
              <a:t>ь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5" dirty="0">
                <a:latin typeface="Times New Roman"/>
                <a:cs typeface="Times New Roman"/>
              </a:rPr>
              <a:t>ов</a:t>
            </a:r>
            <a:r>
              <a:rPr sz="2000" b="1" spc="-10" dirty="0">
                <a:latin typeface="Times New Roman"/>
                <a:cs typeface="Times New Roman"/>
              </a:rPr>
              <a:t>о</a:t>
            </a:r>
            <a:r>
              <a:rPr sz="2000" b="1" spc="-204" dirty="0">
                <a:latin typeface="Times New Roman"/>
                <a:cs typeface="Times New Roman"/>
              </a:rPr>
              <a:t>л</a:t>
            </a:r>
            <a:r>
              <a:rPr sz="2000" b="1" spc="5" dirty="0">
                <a:latin typeface="Times New Roman"/>
                <a:cs typeface="Times New Roman"/>
              </a:rPr>
              <a:t>оді</a:t>
            </a:r>
            <a:r>
              <a:rPr sz="2000" b="1" spc="-5" dirty="0">
                <a:latin typeface="Times New Roman"/>
                <a:cs typeface="Times New Roman"/>
              </a:rPr>
              <a:t>н</a:t>
            </a:r>
            <a:r>
              <a:rPr sz="2000" b="1" spc="-50" dirty="0">
                <a:latin typeface="Times New Roman"/>
                <a:cs typeface="Times New Roman"/>
              </a:rPr>
              <a:t>н</a:t>
            </a:r>
            <a:r>
              <a:rPr sz="2000" b="1" spc="-45" dirty="0">
                <a:latin typeface="Times New Roman"/>
                <a:cs typeface="Times New Roman"/>
              </a:rPr>
              <a:t>я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здобувачами  </a:t>
            </a:r>
            <a:r>
              <a:rPr sz="2000" b="1" spc="20" dirty="0">
                <a:latin typeface="Times New Roman"/>
                <a:cs typeface="Times New Roman"/>
              </a:rPr>
              <a:t>іноземною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мовою.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  <a:spcBef>
                <a:spcPts val="595"/>
              </a:spcBef>
              <a:buChar char="-"/>
              <a:tabLst>
                <a:tab pos="440690" algn="l"/>
                <a:tab pos="441325" algn="l"/>
                <a:tab pos="1925320" algn="l"/>
                <a:tab pos="3312160" algn="l"/>
                <a:tab pos="3886835" algn="l"/>
              </a:tabLst>
            </a:pPr>
            <a:r>
              <a:rPr sz="2000" b="1" spc="155" dirty="0">
                <a:latin typeface="Times New Roman"/>
                <a:cs typeface="Times New Roman"/>
              </a:rPr>
              <a:t>П</a:t>
            </a:r>
            <a:r>
              <a:rPr sz="2000" b="1" spc="30" dirty="0">
                <a:latin typeface="Times New Roman"/>
                <a:cs typeface="Times New Roman"/>
              </a:rPr>
              <a:t>ос</a:t>
            </a:r>
            <a:r>
              <a:rPr sz="2000" b="1" spc="20" dirty="0">
                <a:latin typeface="Times New Roman"/>
                <a:cs typeface="Times New Roman"/>
              </a:rPr>
              <a:t>и</a:t>
            </a:r>
            <a:r>
              <a:rPr sz="2000" b="1" spc="-204" dirty="0">
                <a:latin typeface="Times New Roman"/>
                <a:cs typeface="Times New Roman"/>
              </a:rPr>
              <a:t>л</a:t>
            </a:r>
            <a:r>
              <a:rPr sz="2000" b="1" spc="-45" dirty="0">
                <a:latin typeface="Times New Roman"/>
                <a:cs typeface="Times New Roman"/>
              </a:rPr>
              <a:t>и</a:t>
            </a:r>
            <a:r>
              <a:rPr sz="2000" b="1" spc="-50" dirty="0">
                <a:latin typeface="Times New Roman"/>
                <a:cs typeface="Times New Roman"/>
              </a:rPr>
              <a:t>т</a:t>
            </a:r>
            <a:r>
              <a:rPr sz="2000" b="1" spc="5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30" dirty="0">
                <a:latin typeface="Times New Roman"/>
                <a:cs typeface="Times New Roman"/>
              </a:rPr>
              <a:t>к</a:t>
            </a:r>
            <a:r>
              <a:rPr sz="2000" b="1" spc="-35" dirty="0">
                <a:latin typeface="Times New Roman"/>
                <a:cs typeface="Times New Roman"/>
              </a:rPr>
              <a:t>о</a:t>
            </a:r>
            <a:r>
              <a:rPr sz="2000" b="1" spc="-15" dirty="0">
                <a:latin typeface="Times New Roman"/>
                <a:cs typeface="Times New Roman"/>
              </a:rPr>
              <a:t>нтр</a:t>
            </a:r>
            <a:r>
              <a:rPr sz="2000" b="1" spc="-25" dirty="0">
                <a:latin typeface="Times New Roman"/>
                <a:cs typeface="Times New Roman"/>
              </a:rPr>
              <a:t>о</a:t>
            </a:r>
            <a:r>
              <a:rPr sz="2000" b="1" spc="-204" dirty="0">
                <a:latin typeface="Times New Roman"/>
                <a:cs typeface="Times New Roman"/>
              </a:rPr>
              <a:t>л</a:t>
            </a:r>
            <a:r>
              <a:rPr sz="2000" b="1" spc="-50" dirty="0">
                <a:latin typeface="Times New Roman"/>
                <a:cs typeface="Times New Roman"/>
              </a:rPr>
              <a:t>ь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5" dirty="0">
                <a:latin typeface="Times New Roman"/>
                <a:cs typeface="Times New Roman"/>
              </a:rPr>
              <a:t>за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30" dirty="0">
                <a:latin typeface="Times New Roman"/>
                <a:cs typeface="Times New Roman"/>
              </a:rPr>
              <a:t>загальнотео</a:t>
            </a:r>
            <a:r>
              <a:rPr sz="2000" b="1" spc="-40" dirty="0">
                <a:latin typeface="Times New Roman"/>
                <a:cs typeface="Times New Roman"/>
              </a:rPr>
              <a:t>р</a:t>
            </a:r>
            <a:r>
              <a:rPr sz="2000" b="1" spc="-15" dirty="0">
                <a:latin typeface="Times New Roman"/>
                <a:cs typeface="Times New Roman"/>
              </a:rPr>
              <a:t>ети</a:t>
            </a:r>
            <a:r>
              <a:rPr sz="2000" b="1" spc="-30" dirty="0">
                <a:latin typeface="Times New Roman"/>
                <a:cs typeface="Times New Roman"/>
              </a:rPr>
              <a:t>ч</a:t>
            </a:r>
            <a:r>
              <a:rPr sz="2000" b="1" spc="20" dirty="0">
                <a:latin typeface="Times New Roman"/>
                <a:cs typeface="Times New Roman"/>
              </a:rPr>
              <a:t>н</a:t>
            </a:r>
            <a:r>
              <a:rPr sz="2000" b="1" spc="10" dirty="0">
                <a:latin typeface="Times New Roman"/>
                <a:cs typeface="Times New Roman"/>
              </a:rPr>
              <a:t>о</a:t>
            </a:r>
            <a:r>
              <a:rPr sz="2000" b="1" spc="55" dirty="0">
                <a:latin typeface="Times New Roman"/>
                <a:cs typeface="Times New Roman"/>
              </a:rPr>
              <a:t>ю  </a:t>
            </a:r>
            <a:r>
              <a:rPr sz="2000" b="1" spc="-15" dirty="0">
                <a:latin typeface="Times New Roman"/>
                <a:cs typeface="Times New Roman"/>
              </a:rPr>
              <a:t>підготовкою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здобувачів.</a:t>
            </a:r>
            <a:endParaRPr sz="2000">
              <a:latin typeface="Times New Roman"/>
              <a:cs typeface="Times New Roman"/>
            </a:endParaRPr>
          </a:p>
          <a:p>
            <a:pPr marL="12700" marR="8255">
              <a:lnSpc>
                <a:spcPts val="2160"/>
              </a:lnSpc>
              <a:spcBef>
                <a:spcPts val="605"/>
              </a:spcBef>
              <a:buChar char="-"/>
              <a:tabLst>
                <a:tab pos="198755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Доповнити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освітні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компоненти</a:t>
            </a:r>
            <a:r>
              <a:rPr sz="2000" b="1" spc="30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темами,</a:t>
            </a:r>
            <a:r>
              <a:rPr sz="2000" b="1" spc="29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пов'язаними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30" dirty="0">
                <a:latin typeface="Times New Roman"/>
                <a:cs typeface="Times New Roman"/>
              </a:rPr>
              <a:t>із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використанням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штучного </a:t>
            </a:r>
            <a:r>
              <a:rPr sz="2000" b="1" spc="-45" dirty="0">
                <a:latin typeface="Times New Roman"/>
                <a:cs typeface="Times New Roman"/>
              </a:rPr>
              <a:t>інтелекту.</a:t>
            </a:r>
            <a:endParaRPr sz="2000">
              <a:latin typeface="Times New Roman"/>
              <a:cs typeface="Times New Roman"/>
            </a:endParaRPr>
          </a:p>
          <a:p>
            <a:pPr marL="12700" marR="6985">
              <a:lnSpc>
                <a:spcPts val="2160"/>
              </a:lnSpc>
              <a:spcBef>
                <a:spcPts val="600"/>
              </a:spcBef>
              <a:buChar char="-"/>
              <a:tabLst>
                <a:tab pos="495300" algn="l"/>
                <a:tab pos="495934" algn="l"/>
                <a:tab pos="2680970" algn="l"/>
                <a:tab pos="4107815" algn="l"/>
                <a:tab pos="4775200" algn="l"/>
              </a:tabLst>
            </a:pPr>
            <a:r>
              <a:rPr sz="2000" b="1" spc="10" dirty="0">
                <a:latin typeface="Times New Roman"/>
                <a:cs typeface="Times New Roman"/>
              </a:rPr>
              <a:t>О</a:t>
            </a:r>
            <a:r>
              <a:rPr sz="2000" b="1" spc="-10" dirty="0">
                <a:latin typeface="Times New Roman"/>
                <a:cs typeface="Times New Roman"/>
              </a:rPr>
              <a:t>р</a:t>
            </a:r>
            <a:r>
              <a:rPr sz="2000" b="1" spc="-35" dirty="0">
                <a:latin typeface="Times New Roman"/>
                <a:cs typeface="Times New Roman"/>
              </a:rPr>
              <a:t>ган</a:t>
            </a:r>
            <a:r>
              <a:rPr sz="2000" b="1" spc="25" dirty="0">
                <a:latin typeface="Times New Roman"/>
                <a:cs typeface="Times New Roman"/>
              </a:rPr>
              <a:t>із</a:t>
            </a:r>
            <a:r>
              <a:rPr sz="2000" b="1" spc="35" dirty="0">
                <a:latin typeface="Times New Roman"/>
                <a:cs typeface="Times New Roman"/>
              </a:rPr>
              <a:t>о</a:t>
            </a:r>
            <a:r>
              <a:rPr sz="2000" b="1" spc="-75" dirty="0">
                <a:latin typeface="Times New Roman"/>
                <a:cs typeface="Times New Roman"/>
              </a:rPr>
              <a:t>ву</a:t>
            </a:r>
            <a:r>
              <a:rPr sz="2000" b="1" spc="-80" dirty="0">
                <a:latin typeface="Times New Roman"/>
                <a:cs typeface="Times New Roman"/>
              </a:rPr>
              <a:t>в</a:t>
            </a:r>
            <a:r>
              <a:rPr sz="2000" b="1" spc="-40" dirty="0">
                <a:latin typeface="Times New Roman"/>
                <a:cs typeface="Times New Roman"/>
              </a:rPr>
              <a:t>ати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екску</a:t>
            </a:r>
            <a:r>
              <a:rPr sz="2000" b="1" spc="-35" dirty="0">
                <a:latin typeface="Times New Roman"/>
                <a:cs typeface="Times New Roman"/>
              </a:rPr>
              <a:t>р</a:t>
            </a:r>
            <a:r>
              <a:rPr sz="2000" b="1" spc="20" dirty="0">
                <a:latin typeface="Times New Roman"/>
                <a:cs typeface="Times New Roman"/>
              </a:rPr>
              <a:t>сії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0" dirty="0">
                <a:latin typeface="Times New Roman"/>
                <a:cs typeface="Times New Roman"/>
              </a:rPr>
              <a:t>на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під</a:t>
            </a:r>
            <a:r>
              <a:rPr sz="2000" b="1" spc="-5" dirty="0">
                <a:latin typeface="Times New Roman"/>
                <a:cs typeface="Times New Roman"/>
              </a:rPr>
              <a:t>п</a:t>
            </a:r>
            <a:r>
              <a:rPr sz="2000" b="1" spc="-15" dirty="0">
                <a:latin typeface="Times New Roman"/>
                <a:cs typeface="Times New Roman"/>
              </a:rPr>
              <a:t>риє</a:t>
            </a:r>
            <a:r>
              <a:rPr sz="2000" b="1" spc="-25" dirty="0">
                <a:latin typeface="Times New Roman"/>
                <a:cs typeface="Times New Roman"/>
              </a:rPr>
              <a:t>м</a:t>
            </a:r>
            <a:r>
              <a:rPr sz="2000" b="1" spc="-35" dirty="0">
                <a:latin typeface="Times New Roman"/>
                <a:cs typeface="Times New Roman"/>
              </a:rPr>
              <a:t>ст</a:t>
            </a:r>
            <a:r>
              <a:rPr sz="2000" b="1" spc="-50" dirty="0">
                <a:latin typeface="Times New Roman"/>
                <a:cs typeface="Times New Roman"/>
              </a:rPr>
              <a:t>в</a:t>
            </a:r>
            <a:r>
              <a:rPr sz="2000" b="1" spc="-10" dirty="0">
                <a:latin typeface="Times New Roman"/>
                <a:cs typeface="Times New Roman"/>
              </a:rPr>
              <a:t>а,  </a:t>
            </a:r>
            <a:r>
              <a:rPr sz="2000" b="1" spc="-20" dirty="0">
                <a:latin typeface="Times New Roman"/>
                <a:cs typeface="Times New Roman"/>
              </a:rPr>
              <a:t>запрошувати </a:t>
            </a:r>
            <a:r>
              <a:rPr sz="2000" b="1" spc="-15" dirty="0">
                <a:latin typeface="Times New Roman"/>
                <a:cs typeface="Times New Roman"/>
              </a:rPr>
              <a:t>професіоналів-практиків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65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випускників.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89" y="4935578"/>
            <a:ext cx="2794635" cy="1906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800" y="4572000"/>
            <a:ext cx="7492365" cy="1768475"/>
            <a:chOff x="1278508" y="2132838"/>
            <a:chExt cx="7492365" cy="1768475"/>
          </a:xfrm>
        </p:grpSpPr>
        <p:sp>
          <p:nvSpPr>
            <p:cNvPr id="3" name="object 3"/>
            <p:cNvSpPr/>
            <p:nvPr/>
          </p:nvSpPr>
          <p:spPr>
            <a:xfrm>
              <a:off x="1278508" y="2356231"/>
              <a:ext cx="6595745" cy="0"/>
            </a:xfrm>
            <a:custGeom>
              <a:avLst/>
              <a:gdLst/>
              <a:ahLst/>
              <a:cxnLst/>
              <a:rect l="l" t="t" r="r" b="b"/>
              <a:pathLst>
                <a:path w="6595745">
                  <a:moveTo>
                    <a:pt x="0" y="0"/>
                  </a:moveTo>
                  <a:lnTo>
                    <a:pt x="6595491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2180" y="2132838"/>
              <a:ext cx="2758439" cy="17684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600" rIns="0" bIns="0" rtlCol="0">
            <a:spAutoFit/>
          </a:bodyPr>
          <a:lstStyle/>
          <a:p>
            <a:pPr marL="2295525" marR="5080" indent="-1896745">
              <a:lnSpc>
                <a:spcPct val="100000"/>
              </a:lnSpc>
              <a:spcBef>
                <a:spcPts val="100"/>
              </a:spcBef>
            </a:pPr>
            <a:r>
              <a:rPr sz="3600" spc="-70" dirty="0"/>
              <a:t>Учасники</a:t>
            </a:r>
            <a:r>
              <a:rPr sz="3600" spc="-10" dirty="0"/>
              <a:t> </a:t>
            </a:r>
            <a:r>
              <a:rPr sz="3600" spc="-114" dirty="0"/>
              <a:t>анкетування</a:t>
            </a:r>
            <a:r>
              <a:rPr sz="3600" spc="-10" dirty="0"/>
              <a:t> </a:t>
            </a:r>
            <a:r>
              <a:rPr sz="3600" dirty="0"/>
              <a:t>–</a:t>
            </a:r>
            <a:r>
              <a:rPr sz="3600" spc="-5" dirty="0"/>
              <a:t> </a:t>
            </a:r>
            <a:r>
              <a:rPr sz="3600" spc="-55" dirty="0"/>
              <a:t>зовнішні </a:t>
            </a:r>
            <a:r>
              <a:rPr sz="3600" spc="-885" dirty="0"/>
              <a:t> </a:t>
            </a:r>
            <a:r>
              <a:rPr sz="3600" spc="-65" dirty="0"/>
              <a:t>стейкхолдери</a:t>
            </a:r>
            <a:endParaRPr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E9534-2628-AC33-13E3-C5367868C809}"/>
              </a:ext>
            </a:extLst>
          </p:cNvPr>
          <p:cNvSpPr txBox="1"/>
          <p:nvPr/>
        </p:nvSpPr>
        <p:spPr>
          <a:xfrm>
            <a:off x="1001892" y="1386659"/>
            <a:ext cx="7075308" cy="3536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торгівельна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палата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(ICC Ukraine)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м. Вінниця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Київька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адміністрація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 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іноземними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інвестиціями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"ДЕЛАВАЛЬ"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 "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Agsolco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Ukraine"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"КОФКО АГРІ РЕСОРСІЗ У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НАЦІОНАЛЬНА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АКЦІОНЕРНА КОМПАНІЯ „УКРАГРО­ЛІЗИНГ“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508" y="235623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49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969645"/>
            <a:ext cx="7696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marR="5080" indent="-312420" algn="ctr">
              <a:lnSpc>
                <a:spcPct val="100000"/>
              </a:lnSpc>
              <a:spcBef>
                <a:spcPts val="100"/>
              </a:spcBef>
            </a:pPr>
            <a:r>
              <a:rPr sz="3600" spc="35" dirty="0"/>
              <a:t>Чи</a:t>
            </a:r>
            <a:r>
              <a:rPr sz="3600" spc="-10" dirty="0"/>
              <a:t> </a:t>
            </a:r>
            <a:r>
              <a:rPr sz="3600" spc="-80" dirty="0"/>
              <a:t>залучають</a:t>
            </a:r>
            <a:r>
              <a:rPr sz="3600" spc="-10" dirty="0"/>
              <a:t> </a:t>
            </a:r>
            <a:r>
              <a:rPr sz="3600" spc="-150" dirty="0"/>
              <a:t>Вас</a:t>
            </a:r>
            <a:r>
              <a:rPr sz="3600" dirty="0"/>
              <a:t> </a:t>
            </a:r>
            <a:r>
              <a:rPr sz="3600" spc="-55" dirty="0"/>
              <a:t>до</a:t>
            </a:r>
            <a:r>
              <a:rPr sz="3600" spc="-5" dirty="0"/>
              <a:t> </a:t>
            </a:r>
            <a:r>
              <a:rPr sz="3600" spc="-90" dirty="0"/>
              <a:t>організації </a:t>
            </a:r>
            <a:r>
              <a:rPr sz="3600" spc="-885" dirty="0"/>
              <a:t> </a:t>
            </a:r>
            <a:r>
              <a:rPr sz="3600" spc="-70" dirty="0"/>
              <a:t>освітнього</a:t>
            </a:r>
            <a:r>
              <a:rPr sz="3600" spc="-15" dirty="0"/>
              <a:t> </a:t>
            </a:r>
            <a:r>
              <a:rPr sz="3600" spc="-55" dirty="0"/>
              <a:t>процесу</a:t>
            </a:r>
            <a:r>
              <a:rPr sz="3600" spc="-30" dirty="0"/>
              <a:t> </a:t>
            </a:r>
            <a:r>
              <a:rPr sz="3600" spc="-160" dirty="0"/>
              <a:t>в</a:t>
            </a:r>
            <a:r>
              <a:rPr sz="3600" spc="-10" dirty="0"/>
              <a:t> </a:t>
            </a:r>
            <a:r>
              <a:rPr lang="uk-UA" sz="3600" spc="-65" dirty="0"/>
              <a:t>НУБіП України</a:t>
            </a:r>
            <a:r>
              <a:rPr sz="3600" spc="-65" dirty="0"/>
              <a:t>?</a:t>
            </a:r>
            <a:endParaRPr sz="3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5211" y="2630423"/>
            <a:ext cx="6521196" cy="28453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87721" y="3726942"/>
            <a:ext cx="471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404040"/>
                </a:solidFill>
                <a:latin typeface="Times New Roman"/>
                <a:cs typeface="Times New Roman"/>
              </a:rPr>
              <a:t>67,00%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7978" y="3191002"/>
            <a:ext cx="471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404040"/>
                </a:solidFill>
                <a:latin typeface="Times New Roman"/>
                <a:cs typeface="Times New Roman"/>
              </a:rPr>
              <a:t>33,00%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21048" y="5685533"/>
            <a:ext cx="102870" cy="102870"/>
            <a:chOff x="3821048" y="5685533"/>
            <a:chExt cx="102870" cy="102870"/>
          </a:xfrm>
        </p:grpSpPr>
        <p:sp>
          <p:nvSpPr>
            <p:cNvPr id="8" name="object 8"/>
            <p:cNvSpPr/>
            <p:nvPr/>
          </p:nvSpPr>
          <p:spPr>
            <a:xfrm>
              <a:off x="3833748" y="5698233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70">
                  <a:moveTo>
                    <a:pt x="76951" y="0"/>
                  </a:moveTo>
                  <a:lnTo>
                    <a:pt x="0" y="0"/>
                  </a:lnTo>
                  <a:lnTo>
                    <a:pt x="0" y="76951"/>
                  </a:lnTo>
                  <a:lnTo>
                    <a:pt x="76951" y="76951"/>
                  </a:lnTo>
                  <a:lnTo>
                    <a:pt x="7695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33748" y="5698233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70">
                  <a:moveTo>
                    <a:pt x="0" y="76951"/>
                  </a:moveTo>
                  <a:lnTo>
                    <a:pt x="76951" y="76951"/>
                  </a:lnTo>
                  <a:lnTo>
                    <a:pt x="76951" y="0"/>
                  </a:lnTo>
                  <a:lnTo>
                    <a:pt x="0" y="0"/>
                  </a:lnTo>
                  <a:lnTo>
                    <a:pt x="0" y="7695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605654" y="5685533"/>
            <a:ext cx="102870" cy="102870"/>
            <a:chOff x="4605654" y="5685533"/>
            <a:chExt cx="102870" cy="102870"/>
          </a:xfrm>
        </p:grpSpPr>
        <p:sp>
          <p:nvSpPr>
            <p:cNvPr id="11" name="object 11"/>
            <p:cNvSpPr/>
            <p:nvPr/>
          </p:nvSpPr>
          <p:spPr>
            <a:xfrm>
              <a:off x="4618354" y="5698233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70">
                  <a:moveTo>
                    <a:pt x="76951" y="0"/>
                  </a:moveTo>
                  <a:lnTo>
                    <a:pt x="0" y="0"/>
                  </a:lnTo>
                  <a:lnTo>
                    <a:pt x="0" y="76951"/>
                  </a:lnTo>
                  <a:lnTo>
                    <a:pt x="76951" y="76951"/>
                  </a:lnTo>
                  <a:lnTo>
                    <a:pt x="76951" y="0"/>
                  </a:lnTo>
                  <a:close/>
                </a:path>
              </a:pathLst>
            </a:custGeom>
            <a:solidFill>
              <a:srgbClr val="3B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8354" y="5698233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70">
                  <a:moveTo>
                    <a:pt x="0" y="76951"/>
                  </a:moveTo>
                  <a:lnTo>
                    <a:pt x="76951" y="76951"/>
                  </a:lnTo>
                  <a:lnTo>
                    <a:pt x="76951" y="0"/>
                  </a:lnTo>
                  <a:lnTo>
                    <a:pt x="0" y="0"/>
                  </a:lnTo>
                  <a:lnTo>
                    <a:pt x="0" y="7695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2301" y="5613908"/>
            <a:ext cx="10318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6925" algn="l"/>
              </a:tabLst>
            </a:pPr>
            <a:r>
              <a:rPr sz="1200" spc="-25" dirty="0">
                <a:solidFill>
                  <a:srgbClr val="585858"/>
                </a:solidFill>
                <a:latin typeface="Times New Roman"/>
                <a:cs typeface="Times New Roman"/>
              </a:rPr>
              <a:t>Ча</a:t>
            </a:r>
            <a:r>
              <a:rPr sz="1200" spc="-1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spc="-4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spc="-15" dirty="0">
                <a:solidFill>
                  <a:srgbClr val="585858"/>
                </a:solidFill>
                <a:latin typeface="Times New Roman"/>
                <a:cs typeface="Times New Roman"/>
              </a:rPr>
              <a:t>ов</a:t>
            </a:r>
            <a:r>
              <a:rPr sz="12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sz="12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spc="-5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6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508" y="235623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49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078" rIns="0" bIns="0" rtlCol="0">
            <a:spAutoFit/>
          </a:bodyPr>
          <a:lstStyle/>
          <a:p>
            <a:pPr marL="104775" marR="5080" indent="452755">
              <a:lnSpc>
                <a:spcPct val="100000"/>
              </a:lnSpc>
              <a:spcBef>
                <a:spcPts val="95"/>
              </a:spcBef>
            </a:pPr>
            <a:r>
              <a:rPr b="1" spc="120" dirty="0">
                <a:latin typeface="Times New Roman"/>
                <a:cs typeface="Times New Roman"/>
              </a:rPr>
              <a:t>До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65" dirty="0">
                <a:latin typeface="Times New Roman"/>
                <a:cs typeface="Times New Roman"/>
              </a:rPr>
              <a:t>яких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5" dirty="0">
                <a:latin typeface="Times New Roman"/>
                <a:cs typeface="Times New Roman"/>
              </a:rPr>
              <a:t>видів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освітньої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60" dirty="0">
                <a:latin typeface="Times New Roman"/>
                <a:cs typeface="Times New Roman"/>
              </a:rPr>
              <a:t>діяльності 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45" dirty="0">
                <a:latin typeface="Times New Roman"/>
                <a:cs typeface="Times New Roman"/>
              </a:rPr>
              <a:t>Університету</a:t>
            </a:r>
            <a:r>
              <a:rPr b="1" spc="35" dirty="0">
                <a:latin typeface="Times New Roman"/>
                <a:cs typeface="Times New Roman"/>
              </a:rPr>
              <a:t> </a:t>
            </a:r>
            <a:r>
              <a:rPr b="1" spc="10" dirty="0">
                <a:latin typeface="Times New Roman"/>
                <a:cs typeface="Times New Roman"/>
              </a:rPr>
              <a:t>Ви </a:t>
            </a:r>
            <a:r>
              <a:rPr b="1" spc="-60" dirty="0">
                <a:latin typeface="Times New Roman"/>
                <a:cs typeface="Times New Roman"/>
              </a:rPr>
              <a:t>хотіли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65" dirty="0">
                <a:latin typeface="Times New Roman"/>
                <a:cs typeface="Times New Roman"/>
              </a:rPr>
              <a:t>б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Times New Roman"/>
                <a:cs typeface="Times New Roman"/>
              </a:rPr>
              <a:t>бути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-70" dirty="0">
                <a:latin typeface="Times New Roman"/>
                <a:cs typeface="Times New Roman"/>
              </a:rPr>
              <a:t>залучені?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943797"/>
              </p:ext>
            </p:extLst>
          </p:nvPr>
        </p:nvGraphicFramePr>
        <p:xfrm>
          <a:off x="603072" y="1478407"/>
          <a:ext cx="7346949" cy="4007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6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Питання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Так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772">
                <a:tc>
                  <a:txBody>
                    <a:bodyPr/>
                    <a:lstStyle/>
                    <a:p>
                      <a:pPr marL="91440" marR="4083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Проведення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здобувачів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вищої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освіти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лекцій,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семінарів,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тренінгів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майстер-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класів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339">
                <a:tc>
                  <a:txBody>
                    <a:bodyPr/>
                    <a:lstStyle/>
                    <a:p>
                      <a:pPr marL="91440" marR="7016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Забезпечення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практики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базі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нашої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організації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(підприємства,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установи)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67,1%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33,9%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Рецензування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кваліфікаційних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робіт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85,7%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14,3%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340">
                <a:tc>
                  <a:txBody>
                    <a:bodyPr/>
                    <a:lstStyle/>
                    <a:p>
                      <a:pPr marL="91440" marR="1244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Розроблення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супровід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спільних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науково-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дослідних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проєктів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програм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57,1%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42,9%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339">
                <a:tc>
                  <a:txBody>
                    <a:bodyPr/>
                    <a:lstStyle/>
                    <a:p>
                      <a:pPr marL="91440" marR="4851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аст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 с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іль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є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кта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олі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адах, 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конференціях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тощо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57,1%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42,9%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542798"/>
          <a:ext cx="8364217" cy="5756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904">
                <a:tc gridSpan="6">
                  <a:txBody>
                    <a:bodyPr/>
                    <a:lstStyle/>
                    <a:p>
                      <a:pPr marR="127000" algn="ctr">
                        <a:lnSpc>
                          <a:spcPts val="2430"/>
                        </a:lnSpc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Ефективність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професійної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діяльності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фахівця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Шкала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оцінювання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Рівень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загальнотеоретичної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підготовки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5,7%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28,3%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28,3%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37,7%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Рівень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базових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(професійних)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знань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навичок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7,5%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39,6%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50,9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3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Здатність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застосовувати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теоретичні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знання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практиці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5,7%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34%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58,5%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2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Стратегічне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мислення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3,6%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34%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60,4%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Націленість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кінцевий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результат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7,5%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32,1%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58,5%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Здатність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працювати 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колективі,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команді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5,7%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30,2%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62,3%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Володіння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іноземною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мовою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5,7%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52,8%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37,7%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Організація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робочого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часу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самодисципліна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5,7%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43,4%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49,1%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Критичне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мислення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5,7%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37,7%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54,7%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84072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3873" y="606628"/>
            <a:ext cx="56876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5510" marR="5080" indent="-893444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Ефективність</a:t>
            </a:r>
            <a:r>
              <a:rPr sz="4000" spc="-95" dirty="0"/>
              <a:t> </a:t>
            </a:r>
            <a:r>
              <a:rPr sz="4000" spc="5" dirty="0"/>
              <a:t>професійної </a:t>
            </a:r>
            <a:r>
              <a:rPr sz="4000" spc="-985" dirty="0"/>
              <a:t> </a:t>
            </a:r>
            <a:r>
              <a:rPr sz="4000" spc="-105" dirty="0"/>
              <a:t>діяльності</a:t>
            </a:r>
            <a:r>
              <a:rPr sz="4000" spc="5" dirty="0"/>
              <a:t> </a:t>
            </a:r>
            <a:r>
              <a:rPr sz="4000" spc="-60" dirty="0"/>
              <a:t>фахівця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250" y="2154173"/>
          <a:ext cx="7563484" cy="3581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Здатність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ефективно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представляти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себе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й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результати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оє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ї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праці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3,8%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20,8%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22,6%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52,8%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marL="91440" marR="5613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Націленість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кар’єрне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зростання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професійний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розвиток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18,9%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37,7%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41,5%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Навички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управління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персоналом,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колективом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15,1%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32,1%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50,9%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Ерудованість,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загальна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комунікабельність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7,5%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30,2%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60,4%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6261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Володіння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інформаційними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комунікаційними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технологіями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39,6%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56,6%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3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Ведення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ділової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документації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5,7%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22,6%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37,7%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32,1%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Добре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розвинуті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аналітичні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здібності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34%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64,2%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542798"/>
          <a:ext cx="8227058" cy="5761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896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34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Чи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проходили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здобувачі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вищої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освіти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даної </a:t>
                      </a:r>
                      <a:r>
                        <a:rPr sz="1800" b="1" spc="110" dirty="0">
                          <a:latin typeface="Times New Roman"/>
                          <a:cs typeface="Times New Roman"/>
                        </a:rPr>
                        <a:t>ОПП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практику,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стажування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установі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(підприємстві,</a:t>
                      </a:r>
                      <a:r>
                        <a:rPr sz="18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організації), 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яку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представляєте?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92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Так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61,7%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897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1092835">
                        <a:lnSpc>
                          <a:spcPts val="1255"/>
                        </a:lnSpc>
                        <a:spcBef>
                          <a:spcPts val="219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38,3%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2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 gridSpan="5">
                  <a:txBody>
                    <a:bodyPr/>
                    <a:lstStyle/>
                    <a:p>
                      <a:pPr marL="405765" marR="403225" indent="317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Наскільки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організація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(підприємство,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установа),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яку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представляєте,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зацікавлена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прийомі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роботі</a:t>
                      </a:r>
                      <a:r>
                        <a:rPr sz="18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випускниці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оцінюваної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Вами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освітньої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програми?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291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292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13,5%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47,2%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4308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35,8%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889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3195"/>
              </p:ext>
            </p:extLst>
          </p:nvPr>
        </p:nvGraphicFramePr>
        <p:xfrm>
          <a:off x="450850" y="398272"/>
          <a:ext cx="8227058" cy="58945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8719">
                <a:tc gridSpan="5">
                  <a:txBody>
                    <a:bodyPr/>
                    <a:lstStyle/>
                    <a:p>
                      <a:pPr marL="428625" marR="42481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Чи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ознайомлені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особисто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або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працівники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організації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(підприємства,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установи),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якій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Ви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працюєте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зі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змістом</a:t>
                      </a:r>
                      <a:r>
                        <a:rPr sz="18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оцінюваної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Вами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освітньо-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професійної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програми,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що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розміщена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офіційному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 err="1">
                          <a:latin typeface="Times New Roman"/>
                          <a:cs typeface="Times New Roman"/>
                        </a:rPr>
                        <a:t>сайті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uk-UA" sz="1800" b="1" spc="-40" dirty="0">
                          <a:latin typeface="Times New Roman"/>
                          <a:cs typeface="Times New Roman"/>
                        </a:rPr>
                        <a:t>НУБіП України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?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138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Так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98,1%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3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1146175">
                        <a:lnSpc>
                          <a:spcPts val="1130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1,9%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2669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Чи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залучалися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особисто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працівники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організації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(підприємства,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установи),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якій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працюєте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до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розроблення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оцінюваної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Вами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освітньо-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професійної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програми?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139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Так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83,3%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138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17,7%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270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923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508" y="2356230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49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0993" y="233934"/>
            <a:ext cx="648208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5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Якщо</a:t>
            </a:r>
            <a:r>
              <a:rPr sz="25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так,</a:t>
            </a:r>
            <a:r>
              <a:rPr sz="25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то</a:t>
            </a:r>
            <a:r>
              <a:rPr sz="25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-95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5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який</a:t>
            </a:r>
            <a:r>
              <a:rPr sz="25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40" dirty="0">
                <a:solidFill>
                  <a:srgbClr val="252525"/>
                </a:solidFill>
                <a:latin typeface="Times New Roman"/>
                <a:cs typeface="Times New Roman"/>
              </a:rPr>
              <a:t>спосіб</a:t>
            </a:r>
            <a:r>
              <a:rPr sz="25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Ви</a:t>
            </a:r>
            <a:r>
              <a:rPr sz="25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брали</a:t>
            </a:r>
            <a:r>
              <a:rPr sz="25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участь</a:t>
            </a:r>
            <a:r>
              <a:rPr sz="25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-95" dirty="0">
                <a:solidFill>
                  <a:srgbClr val="252525"/>
                </a:solidFill>
                <a:latin typeface="Times New Roman"/>
                <a:cs typeface="Times New Roman"/>
              </a:rPr>
              <a:t>в </a:t>
            </a:r>
            <a:r>
              <a:rPr sz="2500" b="1" spc="-6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розробленні</a:t>
            </a:r>
            <a:r>
              <a:rPr sz="2500" b="1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оцінюваної</a:t>
            </a:r>
            <a:r>
              <a:rPr sz="25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Вами</a:t>
            </a:r>
            <a:r>
              <a:rPr sz="25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освітньо- </a:t>
            </a:r>
            <a:r>
              <a:rPr sz="25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40" dirty="0">
                <a:solidFill>
                  <a:srgbClr val="252525"/>
                </a:solidFill>
                <a:latin typeface="Times New Roman"/>
                <a:cs typeface="Times New Roman"/>
              </a:rPr>
              <a:t>професійної</a:t>
            </a:r>
            <a:r>
              <a:rPr sz="25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програми?</a:t>
            </a:r>
            <a:r>
              <a:rPr sz="25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500" b="1" spc="-215" dirty="0">
                <a:solidFill>
                  <a:srgbClr val="252525"/>
                </a:solidFill>
                <a:latin typeface="Times New Roman"/>
                <a:cs typeface="Times New Roman"/>
              </a:rPr>
              <a:t>?</a:t>
            </a:r>
            <a:endParaRPr sz="25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072" y="1478407"/>
          <a:ext cx="7346315" cy="3581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Питання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Так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2279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Особисті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зустрічі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представниками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Університету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якості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члена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робочої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групи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чи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зовнішнього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рецензента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73,6%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26,4%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 marR="820419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Онлайн-зустрічі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представниками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Університету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якості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члена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робочої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50,9%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48,1%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Групи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чи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зовнішнього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рецензента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58,5%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41,5%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3943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Онлайн-аналітика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освітньо-професійної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програми,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навчально-методичного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забезпечення,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надання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рекомендацій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54,8%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45,2%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Зустрічі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зі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здобувачами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освіти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58,5%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41,5%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968</Words>
  <Application>Microsoft Office PowerPoint</Application>
  <PresentationFormat>Экран (4:3)</PresentationFormat>
  <Paragraphs>267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Office Theme</vt:lpstr>
      <vt:lpstr>Презентация PowerPoint</vt:lpstr>
      <vt:lpstr>Учасники анкетування – зовнішні  стейкхолдери</vt:lpstr>
      <vt:lpstr>Чи залучають Вас до організації  освітнього процесу в НУБіП України?</vt:lpstr>
      <vt:lpstr>До яких видів освітньої діяльності  Університету Ви хотіли б бути залучені?</vt:lpstr>
      <vt:lpstr>Презентация PowerPoint</vt:lpstr>
      <vt:lpstr>Ефективність професійної  діяльності фахівця</vt:lpstr>
      <vt:lpstr>Презентация PowerPoint</vt:lpstr>
      <vt:lpstr>Презентация PowerPoint</vt:lpstr>
      <vt:lpstr>Якщо так, то в який спосіб Ви брали участь в  розробленні оцінюваної Вами освітньо-  професійної програми? ?</vt:lpstr>
      <vt:lpstr>Презентация PowerPoint</vt:lpstr>
      <vt:lpstr>Презентация PowerPoint</vt:lpstr>
      <vt:lpstr>Якими освітніми компонентами, на Вашу думку, слід доповнити освітньо-  професійну програму, що оцінюється, для посилення конкурентних переваг  фахівця на ринку праці?</vt:lpstr>
      <vt:lpstr>Презентация PowerPoint</vt:lpstr>
      <vt:lpstr>Які заходи, на Вашу думку, необхідно впроваджувати в освітній процес з метою покращення якості підготовки фахівців за оцінюваною Вами освітньо-  професійною програмою?</vt:lpstr>
      <vt:lpstr>Які, на Вашу думку, переваги освітньо-професійної програми, яку Ви оцінюєте?</vt:lpstr>
      <vt:lpstr>Дайте загальну оцінку освітньо-професійної  програми , яку Ви оцінюєте:</vt:lpstr>
      <vt:lpstr>Висновки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Визначення рівня залучення студентів до розробки і перегляду  освітніх програм В опитуванні прийняли участь 608 студентів</dc:title>
  <dc:creator>Maria</dc:creator>
  <cp:lastModifiedBy>Пользователь</cp:lastModifiedBy>
  <cp:revision>3</cp:revision>
  <dcterms:created xsi:type="dcterms:W3CDTF">2024-04-30T21:20:33Z</dcterms:created>
  <dcterms:modified xsi:type="dcterms:W3CDTF">2024-05-16T14:22:41Z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2024-04-30T00:00:00Z</vt:filetime>
  </property>
</Properties>
</file>