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15"/>
  </p:notesMasterIdLst>
  <p:sldIdLst>
    <p:sldId id="256" r:id="rId2"/>
    <p:sldId id="277" r:id="rId3"/>
    <p:sldId id="281" r:id="rId4"/>
    <p:sldId id="257" r:id="rId5"/>
    <p:sldId id="259" r:id="rId6"/>
    <p:sldId id="267" r:id="rId7"/>
    <p:sldId id="266" r:id="rId8"/>
    <p:sldId id="269" r:id="rId9"/>
    <p:sldId id="279" r:id="rId10"/>
    <p:sldId id="280" r:id="rId11"/>
    <p:sldId id="278" r:id="rId12"/>
    <p:sldId id="271" r:id="rId13"/>
    <p:sldId id="283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50EEE-5426-4173-A323-20DA23E7C78E}" type="datetimeFigureOut">
              <a:rPr lang="uk-UA" smtClean="0"/>
              <a:pPr/>
              <a:t>01.05.2022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7AFDA-869A-4625-94F7-09F15DD8C89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92230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AFDA-869A-4625-94F7-09F15DD8C89C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96536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80" y="620688"/>
            <a:ext cx="3384376" cy="361075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Гурток «Імунологія тварин та патофізіологія» </a:t>
            </a:r>
            <a:b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 хірургії 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патофізіології ім. акад. </a:t>
            </a:r>
            <a: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І.О</a:t>
            </a:r>
            <a:r>
              <a:rPr lang="uk-UA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Поваженка</a:t>
            </a:r>
            <a:endParaRPr lang="uk-UA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80" y="5805264"/>
            <a:ext cx="866117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Забезпечення діяльності </a:t>
            </a:r>
            <a:r>
              <a:rPr lang="uk-UA" b="1" dirty="0" err="1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web</a:t>
            </a:r>
            <a:r>
              <a:rPr lang="uk-UA" b="1" dirty="0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-сторінки </a:t>
            </a:r>
            <a:r>
              <a:rPr lang="uk-UA" b="1" dirty="0" smtClean="0"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гуртка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:</a:t>
            </a:r>
            <a:r>
              <a:rPr lang="uk-UA" sz="1400" dirty="0" smtClean="0">
                <a:solidFill>
                  <a:srgbClr val="7030A0"/>
                </a:solidFill>
                <a:latin typeface="Calibri" panose="020F0502020204030204" pitchFamily="34" charset="0"/>
                <a:ea typeface="Times-Roman"/>
                <a:cs typeface="Mongolian Baiti" panose="03000500000000000000" pitchFamily="66" charset="0"/>
              </a:rPr>
              <a:t> </a:t>
            </a:r>
            <a:r>
              <a:rPr lang="en-US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https</a:t>
            </a:r>
            <a:r>
              <a:rPr lang="en-US" u="sng" dirty="0">
                <a:solidFill>
                  <a:srgbClr val="7030A0"/>
                </a:solidFill>
                <a:latin typeface="Times New Roman" panose="02020603050405020304" pitchFamily="18" charset="0"/>
                <a:ea typeface="Times-Roman"/>
                <a:cs typeface="Mongolian Baiti" panose="03000500000000000000" pitchFamily="66" charset="0"/>
              </a:rPr>
              <a:t>://nubip.edu.ua/node/41733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26349" t="24355" r="26660" b="13281"/>
          <a:stretch>
            <a:fillRect/>
          </a:stretch>
        </p:blipFill>
        <p:spPr bwMode="auto">
          <a:xfrm>
            <a:off x="3500430" y="785794"/>
            <a:ext cx="4857784" cy="336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71380"/>
            <a:ext cx="87849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впливу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алогенної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гемотрансфузії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перебіг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анемій різного </a:t>
            </a:r>
            <a:r>
              <a:rPr lang="uk-UA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генезу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собак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Documents\Malyk\Хірургія\Переливання крові\Взяття крові\20170923_1404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35043"/>
            <a:ext cx="316835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6" name="Picture 2" descr="D:\Documents\Malyk\Хірургія\Переливання крові\Взяття крові\IMG-14ce5a92af4277e7b56b21844e22ce2b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35043"/>
            <a:ext cx="3543460" cy="3953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955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4305" y="80582"/>
            <a:ext cx="8784976" cy="57606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Участь гуртківців у конференціях, семінарах, конкурсах</a:t>
            </a:r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211" y="1196752"/>
            <a:ext cx="47040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33333"/>
                </a:solidFill>
                <a:latin typeface="RobotoRegular"/>
              </a:rPr>
              <a:t>	</a:t>
            </a:r>
            <a:r>
              <a:rPr lang="ru-RU" dirty="0" err="1" smtClean="0"/>
              <a:t>Гуртківець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Кащенко Владислава </a:t>
            </a:r>
            <a:r>
              <a:rPr lang="ru-RU" dirty="0"/>
              <a:t>21 </a:t>
            </a:r>
            <a:r>
              <a:rPr lang="ru-RU" dirty="0" err="1"/>
              <a:t>січня</a:t>
            </a:r>
            <a:r>
              <a:rPr lang="ru-RU" dirty="0"/>
              <a:t> </a:t>
            </a:r>
            <a:r>
              <a:rPr lang="ru-RU" dirty="0" smtClean="0"/>
              <a:t>2022 </a:t>
            </a:r>
            <a:r>
              <a:rPr lang="ru-RU" dirty="0"/>
              <a:t>року представила </a:t>
            </a:r>
            <a:r>
              <a:rPr lang="ru-RU" dirty="0" err="1"/>
              <a:t>дослідження</a:t>
            </a:r>
            <a:r>
              <a:rPr lang="ru-RU" dirty="0"/>
              <a:t> в </a:t>
            </a:r>
            <a:r>
              <a:rPr lang="ru-RU" dirty="0" err="1"/>
              <a:t>онлайн-режимі</a:t>
            </a:r>
            <a:r>
              <a:rPr lang="ru-RU" dirty="0"/>
              <a:t> на </a:t>
            </a:r>
            <a:r>
              <a:rPr lang="ru-RU" dirty="0" err="1"/>
              <a:t>першому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Всеукраїнського</a:t>
            </a:r>
            <a:r>
              <a:rPr lang="ru-RU" dirty="0"/>
              <a:t> конкурсу </a:t>
            </a:r>
            <a:r>
              <a:rPr lang="ru-RU" dirty="0" err="1"/>
              <a:t>студентських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робіт</a:t>
            </a:r>
            <a:r>
              <a:rPr lang="ru-RU" dirty="0"/>
              <a:t> з </a:t>
            </a:r>
            <a:r>
              <a:rPr lang="ru-RU" dirty="0" err="1" smtClean="0"/>
              <a:t>спеціальності</a:t>
            </a:r>
            <a:r>
              <a:rPr lang="ru-RU" dirty="0" smtClean="0"/>
              <a:t> </a:t>
            </a:r>
            <a:r>
              <a:rPr lang="ru-RU" dirty="0"/>
              <a:t>211 «</a:t>
            </a:r>
            <a:r>
              <a:rPr lang="ru-RU" dirty="0" err="1"/>
              <a:t>Ветеринарна</a:t>
            </a:r>
            <a:r>
              <a:rPr lang="ru-RU" dirty="0"/>
              <a:t> медицина». </a:t>
            </a:r>
            <a:r>
              <a:rPr lang="ru-RU" dirty="0" smtClean="0"/>
              <a:t>Тема </a:t>
            </a:r>
            <a:r>
              <a:rPr lang="ru-RU" dirty="0" err="1"/>
              <a:t>наукової</a:t>
            </a:r>
            <a:r>
              <a:rPr lang="ru-RU" dirty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: </a:t>
            </a:r>
            <a:r>
              <a:rPr lang="ru-RU" dirty="0"/>
              <a:t>«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стовбурових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та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для </a:t>
            </a:r>
            <a:r>
              <a:rPr lang="ru-RU" dirty="0" err="1"/>
              <a:t>лікування</a:t>
            </a:r>
            <a:r>
              <a:rPr lang="ru-RU" dirty="0"/>
              <a:t> коней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ламінітом</a:t>
            </a:r>
            <a:r>
              <a:rPr lang="ru-RU" dirty="0" smtClean="0"/>
              <a:t>».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500438"/>
            <a:ext cx="47040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dirty="0" smtClean="0"/>
              <a:t>	</a:t>
            </a:r>
            <a:r>
              <a:rPr lang="ru-RU" dirty="0" err="1" smtClean="0"/>
              <a:t>Гуртківець</a:t>
            </a: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Шустик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Каріна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- </a:t>
            </a:r>
            <a:r>
              <a:rPr lang="ru-RU" dirty="0" err="1"/>
              <a:t>співавтор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тез </a:t>
            </a:r>
            <a:r>
              <a:rPr lang="ru-RU" dirty="0" err="1"/>
              <a:t>доповідей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опубліковані</a:t>
            </a:r>
            <a:r>
              <a:rPr lang="ru-RU" dirty="0"/>
              <a:t> у </a:t>
            </a:r>
            <a:r>
              <a:rPr lang="ru-RU" dirty="0" err="1"/>
              <a:t>збірнику</a:t>
            </a:r>
            <a:r>
              <a:rPr lang="ru-RU" dirty="0"/>
              <a:t> </a:t>
            </a:r>
            <a:r>
              <a:rPr lang="ru-RU" dirty="0" err="1"/>
              <a:t>праць</a:t>
            </a:r>
            <a:r>
              <a:rPr lang="ru-RU" dirty="0"/>
              <a:t> І </a:t>
            </a:r>
            <a:r>
              <a:rPr lang="ru-RU" dirty="0" err="1"/>
              <a:t>Всеукраїнської</a:t>
            </a:r>
            <a:r>
              <a:rPr lang="ru-RU" dirty="0"/>
              <a:t> </a:t>
            </a:r>
            <a:r>
              <a:rPr lang="ru-RU" dirty="0" err="1"/>
              <a:t>науково-практичної</a:t>
            </a:r>
            <a:r>
              <a:rPr lang="ru-RU" dirty="0"/>
              <a:t> </a:t>
            </a:r>
            <a:r>
              <a:rPr lang="ru-RU" dirty="0" err="1"/>
              <a:t>конференції</a:t>
            </a:r>
            <a:r>
              <a:rPr lang="ru-RU" dirty="0"/>
              <a:t> з </a:t>
            </a:r>
            <a:r>
              <a:rPr lang="ru-RU" dirty="0" err="1"/>
              <a:t>міжнародною</a:t>
            </a:r>
            <a:r>
              <a:rPr lang="ru-RU" dirty="0"/>
              <a:t> </a:t>
            </a:r>
            <a:r>
              <a:rPr lang="ru-RU" dirty="0" err="1"/>
              <a:t>участю</a:t>
            </a:r>
            <a:r>
              <a:rPr lang="ru-RU" dirty="0"/>
              <a:t> «</a:t>
            </a:r>
            <a:r>
              <a:rPr lang="en-US" dirty="0"/>
              <a:t>YOUTH PHARMACY SCIENCE», </a:t>
            </a:r>
            <a:r>
              <a:rPr lang="ru-RU" dirty="0"/>
              <a:t>яка </a:t>
            </a:r>
            <a:r>
              <a:rPr lang="ru-RU" dirty="0" err="1"/>
              <a:t>відбулась</a:t>
            </a:r>
            <a:r>
              <a:rPr lang="ru-RU" dirty="0"/>
              <a:t> </a:t>
            </a:r>
            <a:r>
              <a:rPr lang="ru-RU" dirty="0" smtClean="0"/>
              <a:t>18 </a:t>
            </a:r>
            <a:r>
              <a:rPr lang="ru-RU" dirty="0" err="1" smtClean="0"/>
              <a:t>грудня</a:t>
            </a:r>
            <a:r>
              <a:rPr lang="ru-RU" dirty="0" smtClean="0"/>
              <a:t> 2021 </a:t>
            </a:r>
            <a:r>
              <a:rPr lang="ru-RU" dirty="0"/>
              <a:t>року у м. </a:t>
            </a:r>
            <a:r>
              <a:rPr lang="ru-RU" dirty="0" err="1"/>
              <a:t>Харків</a:t>
            </a:r>
            <a:r>
              <a:rPr lang="ru-RU" dirty="0"/>
              <a:t>.</a:t>
            </a:r>
            <a:endParaRPr lang="uk-UA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nubip.edu.ua/sites/default/files/u125/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62" y="4878817"/>
            <a:ext cx="3643338" cy="19791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 descr="E:\ЗА=ВА=Н=ТА=ЖЕ=ННЯ_ 30.10.2021_\20220120_1433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857496"/>
            <a:ext cx="3500462" cy="1912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9256" y="714356"/>
            <a:ext cx="3429024" cy="215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4109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709" y="1158384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Фагоцитарна активність перитонеальних макрофагів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vivo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під впливом біоти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них та абіоти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них 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инників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6709" y="247269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Колонієформуюча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здатність, </a:t>
            </a:r>
            <a:r>
              <a:rPr lang="uk-UA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проліферативна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активність та життєздатність </a:t>
            </a:r>
            <a:r>
              <a:rPr lang="uk-UA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мезенхімальних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стовбурових клітин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 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 vitro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за впливу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різних БАР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10213"/>
            <a:ext cx="1528722" cy="1213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Прямоугольник 18"/>
          <p:cNvSpPr/>
          <p:nvPr/>
        </p:nvSpPr>
        <p:spPr>
          <a:xfrm>
            <a:off x="1187624" y="260603"/>
            <a:ext cx="7147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Перспективи подальших досліджень</a:t>
            </a:r>
            <a:endParaRPr lang="uk-UA" sz="3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nubip.edu.ua/sites/default/files/u125/img_18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25948" y="3630166"/>
            <a:ext cx="1137908" cy="151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376709" y="374244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Вплив </a:t>
            </a:r>
            <a:r>
              <a:rPr lang="uk-UA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мезенхімальних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стовбурових клітин </a:t>
            </a:r>
            <a:r>
              <a:rPr lang="uk-UA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 на регенеративні процеси у організмі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4724" y="447754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Алогенна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гемотрансфузія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при анеміях різного </a:t>
            </a:r>
            <a:r>
              <a:rPr lang="uk-UA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генезу</a:t>
            </a:r>
            <a:r>
              <a:rPr lang="uk-UA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 собак</a:t>
            </a:r>
            <a:endParaRPr lang="uk-UA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4" descr="D:\Documents\Malyk\Хірургія\Переливання крові\Взяття крові фото\20171012_172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06900" y="4248531"/>
            <a:ext cx="1789218" cy="1750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10" t="6438" r="3524" b="20364"/>
          <a:stretch/>
        </p:blipFill>
        <p:spPr>
          <a:xfrm>
            <a:off x="6304451" y="1019291"/>
            <a:ext cx="1281295" cy="1245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ЗА=ВА=Н=ТА=ЖЕ=ННЯ_ 30.10.2021_\prapor-ukraini_100030700_orig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7026" y="4081747"/>
            <a:ext cx="4716524" cy="6480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Керівник гуртка:</a:t>
            </a:r>
            <a:endParaRPr lang="uk-UA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50006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ветеринарних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наук,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старший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викладач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Бокотько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Роман Романович</a:t>
            </a:r>
            <a:r>
              <a:rPr lang="uk-UA" b="1" dirty="0" smtClean="0"/>
              <a:t> </a:t>
            </a:r>
            <a:endParaRPr lang="uk-UA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480098"/>
            <a:ext cx="471652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Склад гуртка:</a:t>
            </a:r>
            <a:endParaRPr lang="uk-UA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51921" y="545591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Кащенко Владислава 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Шустик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Каріна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339" y="0"/>
            <a:ext cx="1881661" cy="2508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4214818"/>
            <a:ext cx="2448272" cy="1836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/>
          <p:nvPr/>
        </p:nvPicPr>
        <p:blipFill>
          <a:blip r:embed="rId4"/>
          <a:srcRect l="26349" t="24355" r="26660" b="13281"/>
          <a:stretch>
            <a:fillRect/>
          </a:stretch>
        </p:blipFill>
        <p:spPr bwMode="auto">
          <a:xfrm>
            <a:off x="285720" y="1285860"/>
            <a:ext cx="3746500" cy="2795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5"/>
          <a:srcRect l="26245" t="24355" r="26242" b="12359"/>
          <a:stretch>
            <a:fillRect/>
          </a:stretch>
        </p:blipFill>
        <p:spPr bwMode="auto">
          <a:xfrm>
            <a:off x="3714744" y="1285860"/>
            <a:ext cx="366871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Доктор наук\Desktop\Гурток-2022\Screenshot_20220501-141559_Inst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714884"/>
            <a:ext cx="1968116" cy="1920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193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31536" t="33765" r="12031" b="113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148" y="137060"/>
            <a:ext cx="7848872" cy="6480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Наукова спрямованість гуртка:</a:t>
            </a:r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2139" y="1255044"/>
            <a:ext cx="4376528" cy="500295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імунологічна реактивність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морфологічні особливості клітин крові тварин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клітинні технології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гемотрансфузія</a:t>
            </a:r>
            <a:endParaRPr lang="uk-UA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14" descr="Новый рисунок (41)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666" y="1241446"/>
            <a:ext cx="1512168" cy="150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SSL262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2000" y="1255044"/>
            <a:ext cx="1595066" cy="14595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177" y="2911379"/>
            <a:ext cx="1483657" cy="1087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4955" y="2894976"/>
            <a:ext cx="1644119" cy="1107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9218" y="4182408"/>
            <a:ext cx="1629856" cy="1221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795250" y="4162877"/>
            <a:ext cx="1353584" cy="1804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Documents\Malyk\Nik\Пед процес\ІМУНОЛОГІЯ МАЛЮК\Практичні з імунології\Вступна пара №1\Лабораторія\DSC03211.JPG"/>
          <p:cNvPicPr>
            <a:picLocks noChangeAspect="1" noChangeArrowheads="1"/>
          </p:cNvPicPr>
          <p:nvPr/>
        </p:nvPicPr>
        <p:blipFill>
          <a:blip r:embed="rId2" cstate="print"/>
          <a:srcRect l="34921"/>
          <a:stretch>
            <a:fillRect/>
          </a:stretch>
        </p:blipFill>
        <p:spPr bwMode="auto">
          <a:xfrm>
            <a:off x="6156176" y="1628800"/>
            <a:ext cx="2461505" cy="2412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7715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Бази проведення досліджень</a:t>
            </a:r>
            <a:endParaRPr lang="uk-UA" sz="3200" dirty="0">
              <a:solidFill>
                <a:srgbClr val="00206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7920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Навчально-наукові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лабораторії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клітинних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ветеринарній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медицині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«Банк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55245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D:\Documents\Malyk\Хірургія\Переливання крові\Взяття крові\20171002_180409(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6" t="3231" r="11973" b="-3231"/>
          <a:stretch/>
        </p:blipFill>
        <p:spPr bwMode="auto">
          <a:xfrm>
            <a:off x="6156176" y="4185240"/>
            <a:ext cx="2461505" cy="2062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115212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Апробація різних методів отримання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мезенхімальних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стовбурових клітин з кісткового мозку дрібних тварин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5181600" y="503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471" y="1766193"/>
            <a:ext cx="3402410" cy="2237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57" y="4149080"/>
            <a:ext cx="3433923" cy="2153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https://nubip.edu.ua/sites/default/files/u125/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6459" y="4133341"/>
            <a:ext cx="2892572" cy="2169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/>
          <p:cNvPicPr/>
          <p:nvPr/>
        </p:nvPicPr>
        <p:blipFill>
          <a:blip r:embed="rId5"/>
          <a:srcRect l="26245" t="24355" r="26242" b="12359"/>
          <a:stretch>
            <a:fillRect/>
          </a:stretch>
        </p:blipFill>
        <p:spPr bwMode="auto">
          <a:xfrm>
            <a:off x="1214414" y="1785926"/>
            <a:ext cx="3168644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74146" y="4046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lvl="0" algn="ctr" fontAlgn="base">
              <a:spcAft>
                <a:spcPct val="0"/>
              </a:spcAft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Біотехнологічні </a:t>
            </a: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підходи щодо культивування клітинного матеріалу, отриманого з кісткового мозку тварин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916832"/>
            <a:ext cx="2664296" cy="3554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9499" t="10623"/>
          <a:stretch/>
        </p:blipFill>
        <p:spPr>
          <a:xfrm>
            <a:off x="3428992" y="4643446"/>
            <a:ext cx="2178721" cy="1814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4"/>
          <a:srcRect l="26349" t="24355" r="26660" b="13281"/>
          <a:stretch>
            <a:fillRect/>
          </a:stretch>
        </p:blipFill>
        <p:spPr bwMode="auto">
          <a:xfrm>
            <a:off x="571472" y="1785926"/>
            <a:ext cx="3746500" cy="2795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1380"/>
            <a:ext cx="87849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механізму утворення колоній та формування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моношару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мезенхімальних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стовбурових клітин </a:t>
            </a:r>
          </a:p>
        </p:txBody>
      </p:sp>
      <p:pic>
        <p:nvPicPr>
          <p:cNvPr id="234" name="Рисунок 234" descr="Новый рисунок (20)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424" y="1346833"/>
            <a:ext cx="2034634" cy="2126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" name="Рисунок 23" descr="Новый рисунок (19)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712" y="1346833"/>
            <a:ext cx="1990304" cy="2071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Стрелка вправо 2"/>
          <p:cNvSpPr/>
          <p:nvPr/>
        </p:nvSpPr>
        <p:spPr>
          <a:xfrm>
            <a:off x="4002317" y="2188931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59024" y="3411582"/>
            <a:ext cx="8784976" cy="6906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фагоцитарної активності макрофагів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vivo</a:t>
            </a:r>
            <a:endParaRPr lang="uk-UA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10"/>
          <a:stretch>
            <a:fillRect/>
          </a:stretch>
        </p:blipFill>
        <p:spPr bwMode="auto">
          <a:xfrm>
            <a:off x="1575679" y="4143639"/>
            <a:ext cx="1960635" cy="2161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nubip.edu.ua/sites/default/files/u125/2_1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2"/>
          <a:stretch/>
        </p:blipFill>
        <p:spPr bwMode="auto">
          <a:xfrm>
            <a:off x="5745736" y="4177384"/>
            <a:ext cx="2033261" cy="212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Стрелка вправо 8"/>
          <p:cNvSpPr/>
          <p:nvPr/>
        </p:nvSpPr>
        <p:spPr>
          <a:xfrm>
            <a:off x="4002317" y="5061058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233380"/>
            <a:ext cx="1558946" cy="2079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71380"/>
            <a:ext cx="87849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Дослідження диференційного потенціалу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мезенхімальних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стовбурових клітин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205" y="1268760"/>
            <a:ext cx="1800200" cy="204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трелка вправо 6"/>
          <p:cNvSpPr/>
          <p:nvPr/>
        </p:nvSpPr>
        <p:spPr>
          <a:xfrm>
            <a:off x="4031940" y="2093341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b="19392"/>
          <a:stretch/>
        </p:blipFill>
        <p:spPr>
          <a:xfrm>
            <a:off x="1587205" y="3645023"/>
            <a:ext cx="1874389" cy="2298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5303" y="3572296"/>
            <a:ext cx="1776595" cy="2370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трелка вправо 9"/>
          <p:cNvSpPr/>
          <p:nvPr/>
        </p:nvSpPr>
        <p:spPr>
          <a:xfrm>
            <a:off x="3926380" y="4614023"/>
            <a:ext cx="1224136" cy="3600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532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176</Words>
  <Application>Microsoft Office PowerPoint</Application>
  <PresentationFormat>Экран (4:3)</PresentationFormat>
  <Paragraphs>35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Гурток «Імунологія тварин та патофізіологія»  кафедри хірургії і патофізіології ім. акад.  І.О. Поваженка</vt:lpstr>
      <vt:lpstr>Керівник гуртка:</vt:lpstr>
      <vt:lpstr>Слайд 3</vt:lpstr>
      <vt:lpstr>Наукова спрямованість гуртка: </vt:lpstr>
      <vt:lpstr>Слайд 5</vt:lpstr>
      <vt:lpstr>Апробація різних методів отримання мезенхімальних стовбурових клітин з кісткового мозку дрібних тварин</vt:lpstr>
      <vt:lpstr>Біотехнологічні підходи щодо культивування клітинного матеріалу, отриманого з кісткового мозку тварин</vt:lpstr>
      <vt:lpstr>Дослідження механізму утворення колоній та формування моношару мезенхімальних стовбурових клітин </vt:lpstr>
      <vt:lpstr>Дослідження диференційного потенціалу мезенхімальних стовбурових клітин </vt:lpstr>
      <vt:lpstr>Дослідження впливу алогенної гемотрансфузії на перебіг анемій різного генезу у собак</vt:lpstr>
      <vt:lpstr>Участь гуртківців у конференціях, семінарах, конкурсах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Науковий патофізіологічний гурток  кафедри фізіології,  патофізіології та імунології тварин</dc:title>
  <dc:creator>Nik</dc:creator>
  <cp:lastModifiedBy>Доктор наук</cp:lastModifiedBy>
  <cp:revision>72</cp:revision>
  <dcterms:created xsi:type="dcterms:W3CDTF">2014-05-12T09:24:03Z</dcterms:created>
  <dcterms:modified xsi:type="dcterms:W3CDTF">2022-05-01T11:57:03Z</dcterms:modified>
</cp:coreProperties>
</file>