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22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18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40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01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69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31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481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7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99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03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78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06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360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64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51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2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9E6-620D-4FC9-B0F5-25263750D29F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FBD4-0562-42BA-BAB5-DD21456B49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052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nubip.edu.ua/node/2557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0898" y="2014791"/>
            <a:ext cx="8889999" cy="300714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/>
            </a:r>
            <a:br>
              <a:rPr lang="uk-UA" b="1" dirty="0"/>
            </a:br>
            <a:r>
              <a:rPr lang="uk-UA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Звіт про діяльність наукового гуртка </a:t>
            </a:r>
            <a:r>
              <a:rPr lang="uk-U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uk-UA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Інженерна </a:t>
            </a:r>
            <a:r>
              <a:rPr lang="uk-U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геодезія“</a:t>
            </a:r>
            <a:r>
              <a:rPr lang="ru-U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U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U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2024-2025 навчальний р</a:t>
            </a:r>
            <a:r>
              <a:rPr lang="uk-UA" sz="5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ік</a:t>
            </a:r>
            <a:r>
              <a:rPr lang="uk-UA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uk-UA" sz="5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289249" y="4818406"/>
            <a:ext cx="5943823" cy="904648"/>
          </a:xfrm>
        </p:spPr>
        <p:txBody>
          <a:bodyPr>
            <a:noAutofit/>
          </a:bodyPr>
          <a:lstStyle/>
          <a:p>
            <a:pPr algn="r"/>
            <a:r>
              <a:rPr lang="uk-UA" sz="2400" b="1" cap="none" dirty="0">
                <a:solidFill>
                  <a:schemeClr val="bg1"/>
                </a:solidFill>
              </a:rPr>
              <a:t>Науковий керівник:</a:t>
            </a:r>
            <a:r>
              <a:rPr lang="uk-UA" sz="2400" cap="none" dirty="0">
                <a:solidFill>
                  <a:schemeClr val="bg1"/>
                </a:solidFill>
              </a:rPr>
              <a:t> кандидат технічних наук, старший викладач </a:t>
            </a:r>
            <a:r>
              <a:rPr lang="uk-UA" sz="2400" b="1" cap="none" dirty="0" err="1">
                <a:solidFill>
                  <a:schemeClr val="bg1"/>
                </a:solidFill>
              </a:rPr>
              <a:t>Колеснік</a:t>
            </a:r>
            <a:r>
              <a:rPr lang="uk-UA" sz="2400" b="1" cap="none" dirty="0">
                <a:solidFill>
                  <a:schemeClr val="bg1"/>
                </a:solidFill>
              </a:rPr>
              <a:t> Н.А.</a:t>
            </a:r>
            <a:r>
              <a:rPr lang="uk-UA" sz="2400" dirty="0">
                <a:solidFill>
                  <a:schemeClr val="bg1"/>
                </a:solidFill>
              </a:rPr>
              <a:t/>
            </a:r>
            <a:br>
              <a:rPr lang="uk-UA" sz="2400" dirty="0">
                <a:solidFill>
                  <a:schemeClr val="bg1"/>
                </a:solidFill>
              </a:rPr>
            </a:b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654574" y="6175183"/>
            <a:ext cx="1242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Київ-2025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869331" y="268416"/>
            <a:ext cx="4509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UA" sz="2400" b="1" dirty="0" smtClean="0">
                <a:solidFill>
                  <a:schemeClr val="bg1"/>
                </a:solidFill>
              </a:rPr>
              <a:t>Факультет землевпорядкування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Кафедра </a:t>
            </a:r>
            <a:r>
              <a:rPr lang="uk-UA" sz="2400" b="1" dirty="0">
                <a:solidFill>
                  <a:schemeClr val="bg1"/>
                </a:solidFill>
              </a:rPr>
              <a:t>геодезії та картографії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772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2025-2026 навчальний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996751"/>
            <a:ext cx="9905999" cy="379445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Поглиблення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студентів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сфері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інженерної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геодезії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формування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практичних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навичок</a:t>
            </a:r>
            <a:r>
              <a:rPr lang="ru-RU" dirty="0">
                <a:solidFill>
                  <a:schemeClr val="bg1"/>
                </a:solidFill>
              </a:rPr>
              <a:t>, участь у </a:t>
            </a:r>
            <a:r>
              <a:rPr lang="ru-RU" dirty="0" err="1">
                <a:solidFill>
                  <a:schemeClr val="bg1"/>
                </a:solidFill>
              </a:rPr>
              <a:t>наукових</a:t>
            </a:r>
            <a:r>
              <a:rPr lang="ru-RU" dirty="0">
                <a:solidFill>
                  <a:schemeClr val="bg1"/>
                </a:solidFill>
              </a:rPr>
              <a:t> заходах та </a:t>
            </a:r>
            <a:r>
              <a:rPr lang="ru-RU" dirty="0" err="1">
                <a:solidFill>
                  <a:schemeClr val="bg1"/>
                </a:solidFill>
              </a:rPr>
              <a:t>проєктах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uk-UA" altLang="uk-UA" dirty="0" smtClean="0">
                <a:solidFill>
                  <a:schemeClr val="bg1"/>
                </a:solidFill>
              </a:rPr>
              <a:t> Проведення </a:t>
            </a:r>
            <a:r>
              <a:rPr lang="uk-UA" altLang="uk-UA" dirty="0">
                <a:solidFill>
                  <a:schemeClr val="bg1"/>
                </a:solidFill>
              </a:rPr>
              <a:t>лекції: «Сучасні методи геодезичних вимірювань».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uk-UA" altLang="uk-UA" dirty="0" smtClean="0">
                <a:solidFill>
                  <a:schemeClr val="bg1"/>
                </a:solidFill>
              </a:rPr>
              <a:t> Ознайомлення </a:t>
            </a:r>
            <a:r>
              <a:rPr lang="uk-UA" altLang="uk-UA" dirty="0">
                <a:solidFill>
                  <a:schemeClr val="bg1"/>
                </a:solidFill>
              </a:rPr>
              <a:t>з програмним забезпеченням для обробки геодезичних </a:t>
            </a:r>
            <a:r>
              <a:rPr lang="uk-UA" altLang="uk-UA" dirty="0" smtClean="0">
                <a:solidFill>
                  <a:schemeClr val="bg1"/>
                </a:solidFill>
              </a:rPr>
              <a:t>даних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Підготовка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участі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наукових</a:t>
            </a:r>
            <a:r>
              <a:rPr lang="ru-RU" dirty="0">
                <a:solidFill>
                  <a:schemeClr val="bg1"/>
                </a:solidFill>
              </a:rPr>
              <a:t> конкурсах, </a:t>
            </a:r>
            <a:r>
              <a:rPr lang="ru-RU" dirty="0" err="1">
                <a:solidFill>
                  <a:schemeClr val="bg1"/>
                </a:solidFill>
              </a:rPr>
              <a:t>олімпіадах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altLang="uk-UA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Участь у </a:t>
            </a:r>
            <a:r>
              <a:rPr lang="ru-RU" dirty="0" err="1">
                <a:solidFill>
                  <a:schemeClr val="bg1"/>
                </a:solidFill>
              </a:rPr>
              <a:t>всеукраїнських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міжнародних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конференціях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Впровадження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сучасних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геодезичних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технологій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будівництві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97098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uk-UA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студентського наукового гуртка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141412" y="1315616"/>
            <a:ext cx="9905999" cy="55902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nubip.edu.ua/node/25575</a:t>
            </a:r>
            <a:endParaRPr lang="uk-UA" dirty="0" smtClean="0"/>
          </a:p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163" y="2125104"/>
            <a:ext cx="6075869" cy="43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82" y="2744431"/>
            <a:ext cx="10384971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2915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31767" cy="60525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 та завдання гуртка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9918" y="1194318"/>
            <a:ext cx="7175241" cy="5663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UA" b="1" dirty="0" smtClean="0"/>
              <a:t>	</a:t>
            </a:r>
            <a:r>
              <a:rPr lang="ru-UA" b="1" dirty="0" smtClean="0">
                <a:solidFill>
                  <a:schemeClr val="bg1"/>
                </a:solidFill>
              </a:rPr>
              <a:t>1. </a:t>
            </a:r>
            <a:r>
              <a:rPr lang="uk-UA" b="1" dirty="0" smtClean="0">
                <a:solidFill>
                  <a:schemeClr val="bg1"/>
                </a:solidFill>
              </a:rPr>
              <a:t>Популяризація </a:t>
            </a:r>
            <a:r>
              <a:rPr lang="uk-UA" b="1" dirty="0">
                <a:solidFill>
                  <a:schemeClr val="bg1"/>
                </a:solidFill>
              </a:rPr>
              <a:t>інженерної геодезії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</a:rPr>
              <a:t>Метою гуртка є виявлення та розкриття наукового і творчого потенціалу студентів. Забезпечення зацікавленості студентів до інженерної геодезії.</a:t>
            </a:r>
          </a:p>
          <a:p>
            <a:pPr marL="0" indent="0">
              <a:buNone/>
            </a:pPr>
            <a:r>
              <a:rPr lang="ru-UA" b="1" dirty="0" smtClean="0">
                <a:solidFill>
                  <a:schemeClr val="bg1"/>
                </a:solidFill>
              </a:rPr>
              <a:t>	2. </a:t>
            </a:r>
            <a:r>
              <a:rPr lang="uk-UA" b="1" dirty="0" smtClean="0">
                <a:solidFill>
                  <a:schemeClr val="bg1"/>
                </a:solidFill>
              </a:rPr>
              <a:t>Розвиток </a:t>
            </a:r>
            <a:r>
              <a:rPr lang="uk-UA" b="1" dirty="0">
                <a:solidFill>
                  <a:schemeClr val="bg1"/>
                </a:solidFill>
              </a:rPr>
              <a:t>практичних навичок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</a:rPr>
              <a:t>В межах гуртка студенти отримують практичну підготовку з виконання інженерно-геодезичних </a:t>
            </a:r>
            <a:r>
              <a:rPr lang="uk-UA" dirty="0" err="1">
                <a:solidFill>
                  <a:schemeClr val="bg1"/>
                </a:solidFill>
              </a:rPr>
              <a:t>вишукувань</a:t>
            </a:r>
            <a:r>
              <a:rPr lang="uk-UA" dirty="0">
                <a:solidFill>
                  <a:schemeClr val="bg1"/>
                </a:solidFill>
              </a:rPr>
              <a:t>, геодезичного забезпечення </a:t>
            </a:r>
            <a:r>
              <a:rPr lang="uk-UA" dirty="0" err="1">
                <a:solidFill>
                  <a:schemeClr val="bg1"/>
                </a:solidFill>
              </a:rPr>
              <a:t>проєктування</a:t>
            </a:r>
            <a:r>
              <a:rPr lang="uk-UA" dirty="0">
                <a:solidFill>
                  <a:schemeClr val="bg1"/>
                </a:solidFill>
              </a:rPr>
              <a:t> будівель і споруд, визначення параметрів вертикального планування місцевості тощо.</a:t>
            </a:r>
          </a:p>
          <a:p>
            <a:pPr marL="0" indent="0">
              <a:buNone/>
            </a:pPr>
            <a:r>
              <a:rPr lang="ru-UA" b="1" dirty="0" smtClean="0">
                <a:solidFill>
                  <a:schemeClr val="bg1"/>
                </a:solidFill>
              </a:rPr>
              <a:t>	3. </a:t>
            </a:r>
            <a:r>
              <a:rPr lang="uk-UA" b="1" dirty="0" smtClean="0">
                <a:solidFill>
                  <a:schemeClr val="bg1"/>
                </a:solidFill>
              </a:rPr>
              <a:t>Участь </a:t>
            </a:r>
            <a:r>
              <a:rPr lang="uk-UA" b="1" dirty="0">
                <a:solidFill>
                  <a:schemeClr val="bg1"/>
                </a:solidFill>
              </a:rPr>
              <a:t>у </a:t>
            </a:r>
            <a:r>
              <a:rPr lang="uk-UA" b="1" dirty="0" err="1">
                <a:solidFill>
                  <a:schemeClr val="bg1"/>
                </a:solidFill>
              </a:rPr>
              <a:t>проєктах</a:t>
            </a:r>
            <a:endParaRPr lang="uk-UA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</a:rPr>
              <a:t>Кращі матеріали досліджень рекомендуються до участі у студентських конференціях та публікації тез і статей в наукових виданнях.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18" y="0"/>
            <a:ext cx="4596882" cy="344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18" y="3438330"/>
            <a:ext cx="4601548" cy="34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9347" y="174749"/>
            <a:ext cx="8350897" cy="1436915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Загальні відомості про гурток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006082" y="1035698"/>
            <a:ext cx="9386596" cy="175415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cap="none" dirty="0" err="1">
                <a:solidFill>
                  <a:schemeClr val="bg1"/>
                </a:solidFill>
              </a:rPr>
              <a:t>К</a:t>
            </a:r>
            <a:r>
              <a:rPr lang="ru-RU" sz="9600" b="1" cap="none" dirty="0" err="1" smtClean="0">
                <a:solidFill>
                  <a:schemeClr val="bg1"/>
                </a:solidFill>
              </a:rPr>
              <a:t>ількість</a:t>
            </a:r>
            <a:r>
              <a:rPr lang="ru-RU" sz="9600" b="1" cap="none" dirty="0" smtClean="0">
                <a:solidFill>
                  <a:schemeClr val="bg1"/>
                </a:solidFill>
              </a:rPr>
              <a:t> </a:t>
            </a:r>
            <a:r>
              <a:rPr lang="ru-RU" sz="9600" b="1" cap="none" dirty="0" err="1" smtClean="0">
                <a:solidFill>
                  <a:schemeClr val="bg1"/>
                </a:solidFill>
              </a:rPr>
              <a:t>учасників</a:t>
            </a:r>
            <a:r>
              <a:rPr lang="ru-RU" sz="9600" b="1" cap="none" dirty="0" smtClean="0">
                <a:solidFill>
                  <a:schemeClr val="bg1"/>
                </a:solidFill>
              </a:rPr>
              <a:t>:</a:t>
            </a:r>
            <a:endParaRPr lang="ru-RU" sz="9600" b="1" cap="none" dirty="0">
              <a:solidFill>
                <a:schemeClr val="bg1"/>
              </a:solidFill>
            </a:endParaRPr>
          </a:p>
          <a:p>
            <a:r>
              <a:rPr lang="ru-RU" sz="8600" cap="none" dirty="0" smtClean="0">
                <a:solidFill>
                  <a:schemeClr val="bg1"/>
                </a:solidFill>
              </a:rPr>
              <a:t>23 особи, з них 5 </a:t>
            </a:r>
            <a:r>
              <a:rPr lang="ru-RU" sz="8600" cap="none" dirty="0" err="1" smtClean="0">
                <a:solidFill>
                  <a:schemeClr val="bg1"/>
                </a:solidFill>
              </a:rPr>
              <a:t>студентів</a:t>
            </a:r>
            <a:r>
              <a:rPr lang="ru-RU" sz="8600" cap="none" dirty="0" smtClean="0">
                <a:solidFill>
                  <a:schemeClr val="bg1"/>
                </a:solidFill>
              </a:rPr>
              <a:t> </a:t>
            </a:r>
            <a:r>
              <a:rPr lang="ru-RU" sz="8600" cap="none" dirty="0" err="1" smtClean="0">
                <a:solidFill>
                  <a:schemeClr val="bg1"/>
                </a:solidFill>
              </a:rPr>
              <a:t>першого</a:t>
            </a:r>
            <a:r>
              <a:rPr lang="ru-RU" sz="8600" cap="none" dirty="0" smtClean="0">
                <a:solidFill>
                  <a:schemeClr val="bg1"/>
                </a:solidFill>
              </a:rPr>
              <a:t> курсу; 8 </a:t>
            </a:r>
            <a:r>
              <a:rPr lang="ru-RU" sz="8600" cap="none" dirty="0" err="1" smtClean="0">
                <a:solidFill>
                  <a:schemeClr val="bg1"/>
                </a:solidFill>
              </a:rPr>
              <a:t>студентів</a:t>
            </a:r>
            <a:r>
              <a:rPr lang="ru-RU" sz="8600" cap="none" dirty="0" smtClean="0">
                <a:solidFill>
                  <a:schemeClr val="bg1"/>
                </a:solidFill>
              </a:rPr>
              <a:t> другого курсу; 6 </a:t>
            </a:r>
            <a:r>
              <a:rPr lang="ru-RU" sz="8600" cap="none" dirty="0" err="1" smtClean="0">
                <a:solidFill>
                  <a:schemeClr val="bg1"/>
                </a:solidFill>
              </a:rPr>
              <a:t>студентів</a:t>
            </a:r>
            <a:r>
              <a:rPr lang="ru-RU" sz="8600" cap="none" dirty="0" smtClean="0">
                <a:solidFill>
                  <a:schemeClr val="bg1"/>
                </a:solidFill>
              </a:rPr>
              <a:t> </a:t>
            </a:r>
            <a:r>
              <a:rPr lang="ru-RU" sz="8600" cap="none" dirty="0" err="1" smtClean="0">
                <a:solidFill>
                  <a:schemeClr val="bg1"/>
                </a:solidFill>
              </a:rPr>
              <a:t>третього</a:t>
            </a:r>
            <a:r>
              <a:rPr lang="ru-RU" sz="8600" cap="none" dirty="0" smtClean="0">
                <a:solidFill>
                  <a:schemeClr val="bg1"/>
                </a:solidFill>
              </a:rPr>
              <a:t> курсу; 1 студента четвертого курсу; 3 студента </a:t>
            </a:r>
            <a:r>
              <a:rPr lang="ru-RU" sz="8600" cap="none" dirty="0" err="1" smtClean="0">
                <a:solidFill>
                  <a:schemeClr val="bg1"/>
                </a:solidFill>
              </a:rPr>
              <a:t>першого</a:t>
            </a:r>
            <a:r>
              <a:rPr lang="ru-RU" sz="8600" cap="none" dirty="0" smtClean="0">
                <a:solidFill>
                  <a:schemeClr val="bg1"/>
                </a:solidFill>
              </a:rPr>
              <a:t> року </a:t>
            </a:r>
            <a:r>
              <a:rPr lang="ru-RU" sz="8600" cap="none" dirty="0" err="1" smtClean="0">
                <a:solidFill>
                  <a:schemeClr val="bg1"/>
                </a:solidFill>
              </a:rPr>
              <a:t>магістратури</a:t>
            </a:r>
            <a:r>
              <a:rPr lang="uk-UA" sz="8600" cap="none" dirty="0">
                <a:solidFill>
                  <a:schemeClr val="bg1"/>
                </a:solidFill>
              </a:rPr>
              <a:t>.</a:t>
            </a:r>
            <a:endParaRPr lang="ru-RU" sz="8600" cap="none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3008" y="2932345"/>
            <a:ext cx="5001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Науковий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керівник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кандидат технічних наук, старший викладач </a:t>
            </a:r>
            <a:r>
              <a:rPr lang="uk-UA" b="1" dirty="0" err="1">
                <a:solidFill>
                  <a:schemeClr val="bg1"/>
                </a:solidFill>
              </a:rPr>
              <a:t>Колеснік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Наталія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596742" y="2932345"/>
            <a:ext cx="4460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Староста </a:t>
            </a:r>
            <a:r>
              <a:rPr lang="ru-RU" b="1" dirty="0" err="1" smtClean="0">
                <a:solidFill>
                  <a:schemeClr val="bg1"/>
                </a:solidFill>
              </a:rPr>
              <a:t>гуртка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uk-UA" dirty="0">
                <a:solidFill>
                  <a:schemeClr val="bg1"/>
                </a:solidFill>
              </a:rPr>
              <a:t>с</a:t>
            </a:r>
            <a:r>
              <a:rPr lang="uk-UA" dirty="0" smtClean="0">
                <a:solidFill>
                  <a:schemeClr val="bg1"/>
                </a:solidFill>
              </a:rPr>
              <a:t>тудентка 1 курсу факультету землевпорядкування </a:t>
            </a:r>
            <a:r>
              <a:rPr lang="uk-UA" b="1" dirty="0" err="1" smtClean="0">
                <a:solidFill>
                  <a:schemeClr val="bg1"/>
                </a:solidFill>
              </a:rPr>
              <a:t>Гасюк</a:t>
            </a:r>
            <a:r>
              <a:rPr lang="uk-UA" b="1" dirty="0" smtClean="0">
                <a:solidFill>
                  <a:schemeClr val="bg1"/>
                </a:solidFill>
              </a:rPr>
              <a:t> Анна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82" y="3998166"/>
            <a:ext cx="1787778" cy="2622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07" y="3998166"/>
            <a:ext cx="1790691" cy="26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51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проведені гуртком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924540"/>
            <a:ext cx="9905999" cy="1221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Проведено 8 зустрічей гуртка, на яких обговорювалися теми </a:t>
            </a:r>
            <a:r>
              <a:rPr lang="en-US" dirty="0" smtClean="0">
                <a:solidFill>
                  <a:schemeClr val="bg1"/>
                </a:solidFill>
              </a:rPr>
              <a:t>GNSS-</a:t>
            </a:r>
            <a:r>
              <a:rPr lang="uk-UA" dirty="0" smtClean="0">
                <a:solidFill>
                  <a:schemeClr val="bg1"/>
                </a:solidFill>
              </a:rPr>
              <a:t>технологій, топографо-геодезичного знімання, лазерного сканування, </a:t>
            </a:r>
            <a:r>
              <a:rPr lang="uk-UA" dirty="0">
                <a:solidFill>
                  <a:schemeClr val="bg1"/>
                </a:solidFill>
              </a:rPr>
              <a:t>використання </a:t>
            </a:r>
            <a:r>
              <a:rPr lang="uk-UA" dirty="0" smtClean="0">
                <a:solidFill>
                  <a:schemeClr val="bg1"/>
                </a:solidFill>
              </a:rPr>
              <a:t>сучасних геодезичних </a:t>
            </a:r>
            <a:r>
              <a:rPr lang="uk-UA" dirty="0">
                <a:solidFill>
                  <a:schemeClr val="bg1"/>
                </a:solidFill>
              </a:rPr>
              <a:t>приладів.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" y="2126861"/>
            <a:ext cx="3548354" cy="4731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374" y="3116414"/>
            <a:ext cx="4624415" cy="2752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241" y="3116414"/>
            <a:ext cx="3757759" cy="27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73285"/>
            <a:ext cx="9905998" cy="66910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досягнення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40669" y="942391"/>
            <a:ext cx="1090748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Опубліковані тези, матеріали </a:t>
            </a:r>
            <a:r>
              <a:rPr lang="uk-UA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доповідей членів </a:t>
            </a:r>
            <a:r>
              <a:rPr lang="uk-UA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гуртка</a:t>
            </a:r>
            <a:endParaRPr lang="uk-UA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M</a:t>
            </a:r>
            <a:r>
              <a:rPr lang="uk-UA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Kozhemiako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N.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Kolesnik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Determination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deviations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Earth’s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surface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deformations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geodetic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observations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Geoscientists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Engineers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Proceedings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Professionals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«GeoTerrace-2024»,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Oct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2024, p.1 - 5. DOI: </a:t>
            </a:r>
            <a:r>
              <a:rPr lang="uk-UA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10.3997/2214-4609.2024510054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Коломієць </a:t>
            </a:r>
            <a:r>
              <a:rPr lang="uk-UA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К.С.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Колеснік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Н.А. Вплив теплоелектростанцій на екологію та перспективи «зеленої енергетики» для України.</a:t>
            </a:r>
            <a:r>
              <a:rPr lang="uk-UA" b="1" cap="all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Збірка наукових праць Міжнародної науково-практичної конференції молодих вчених, студентів та аспірантів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GeoPOINT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2025: “Землеустрій і топографічна діяльність в умовах війни та післявоєнного відновлення і зміни клімату”. Київ, 6-7 березня 2025 </a:t>
            </a:r>
            <a:r>
              <a:rPr lang="uk-UA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3. </a:t>
            </a:r>
            <a:r>
              <a:rPr lang="uk-UA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Незвидський</a:t>
            </a:r>
            <a:r>
              <a:rPr lang="uk-UA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ea typeface="Calibri" panose="020F0502020204030204" pitchFamily="34" charset="0"/>
              </a:rPr>
              <a:t>І.К.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</a:rPr>
              <a:t>Колеснік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</a:rPr>
              <a:t> Н.А. </a:t>
            </a:r>
            <a:r>
              <a:rPr lang="uk-UA" cap="all" dirty="0">
                <a:solidFill>
                  <a:schemeClr val="bg1"/>
                </a:solidFill>
                <a:ea typeface="Calibri" panose="020F0502020204030204" pitchFamily="34" charset="0"/>
              </a:rPr>
              <a:t>Принципи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</a:rPr>
              <a:t> ОПТИМАЛЬНОГО ВИБ</a:t>
            </a:r>
            <a:r>
              <a:rPr lang="ru-UA" dirty="0">
                <a:solidFill>
                  <a:schemeClr val="bg1"/>
                </a:solidFill>
                <a:ea typeface="Calibri" panose="020F0502020204030204" pitchFamily="34" charset="0"/>
              </a:rPr>
              <a:t>О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</a:rPr>
              <a:t>Р</a:t>
            </a:r>
            <a:r>
              <a:rPr lang="ru-UA" dirty="0">
                <a:solidFill>
                  <a:schemeClr val="bg1"/>
                </a:solidFill>
                <a:ea typeface="Calibri" panose="020F0502020204030204" pitchFamily="34" charset="0"/>
              </a:rPr>
              <a:t>У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</a:rPr>
              <a:t> ЗЕМЕЛЬНИХ ДІЛЯНОК ДЛЯ ПРОЕКТУВАННЯ ВЕС.</a:t>
            </a:r>
            <a:r>
              <a:rPr lang="uk-UA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</a:rPr>
              <a:t>Збірка наукових праць Міжнародної науково-практичної конференції молодих вчених, студентів та аспірантів </a:t>
            </a:r>
            <a:r>
              <a:rPr lang="uk-UA" dirty="0" err="1">
                <a:solidFill>
                  <a:schemeClr val="bg1"/>
                </a:solidFill>
                <a:ea typeface="Calibri" panose="020F0502020204030204" pitchFamily="34" charset="0"/>
              </a:rPr>
              <a:t>GeoPOINT</a:t>
            </a:r>
            <a:r>
              <a:rPr lang="uk-UA" dirty="0">
                <a:solidFill>
                  <a:schemeClr val="bg1"/>
                </a:solidFill>
                <a:ea typeface="Calibri" panose="020F0502020204030204" pitchFamily="34" charset="0"/>
              </a:rPr>
              <a:t> 2025: “Землеустрій і топографічна діяльність в умовах війни та післявоєнного відновлення і зміни клімату”. Київ, 6-7 березня 2025 р.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11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 досягнення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740195" y="1689648"/>
            <a:ext cx="7321453" cy="42259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Статті </a:t>
            </a:r>
            <a:r>
              <a:rPr lang="uk-UA" b="1" dirty="0">
                <a:solidFill>
                  <a:schemeClr val="bg1"/>
                </a:solidFill>
              </a:rPr>
              <a:t>членів гуртка, </a:t>
            </a:r>
            <a:r>
              <a:rPr lang="uk-UA" b="1" dirty="0" smtClean="0">
                <a:solidFill>
                  <a:schemeClr val="bg1"/>
                </a:solidFill>
              </a:rPr>
              <a:t>опубліковані </a:t>
            </a:r>
            <a:r>
              <a:rPr lang="uk-UA" b="1" dirty="0">
                <a:solidFill>
                  <a:schemeClr val="bg1"/>
                </a:solidFill>
              </a:rPr>
              <a:t>у </a:t>
            </a:r>
            <a:r>
              <a:rPr lang="uk-UA" b="1" dirty="0" smtClean="0">
                <a:solidFill>
                  <a:schemeClr val="bg1"/>
                </a:solidFill>
              </a:rPr>
              <a:t>фахових виданнях під керівництвом наукового керівника гуртка</a:t>
            </a:r>
            <a:endParaRPr lang="uk-U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uk-UA" dirty="0" err="1" smtClean="0">
                <a:solidFill>
                  <a:schemeClr val="bg1"/>
                </a:solidFill>
              </a:rPr>
              <a:t>Kolesnik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N., </a:t>
            </a:r>
            <a:r>
              <a:rPr lang="uk-UA" b="1" dirty="0" err="1">
                <a:solidFill>
                  <a:schemeClr val="bg1"/>
                </a:solidFill>
              </a:rPr>
              <a:t>Kozhemiako</a:t>
            </a:r>
            <a:r>
              <a:rPr lang="uk-UA" b="1" dirty="0">
                <a:solidFill>
                  <a:schemeClr val="bg1"/>
                </a:solidFill>
              </a:rPr>
              <a:t> M.</a:t>
            </a:r>
            <a:r>
              <a:rPr lang="uk-UA" dirty="0">
                <a:solidFill>
                  <a:schemeClr val="bg1"/>
                </a:solidFill>
              </a:rPr>
              <a:t> Геодезичний моніторинг деформацій земної поверхні та магістрального газопроводу в зоні впливу гірничих робіт / Землеустрій, кадастр і моніторинг земель. - 2024. - №3. - С. 123-133. DOI: http://dx.doi.org/10.31548/zemleustriy2024.03.010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659" y="1689648"/>
            <a:ext cx="4504724" cy="40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6220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ВиступИ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 - учасників гуртка в семінарах, конференціях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98580" y="1418253"/>
            <a:ext cx="11504644" cy="24912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M</a:t>
            </a:r>
            <a:r>
              <a:rPr lang="uk-UA" b="1" dirty="0">
                <a:solidFill>
                  <a:schemeClr val="bg1"/>
                </a:solidFill>
              </a:rPr>
              <a:t>. </a:t>
            </a:r>
            <a:r>
              <a:rPr lang="uk-UA" b="1" dirty="0" err="1">
                <a:solidFill>
                  <a:schemeClr val="bg1"/>
                </a:solidFill>
              </a:rPr>
              <a:t>Kozhemiako</a:t>
            </a:r>
            <a:r>
              <a:rPr lang="uk-UA" dirty="0">
                <a:solidFill>
                  <a:schemeClr val="bg1"/>
                </a:solidFill>
              </a:rPr>
              <a:t>, N. </a:t>
            </a:r>
            <a:r>
              <a:rPr lang="uk-UA" dirty="0" err="1">
                <a:solidFill>
                  <a:schemeClr val="bg1"/>
                </a:solidFill>
              </a:rPr>
              <a:t>Kolesnik</a:t>
            </a:r>
            <a:r>
              <a:rPr lang="uk-UA" dirty="0">
                <a:solidFill>
                  <a:schemeClr val="bg1"/>
                </a:solidFill>
              </a:rPr>
              <a:t>. </a:t>
            </a:r>
            <a:r>
              <a:rPr lang="uk-UA" dirty="0" err="1">
                <a:solidFill>
                  <a:schemeClr val="bg1"/>
                </a:solidFill>
              </a:rPr>
              <a:t>Determination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of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the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features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of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distribution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deviations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on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the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Earth’s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surface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deformations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based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on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the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results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of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geodetic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observations</a:t>
            </a:r>
            <a:r>
              <a:rPr lang="uk-UA" dirty="0">
                <a:solidFill>
                  <a:schemeClr val="bg1"/>
                </a:solidFill>
              </a:rPr>
              <a:t>. </a:t>
            </a:r>
            <a:r>
              <a:rPr lang="uk-UA" dirty="0" err="1">
                <a:solidFill>
                  <a:schemeClr val="bg1"/>
                </a:solidFill>
              </a:rPr>
              <a:t>European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Association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of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Geoscientists</a:t>
            </a:r>
            <a:r>
              <a:rPr lang="uk-UA" dirty="0">
                <a:solidFill>
                  <a:schemeClr val="bg1"/>
                </a:solidFill>
              </a:rPr>
              <a:t> &amp; </a:t>
            </a:r>
            <a:r>
              <a:rPr lang="uk-UA" dirty="0" err="1">
                <a:solidFill>
                  <a:schemeClr val="bg1"/>
                </a:solidFill>
              </a:rPr>
              <a:t>Engineers</a:t>
            </a:r>
            <a:r>
              <a:rPr lang="uk-UA" dirty="0">
                <a:solidFill>
                  <a:schemeClr val="bg1"/>
                </a:solidFill>
              </a:rPr>
              <a:t>.: </a:t>
            </a:r>
            <a:r>
              <a:rPr lang="uk-UA" dirty="0" err="1">
                <a:solidFill>
                  <a:schemeClr val="bg1"/>
                </a:solidFill>
              </a:rPr>
              <a:t>Conference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Proceedings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International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Conference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of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Young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Professionals</a:t>
            </a:r>
            <a:r>
              <a:rPr lang="uk-UA" dirty="0">
                <a:solidFill>
                  <a:schemeClr val="bg1"/>
                </a:solidFill>
              </a:rPr>
              <a:t> «GeoTerrace-2024», </a:t>
            </a:r>
            <a:r>
              <a:rPr lang="uk-UA" dirty="0" err="1">
                <a:solidFill>
                  <a:schemeClr val="bg1"/>
                </a:solidFill>
              </a:rPr>
              <a:t>Oct</a:t>
            </a:r>
            <a:r>
              <a:rPr lang="uk-UA" dirty="0">
                <a:solidFill>
                  <a:schemeClr val="bg1"/>
                </a:solidFill>
              </a:rPr>
              <a:t> 2024.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uk-UA" b="1" dirty="0" smtClean="0">
                <a:solidFill>
                  <a:schemeClr val="bg1"/>
                </a:solidFill>
              </a:rPr>
              <a:t>Коломієць </a:t>
            </a:r>
            <a:r>
              <a:rPr lang="uk-UA" b="1" dirty="0">
                <a:solidFill>
                  <a:schemeClr val="bg1"/>
                </a:solidFill>
              </a:rPr>
              <a:t>К.С.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Колеснік</a:t>
            </a:r>
            <a:r>
              <a:rPr lang="uk-UA" dirty="0">
                <a:solidFill>
                  <a:schemeClr val="bg1"/>
                </a:solidFill>
              </a:rPr>
              <a:t> Н.А. Вплив теплоелектростанцій на екологію та перспективи «зеленої енергетики» для України.</a:t>
            </a:r>
            <a:r>
              <a:rPr lang="uk-UA" b="1" cap="all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Міжнародна науково-практична конференція молодих вчених, студентів та аспірантів </a:t>
            </a:r>
            <a:r>
              <a:rPr lang="uk-UA" dirty="0" err="1">
                <a:solidFill>
                  <a:schemeClr val="bg1"/>
                </a:solidFill>
              </a:rPr>
              <a:t>GeoPOINT</a:t>
            </a:r>
            <a:r>
              <a:rPr lang="uk-UA" dirty="0">
                <a:solidFill>
                  <a:schemeClr val="bg1"/>
                </a:solidFill>
              </a:rPr>
              <a:t> 2025: “Землеустрій і топографічна діяльність в умовах війни та післявоєнного відновлення і зміни клімату”. Київ, 6-7 березня 2025 </a:t>
            </a:r>
            <a:r>
              <a:rPr lang="uk-UA" dirty="0" smtClean="0">
                <a:solidFill>
                  <a:schemeClr val="bg1"/>
                </a:solidFill>
              </a:rPr>
              <a:t>р.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Незвидський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І.К.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Колеснік</a:t>
            </a:r>
            <a:r>
              <a:rPr lang="uk-UA" dirty="0">
                <a:solidFill>
                  <a:schemeClr val="bg1"/>
                </a:solidFill>
              </a:rPr>
              <a:t> Н.А. </a:t>
            </a:r>
            <a:r>
              <a:rPr lang="uk-UA" cap="all" dirty="0">
                <a:solidFill>
                  <a:schemeClr val="bg1"/>
                </a:solidFill>
              </a:rPr>
              <a:t>Принципи</a:t>
            </a:r>
            <a:r>
              <a:rPr lang="uk-UA" dirty="0">
                <a:solidFill>
                  <a:schemeClr val="bg1"/>
                </a:solidFill>
              </a:rPr>
              <a:t> ОПТИМАЛЬНОГО ВИБ</a:t>
            </a:r>
            <a:r>
              <a:rPr lang="ru-UA" dirty="0">
                <a:solidFill>
                  <a:schemeClr val="bg1"/>
                </a:solidFill>
              </a:rPr>
              <a:t>О</a:t>
            </a:r>
            <a:r>
              <a:rPr lang="uk-UA" dirty="0">
                <a:solidFill>
                  <a:schemeClr val="bg1"/>
                </a:solidFill>
              </a:rPr>
              <a:t>Р</a:t>
            </a:r>
            <a:r>
              <a:rPr lang="ru-UA" dirty="0">
                <a:solidFill>
                  <a:schemeClr val="bg1"/>
                </a:solidFill>
              </a:rPr>
              <a:t>У</a:t>
            </a:r>
            <a:r>
              <a:rPr lang="uk-UA" dirty="0">
                <a:solidFill>
                  <a:schemeClr val="bg1"/>
                </a:solidFill>
              </a:rPr>
              <a:t> ЗЕМЕЛЬНИХ ДІЛЯНОК ДЛЯ ПРОЕКТУВАННЯ ВЕС.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Міжнародна науково-практична конференція молодих вчених, студентів та аспірантів </a:t>
            </a:r>
            <a:r>
              <a:rPr lang="uk-UA" dirty="0" err="1">
                <a:solidFill>
                  <a:schemeClr val="bg1"/>
                </a:solidFill>
              </a:rPr>
              <a:t>GeoPOINT</a:t>
            </a:r>
            <a:r>
              <a:rPr lang="uk-UA" dirty="0">
                <a:solidFill>
                  <a:schemeClr val="bg1"/>
                </a:solidFill>
              </a:rPr>
              <a:t> 2025: “Землеустрій і топографічна діяльність в умовах війни та післявоєнного відновлення і зміни клімату”. Київ, 6-7 березня 2025 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52" y="3851770"/>
            <a:ext cx="4488426" cy="3006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750" y="3851770"/>
            <a:ext cx="2130043" cy="3006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665" y="3873264"/>
            <a:ext cx="4164112" cy="29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39" y="618518"/>
            <a:ext cx="11159412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Членів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гуртка в Міжнародних та Всеукраїнських наукових студентських олімпіадах, Всеукраїнському конкурсі студентських наукових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838940"/>
            <a:ext cx="9905999" cy="22758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Участь </a:t>
            </a:r>
            <a:r>
              <a:rPr lang="uk-UA" dirty="0">
                <a:solidFill>
                  <a:schemeClr val="bg1"/>
                </a:solidFill>
              </a:rPr>
              <a:t>в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uk-UA" dirty="0">
                <a:solidFill>
                  <a:schemeClr val="bg1"/>
                </a:solidFill>
              </a:rPr>
              <a:t> етапі Всеукраїнської студентської олімпіади у 2024-2025 </a:t>
            </a:r>
            <a:r>
              <a:rPr lang="uk-UA" dirty="0" err="1">
                <a:solidFill>
                  <a:schemeClr val="bg1"/>
                </a:solidFill>
              </a:rPr>
              <a:t>н.р</a:t>
            </a:r>
            <a:r>
              <a:rPr lang="uk-UA" dirty="0">
                <a:solidFill>
                  <a:schemeClr val="bg1"/>
                </a:solidFill>
              </a:rPr>
              <a:t>. у НУБіП України зі спеціальності 193 «Геодезія та землеустрій» з навчальної дисципліни «Топографія» - </a:t>
            </a:r>
            <a:r>
              <a:rPr lang="uk-UA" b="1" dirty="0">
                <a:solidFill>
                  <a:schemeClr val="bg1"/>
                </a:solidFill>
              </a:rPr>
              <a:t>Бондар Анастасія, </a:t>
            </a:r>
            <a:r>
              <a:rPr lang="uk-UA" b="1" dirty="0" err="1">
                <a:solidFill>
                  <a:schemeClr val="bg1"/>
                </a:solidFill>
              </a:rPr>
              <a:t>Миронець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Олександр.</a:t>
            </a:r>
            <a:endParaRPr lang="uk-U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Участь </a:t>
            </a:r>
            <a:r>
              <a:rPr lang="uk-UA" dirty="0">
                <a:solidFill>
                  <a:schemeClr val="bg1"/>
                </a:solidFill>
              </a:rPr>
              <a:t>в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uk-UA" dirty="0">
                <a:solidFill>
                  <a:schemeClr val="bg1"/>
                </a:solidFill>
              </a:rPr>
              <a:t> етапі Всеукраїнського конкурсу студентських наукових робіт зі спеціальності 193 «Геодезія та землеустрій» </a:t>
            </a:r>
            <a:r>
              <a:rPr lang="uk-UA" b="1" dirty="0">
                <a:solidFill>
                  <a:schemeClr val="bg1"/>
                </a:solidFill>
              </a:rPr>
              <a:t>Петренко Володимир</a:t>
            </a:r>
            <a:r>
              <a:rPr lang="uk-UA" dirty="0">
                <a:solidFill>
                  <a:schemeClr val="bg1"/>
                </a:solidFill>
              </a:rPr>
              <a:t> з темою «Моніторинг та інвентаризація земель природно-заповідного фонду (на прикладі Карпатського національного природного парку</a:t>
            </a:r>
            <a:r>
              <a:rPr lang="uk-UA" dirty="0" smtClean="0">
                <a:solidFill>
                  <a:schemeClr val="bg1"/>
                </a:solidFill>
              </a:rPr>
              <a:t>)».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Участь </a:t>
            </a:r>
            <a:r>
              <a:rPr lang="uk-UA" dirty="0">
                <a:solidFill>
                  <a:schemeClr val="bg1"/>
                </a:solidFill>
              </a:rPr>
              <a:t>в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uk-UA" dirty="0">
                <a:solidFill>
                  <a:schemeClr val="bg1"/>
                </a:solidFill>
              </a:rPr>
              <a:t> етапі Всеукраїнського конкурсу студентських наукових робіт зі спеціальності 193 «Геодезія та землеустрій» </a:t>
            </a:r>
            <a:r>
              <a:rPr lang="uk-UA" b="1" dirty="0" err="1">
                <a:solidFill>
                  <a:schemeClr val="bg1"/>
                </a:solidFill>
              </a:rPr>
              <a:t>Незвидський</a:t>
            </a:r>
            <a:r>
              <a:rPr lang="uk-UA" b="1" dirty="0">
                <a:solidFill>
                  <a:schemeClr val="bg1"/>
                </a:solidFill>
              </a:rPr>
              <a:t> Іван</a:t>
            </a:r>
            <a:r>
              <a:rPr lang="uk-UA" dirty="0">
                <a:solidFill>
                  <a:schemeClr val="bg1"/>
                </a:solidFill>
              </a:rPr>
              <a:t> з темою «Топографо-геодезичне забезпечення вибору земельних ділянок для </a:t>
            </a:r>
            <a:r>
              <a:rPr lang="uk-UA" dirty="0" err="1">
                <a:solidFill>
                  <a:schemeClr val="bg1"/>
                </a:solidFill>
              </a:rPr>
              <a:t>проєктування</a:t>
            </a:r>
            <a:r>
              <a:rPr lang="uk-UA" dirty="0">
                <a:solidFill>
                  <a:schemeClr val="bg1"/>
                </a:solidFill>
              </a:rPr>
              <a:t> розміщення вітрових та сонячних електростанцій»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4041138"/>
            <a:ext cx="3477849" cy="2588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031" y="4016738"/>
            <a:ext cx="3493399" cy="2612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408" y="4028937"/>
            <a:ext cx="3603623" cy="26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19938"/>
            <a:ext cx="9905998" cy="62245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заходи, Які відвідали члени гуртка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4130920"/>
            <a:ext cx="4085931" cy="2695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44" y="4130920"/>
            <a:ext cx="3252867" cy="2695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843" y="942391"/>
            <a:ext cx="3627232" cy="2703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62" y="942391"/>
            <a:ext cx="5400150" cy="2566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211" y="2225429"/>
            <a:ext cx="3877216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93</TotalTime>
  <Words>833</Words>
  <Application>Microsoft Office PowerPoint</Application>
  <PresentationFormat>Широкий екран</PresentationFormat>
  <Paragraphs>48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Схема</vt:lpstr>
      <vt:lpstr> Звіт про діяльність наукового гуртка "Інженерна геодезія“ за 2024-2025 навчальний рік </vt:lpstr>
      <vt:lpstr>Мета та завдання гуртка</vt:lpstr>
      <vt:lpstr>Загальні відомості про гурток </vt:lpstr>
      <vt:lpstr>Заходи проведені гуртком </vt:lpstr>
      <vt:lpstr>Наукові досягнення</vt:lpstr>
      <vt:lpstr>Наукові досягнення </vt:lpstr>
      <vt:lpstr>ВиступИ студентів - учасників гуртка в семінарах, конференціях тощо  </vt:lpstr>
      <vt:lpstr>Участь Членів гуртка в Міжнародних та Всеукраїнських наукових студентських олімпіадах, Всеукраїнському конкурсі студентських наукових робіт </vt:lpstr>
      <vt:lpstr>Інші заходи, Які відвідали члени гуртка</vt:lpstr>
      <vt:lpstr>Плани на 2025-2026 навчальний рік</vt:lpstr>
      <vt:lpstr>Web-сторінка студентського наукового гуртка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Наталія Колеснiк</dc:creator>
  <cp:lastModifiedBy>Наталія Колеснiк</cp:lastModifiedBy>
  <cp:revision>19</cp:revision>
  <dcterms:created xsi:type="dcterms:W3CDTF">2025-04-11T10:25:47Z</dcterms:created>
  <dcterms:modified xsi:type="dcterms:W3CDTF">2025-04-14T08:10:24Z</dcterms:modified>
</cp:coreProperties>
</file>