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5"/>
  </p:notesMasterIdLst>
  <p:handoutMasterIdLst>
    <p:handoutMasterId r:id="rId66"/>
  </p:handoutMasterIdLst>
  <p:sldIdLst>
    <p:sldId id="256" r:id="rId2"/>
    <p:sldId id="268" r:id="rId3"/>
    <p:sldId id="269" r:id="rId4"/>
    <p:sldId id="272"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9" r:id="rId33"/>
    <p:sldId id="338" r:id="rId34"/>
    <p:sldId id="337" r:id="rId35"/>
    <p:sldId id="334" r:id="rId36"/>
    <p:sldId id="335" r:id="rId37"/>
    <p:sldId id="336" r:id="rId38"/>
    <p:sldId id="340" r:id="rId39"/>
    <p:sldId id="342" r:id="rId40"/>
    <p:sldId id="341" r:id="rId41"/>
    <p:sldId id="343" r:id="rId42"/>
    <p:sldId id="345" r:id="rId43"/>
    <p:sldId id="347" r:id="rId44"/>
    <p:sldId id="349" r:id="rId45"/>
    <p:sldId id="348" r:id="rId46"/>
    <p:sldId id="346" r:id="rId47"/>
    <p:sldId id="351" r:id="rId48"/>
    <p:sldId id="350" r:id="rId49"/>
    <p:sldId id="352" r:id="rId50"/>
    <p:sldId id="353" r:id="rId51"/>
    <p:sldId id="354" r:id="rId52"/>
    <p:sldId id="357" r:id="rId53"/>
    <p:sldId id="356" r:id="rId54"/>
    <p:sldId id="360" r:id="rId55"/>
    <p:sldId id="361" r:id="rId56"/>
    <p:sldId id="355" r:id="rId57"/>
    <p:sldId id="359" r:id="rId58"/>
    <p:sldId id="362" r:id="rId59"/>
    <p:sldId id="365" r:id="rId60"/>
    <p:sldId id="358" r:id="rId61"/>
    <p:sldId id="368" r:id="rId62"/>
    <p:sldId id="369" r:id="rId63"/>
    <p:sldId id="370" r:id="rId6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87F06B3-85F9-4C9E-8DE7-2CA1D82CFE36}">
          <p14:sldIdLst>
            <p14:sldId id="256"/>
            <p14:sldId id="268"/>
            <p14:sldId id="269"/>
            <p14:sldId id="272"/>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9"/>
            <p14:sldId id="338"/>
            <p14:sldId id="337"/>
            <p14:sldId id="334"/>
            <p14:sldId id="335"/>
            <p14:sldId id="336"/>
            <p14:sldId id="340"/>
            <p14:sldId id="342"/>
            <p14:sldId id="341"/>
            <p14:sldId id="343"/>
            <p14:sldId id="345"/>
            <p14:sldId id="347"/>
            <p14:sldId id="349"/>
            <p14:sldId id="348"/>
            <p14:sldId id="346"/>
            <p14:sldId id="351"/>
            <p14:sldId id="350"/>
            <p14:sldId id="352"/>
            <p14:sldId id="353"/>
            <p14:sldId id="354"/>
            <p14:sldId id="357"/>
            <p14:sldId id="356"/>
            <p14:sldId id="360"/>
            <p14:sldId id="361"/>
            <p14:sldId id="355"/>
            <p14:sldId id="359"/>
            <p14:sldId id="362"/>
            <p14:sldId id="365"/>
            <p14:sldId id="358"/>
            <p14:sldId id="368"/>
            <p14:sldId id="369"/>
            <p14:sldId id="3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71" autoAdjust="0"/>
  </p:normalViewPr>
  <p:slideViewPr>
    <p:cSldViewPr>
      <p:cViewPr varScale="1">
        <p:scale>
          <a:sx n="83" d="100"/>
          <a:sy n="83" d="100"/>
        </p:scale>
        <p:origin x="1392" y="67"/>
      </p:cViewPr>
      <p:guideLst>
        <p:guide orient="horz" pos="2160"/>
        <p:guide pos="2880"/>
      </p:guideLst>
    </p:cSldViewPr>
  </p:slideViewPr>
  <p:outlineViewPr>
    <p:cViewPr>
      <p:scale>
        <a:sx n="33" d="100"/>
        <a:sy n="33" d="100"/>
      </p:scale>
      <p:origin x="0" y="88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69D309-3166-4B4B-AF08-9F4147F950E7}" type="datetimeFigureOut">
              <a:rPr lang="uk-UA" smtClean="0"/>
              <a:t>19.03.2025</a:t>
            </a:fld>
            <a:endParaRPr lang="uk-UA"/>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59F2B0-CBCE-4325-95D5-370B9DAA31F7}" type="slidenum">
              <a:rPr lang="uk-UA" smtClean="0"/>
              <a:t>‹#›</a:t>
            </a:fld>
            <a:endParaRPr lang="uk-UA"/>
          </a:p>
        </p:txBody>
      </p:sp>
    </p:spTree>
    <p:extLst>
      <p:ext uri="{BB962C8B-B14F-4D97-AF65-F5344CB8AC3E}">
        <p14:creationId xmlns:p14="http://schemas.microsoft.com/office/powerpoint/2010/main" val="2648650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02DE9-E421-4239-A266-99C886E50449}" type="datetimeFigureOut">
              <a:rPr lang="uk-UA" smtClean="0"/>
              <a:t>19.03.2025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0DD4D-CBBC-43C1-9F1E-7FBB87385563}" type="slidenum">
              <a:rPr lang="uk-UA" smtClean="0"/>
              <a:t>‹#›</a:t>
            </a:fld>
            <a:endParaRPr lang="uk-UA"/>
          </a:p>
        </p:txBody>
      </p:sp>
    </p:spTree>
    <p:extLst>
      <p:ext uri="{BB962C8B-B14F-4D97-AF65-F5344CB8AC3E}">
        <p14:creationId xmlns:p14="http://schemas.microsoft.com/office/powerpoint/2010/main" val="174528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460DD4D-CBBC-43C1-9F1E-7FBB87385563}" type="slidenum">
              <a:rPr lang="uk-UA" smtClean="0"/>
              <a:t>3</a:t>
            </a:fld>
            <a:endParaRPr lang="uk-UA"/>
          </a:p>
        </p:txBody>
      </p:sp>
    </p:spTree>
    <p:extLst>
      <p:ext uri="{BB962C8B-B14F-4D97-AF65-F5344CB8AC3E}">
        <p14:creationId xmlns:p14="http://schemas.microsoft.com/office/powerpoint/2010/main" val="57776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F9E0937E-8A1D-455C-8F0F-C1E21BEAB1D2}" type="datetimeFigureOut">
              <a:rPr lang="uk-UA" smtClean="0"/>
              <a:t>19.03.2025</a:t>
            </a:fld>
            <a:endParaRPr lang="uk-UA"/>
          </a:p>
        </p:txBody>
      </p:sp>
      <p:sp>
        <p:nvSpPr>
          <p:cNvPr id="20" name="Нижний колонтитул 19"/>
          <p:cNvSpPr>
            <a:spLocks noGrp="1"/>
          </p:cNvSpPr>
          <p:nvPr>
            <p:ph type="ftr" sz="quarter" idx="11"/>
          </p:nvPr>
        </p:nvSpPr>
        <p:spPr/>
        <p:txBody>
          <a:bodyPr/>
          <a:lstStyle>
            <a:extLst/>
          </a:lstStyle>
          <a:p>
            <a:endParaRPr lang="uk-UA"/>
          </a:p>
        </p:txBody>
      </p:sp>
      <p:sp>
        <p:nvSpPr>
          <p:cNvPr id="10" name="Номер слайда 9"/>
          <p:cNvSpPr>
            <a:spLocks noGrp="1"/>
          </p:cNvSpPr>
          <p:nvPr>
            <p:ph type="sldNum" sz="quarter" idx="12"/>
          </p:nvPr>
        </p:nvSpPr>
        <p:spPr/>
        <p:txBody>
          <a:bodyPr/>
          <a:lstStyle>
            <a:extLst/>
          </a:lstStyle>
          <a:p>
            <a:fld id="{4AABC443-B474-4F07-9892-4ADC870A458E}" type="slidenum">
              <a:rPr lang="uk-UA" smtClean="0"/>
              <a:t>‹#›</a:t>
            </a:fld>
            <a:endParaRPr lang="uk-UA"/>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9E0937E-8A1D-455C-8F0F-C1E21BEAB1D2}" type="datetimeFigureOut">
              <a:rPr lang="uk-UA" smtClean="0"/>
              <a:t>19.03.2025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AABC443-B474-4F07-9892-4ADC870A458E}"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9E0937E-8A1D-455C-8F0F-C1E21BEAB1D2}" type="datetimeFigureOut">
              <a:rPr lang="uk-UA" smtClean="0"/>
              <a:t>19.03.2025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AABC443-B474-4F07-9892-4ADC870A458E}"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9E0937E-8A1D-455C-8F0F-C1E21BEAB1D2}" type="datetimeFigureOut">
              <a:rPr lang="uk-UA" smtClean="0"/>
              <a:t>19.03.2025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AABC443-B474-4F07-9892-4ADC870A458E}"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9E0937E-8A1D-455C-8F0F-C1E21BEAB1D2}" type="datetimeFigureOut">
              <a:rPr lang="uk-UA" smtClean="0"/>
              <a:t>19.03.2025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AABC443-B474-4F07-9892-4ADC870A458E}" type="slidenum">
              <a:rPr lang="uk-UA" smtClean="0"/>
              <a:t>‹#›</a:t>
            </a:fld>
            <a:endParaRPr lang="uk-UA"/>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9E0937E-8A1D-455C-8F0F-C1E21BEAB1D2}" type="datetimeFigureOut">
              <a:rPr lang="uk-UA" smtClean="0"/>
              <a:t>19.03.2025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4AABC443-B474-4F07-9892-4ADC870A458E}"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9E0937E-8A1D-455C-8F0F-C1E21BEAB1D2}" type="datetimeFigureOut">
              <a:rPr lang="uk-UA" smtClean="0"/>
              <a:t>19.03.2025</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4AABC443-B474-4F07-9892-4ADC870A458E}"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9E0937E-8A1D-455C-8F0F-C1E21BEAB1D2}" type="datetimeFigureOut">
              <a:rPr lang="uk-UA" smtClean="0"/>
              <a:t>19.03.2025</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4AABC443-B474-4F07-9892-4ADC870A458E}"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9E0937E-8A1D-455C-8F0F-C1E21BEAB1D2}" type="datetimeFigureOut">
              <a:rPr lang="uk-UA" smtClean="0"/>
              <a:t>19.03.2025</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4AABC443-B474-4F07-9892-4ADC870A458E}" type="slidenum">
              <a:rPr lang="uk-UA" smtClean="0"/>
              <a:t>‹#›</a:t>
            </a:fld>
            <a:endParaRPr lang="uk-UA"/>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9E0937E-8A1D-455C-8F0F-C1E21BEAB1D2}" type="datetimeFigureOut">
              <a:rPr lang="uk-UA" smtClean="0"/>
              <a:t>19.03.2025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4AABC443-B474-4F07-9892-4ADC870A458E}"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F9E0937E-8A1D-455C-8F0F-C1E21BEAB1D2}" type="datetimeFigureOut">
              <a:rPr lang="uk-UA" smtClean="0"/>
              <a:t>19.03.2025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4AABC443-B474-4F07-9892-4ADC870A458E}" type="slidenum">
              <a:rPr lang="uk-UA" smtClean="0"/>
              <a:t>‹#›</a:t>
            </a:fld>
            <a:endParaRPr lang="uk-UA"/>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9E0937E-8A1D-455C-8F0F-C1E21BEAB1D2}" type="datetimeFigureOut">
              <a:rPr lang="uk-UA" smtClean="0"/>
              <a:t>19.03.2025</a:t>
            </a:fld>
            <a:endParaRPr lang="uk-UA"/>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uk-UA"/>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AABC443-B474-4F07-9892-4ADC870A458E}" type="slidenum">
              <a:rPr lang="uk-UA" smtClean="0"/>
              <a:t>‹#›</a:t>
            </a:fld>
            <a:endParaRPr lang="uk-UA"/>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s://encrypted-tbn3.gstatic.com/images?q=tbn:ANd9GcRBfZ56XlZR2-e-TdoSxd5UlpRM3AyLOF7QcRxnvIin-flfh5n3"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www.tsvdettingen-erms.de/typo3temp/pics/698e7a662d.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http://fitclub.com.ua/images/forupload/%D1%81%D1%81%D1%81%202.jpg"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http://www.yoga.am/wp-content/uploads/2013/05/Yoga-FOR-RELAXATION.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www.ahlanlive.com/sites/default/files/images/2011/05/03/exercise.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blizzard.kz/uploads/shares/img/2e26e0a0043db6ce5bf25ef6a8b574f5.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news.nado.ua/images/stories/nado2/gClub/krasota/1/walk.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dsjvpv76ko1eo.cloudfront.net/uimg/e78b068349222a7772d83380b98de95c.600x"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www.rollersport.ru/old/images/stories/school/pic2.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www.notebookreview.com/assets/5314.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http://uadiets.com/img/6/6/6626b546407854c91c06373faef0fafc.jpe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http://uadiets.com/img/d/0/d04c5e20a45b14f3bcbd85c630bfbcf3.jpe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http://st1.diets.ru/data/cache/2012jan/22/35/565987_35790-700x500.jpg"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http://www.sportver.ru/products_pictures/sb204%205.jpg" TargetMode="Externa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http://www.insports.ro/media/catalog/product/cache/1/image/950x950/040ec09b1e35df139433887a97daa66f/5/_/5_1_9.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uk.wikipedia.org/w/index.php?title=%D0%A1%D0%BA%D0%B5%D0%BB%D0%B5%D1%82%D0%BD%D0%B0_%D0%BC%D1%83%D1%81%D0%BA%D1%83%D0%BB%D0%B0%D1%82%D1%83%D1%80%D0%B0&amp;action=edit&amp;redlink=1" TargetMode="External"/><Relationship Id="rId7" Type="http://schemas.openxmlformats.org/officeDocument/2006/relationships/image" Target="http://koelnblogging.com/wp-content/uploads/fitnesss.jpg" TargetMode="External"/><Relationship Id="rId2" Type="http://schemas.openxmlformats.org/officeDocument/2006/relationships/hyperlink" Target="http://uk.wikipedia.org/wiki/%D0%90%D0%BD%D0%B3%D0%BB%D1%96%D0%B9%D1%81%D1%8C%D0%BA%D0%B0_%D0%BC%D0%BE%D0%B2%D0%B0"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uk.wikipedia.org/wiki/%D0%A2%D1%80%D0%B5%D0%BD%D1%83%D0%B2%D0%B0%D0%BD%D0%BD%D1%8F" TargetMode="External"/><Relationship Id="rId4" Type="http://schemas.openxmlformats.org/officeDocument/2006/relationships/hyperlink" Target="http://uk.wikipedia.org/wiki/%D0%96%D0%B8%D1%80"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ua-referat.com/%D0%90%D0%BC%D0%BE%D1%80%D1%82%D0%B8%D0%B7%D0%B0%D1%86%D1%96%D1%8F" TargetMode="External"/><Relationship Id="rId2" Type="http://schemas.openxmlformats.org/officeDocument/2006/relationships/hyperlink" Target="http://ua-referat.com/%D0%A5%D0%B0%D1%80%D0%B0%D0%BA%D1%82%D0%B5%D1%80" TargetMode="External"/><Relationship Id="rId1" Type="http://schemas.openxmlformats.org/officeDocument/2006/relationships/slideLayout" Target="../slideLayouts/slideLayout2.xml"/><Relationship Id="rId4" Type="http://schemas.openxmlformats.org/officeDocument/2006/relationships/hyperlink" Target="http://ua-referat.com/%D0%A1%D1%82%D0%B0%D0%BD%D0%B4%D0%B0%D1%80%D1%82"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3140968"/>
            <a:ext cx="7776864" cy="1472184"/>
          </a:xfrm>
        </p:spPr>
        <p:txBody>
          <a:bodyPr>
            <a:noAutofit/>
          </a:bodyPr>
          <a:lstStyle/>
          <a:p>
            <a:pPr algn="ctr"/>
            <a:r>
              <a:rPr lang="ru-RU" sz="4000" b="1" dirty="0" err="1" smtClean="0">
                <a:effectLst/>
                <a:latin typeface="Times New Roman" pitchFamily="18" charset="0"/>
                <a:cs typeface="Times New Roman" pitchFamily="18" charset="0"/>
              </a:rPr>
              <a:t>Відкрита</a:t>
            </a:r>
            <a:r>
              <a:rPr lang="ru-RU" sz="4000" b="1" dirty="0" smtClean="0">
                <a:effectLst/>
                <a:latin typeface="Times New Roman" pitchFamily="18" charset="0"/>
                <a:cs typeface="Times New Roman" pitchFamily="18" charset="0"/>
              </a:rPr>
              <a:t>  </a:t>
            </a:r>
            <a:r>
              <a:rPr lang="ru-RU" sz="4000" b="1" dirty="0" err="1" smtClean="0">
                <a:effectLst/>
                <a:latin typeface="Times New Roman" pitchFamily="18" charset="0"/>
                <a:cs typeface="Times New Roman" pitchFamily="18" charset="0"/>
              </a:rPr>
              <a:t>лекція</a:t>
            </a:r>
            <a:r>
              <a:rPr lang="ru-RU" sz="4000" b="1" dirty="0" smtClean="0">
                <a:effectLst/>
                <a:latin typeface="Times New Roman" pitchFamily="18" charset="0"/>
                <a:cs typeface="Times New Roman" pitchFamily="18" charset="0"/>
              </a:rPr>
              <a:t> на тему:  </a:t>
            </a:r>
            <a:r>
              <a:rPr lang="ru-RU" sz="3200" b="1" dirty="0" smtClean="0">
                <a:effectLst/>
                <a:latin typeface="Times New Roman" pitchFamily="18" charset="0"/>
                <a:cs typeface="Times New Roman" pitchFamily="18" charset="0"/>
              </a:rPr>
              <a:t>«Застосування </a:t>
            </a:r>
            <a:r>
              <a:rPr lang="ru-RU" sz="3200" b="1" dirty="0" err="1" smtClean="0">
                <a:effectLst/>
                <a:latin typeface="Times New Roman" pitchFamily="18" charset="0"/>
                <a:cs typeface="Times New Roman" pitchFamily="18" charset="0"/>
              </a:rPr>
              <a:t>фітнес-технології</a:t>
            </a:r>
            <a:r>
              <a:rPr lang="ru-RU" sz="3200" b="1" dirty="0" smtClean="0">
                <a:effectLst/>
                <a:latin typeface="Times New Roman" pitchFamily="18" charset="0"/>
                <a:cs typeface="Times New Roman" pitchFamily="18" charset="0"/>
              </a:rPr>
              <a:t> </a:t>
            </a:r>
            <a:r>
              <a:rPr lang="ru-RU" sz="3200" b="1" dirty="0" smtClean="0">
                <a:effectLst/>
                <a:latin typeface="Times New Roman" pitchFamily="18" charset="0"/>
                <a:cs typeface="Times New Roman" pitchFamily="18" charset="0"/>
              </a:rPr>
              <a:t>у  ЗВО»</a:t>
            </a:r>
            <a:endParaRPr lang="uk-UA" sz="3200" b="1" dirty="0">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843808" y="4818908"/>
            <a:ext cx="6768752" cy="2413396"/>
          </a:xfrm>
        </p:spPr>
        <p:txBody>
          <a:bodyPr>
            <a:normAutofit fontScale="85000" lnSpcReduction="10000"/>
          </a:bodyPr>
          <a:lstStyle/>
          <a:p>
            <a:pPr algn="ctr"/>
            <a:r>
              <a:rPr lang="uk-UA" b="1" dirty="0" smtClean="0">
                <a:latin typeface="Times New Roman" pitchFamily="18" charset="0"/>
                <a:cs typeface="Times New Roman" pitchFamily="18" charset="0"/>
              </a:rPr>
              <a:t>Викладач  : ДОВГАНЬ НАДІЯ ЮРІЇВНА</a:t>
            </a:r>
          </a:p>
          <a:p>
            <a:r>
              <a:rPr lang="uk-UA" dirty="0">
                <a:latin typeface="Times New Roman" pitchFamily="18" charset="0"/>
                <a:cs typeface="Times New Roman" pitchFamily="18" charset="0"/>
              </a:rPr>
              <a:t> Доктор педагогічних </a:t>
            </a:r>
            <a:r>
              <a:rPr lang="uk-UA" dirty="0" smtClean="0">
                <a:latin typeface="Times New Roman" pitchFamily="18" charset="0"/>
                <a:cs typeface="Times New Roman" pitchFamily="18" charset="0"/>
              </a:rPr>
              <a:t>наук ,  </a:t>
            </a:r>
            <a:r>
              <a:rPr lang="uk-UA" dirty="0">
                <a:latin typeface="Times New Roman" pitchFamily="18" charset="0"/>
                <a:cs typeface="Times New Roman" pitchFamily="18" charset="0"/>
              </a:rPr>
              <a:t>професор </a:t>
            </a:r>
            <a:r>
              <a:rPr lang="uk-UA" dirty="0" smtClean="0">
                <a:latin typeface="Times New Roman" pitchFamily="18" charset="0"/>
                <a:cs typeface="Times New Roman" pitchFamily="18" charset="0"/>
              </a:rPr>
              <a:t>, завідувачка кафедри  олімпійського та професійного спорту,  Чорноморського національного університету імені Петра </a:t>
            </a:r>
            <a:r>
              <a:rPr lang="uk-UA" dirty="0" err="1" smtClean="0">
                <a:latin typeface="Times New Roman" pitchFamily="18" charset="0"/>
                <a:cs typeface="Times New Roman" pitchFamily="18" charset="0"/>
              </a:rPr>
              <a:t>Могтли</a:t>
            </a:r>
            <a:r>
              <a:rPr lang="uk-UA" dirty="0" smtClean="0">
                <a:latin typeface="Times New Roman" pitchFamily="18" charset="0"/>
                <a:cs typeface="Times New Roman" pitchFamily="18" charset="0"/>
              </a:rPr>
              <a:t>  майстер </a:t>
            </a:r>
            <a:r>
              <a:rPr lang="uk-UA" dirty="0">
                <a:latin typeface="Times New Roman" pitchFamily="18" charset="0"/>
                <a:cs typeface="Times New Roman" pitchFamily="18" charset="0"/>
              </a:rPr>
              <a:t>спорту по спортивній акробатиці</a:t>
            </a:r>
            <a:r>
              <a:rPr lang="uk-UA" dirty="0" smtClean="0">
                <a:latin typeface="Times New Roman" pitchFamily="18" charset="0"/>
                <a:cs typeface="Times New Roman" pitchFamily="18" charset="0"/>
              </a:rPr>
              <a:t>,.</a:t>
            </a:r>
            <a:r>
              <a:rPr lang="uk-UA" dirty="0" err="1">
                <a:latin typeface="Times New Roman" pitchFamily="18" charset="0"/>
                <a:cs typeface="Times New Roman" pitchFamily="18" charset="0"/>
              </a:rPr>
              <a:t>м.с</a:t>
            </a:r>
            <a:r>
              <a:rPr lang="uk-UA" dirty="0">
                <a:latin typeface="Times New Roman" pitchFamily="18" charset="0"/>
                <a:cs typeface="Times New Roman" pitchFamily="18" charset="0"/>
              </a:rPr>
              <a:t>. по </a:t>
            </a:r>
            <a:r>
              <a:rPr lang="uk-UA" dirty="0" smtClean="0">
                <a:latin typeface="Times New Roman" pitchFamily="18" charset="0"/>
                <a:cs typeface="Times New Roman" pitchFamily="18" charset="0"/>
              </a:rPr>
              <a:t>спортивній гімнастиці.</a:t>
            </a:r>
            <a:endParaRPr lang="uk-UA" dirty="0">
              <a:latin typeface="Times New Roman" pitchFamily="18" charset="0"/>
              <a:cs typeface="Times New Roman" pitchFamily="18" charset="0"/>
            </a:endParaRPr>
          </a:p>
          <a:p>
            <a:r>
              <a:rPr lang="uk-UA"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32656"/>
            <a:ext cx="3761424" cy="234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08758"/>
      </p:ext>
    </p:extLst>
  </p:cSld>
  <p:clrMapOvr>
    <a:masterClrMapping/>
  </p:clrMapOvr>
  <mc:AlternateContent xmlns:mc="http://schemas.openxmlformats.org/markup-compatibility/2006" xmlns:p14="http://schemas.microsoft.com/office/powerpoint/2010/main">
    <mc:Choice Requires="p14">
      <p:transition spd="slow" p14:dur="3000" advTm="4000">
        <p14:reveal dir="r"/>
      </p:transition>
    </mc:Choice>
    <mc:Fallback xmlns="">
      <p:transition spd="slow"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27293"/>
            <a:ext cx="7488832" cy="6494085"/>
          </a:xfrm>
          <a:prstGeom prst="rect">
            <a:avLst/>
          </a:prstGeom>
        </p:spPr>
        <p:txBody>
          <a:bodyPr wrap="square">
            <a:spAutoFit/>
          </a:bodyPr>
          <a:lstStyle/>
          <a:p>
            <a:pPr indent="449263" algn="ctr"/>
            <a:r>
              <a:rPr lang="uk-UA" sz="3200" b="1" dirty="0">
                <a:latin typeface="Times New Roman" pitchFamily="18" charset="0"/>
                <a:cs typeface="Times New Roman" pitchFamily="18" charset="0"/>
              </a:rPr>
              <a:t>Тривалість занять фітнес-програм для </a:t>
            </a:r>
            <a:r>
              <a:rPr lang="uk-UA" sz="3200" b="1" dirty="0" smtClean="0">
                <a:latin typeface="Times New Roman" pitchFamily="18" charset="0"/>
                <a:cs typeface="Times New Roman" pitchFamily="18" charset="0"/>
              </a:rPr>
              <a:t>здобувачів вищої освіти .   </a:t>
            </a:r>
            <a:endParaRPr lang="ru-RU" sz="3200" dirty="0">
              <a:latin typeface="Times New Roman" pitchFamily="18" charset="0"/>
              <a:cs typeface="Times New Roman" pitchFamily="18" charset="0"/>
            </a:endParaRPr>
          </a:p>
          <a:p>
            <a:pPr indent="449263" algn="just"/>
            <a:r>
              <a:rPr lang="uk-UA" sz="3200" dirty="0">
                <a:latin typeface="Times New Roman" pitchFamily="18" charset="0"/>
                <a:cs typeface="Times New Roman" pitchFamily="18" charset="0"/>
              </a:rPr>
              <a:t>Тривалість занять варіюється і становить 40–80 хв. </a:t>
            </a:r>
            <a:endParaRPr lang="ru-RU" sz="3200" dirty="0">
              <a:latin typeface="Times New Roman" pitchFamily="18" charset="0"/>
              <a:cs typeface="Times New Roman" pitchFamily="18" charset="0"/>
            </a:endParaRPr>
          </a:p>
          <a:p>
            <a:pPr indent="449263" algn="just"/>
            <a:r>
              <a:rPr lang="uk-UA" sz="3200" dirty="0">
                <a:latin typeface="Times New Roman" pitchFamily="18" charset="0"/>
                <a:cs typeface="Times New Roman" pitchFamily="18" charset="0"/>
              </a:rPr>
              <a:t>Зміст фітнес-програм для занять орієнтований на чотири рівні підготовленості: початковий, середній, високий і зміша­ний, які використовуються як групові заняття аеробної спря­мованості (наприклад, аеробіка, танцювальні вправи, степ-аеробіка), так і індивідуальні (на розвиток фізичних якостей).</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345461510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88640"/>
            <a:ext cx="7344816" cy="3539430"/>
          </a:xfrm>
          <a:prstGeom prst="rect">
            <a:avLst/>
          </a:prstGeom>
        </p:spPr>
        <p:txBody>
          <a:bodyPr wrap="square">
            <a:spAutoFit/>
          </a:bodyPr>
          <a:lstStyle/>
          <a:p>
            <a:pPr algn="ctr"/>
            <a:r>
              <a:rPr lang="uk-UA" sz="2800" i="1" dirty="0">
                <a:latin typeface="Times New Roman" pitchFamily="18" charset="0"/>
                <a:cs typeface="Times New Roman" pitchFamily="18" charset="0"/>
              </a:rPr>
              <a:t>Тривалість занять:</a:t>
            </a:r>
            <a:endParaRPr lang="ru-RU" sz="2800" dirty="0">
              <a:latin typeface="Times New Roman" pitchFamily="18" charset="0"/>
              <a:cs typeface="Times New Roman" pitchFamily="18" charset="0"/>
            </a:endParaRPr>
          </a:p>
          <a:p>
            <a:pPr marL="457200" lvl="0" indent="-457200">
              <a:buFont typeface="Arial" pitchFamily="34" charset="0"/>
              <a:buChar char="•"/>
            </a:pPr>
            <a:r>
              <a:rPr lang="uk-UA" sz="2800" dirty="0">
                <a:latin typeface="Times New Roman" pitchFamily="18" charset="0"/>
                <a:cs typeface="Times New Roman" pitchFamily="18" charset="0"/>
              </a:rPr>
              <a:t>для початкового рівня підготовленості, спрямованого на розтягування і розслаблення досягає 30 хв.</a:t>
            </a:r>
            <a:endParaRPr lang="ru-RU" sz="2800" dirty="0">
              <a:latin typeface="Times New Roman" pitchFamily="18" charset="0"/>
              <a:cs typeface="Times New Roman" pitchFamily="18" charset="0"/>
            </a:endParaRPr>
          </a:p>
          <a:p>
            <a:pPr marL="457200" lvl="0" indent="-457200">
              <a:buFont typeface="Arial" pitchFamily="34" charset="0"/>
              <a:buChar char="•"/>
            </a:pPr>
            <a:r>
              <a:rPr lang="uk-UA" sz="2800" dirty="0">
                <a:latin typeface="Times New Roman" pitchFamily="18" charset="0"/>
                <a:cs typeface="Times New Roman" pitchFamily="18" charset="0"/>
              </a:rPr>
              <a:t>для середнього рівня підготовленості – 40–50 хв.</a:t>
            </a:r>
            <a:endParaRPr lang="ru-RU" sz="2800" dirty="0">
              <a:latin typeface="Times New Roman" pitchFamily="18" charset="0"/>
              <a:cs typeface="Times New Roman" pitchFamily="18" charset="0"/>
            </a:endParaRPr>
          </a:p>
          <a:p>
            <a:pPr marL="457200" lvl="0" indent="-457200">
              <a:buFont typeface="Arial" pitchFamily="34" charset="0"/>
              <a:buChar char="•"/>
            </a:pPr>
            <a:r>
              <a:rPr lang="uk-UA" sz="2800" dirty="0">
                <a:latin typeface="Times New Roman" pitchFamily="18" charset="0"/>
                <a:cs typeface="Times New Roman" pitchFamily="18" charset="0"/>
              </a:rPr>
              <a:t>для високого рівня підготовленості може зростати до 60 хв.</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87907824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latin typeface="Times New Roman" pitchFamily="18" charset="0"/>
                <a:cs typeface="Times New Roman" pitchFamily="18" charset="0"/>
              </a:rPr>
              <a:t>2. Характеристика різних видів фітнес-програм.</a:t>
            </a:r>
            <a:endParaRPr lang="uk-UA" dirty="0">
              <a:latin typeface="Times New Roman" pitchFamily="18" charset="0"/>
              <a:cs typeface="Times New Roman" pitchFamily="18" charset="0"/>
            </a:endParaRPr>
          </a:p>
        </p:txBody>
      </p:sp>
      <p:sp>
        <p:nvSpPr>
          <p:cNvPr id="3" name="Объект 2"/>
          <p:cNvSpPr>
            <a:spLocks noGrp="1"/>
          </p:cNvSpPr>
          <p:nvPr>
            <p:ph idx="1"/>
          </p:nvPr>
        </p:nvSpPr>
        <p:spPr>
          <a:xfrm>
            <a:off x="1435608" y="1447800"/>
            <a:ext cx="3928480" cy="4800600"/>
          </a:xfrm>
        </p:spPr>
        <p:txBody>
          <a:bodyPr>
            <a:noAutofit/>
          </a:bodyPr>
          <a:lstStyle/>
          <a:p>
            <a:pPr marL="80963" indent="455613" algn="just">
              <a:buNone/>
            </a:pPr>
            <a:r>
              <a:rPr lang="uk-UA" sz="1600" b="1" dirty="0">
                <a:latin typeface="Times New Roman" pitchFamily="18" charset="0"/>
                <a:cs typeface="Times New Roman" pitchFamily="18" charset="0"/>
              </a:rPr>
              <a:t>До першої групи видів рухової активності</a:t>
            </a:r>
            <a:r>
              <a:rPr lang="uk-UA" sz="1600" dirty="0">
                <a:latin typeface="Times New Roman" pitchFamily="18" charset="0"/>
                <a:cs typeface="Times New Roman" pitchFamily="18" charset="0"/>
              </a:rPr>
              <a:t>, (заснова­них на циклічних рухах), які застосовуються на заняттях з фітнесу </a:t>
            </a:r>
            <a:r>
              <a:rPr lang="uk-UA" sz="1600" dirty="0" smtClean="0">
                <a:latin typeface="Times New Roman" pitchFamily="18" charset="0"/>
                <a:cs typeface="Times New Roman" pitchFamily="18" charset="0"/>
              </a:rPr>
              <a:t>для здобувачів вищої освіти  , </a:t>
            </a:r>
            <a:r>
              <a:rPr lang="uk-UA" sz="1600" dirty="0">
                <a:latin typeface="Times New Roman" pitchFamily="18" charset="0"/>
                <a:cs typeface="Times New Roman" pitchFamily="18" charset="0"/>
              </a:rPr>
              <a:t>входять:</a:t>
            </a:r>
            <a:endParaRPr lang="ru-RU" sz="1600" dirty="0">
              <a:latin typeface="Times New Roman" pitchFamily="18" charset="0"/>
              <a:cs typeface="Times New Roman" pitchFamily="18" charset="0"/>
            </a:endParaRPr>
          </a:p>
          <a:p>
            <a:pPr marL="80963" lvl="0" indent="455613" algn="just">
              <a:buNone/>
            </a:pPr>
            <a:r>
              <a:rPr lang="uk-UA" sz="1600" dirty="0" err="1">
                <a:latin typeface="Times New Roman" pitchFamily="18" charset="0"/>
                <a:cs typeface="Times New Roman" pitchFamily="18" charset="0"/>
              </a:rPr>
              <a:t>сайклінг</a:t>
            </a:r>
            <a:r>
              <a:rPr lang="uk-UA" sz="1600" dirty="0">
                <a:latin typeface="Times New Roman" pitchFamily="18" charset="0"/>
                <a:cs typeface="Times New Roman" pitchFamily="18" charset="0"/>
              </a:rPr>
              <a:t> (</a:t>
            </a:r>
            <a:r>
              <a:rPr lang="uk-UA" sz="1600" i="1" dirty="0" err="1">
                <a:latin typeface="Times New Roman" pitchFamily="18" charset="0"/>
                <a:cs typeface="Times New Roman" pitchFamily="18" charset="0"/>
              </a:rPr>
              <a:t>Cycling</a:t>
            </a:r>
            <a:r>
              <a:rPr lang="uk-UA" sz="1600" dirty="0">
                <a:latin typeface="Times New Roman" pitchFamily="18" charset="0"/>
                <a:cs typeface="Times New Roman" pitchFamily="18" charset="0"/>
              </a:rPr>
              <a:t>) – групові заняття на вело­трена­жерах;</a:t>
            </a:r>
            <a:endParaRPr lang="ru-RU" sz="1600" dirty="0">
              <a:latin typeface="Times New Roman" pitchFamily="18" charset="0"/>
              <a:cs typeface="Times New Roman" pitchFamily="18" charset="0"/>
            </a:endParaRPr>
          </a:p>
          <a:p>
            <a:pPr marL="80963" lvl="0" indent="455613" algn="just">
              <a:buNone/>
            </a:pPr>
            <a:r>
              <a:rPr lang="uk-UA" sz="1600" dirty="0" err="1">
                <a:latin typeface="Times New Roman" pitchFamily="18" charset="0"/>
                <a:cs typeface="Times New Roman" pitchFamily="18" charset="0"/>
              </a:rPr>
              <a:t>трекінг</a:t>
            </a:r>
            <a:r>
              <a:rPr lang="uk-UA" sz="1600" dirty="0">
                <a:latin typeface="Times New Roman" pitchFamily="18" charset="0"/>
                <a:cs typeface="Times New Roman" pitchFamily="18" charset="0"/>
              </a:rPr>
              <a:t> (</a:t>
            </a:r>
            <a:r>
              <a:rPr lang="uk-UA" sz="1600" i="1" dirty="0" err="1">
                <a:latin typeface="Times New Roman" pitchFamily="18" charset="0"/>
                <a:cs typeface="Times New Roman" pitchFamily="18" charset="0"/>
              </a:rPr>
              <a:t>Tracking</a:t>
            </a:r>
            <a:r>
              <a:rPr lang="uk-UA" sz="1600" dirty="0">
                <a:latin typeface="Times New Roman" pitchFamily="18" charset="0"/>
                <a:cs typeface="Times New Roman" pitchFamily="18" charset="0"/>
              </a:rPr>
              <a:t>) – групові заняття на бігових доріжках;</a:t>
            </a:r>
            <a:endParaRPr lang="ru-RU" sz="1600" dirty="0">
              <a:latin typeface="Times New Roman" pitchFamily="18" charset="0"/>
              <a:cs typeface="Times New Roman" pitchFamily="18" charset="0"/>
            </a:endParaRPr>
          </a:p>
          <a:p>
            <a:pPr marL="80963" lvl="0" indent="455613" algn="just">
              <a:buNone/>
            </a:pPr>
            <a:r>
              <a:rPr lang="uk-UA" sz="1600" dirty="0">
                <a:latin typeface="Times New Roman" pitchFamily="18" charset="0"/>
                <a:cs typeface="Times New Roman" pitchFamily="18" charset="0"/>
              </a:rPr>
              <a:t>ролер-тренінг (</a:t>
            </a:r>
            <a:r>
              <a:rPr lang="uk-UA" sz="1600" i="1" dirty="0">
                <a:latin typeface="Times New Roman" pitchFamily="18" charset="0"/>
                <a:cs typeface="Times New Roman" pitchFamily="18" charset="0"/>
              </a:rPr>
              <a:t>Roller-training</a:t>
            </a:r>
            <a:r>
              <a:rPr lang="uk-UA" sz="1600" dirty="0">
                <a:latin typeface="Times New Roman" pitchFamily="18" charset="0"/>
                <a:cs typeface="Times New Roman" pitchFamily="18" charset="0"/>
              </a:rPr>
              <a:t>) – заняття з використан­ням роликів, включають імітацію рухів ковзанярів;</a:t>
            </a:r>
            <a:endParaRPr lang="ru-RU" sz="1600" dirty="0">
              <a:latin typeface="Times New Roman" pitchFamily="18" charset="0"/>
              <a:cs typeface="Times New Roman" pitchFamily="18" charset="0"/>
            </a:endParaRPr>
          </a:p>
          <a:p>
            <a:pPr marL="80963" lvl="0" indent="455613" algn="just">
              <a:buNone/>
            </a:pPr>
            <a:r>
              <a:rPr lang="uk-UA" sz="1600" dirty="0" err="1">
                <a:latin typeface="Times New Roman" pitchFamily="18" charset="0"/>
                <a:cs typeface="Times New Roman" pitchFamily="18" charset="0"/>
              </a:rPr>
              <a:t>ексолоперс</a:t>
            </a:r>
            <a:r>
              <a:rPr lang="uk-UA" sz="1600" dirty="0">
                <a:latin typeface="Times New Roman" pitchFamily="18" charset="0"/>
                <a:cs typeface="Times New Roman" pitchFamily="18" charset="0"/>
              </a:rPr>
              <a:t> (</a:t>
            </a:r>
            <a:r>
              <a:rPr lang="uk-UA" sz="1600" i="1" dirty="0">
                <a:latin typeface="Times New Roman" pitchFamily="18" charset="0"/>
                <a:cs typeface="Times New Roman" pitchFamily="18" charset="0"/>
              </a:rPr>
              <a:t>XO-Lopers</a:t>
            </a:r>
            <a:r>
              <a:rPr lang="uk-UA" sz="1600" dirty="0">
                <a:latin typeface="Times New Roman" pitchFamily="18" charset="0"/>
                <a:cs typeface="Times New Roman" pitchFamily="18" charset="0"/>
              </a:rPr>
              <a:t>) – заняття, в якому використо­вуються тренажери «</a:t>
            </a:r>
            <a:r>
              <a:rPr lang="uk-UA" sz="1600" dirty="0" err="1">
                <a:latin typeface="Times New Roman" pitchFamily="18" charset="0"/>
                <a:cs typeface="Times New Roman" pitchFamily="18" charset="0"/>
              </a:rPr>
              <a:t>Ексолоперс</a:t>
            </a:r>
            <a:r>
              <a:rPr lang="uk-UA"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80963" indent="455613" algn="just">
              <a:buNone/>
            </a:pPr>
            <a:r>
              <a:rPr lang="ru-RU" sz="1600" dirty="0" err="1">
                <a:latin typeface="Times New Roman" pitchFamily="18" charset="0"/>
                <a:cs typeface="Times New Roman" pitchFamily="18" charset="0"/>
              </a:rPr>
              <a:t>тренування</a:t>
            </a:r>
            <a:r>
              <a:rPr lang="ru-RU" sz="1600" dirty="0">
                <a:latin typeface="Times New Roman" pitchFamily="18" charset="0"/>
                <a:cs typeface="Times New Roman" pitchFamily="18" charset="0"/>
              </a:rPr>
              <a:t> на </a:t>
            </a:r>
            <a:r>
              <a:rPr lang="ru-RU" sz="1600" dirty="0" err="1">
                <a:latin typeface="Times New Roman" pitchFamily="18" charset="0"/>
                <a:cs typeface="Times New Roman" pitchFamily="18" charset="0"/>
              </a:rPr>
              <a:t>нестійкій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поверхні</a:t>
            </a:r>
            <a:r>
              <a:rPr lang="ru-RU" sz="1600" dirty="0">
                <a:latin typeface="Times New Roman" pitchFamily="18" charset="0"/>
                <a:cs typeface="Times New Roman" pitchFamily="18" charset="0"/>
              </a:rPr>
              <a:t> (</a:t>
            </a:r>
            <a:r>
              <a:rPr lang="ru-RU" sz="1600" i="1" dirty="0" err="1">
                <a:latin typeface="Times New Roman" pitchFamily="18" charset="0"/>
                <a:cs typeface="Times New Roman" pitchFamily="18" charset="0"/>
              </a:rPr>
              <a:t>Instability</a:t>
            </a:r>
            <a:r>
              <a:rPr lang="ru-RU" sz="1600" i="1" dirty="0">
                <a:latin typeface="Times New Roman" pitchFamily="18" charset="0"/>
                <a:cs typeface="Times New Roman" pitchFamily="18" charset="0"/>
              </a:rPr>
              <a:t> </a:t>
            </a:r>
            <a:r>
              <a:rPr lang="ru-RU" sz="1600" i="1" dirty="0" err="1">
                <a:latin typeface="Times New Roman" pitchFamily="18" charset="0"/>
                <a:cs typeface="Times New Roman" pitchFamily="18" charset="0"/>
              </a:rPr>
              <a:t>Training</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тренування</a:t>
            </a:r>
            <a:r>
              <a:rPr lang="ru-RU" sz="1600" dirty="0">
                <a:latin typeface="Times New Roman" pitchFamily="18" charset="0"/>
                <a:cs typeface="Times New Roman" pitchFamily="18" charset="0"/>
              </a:rPr>
              <a:t> за </a:t>
            </a:r>
            <a:r>
              <a:rPr lang="ru-RU" sz="1600" dirty="0" err="1">
                <a:latin typeface="Times New Roman" pitchFamily="18" charset="0"/>
                <a:cs typeface="Times New Roman" pitchFamily="18" charset="0"/>
              </a:rPr>
              <a:t>ускладнених</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умов</a:t>
            </a:r>
            <a:r>
              <a:rPr lang="uk-UA"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4" name="Рисунок 3" descr="https://encrypted-tbn3.gstatic.com/images?q=tbn:ANd9GcRBfZ56XlZR2-e-TdoSxd5UlpRM3AyLOF7QcRxnvIin-flfh5n3"/>
          <p:cNvPicPr/>
          <p:nvPr/>
        </p:nvPicPr>
        <p:blipFill>
          <a:blip r:embed="rId2" r:link="rId3">
            <a:lum contrast="24000"/>
            <a:extLst>
              <a:ext uri="{28A0092B-C50C-407E-A947-70E740481C1C}">
                <a14:useLocalDpi xmlns:a14="http://schemas.microsoft.com/office/drawing/2010/main" val="0"/>
              </a:ext>
            </a:extLst>
          </a:blip>
          <a:srcRect/>
          <a:stretch>
            <a:fillRect/>
          </a:stretch>
        </p:blipFill>
        <p:spPr bwMode="auto">
          <a:xfrm>
            <a:off x="5436096" y="1700808"/>
            <a:ext cx="3600400" cy="3024336"/>
          </a:xfrm>
          <a:prstGeom prst="rect">
            <a:avLst/>
          </a:prstGeom>
          <a:noFill/>
          <a:ln>
            <a:noFill/>
          </a:ln>
        </p:spPr>
      </p:pic>
    </p:spTree>
    <p:extLst>
      <p:ext uri="{BB962C8B-B14F-4D97-AF65-F5344CB8AC3E}">
        <p14:creationId xmlns:p14="http://schemas.microsoft.com/office/powerpoint/2010/main" val="1980825957"/>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88640"/>
            <a:ext cx="7704856" cy="646331"/>
          </a:xfrm>
          <a:prstGeom prst="rect">
            <a:avLst/>
          </a:prstGeom>
        </p:spPr>
        <p:txBody>
          <a:bodyPr wrap="square">
            <a:spAutoFit/>
          </a:bodyPr>
          <a:lstStyle/>
          <a:p>
            <a:r>
              <a:rPr lang="uk-UA" dirty="0" smtClean="0">
                <a:latin typeface="Times New Roman" pitchFamily="18" charset="0"/>
                <a:cs typeface="Times New Roman" pitchFamily="18" charset="0"/>
              </a:rPr>
              <a:t>– стрибки зі скакалкою (</a:t>
            </a:r>
            <a:r>
              <a:rPr lang="uk-UA" i="1" dirty="0" err="1" smtClean="0">
                <a:latin typeface="Times New Roman" pitchFamily="18" charset="0"/>
                <a:cs typeface="Times New Roman" pitchFamily="18" charset="0"/>
              </a:rPr>
              <a:t>Rope</a:t>
            </a:r>
            <a:r>
              <a:rPr lang="uk-UA" i="1" dirty="0" smtClean="0">
                <a:latin typeface="Times New Roman" pitchFamily="18" charset="0"/>
                <a:cs typeface="Times New Roman" pitchFamily="18" charset="0"/>
              </a:rPr>
              <a:t> </a:t>
            </a:r>
            <a:r>
              <a:rPr lang="uk-UA" i="1" dirty="0" err="1" smtClean="0">
                <a:latin typeface="Times New Roman" pitchFamily="18" charset="0"/>
                <a:cs typeface="Times New Roman" pitchFamily="18" charset="0"/>
              </a:rPr>
              <a:t>Skipping</a:t>
            </a:r>
            <a:r>
              <a:rPr lang="uk-UA" dirty="0" smtClean="0">
                <a:latin typeface="Times New Roman" pitchFamily="18" charset="0"/>
                <a:cs typeface="Times New Roman" pitchFamily="18" charset="0"/>
              </a:rPr>
              <a:t>) – виконання різно­манітних стрибків з використанням скакалки </a:t>
            </a:r>
            <a:endParaRPr lang="uk-UA" dirty="0">
              <a:latin typeface="Times New Roman" pitchFamily="18" charset="0"/>
              <a:cs typeface="Times New Roman" pitchFamily="18" charset="0"/>
            </a:endParaRPr>
          </a:p>
        </p:txBody>
      </p:sp>
      <p:pic>
        <p:nvPicPr>
          <p:cNvPr id="5" name="Рисунок 4" descr="http://www.tsvdettingen-erms.de/typo3temp/pics/698e7a662d.jpg"/>
          <p:cNvPicPr/>
          <p:nvPr/>
        </p:nvPicPr>
        <p:blipFill>
          <a:blip r:embed="rId2" r:link="rId3">
            <a:lum bright="12000" contrast="12000"/>
            <a:extLst>
              <a:ext uri="{28A0092B-C50C-407E-A947-70E740481C1C}">
                <a14:useLocalDpi xmlns:a14="http://schemas.microsoft.com/office/drawing/2010/main" val="0"/>
              </a:ext>
            </a:extLst>
          </a:blip>
          <a:srcRect l="7219" t="4623" r="11996" b="7144"/>
          <a:stretch>
            <a:fillRect/>
          </a:stretch>
        </p:blipFill>
        <p:spPr bwMode="auto">
          <a:xfrm>
            <a:off x="3162797" y="915254"/>
            <a:ext cx="2963545" cy="2533015"/>
          </a:xfrm>
          <a:prstGeom prst="rect">
            <a:avLst/>
          </a:prstGeom>
          <a:noFill/>
          <a:ln>
            <a:noFill/>
          </a:ln>
        </p:spPr>
      </p:pic>
      <p:sp>
        <p:nvSpPr>
          <p:cNvPr id="6" name="Прямоугольник 5"/>
          <p:cNvSpPr/>
          <p:nvPr/>
        </p:nvSpPr>
        <p:spPr>
          <a:xfrm>
            <a:off x="1187624" y="3462561"/>
            <a:ext cx="7560840" cy="369332"/>
          </a:xfrm>
          <a:prstGeom prst="rect">
            <a:avLst/>
          </a:prstGeom>
        </p:spPr>
        <p:txBody>
          <a:bodyPr wrap="square">
            <a:spAutoFit/>
          </a:bodyPr>
          <a:lstStyle/>
          <a:p>
            <a:r>
              <a:rPr lang="ru-RU" dirty="0" smtClean="0">
                <a:latin typeface="Times New Roman" pitchFamily="18" charset="0"/>
                <a:cs typeface="Times New Roman" pitchFamily="18" charset="0"/>
              </a:rPr>
              <a:t>– слайд </a:t>
            </a:r>
            <a:r>
              <a:rPr lang="ru-RU" dirty="0">
                <a:latin typeface="Times New Roman" pitchFamily="18" charset="0"/>
                <a:cs typeface="Times New Roman" pitchFamily="18" charset="0"/>
              </a:rPr>
              <a:t>(</a:t>
            </a:r>
            <a:r>
              <a:rPr lang="ru-RU" i="1" dirty="0" err="1">
                <a:latin typeface="Times New Roman" pitchFamily="18" charset="0"/>
                <a:cs typeface="Times New Roman" pitchFamily="18" charset="0"/>
              </a:rPr>
              <a:t>Slide</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заняття</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використанням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слайд-плат­форми</a:t>
            </a:r>
            <a:r>
              <a:rPr lang="ru-RU" dirty="0">
                <a:latin typeface="Times New Roman" pitchFamily="18" charset="0"/>
                <a:cs typeface="Times New Roman" pitchFamily="18" charset="0"/>
              </a:rPr>
              <a:t> </a:t>
            </a:r>
          </a:p>
        </p:txBody>
      </p:sp>
      <p:pic>
        <p:nvPicPr>
          <p:cNvPr id="7" name="Рисунок 6" descr="http://fitclub.com.ua/images/forupload/%D1%81%D1%81%D1%81%202.jpg"/>
          <p:cNvPicPr/>
          <p:nvPr/>
        </p:nvPicPr>
        <p:blipFill>
          <a:blip r:embed="rId4" r:link="rId5">
            <a:lum bright="-6000" contrast="12000"/>
            <a:extLst>
              <a:ext uri="{28A0092B-C50C-407E-A947-70E740481C1C}">
                <a14:useLocalDpi xmlns:a14="http://schemas.microsoft.com/office/drawing/2010/main" val="0"/>
              </a:ext>
            </a:extLst>
          </a:blip>
          <a:srcRect/>
          <a:stretch>
            <a:fillRect/>
          </a:stretch>
        </p:blipFill>
        <p:spPr bwMode="auto">
          <a:xfrm>
            <a:off x="2843808" y="4032205"/>
            <a:ext cx="3700145" cy="2637155"/>
          </a:xfrm>
          <a:prstGeom prst="rect">
            <a:avLst/>
          </a:prstGeom>
          <a:noFill/>
          <a:ln>
            <a:noFill/>
          </a:ln>
        </p:spPr>
      </p:pic>
    </p:spTree>
    <p:extLst>
      <p:ext uri="{BB962C8B-B14F-4D97-AF65-F5344CB8AC3E}">
        <p14:creationId xmlns:p14="http://schemas.microsoft.com/office/powerpoint/2010/main" val="3035889012"/>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260648"/>
            <a:ext cx="7416824" cy="2308324"/>
          </a:xfrm>
          <a:prstGeom prst="rect">
            <a:avLst/>
          </a:prstGeom>
        </p:spPr>
        <p:txBody>
          <a:bodyPr wrap="square">
            <a:spAutoFit/>
          </a:bodyPr>
          <a:lstStyle/>
          <a:p>
            <a:pPr algn="ctr"/>
            <a:r>
              <a:rPr lang="uk-UA" sz="2400" b="1" dirty="0">
                <a:latin typeface="Times New Roman" pitchFamily="18" charset="0"/>
                <a:cs typeface="Times New Roman" pitchFamily="18" charset="0"/>
              </a:rPr>
              <a:t>Другу групу видів рухової активності складають:</a:t>
            </a:r>
            <a:endParaRPr lang="ru-RU" sz="2400" dirty="0">
              <a:latin typeface="Times New Roman" pitchFamily="18" charset="0"/>
              <a:cs typeface="Times New Roman" pitchFamily="18" charset="0"/>
            </a:endParaRPr>
          </a:p>
          <a:p>
            <a:r>
              <a:rPr lang="uk-UA" sz="2400" dirty="0" smtClean="0">
                <a:latin typeface="Times New Roman" pitchFamily="18" charset="0"/>
                <a:cs typeface="Times New Roman" pitchFamily="18" charset="0"/>
              </a:rPr>
              <a:t>– </a:t>
            </a:r>
            <a:r>
              <a:rPr lang="uk-UA" sz="2400" i="1" dirty="0" err="1" smtClean="0">
                <a:latin typeface="Times New Roman" pitchFamily="18" charset="0"/>
                <a:cs typeface="Times New Roman" pitchFamily="18" charset="0"/>
              </a:rPr>
              <a:t>barbell</a:t>
            </a:r>
            <a:r>
              <a:rPr lang="uk-UA" sz="2400" i="1" dirty="0" smtClean="0">
                <a:latin typeface="Times New Roman" pitchFamily="18" charset="0"/>
                <a:cs typeface="Times New Roman" pitchFamily="18" charset="0"/>
              </a:rPr>
              <a:t> </a:t>
            </a:r>
            <a:r>
              <a:rPr lang="uk-UA" sz="2400" i="1" dirty="0" err="1">
                <a:latin typeface="Times New Roman" pitchFamily="18" charset="0"/>
                <a:cs typeface="Times New Roman" pitchFamily="18" charset="0"/>
              </a:rPr>
              <a:t>Workout</a:t>
            </a:r>
            <a:r>
              <a:rPr lang="uk-UA" sz="2400" dirty="0">
                <a:latin typeface="Times New Roman" pitchFamily="18" charset="0"/>
                <a:cs typeface="Times New Roman" pitchFamily="18" charset="0"/>
              </a:rPr>
              <a:t> – силові заняття з використанням у вигляді обтяження міні-штанги «</a:t>
            </a:r>
            <a:r>
              <a:rPr lang="uk-UA" sz="2400" i="1" dirty="0" err="1">
                <a:latin typeface="Times New Roman" pitchFamily="18" charset="0"/>
                <a:cs typeface="Times New Roman" pitchFamily="18" charset="0"/>
              </a:rPr>
              <a:t>barbell</a:t>
            </a:r>
            <a:r>
              <a:rPr lang="uk-UA"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r>
              <a:rPr lang="uk-UA" sz="2400" dirty="0" smtClean="0">
                <a:latin typeface="Times New Roman" pitchFamily="18" charset="0"/>
                <a:cs typeface="Times New Roman" pitchFamily="18" charset="0"/>
              </a:rPr>
              <a:t>– аквааеробіка </a:t>
            </a:r>
            <a:r>
              <a:rPr lang="uk-UA" sz="2400" dirty="0">
                <a:latin typeface="Times New Roman" pitchFamily="18" charset="0"/>
                <a:cs typeface="Times New Roman" pitchFamily="18" charset="0"/>
              </a:rPr>
              <a:t>(</a:t>
            </a:r>
            <a:r>
              <a:rPr lang="uk-UA" sz="2400" i="1" dirty="0" err="1">
                <a:latin typeface="Times New Roman" pitchFamily="18" charset="0"/>
                <a:cs typeface="Times New Roman" pitchFamily="18" charset="0"/>
              </a:rPr>
              <a:t>Akvaaerobica</a:t>
            </a:r>
            <a:r>
              <a:rPr lang="uk-UA" sz="2400" dirty="0">
                <a:latin typeface="Times New Roman" pitchFamily="18" charset="0"/>
                <a:cs typeface="Times New Roman" pitchFamily="18" charset="0"/>
              </a:rPr>
              <a:t>) – різні вправи у воді;</a:t>
            </a:r>
            <a:endParaRPr lang="ru-RU" sz="2400" dirty="0">
              <a:latin typeface="Times New Roman" pitchFamily="18" charset="0"/>
              <a:cs typeface="Times New Roman" pitchFamily="18" charset="0"/>
            </a:endParaRPr>
          </a:p>
          <a:p>
            <a:r>
              <a:rPr lang="uk-UA" sz="2400" dirty="0" smtClean="0">
                <a:latin typeface="Times New Roman" pitchFamily="18" charset="0"/>
                <a:cs typeface="Times New Roman" pitchFamily="18" charset="0"/>
              </a:rPr>
              <a:t>– релаксація </a:t>
            </a:r>
            <a:r>
              <a:rPr lang="uk-UA" sz="2400" dirty="0">
                <a:latin typeface="Times New Roman" pitchFamily="18" charset="0"/>
                <a:cs typeface="Times New Roman" pitchFamily="18" charset="0"/>
              </a:rPr>
              <a:t>(</a:t>
            </a:r>
            <a:r>
              <a:rPr lang="uk-UA" sz="2400" i="1" dirty="0" err="1">
                <a:latin typeface="Times New Roman" pitchFamily="18" charset="0"/>
                <a:cs typeface="Times New Roman" pitchFamily="18" charset="0"/>
              </a:rPr>
              <a:t>Relaxation</a:t>
            </a:r>
            <a:r>
              <a:rPr lang="uk-UA" sz="2400" dirty="0">
                <a:latin typeface="Times New Roman" pitchFamily="18" charset="0"/>
                <a:cs typeface="Times New Roman" pitchFamily="18" charset="0"/>
              </a:rPr>
              <a:t>) – заняття, побудовані з вико­ри­станням елементів йоги </a:t>
            </a:r>
            <a:endParaRPr lang="ru-RU" sz="2400" dirty="0">
              <a:latin typeface="Times New Roman" pitchFamily="18" charset="0"/>
              <a:cs typeface="Times New Roman" pitchFamily="18" charset="0"/>
            </a:endParaRPr>
          </a:p>
        </p:txBody>
      </p:sp>
      <p:pic>
        <p:nvPicPr>
          <p:cNvPr id="5" name="Рисунок 4" descr="ibiza yoga calendar - White Ibiza"/>
          <p:cNvPicPr/>
          <p:nvPr/>
        </p:nvPicPr>
        <p:blipFill>
          <a:blip r:embed="rId2" r:link="rId3">
            <a:lum bright="6000" contrast="12000"/>
            <a:extLst>
              <a:ext uri="{28A0092B-C50C-407E-A947-70E740481C1C}">
                <a14:useLocalDpi xmlns:a14="http://schemas.microsoft.com/office/drawing/2010/main" val="0"/>
              </a:ext>
            </a:extLst>
          </a:blip>
          <a:srcRect l="17120"/>
          <a:stretch>
            <a:fillRect/>
          </a:stretch>
        </p:blipFill>
        <p:spPr bwMode="auto">
          <a:xfrm>
            <a:off x="2603167" y="2568972"/>
            <a:ext cx="4729753" cy="4008547"/>
          </a:xfrm>
          <a:prstGeom prst="rect">
            <a:avLst/>
          </a:prstGeom>
          <a:noFill/>
          <a:ln>
            <a:noFill/>
          </a:ln>
        </p:spPr>
      </p:pic>
    </p:spTree>
    <p:extLst>
      <p:ext uri="{BB962C8B-B14F-4D97-AF65-F5344CB8AC3E}">
        <p14:creationId xmlns:p14="http://schemas.microsoft.com/office/powerpoint/2010/main" val="104484452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16632"/>
            <a:ext cx="7704856" cy="1323439"/>
          </a:xfrm>
          <a:prstGeom prst="rect">
            <a:avLst/>
          </a:prstGeom>
        </p:spPr>
        <p:txBody>
          <a:bodyPr wrap="square">
            <a:spAutoFit/>
          </a:bodyPr>
          <a:lstStyle/>
          <a:p>
            <a:r>
              <a:rPr lang="uk-UA" sz="2000" dirty="0" smtClean="0">
                <a:latin typeface="Times New Roman" pitchFamily="18" charset="0"/>
                <a:cs typeface="Times New Roman" pitchFamily="18" charset="0"/>
              </a:rPr>
              <a:t>– </a:t>
            </a:r>
            <a:r>
              <a:rPr lang="uk-UA" sz="2000" i="1" dirty="0" err="1" smtClean="0">
                <a:latin typeface="Times New Roman" pitchFamily="18" charset="0"/>
                <a:cs typeface="Times New Roman" pitchFamily="18" charset="0"/>
              </a:rPr>
              <a:t>pilates</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 специфічні комплексні вправи на тренажері «</a:t>
            </a:r>
            <a:r>
              <a:rPr lang="uk-UA" sz="2000" i="1" dirty="0" err="1">
                <a:latin typeface="Times New Roman" pitchFamily="18" charset="0"/>
                <a:cs typeface="Times New Roman" pitchFamily="18" charset="0"/>
              </a:rPr>
              <a:t>pilates</a:t>
            </a:r>
            <a:r>
              <a:rPr lang="uk-UA"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тераеробіка</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a:t>
            </a:r>
            <a:r>
              <a:rPr lang="uk-UA" sz="2000" i="1" dirty="0" err="1">
                <a:latin typeface="Times New Roman" pitchFamily="18" charset="0"/>
                <a:cs typeface="Times New Roman" pitchFamily="18" charset="0"/>
              </a:rPr>
              <a:t>Therarobics</a:t>
            </a:r>
            <a:r>
              <a:rPr lang="uk-UA" sz="2000" dirty="0">
                <a:latin typeface="Times New Roman" pitchFamily="18" charset="0"/>
                <a:cs typeface="Times New Roman" pitchFamily="18" charset="0"/>
              </a:rPr>
              <a:t>) – тренування з використан­ням комплекту амортизаторів, які кріпляться на кінцівках і дозволяють збільшити силовий потенціал навантаження </a:t>
            </a:r>
            <a:endParaRPr lang="ru-RU" sz="2000" dirty="0">
              <a:latin typeface="Times New Roman" pitchFamily="18" charset="0"/>
              <a:cs typeface="Times New Roman" pitchFamily="18" charset="0"/>
            </a:endParaRPr>
          </a:p>
        </p:txBody>
      </p:sp>
      <p:pic>
        <p:nvPicPr>
          <p:cNvPr id="5" name="Рисунок 4" descr="Seilspringen"/>
          <p:cNvPicPr/>
          <p:nvPr/>
        </p:nvPicPr>
        <p:blipFill>
          <a:blip r:embed="rId2" r:link="rId3">
            <a:lum contrast="6000"/>
            <a:extLst>
              <a:ext uri="{28A0092B-C50C-407E-A947-70E740481C1C}">
                <a14:useLocalDpi xmlns:a14="http://schemas.microsoft.com/office/drawing/2010/main" val="0"/>
              </a:ext>
            </a:extLst>
          </a:blip>
          <a:srcRect/>
          <a:stretch>
            <a:fillRect/>
          </a:stretch>
        </p:blipFill>
        <p:spPr bwMode="auto">
          <a:xfrm>
            <a:off x="2699792" y="1700808"/>
            <a:ext cx="5004556" cy="3456383"/>
          </a:xfrm>
          <a:prstGeom prst="rect">
            <a:avLst/>
          </a:prstGeom>
          <a:noFill/>
          <a:ln>
            <a:noFill/>
          </a:ln>
        </p:spPr>
      </p:pic>
      <p:sp>
        <p:nvSpPr>
          <p:cNvPr id="6" name="Прямоугольник 5"/>
          <p:cNvSpPr/>
          <p:nvPr/>
        </p:nvSpPr>
        <p:spPr>
          <a:xfrm>
            <a:off x="1115616" y="5426839"/>
            <a:ext cx="7560840" cy="1200329"/>
          </a:xfrm>
          <a:prstGeom prst="rect">
            <a:avLst/>
          </a:prstGeom>
        </p:spPr>
        <p:txBody>
          <a:bodyPr wrap="square">
            <a:spAutoFit/>
          </a:bodyPr>
          <a:lstStyle/>
          <a:p>
            <a:r>
              <a:rPr lang="uk-UA" dirty="0" smtClean="0">
                <a:latin typeface="Times New Roman" pitchFamily="18" charset="0"/>
                <a:cs typeface="Times New Roman" pitchFamily="18" charset="0"/>
              </a:rPr>
              <a:t>– контроль </a:t>
            </a:r>
            <a:r>
              <a:rPr lang="uk-UA" dirty="0">
                <a:latin typeface="Times New Roman" pitchFamily="18" charset="0"/>
                <a:cs typeface="Times New Roman" pitchFamily="18" charset="0"/>
              </a:rPr>
              <a:t>над стресом (</a:t>
            </a:r>
            <a:r>
              <a:rPr lang="uk-UA" i="1" dirty="0">
                <a:latin typeface="Times New Roman" pitchFamily="18" charset="0"/>
                <a:cs typeface="Times New Roman" pitchFamily="18" charset="0"/>
              </a:rPr>
              <a:t>Stress-managment</a:t>
            </a:r>
            <a:r>
              <a:rPr lang="uk-UA" dirty="0">
                <a:latin typeface="Times New Roman" pitchFamily="18" charset="0"/>
                <a:cs typeface="Times New Roman" pitchFamily="18" charset="0"/>
              </a:rPr>
              <a:t>) – групові заняття, спрямовані </a:t>
            </a:r>
            <a:r>
              <a:rPr lang="uk-UA" dirty="0" smtClean="0">
                <a:latin typeface="Times New Roman" pitchFamily="18" charset="0"/>
                <a:cs typeface="Times New Roman" pitchFamily="18" charset="0"/>
              </a:rPr>
              <a:t>на зняття </a:t>
            </a:r>
            <a:r>
              <a:rPr lang="uk-UA" dirty="0">
                <a:latin typeface="Times New Roman" pitchFamily="18" charset="0"/>
                <a:cs typeface="Times New Roman" pitchFamily="18" charset="0"/>
              </a:rPr>
              <a:t>стресу;</a:t>
            </a:r>
            <a:endParaRPr lang="ru-RU" dirty="0">
              <a:latin typeface="Times New Roman" pitchFamily="18" charset="0"/>
              <a:cs typeface="Times New Roman" pitchFamily="18" charset="0"/>
            </a:endParaRPr>
          </a:p>
          <a:p>
            <a:r>
              <a:rPr lang="uk-UA" dirty="0" smtClean="0">
                <a:latin typeface="Times New Roman" pitchFamily="18" charset="0"/>
                <a:cs typeface="Times New Roman" pitchFamily="18" charset="0"/>
              </a:rPr>
              <a:t>– контроль </a:t>
            </a:r>
            <a:r>
              <a:rPr lang="uk-UA" dirty="0">
                <a:latin typeface="Times New Roman" pitchFamily="18" charset="0"/>
                <a:cs typeface="Times New Roman" pitchFamily="18" charset="0"/>
              </a:rPr>
              <a:t>над вагою (</a:t>
            </a:r>
            <a:r>
              <a:rPr lang="uk-UA" i="1" dirty="0">
                <a:latin typeface="Times New Roman" pitchFamily="18" charset="0"/>
                <a:cs typeface="Times New Roman" pitchFamily="18" charset="0"/>
              </a:rPr>
              <a:t>Weight-managment</a:t>
            </a:r>
            <a:r>
              <a:rPr lang="uk-UA" dirty="0">
                <a:latin typeface="Times New Roman" pitchFamily="18" charset="0"/>
                <a:cs typeface="Times New Roman" pitchFamily="18" charset="0"/>
              </a:rPr>
              <a:t>) – корекція ваги з використанням консультацій фахівців з раціонального харчування.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6733045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40866"/>
            <a:ext cx="7776864" cy="1015663"/>
          </a:xfrm>
          <a:prstGeom prst="rect">
            <a:avLst/>
          </a:prstGeom>
        </p:spPr>
        <p:txBody>
          <a:bodyPr wrap="square">
            <a:spAutoFit/>
          </a:bodyPr>
          <a:lstStyle/>
          <a:p>
            <a:r>
              <a:rPr lang="uk-UA" sz="2000" b="1" dirty="0">
                <a:latin typeface="Times New Roman" pitchFamily="18" charset="0"/>
                <a:cs typeface="Times New Roman" pitchFamily="18" charset="0"/>
              </a:rPr>
              <a:t>До третьої групи рухової активності </a:t>
            </a:r>
            <a:r>
              <a:rPr lang="uk-UA" sz="2000" dirty="0">
                <a:latin typeface="Times New Roman" pitchFamily="18" charset="0"/>
                <a:cs typeface="Times New Roman" pitchFamily="18" charset="0"/>
              </a:rPr>
              <a:t>входять види аеробіки, пов’язані з використанням різних танцювальних стилів:</a:t>
            </a:r>
            <a:endParaRPr lang="ru-RU" sz="2000" dirty="0">
              <a:latin typeface="Times New Roman" pitchFamily="18" charset="0"/>
              <a:cs typeface="Times New Roman" pitchFamily="18" charset="0"/>
            </a:endParaRPr>
          </a:p>
          <a:p>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дискоробікс</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a:t>
            </a:r>
            <a:r>
              <a:rPr lang="uk-UA" sz="2000" i="1" dirty="0" err="1">
                <a:latin typeface="Times New Roman" pitchFamily="18" charset="0"/>
                <a:cs typeface="Times New Roman" pitchFamily="18" charset="0"/>
              </a:rPr>
              <a:t>Discorobics</a:t>
            </a:r>
            <a:r>
              <a:rPr lang="uk-UA" sz="2000" dirty="0">
                <a:latin typeface="Times New Roman" pitchFamily="18" charset="0"/>
                <a:cs typeface="Times New Roman" pitchFamily="18" charset="0"/>
              </a:rPr>
              <a:t>) – стиль диско </a:t>
            </a:r>
            <a:endParaRPr lang="ru-RU" sz="2000" dirty="0">
              <a:latin typeface="Times New Roman" pitchFamily="18" charset="0"/>
              <a:cs typeface="Times New Roman" pitchFamily="18" charset="0"/>
            </a:endParaRPr>
          </a:p>
        </p:txBody>
      </p:sp>
      <p:pic>
        <p:nvPicPr>
          <p:cNvPr id="5" name="Рисунок 4" descr="Танцевальная аэробика: 1 или 2 месяца занятий. b Скидка до 72%/b"/>
          <p:cNvPicPr/>
          <p:nvPr/>
        </p:nvPicPr>
        <p:blipFill>
          <a:blip r:embed="rId2" r:link="rId3">
            <a:lum bright="18000" contrast="6000"/>
            <a:extLst>
              <a:ext uri="{28A0092B-C50C-407E-A947-70E740481C1C}">
                <a14:useLocalDpi xmlns:a14="http://schemas.microsoft.com/office/drawing/2010/main" val="0"/>
              </a:ext>
            </a:extLst>
          </a:blip>
          <a:srcRect l="-3447" t="5194" b="8876"/>
          <a:stretch>
            <a:fillRect/>
          </a:stretch>
        </p:blipFill>
        <p:spPr bwMode="auto">
          <a:xfrm>
            <a:off x="1099975" y="1117600"/>
            <a:ext cx="7648489" cy="3031480"/>
          </a:xfrm>
          <a:prstGeom prst="rect">
            <a:avLst/>
          </a:prstGeom>
          <a:noFill/>
          <a:ln>
            <a:noFill/>
          </a:ln>
        </p:spPr>
      </p:pic>
      <p:sp>
        <p:nvSpPr>
          <p:cNvPr id="6" name="Прямоугольник 5"/>
          <p:cNvSpPr/>
          <p:nvPr/>
        </p:nvSpPr>
        <p:spPr>
          <a:xfrm>
            <a:off x="1259632" y="4293096"/>
            <a:ext cx="7632848" cy="707886"/>
          </a:xfrm>
          <a:prstGeom prst="rect">
            <a:avLst/>
          </a:prstGeom>
        </p:spPr>
        <p:txBody>
          <a:bodyPr wrap="square">
            <a:spAutoFit/>
          </a:bodyPr>
          <a:lstStyle/>
          <a:p>
            <a:pPr lvl="0"/>
            <a:r>
              <a:rPr lang="uk-UA" sz="2000" dirty="0" smtClean="0">
                <a:latin typeface="Times New Roman" pitchFamily="18" charset="0"/>
                <a:cs typeface="Times New Roman" pitchFamily="18" charset="0"/>
              </a:rPr>
              <a:t>- модерн </a:t>
            </a:r>
            <a:r>
              <a:rPr lang="uk-UA" sz="2000" dirty="0">
                <a:latin typeface="Times New Roman" pitchFamily="18" charset="0"/>
                <a:cs typeface="Times New Roman" pitchFamily="18" charset="0"/>
              </a:rPr>
              <a:t>(</a:t>
            </a:r>
            <a:r>
              <a:rPr lang="uk-UA" sz="2000" i="1" dirty="0" err="1">
                <a:latin typeface="Times New Roman" pitchFamily="18" charset="0"/>
                <a:cs typeface="Times New Roman" pitchFamily="18" charset="0"/>
              </a:rPr>
              <a:t>Modern</a:t>
            </a:r>
            <a:r>
              <a:rPr lang="uk-UA" sz="2000" dirty="0">
                <a:latin typeface="Times New Roman" pitchFamily="18" charset="0"/>
                <a:cs typeface="Times New Roman" pitchFamily="18" charset="0"/>
              </a:rPr>
              <a:t>) – поєднання сучасних стилів;</a:t>
            </a:r>
            <a:endParaRPr lang="ru-RU" sz="2000" dirty="0">
              <a:latin typeface="Times New Roman" pitchFamily="18" charset="0"/>
              <a:cs typeface="Times New Roman" pitchFamily="18" charset="0"/>
            </a:endParaRPr>
          </a:p>
          <a:p>
            <a:pPr lvl="0"/>
            <a:r>
              <a:rPr lang="uk-UA" sz="2000" i="1" dirty="0" smtClean="0">
                <a:latin typeface="Times New Roman" pitchFamily="18" charset="0"/>
                <a:cs typeface="Times New Roman" pitchFamily="18" charset="0"/>
              </a:rPr>
              <a:t>- </a:t>
            </a:r>
            <a:r>
              <a:rPr lang="uk-UA" sz="2000" i="1" dirty="0" err="1" smtClean="0">
                <a:latin typeface="Times New Roman" pitchFamily="18" charset="0"/>
                <a:cs typeface="Times New Roman" pitchFamily="18" charset="0"/>
              </a:rPr>
              <a:t>Funky</a:t>
            </a:r>
            <a:r>
              <a:rPr lang="uk-UA" sz="2000" i="1" dirty="0" smtClean="0">
                <a:latin typeface="Times New Roman" pitchFamily="18" charset="0"/>
                <a:cs typeface="Times New Roman" pitchFamily="18" charset="0"/>
              </a:rPr>
              <a:t> </a:t>
            </a:r>
            <a:r>
              <a:rPr lang="uk-UA" sz="2000" i="1" dirty="0" err="1">
                <a:latin typeface="Times New Roman" pitchFamily="18" charset="0"/>
                <a:cs typeface="Times New Roman" pitchFamily="18" charset="0"/>
              </a:rPr>
              <a:t>Bizness</a:t>
            </a:r>
            <a:r>
              <a:rPr lang="uk-UA" sz="2000" dirty="0">
                <a:latin typeface="Times New Roman" pitchFamily="18" charset="0"/>
                <a:cs typeface="Times New Roman" pitchFamily="18" charset="0"/>
              </a:rPr>
              <a:t> – заняття аеробікою за авторською програмою.</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1530670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34165" y="188640"/>
            <a:ext cx="7776864" cy="6001643"/>
          </a:xfrm>
          <a:prstGeom prst="rect">
            <a:avLst/>
          </a:prstGeom>
        </p:spPr>
        <p:txBody>
          <a:bodyPr wrap="square">
            <a:spAutoFit/>
          </a:bodyPr>
          <a:lstStyle/>
          <a:p>
            <a:r>
              <a:rPr lang="uk-UA" sz="1600" b="1" dirty="0">
                <a:latin typeface="Times New Roman" pitchFamily="18" charset="0"/>
                <a:cs typeface="Times New Roman" pitchFamily="18" charset="0"/>
              </a:rPr>
              <a:t>Основні фактори</a:t>
            </a:r>
            <a:r>
              <a:rPr lang="uk-UA" sz="1600" dirty="0">
                <a:latin typeface="Times New Roman" pitchFamily="18" charset="0"/>
                <a:cs typeface="Times New Roman" pitchFamily="18" charset="0"/>
              </a:rPr>
              <a:t>, що сприяють ефективній реалізації фітнес-програм на заняттях з фітнесу </a:t>
            </a:r>
            <a:r>
              <a:rPr lang="uk-UA" sz="1600" dirty="0" smtClean="0">
                <a:latin typeface="Times New Roman" pitchFamily="18" charset="0"/>
                <a:cs typeface="Times New Roman" pitchFamily="18" charset="0"/>
              </a:rPr>
              <a:t>зі здобувачами вищої освіти   :</a:t>
            </a:r>
            <a:endParaRPr lang="ru-RU" sz="1600" dirty="0">
              <a:latin typeface="Times New Roman" pitchFamily="18" charset="0"/>
              <a:cs typeface="Times New Roman" pitchFamily="18" charset="0"/>
            </a:endParaRPr>
          </a:p>
          <a:p>
            <a:r>
              <a:rPr lang="uk-UA" sz="1600" dirty="0" smtClean="0">
                <a:latin typeface="Times New Roman" pitchFamily="18" charset="0"/>
                <a:cs typeface="Times New Roman" pitchFamily="18" charset="0"/>
              </a:rPr>
              <a:t>1) фітнес-програма </a:t>
            </a:r>
            <a:r>
              <a:rPr lang="uk-UA" sz="1600" dirty="0">
                <a:latin typeface="Times New Roman" pitchFamily="18" charset="0"/>
                <a:cs typeface="Times New Roman" pitchFamily="18" charset="0"/>
              </a:rPr>
              <a:t>повинна сприяти формуванню у тих, хто займається, свідомого ставлення до участі в ній;</a:t>
            </a:r>
            <a:endParaRPr lang="ru-RU" sz="1600" dirty="0">
              <a:latin typeface="Times New Roman" pitchFamily="18" charset="0"/>
              <a:cs typeface="Times New Roman" pitchFamily="18" charset="0"/>
            </a:endParaRPr>
          </a:p>
          <a:p>
            <a:r>
              <a:rPr lang="uk-UA" sz="1600" dirty="0" smtClean="0">
                <a:latin typeface="Times New Roman" pitchFamily="18" charset="0"/>
                <a:cs typeface="Times New Roman" pitchFamily="18" charset="0"/>
              </a:rPr>
              <a:t>2) комплекси </a:t>
            </a:r>
            <a:r>
              <a:rPr lang="uk-UA" sz="1600" dirty="0">
                <a:latin typeface="Times New Roman" pitchFamily="18" charset="0"/>
                <a:cs typeface="Times New Roman" pitchFamily="18" charset="0"/>
              </a:rPr>
              <a:t>вправ повинні складатися для певних груп студентів, враховувати його підготовленість та бути доступ­ними; бажано враховувати специфіку спеціальності сту­дентів, що займаються у </a:t>
            </a:r>
            <a:r>
              <a:rPr lang="uk-UA" sz="1600" dirty="0" smtClean="0">
                <a:latin typeface="Times New Roman" pitchFamily="18" charset="0"/>
                <a:cs typeface="Times New Roman" pitchFamily="18" charset="0"/>
              </a:rPr>
              <a:t>ЗВО;</a:t>
            </a:r>
            <a:endParaRPr lang="ru-RU" sz="1600" dirty="0">
              <a:latin typeface="Times New Roman" pitchFamily="18" charset="0"/>
              <a:cs typeface="Times New Roman" pitchFamily="18" charset="0"/>
            </a:endParaRPr>
          </a:p>
          <a:p>
            <a:r>
              <a:rPr lang="uk-UA" sz="1600" dirty="0" smtClean="0">
                <a:latin typeface="Times New Roman" pitchFamily="18" charset="0"/>
                <a:cs typeface="Times New Roman" pitchFamily="18" charset="0"/>
              </a:rPr>
              <a:t>3) складаючи </a:t>
            </a:r>
            <a:r>
              <a:rPr lang="uk-UA" sz="1600" dirty="0">
                <a:latin typeface="Times New Roman" pitchFamily="18" charset="0"/>
                <a:cs typeface="Times New Roman" pitchFamily="18" charset="0"/>
              </a:rPr>
              <a:t>фітнес-програму занять, потрібно спира­тися на конкретні цілі, котрі перед ними ставляться: активний відпочинок, підвищення рівня фізичної підготов­леності, зни­ження маси тіла, профілактика будь-якого захво­рювання тощо;</a:t>
            </a:r>
            <a:endParaRPr lang="ru-RU" sz="1600" dirty="0">
              <a:latin typeface="Times New Roman" pitchFamily="18" charset="0"/>
              <a:cs typeface="Times New Roman" pitchFamily="18" charset="0"/>
            </a:endParaRPr>
          </a:p>
          <a:p>
            <a:r>
              <a:rPr lang="uk-UA" sz="1600" dirty="0" smtClean="0">
                <a:latin typeface="Times New Roman" pitchFamily="18" charset="0"/>
                <a:cs typeface="Times New Roman" pitchFamily="18" charset="0"/>
              </a:rPr>
              <a:t>4) фітнес-програма </a:t>
            </a:r>
            <a:r>
              <a:rPr lang="uk-UA" sz="1600" dirty="0">
                <a:latin typeface="Times New Roman" pitchFamily="18" charset="0"/>
                <a:cs typeface="Times New Roman" pitchFamily="18" charset="0"/>
              </a:rPr>
              <a:t>повинна бути націлена на отри­мання задоволення від занять, а не на кількість учасників. На пер­шому плані постають потреби, мотиви й інтереси студентів, які займаються в секції фітнесу;</a:t>
            </a:r>
            <a:endParaRPr lang="ru-RU" sz="1600" dirty="0">
              <a:latin typeface="Times New Roman" pitchFamily="18" charset="0"/>
              <a:cs typeface="Times New Roman" pitchFamily="18" charset="0"/>
            </a:endParaRPr>
          </a:p>
          <a:p>
            <a:r>
              <a:rPr lang="uk-UA" sz="1600" dirty="0" smtClean="0">
                <a:latin typeface="Times New Roman" pitchFamily="18" charset="0"/>
                <a:cs typeface="Times New Roman" pitchFamily="18" charset="0"/>
              </a:rPr>
              <a:t>5) фітнес-програма </a:t>
            </a:r>
            <a:r>
              <a:rPr lang="uk-UA" sz="1600" dirty="0">
                <a:latin typeface="Times New Roman" pitchFamily="18" charset="0"/>
                <a:cs typeface="Times New Roman" pitchFamily="18" charset="0"/>
              </a:rPr>
              <a:t>повинна передбачати оцінка стану здоров’я й рівня фізичної підготовленості тих, хто зай­мається. До того ж тестування повинно бути систематич­ним, комплексним, проводитися через певні проміжки часу, оскільки це сприяє підтримці інтересу до програми бажаючих займатися;</a:t>
            </a:r>
            <a:endParaRPr lang="ru-RU" sz="1600" dirty="0">
              <a:latin typeface="Times New Roman" pitchFamily="18" charset="0"/>
              <a:cs typeface="Times New Roman" pitchFamily="18" charset="0"/>
            </a:endParaRPr>
          </a:p>
          <a:p>
            <a:r>
              <a:rPr lang="uk-UA" sz="1600" dirty="0" smtClean="0">
                <a:latin typeface="Times New Roman" pitchFamily="18" charset="0"/>
                <a:cs typeface="Times New Roman" pitchFamily="18" charset="0"/>
              </a:rPr>
              <a:t>6) фітнес-програма </a:t>
            </a:r>
            <a:r>
              <a:rPr lang="uk-UA" sz="1600" dirty="0">
                <a:latin typeface="Times New Roman" pitchFamily="18" charset="0"/>
                <a:cs typeface="Times New Roman" pitchFamily="18" charset="0"/>
              </a:rPr>
              <a:t>повинна сприяти спілкуванню тих, хто займається, на фоні позитивних емоцій у процесі вико­нання вправ;</a:t>
            </a:r>
            <a:endParaRPr lang="ru-RU" sz="1600" dirty="0">
              <a:latin typeface="Times New Roman" pitchFamily="18" charset="0"/>
              <a:cs typeface="Times New Roman" pitchFamily="18" charset="0"/>
            </a:endParaRPr>
          </a:p>
          <a:p>
            <a:r>
              <a:rPr lang="uk-UA" sz="1600" dirty="0" smtClean="0">
                <a:latin typeface="Times New Roman" pitchFamily="18" charset="0"/>
                <a:cs typeface="Times New Roman" pitchFamily="18" charset="0"/>
              </a:rPr>
              <a:t>7) перед </a:t>
            </a:r>
            <a:r>
              <a:rPr lang="uk-UA" sz="1600" dirty="0">
                <a:latin typeface="Times New Roman" pitchFamily="18" charset="0"/>
                <a:cs typeface="Times New Roman" pitchFamily="18" charset="0"/>
              </a:rPr>
              <a:t>початком застосування фітнес-програми, необхідно створити безпечні умови для студентів, узявши до уваги рівень медичного забезпечення;</a:t>
            </a:r>
            <a:endParaRPr lang="ru-RU" sz="1600" dirty="0">
              <a:latin typeface="Times New Roman" pitchFamily="18" charset="0"/>
              <a:cs typeface="Times New Roman" pitchFamily="18" charset="0"/>
            </a:endParaRPr>
          </a:p>
          <a:p>
            <a:r>
              <a:rPr lang="uk-UA" sz="1600" dirty="0" smtClean="0">
                <a:latin typeface="Times New Roman" pitchFamily="18" charset="0"/>
                <a:cs typeface="Times New Roman" pitchFamily="18" charset="0"/>
              </a:rPr>
              <a:t>8) фітнес-програми </a:t>
            </a:r>
            <a:r>
              <a:rPr lang="uk-UA" sz="1600" dirty="0">
                <a:latin typeface="Times New Roman" pitchFamily="18" charset="0"/>
                <a:cs typeface="Times New Roman" pitchFamily="18" charset="0"/>
              </a:rPr>
              <a:t>повинні регулярно поновлюватися, слід підтримувати здорову конкуренцію, запобігаючи над­мірній змагальності й пов’язаних із цим великих і значних навантажень на заняттях з фізичного виховання студентів.</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554674179"/>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Times New Roman" pitchFamily="18" charset="0"/>
                <a:cs typeface="Times New Roman" pitchFamily="18" charset="0"/>
              </a:rPr>
              <a:t>3. Фітнес-програми аеробної спрямованості.</a:t>
            </a:r>
            <a:endParaRPr lang="uk-UA" dirty="0">
              <a:latin typeface="Times New Roman" pitchFamily="18" charset="0"/>
              <a:cs typeface="Times New Roman" pitchFamily="18" charset="0"/>
            </a:endParaRPr>
          </a:p>
        </p:txBody>
      </p:sp>
      <p:sp>
        <p:nvSpPr>
          <p:cNvPr id="4" name="Прямоугольник 3"/>
          <p:cNvSpPr/>
          <p:nvPr/>
        </p:nvSpPr>
        <p:spPr>
          <a:xfrm>
            <a:off x="1115616" y="1772816"/>
            <a:ext cx="4572000" cy="3785652"/>
          </a:xfrm>
          <a:prstGeom prst="rect">
            <a:avLst/>
          </a:prstGeom>
        </p:spPr>
        <p:txBody>
          <a:bodyPr>
            <a:spAutoFit/>
          </a:bodyPr>
          <a:lstStyle/>
          <a:p>
            <a:r>
              <a:rPr lang="uk-UA" sz="2400" b="1" dirty="0">
                <a:latin typeface="Times New Roman" pitchFamily="18" charset="0"/>
                <a:cs typeface="Times New Roman" pitchFamily="18" charset="0"/>
              </a:rPr>
              <a:t>Оздоровча ходьба. </a:t>
            </a:r>
            <a:r>
              <a:rPr lang="uk-UA" sz="2400" dirty="0">
                <a:latin typeface="Times New Roman" pitchFamily="18" charset="0"/>
                <a:cs typeface="Times New Roman" pitchFamily="18" charset="0"/>
              </a:rPr>
              <a:t>До широкого розповсюдження видів рухової активності належить ходьба,</a:t>
            </a:r>
            <a:r>
              <a:rPr lang="uk-UA" sz="2400" b="1" dirty="0">
                <a:latin typeface="Times New Roman" pitchFamily="18" charset="0"/>
                <a:cs typeface="Times New Roman" pitchFamily="18" charset="0"/>
              </a:rPr>
              <a:t> </a:t>
            </a:r>
            <a:r>
              <a:rPr lang="uk-UA" sz="2400" dirty="0">
                <a:latin typeface="Times New Roman" pitchFamily="18" charset="0"/>
                <a:cs typeface="Times New Roman" pitchFamily="18" charset="0"/>
              </a:rPr>
              <a:t>перевага якої</a:t>
            </a:r>
            <a:r>
              <a:rPr lang="uk-UA" sz="2400" b="1" dirty="0">
                <a:latin typeface="Times New Roman" pitchFamily="18" charset="0"/>
                <a:cs typeface="Times New Roman" pitchFamily="18" charset="0"/>
              </a:rPr>
              <a:t> </a:t>
            </a:r>
            <a:r>
              <a:rPr lang="uk-UA" sz="2400" dirty="0">
                <a:latin typeface="Times New Roman" pitchFamily="18" charset="0"/>
                <a:cs typeface="Times New Roman" pitchFamily="18" charset="0"/>
              </a:rPr>
              <a:t>в тому, що</a:t>
            </a:r>
            <a:r>
              <a:rPr lang="uk-UA" sz="2400" b="1" dirty="0">
                <a:latin typeface="Times New Roman" pitchFamily="18" charset="0"/>
                <a:cs typeface="Times New Roman" pitchFamily="18" charset="0"/>
              </a:rPr>
              <a:t> </a:t>
            </a:r>
            <a:r>
              <a:rPr lang="uk-UA" sz="2400" dirty="0">
                <a:latin typeface="Times New Roman" pitchFamily="18" charset="0"/>
                <a:cs typeface="Times New Roman" pitchFamily="18" charset="0"/>
              </a:rPr>
              <a:t>це найпростіший вид фізичних рухів. Проте оздоровча ходьба – найкращі «ліки» для студентської молоді, яка через об’єктивні причини веде </a:t>
            </a:r>
            <a:r>
              <a:rPr lang="uk-UA" sz="2400" dirty="0" err="1">
                <a:latin typeface="Times New Roman" pitchFamily="18" charset="0"/>
                <a:cs typeface="Times New Roman" pitchFamily="18" charset="0"/>
              </a:rPr>
              <a:t>гіподинамічний</a:t>
            </a:r>
            <a:r>
              <a:rPr lang="uk-UA" sz="2400" dirty="0">
                <a:latin typeface="Times New Roman" pitchFamily="18" charset="0"/>
                <a:cs typeface="Times New Roman" pitchFamily="18" charset="0"/>
              </a:rPr>
              <a:t> спосіб життя.</a:t>
            </a:r>
            <a:endParaRPr lang="ru-RU" sz="2400" dirty="0">
              <a:latin typeface="Times New Roman" pitchFamily="18" charset="0"/>
              <a:cs typeface="Times New Roman" pitchFamily="18" charset="0"/>
            </a:endParaRPr>
          </a:p>
        </p:txBody>
      </p:sp>
      <p:pic>
        <p:nvPicPr>
          <p:cNvPr id="5" name="Рисунок 4" descr="http://news.nado.ua/images/stories/nado2/gClub/krasota/1/walk.jpg"/>
          <p:cNvPicPr/>
          <p:nvPr/>
        </p:nvPicPr>
        <p:blipFill>
          <a:blip r:embed="rId2" r:link="rId3">
            <a:lum bright="18000" contrast="24000"/>
            <a:extLst>
              <a:ext uri="{28A0092B-C50C-407E-A947-70E740481C1C}">
                <a14:useLocalDpi xmlns:a14="http://schemas.microsoft.com/office/drawing/2010/main" val="0"/>
              </a:ext>
            </a:extLst>
          </a:blip>
          <a:srcRect r="26633"/>
          <a:stretch>
            <a:fillRect/>
          </a:stretch>
        </p:blipFill>
        <p:spPr bwMode="auto">
          <a:xfrm>
            <a:off x="5862955" y="1794339"/>
            <a:ext cx="2581910" cy="2711450"/>
          </a:xfrm>
          <a:prstGeom prst="rect">
            <a:avLst/>
          </a:prstGeom>
          <a:noFill/>
          <a:ln>
            <a:noFill/>
          </a:ln>
        </p:spPr>
      </p:pic>
    </p:spTree>
    <p:extLst>
      <p:ext uri="{BB962C8B-B14F-4D97-AF65-F5344CB8AC3E}">
        <p14:creationId xmlns:p14="http://schemas.microsoft.com/office/powerpoint/2010/main" val="262370875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057959377"/>
              </p:ext>
            </p:extLst>
          </p:nvPr>
        </p:nvGraphicFramePr>
        <p:xfrm>
          <a:off x="1259632" y="4581128"/>
          <a:ext cx="7488832" cy="1997677"/>
        </p:xfrm>
        <a:graphic>
          <a:graphicData uri="http://schemas.openxmlformats.org/drawingml/2006/table">
            <a:tbl>
              <a:tblPr>
                <a:tableStyleId>{5C22544A-7EE6-4342-B048-85BDC9FD1C3A}</a:tableStyleId>
              </a:tblPr>
              <a:tblGrid>
                <a:gridCol w="1224136"/>
                <a:gridCol w="6264696"/>
              </a:tblGrid>
              <a:tr h="288033">
                <a:tc>
                  <a:txBody>
                    <a:bodyPr/>
                    <a:lstStyle/>
                    <a:p>
                      <a:pPr algn="just">
                        <a:lnSpc>
                          <a:spcPct val="115000"/>
                        </a:lnSpc>
                        <a:spcAft>
                          <a:spcPts val="0"/>
                        </a:spcAft>
                      </a:pPr>
                      <a:r>
                        <a:rPr lang="uk-UA" sz="1400" spc="-15" dirty="0">
                          <a:effectLst/>
                          <a:latin typeface="Times New Roman" pitchFamily="18" charset="0"/>
                          <a:cs typeface="Times New Roman" pitchFamily="18" charset="0"/>
                        </a:rPr>
                        <a:t>Понеділок</a:t>
                      </a:r>
                      <a:endParaRPr lang="ru-RU" sz="11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449580" algn="l"/>
                        </a:tabLst>
                      </a:pPr>
                      <a:r>
                        <a:rPr lang="uk-UA" sz="1400" spc="-15" dirty="0">
                          <a:effectLst/>
                          <a:latin typeface="Times New Roman" pitchFamily="18" charset="0"/>
                          <a:cs typeface="Times New Roman" pitchFamily="18" charset="0"/>
                        </a:rPr>
                        <a:t>Ходьба 20 </a:t>
                      </a:r>
                      <a:r>
                        <a:rPr lang="uk-UA" sz="1400" spc="-15" dirty="0" err="1">
                          <a:effectLst/>
                          <a:latin typeface="Times New Roman" pitchFamily="18" charset="0"/>
                          <a:cs typeface="Times New Roman" pitchFamily="18" charset="0"/>
                        </a:rPr>
                        <a:t>хв</a:t>
                      </a:r>
                      <a:r>
                        <a:rPr lang="uk-UA" sz="1400" spc="-15" dirty="0">
                          <a:effectLst/>
                          <a:latin typeface="Times New Roman" pitchFamily="18" charset="0"/>
                          <a:cs typeface="Times New Roman" pitchFamily="18" charset="0"/>
                        </a:rPr>
                        <a:t> з ЧСС, що дорівнює 55% від максимально можливого значення</a:t>
                      </a:r>
                      <a:endParaRPr lang="ru-RU" sz="1400" dirty="0">
                        <a:effectLst/>
                        <a:latin typeface="Times New Roman" pitchFamily="18" charset="0"/>
                        <a:ea typeface="Times New Roman"/>
                        <a:cs typeface="Times New Roman" pitchFamily="18" charset="0"/>
                      </a:endParaRPr>
                    </a:p>
                  </a:txBody>
                  <a:tcPr marL="68580" marR="68580" marT="0" marB="0"/>
                </a:tc>
              </a:tr>
              <a:tr h="294659">
                <a:tc>
                  <a:txBody>
                    <a:bodyPr/>
                    <a:lstStyle/>
                    <a:p>
                      <a:pPr algn="just">
                        <a:lnSpc>
                          <a:spcPct val="115000"/>
                        </a:lnSpc>
                        <a:spcAft>
                          <a:spcPts val="0"/>
                        </a:spcAft>
                      </a:pPr>
                      <a:r>
                        <a:rPr lang="uk-UA" sz="1400" spc="-15">
                          <a:effectLst/>
                          <a:latin typeface="Times New Roman" pitchFamily="18" charset="0"/>
                          <a:cs typeface="Times New Roman" pitchFamily="18" charset="0"/>
                        </a:rPr>
                        <a:t>Вівторок</a:t>
                      </a:r>
                      <a:endParaRPr lang="ru-RU" sz="11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uk-UA" sz="1400" spc="-15" dirty="0">
                          <a:effectLst/>
                          <a:latin typeface="Times New Roman" pitchFamily="18" charset="0"/>
                          <a:cs typeface="Times New Roman" pitchFamily="18" charset="0"/>
                        </a:rPr>
                        <a:t>Відпочинок</a:t>
                      </a:r>
                      <a:endParaRPr lang="ru-RU" sz="1100" dirty="0">
                        <a:effectLst/>
                        <a:latin typeface="Times New Roman" pitchFamily="18" charset="0"/>
                        <a:ea typeface="Calibri"/>
                        <a:cs typeface="Times New Roman" pitchFamily="18" charset="0"/>
                      </a:endParaRPr>
                    </a:p>
                  </a:txBody>
                  <a:tcPr marL="68580" marR="68580" marT="0" marB="0"/>
                </a:tc>
              </a:tr>
              <a:tr h="251220">
                <a:tc>
                  <a:txBody>
                    <a:bodyPr/>
                    <a:lstStyle/>
                    <a:p>
                      <a:pPr algn="just">
                        <a:lnSpc>
                          <a:spcPct val="115000"/>
                        </a:lnSpc>
                        <a:spcAft>
                          <a:spcPts val="0"/>
                        </a:spcAft>
                      </a:pPr>
                      <a:r>
                        <a:rPr lang="uk-UA" sz="1400" spc="-15">
                          <a:effectLst/>
                          <a:latin typeface="Times New Roman" pitchFamily="18" charset="0"/>
                          <a:cs typeface="Times New Roman" pitchFamily="18" charset="0"/>
                        </a:rPr>
                        <a:t>Середа</a:t>
                      </a:r>
                      <a:endParaRPr lang="ru-RU" sz="11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449580" algn="l"/>
                        </a:tabLst>
                      </a:pPr>
                      <a:r>
                        <a:rPr lang="uk-UA" sz="1400" spc="-15" dirty="0">
                          <a:effectLst/>
                          <a:latin typeface="Times New Roman" pitchFamily="18" charset="0"/>
                          <a:cs typeface="Times New Roman" pitchFamily="18" charset="0"/>
                        </a:rPr>
                        <a:t>Ходьба 20 </a:t>
                      </a:r>
                      <a:r>
                        <a:rPr lang="uk-UA" sz="1400" spc="-15" dirty="0" err="1">
                          <a:effectLst/>
                          <a:latin typeface="Times New Roman" pitchFamily="18" charset="0"/>
                          <a:cs typeface="Times New Roman" pitchFamily="18" charset="0"/>
                        </a:rPr>
                        <a:t>хв</a:t>
                      </a:r>
                      <a:r>
                        <a:rPr lang="uk-UA" sz="1400" spc="-15" dirty="0">
                          <a:effectLst/>
                          <a:latin typeface="Times New Roman" pitchFamily="18" charset="0"/>
                          <a:cs typeface="Times New Roman" pitchFamily="18" charset="0"/>
                        </a:rPr>
                        <a:t> з ЧСС, що дорівнює 55% від максимально можливого значення</a:t>
                      </a:r>
                      <a:endParaRPr lang="ru-RU" sz="1400" dirty="0">
                        <a:effectLst/>
                        <a:latin typeface="Times New Roman" pitchFamily="18" charset="0"/>
                        <a:ea typeface="Times New Roman"/>
                        <a:cs typeface="Times New Roman" pitchFamily="18" charset="0"/>
                      </a:endParaRPr>
                    </a:p>
                  </a:txBody>
                  <a:tcPr marL="68580" marR="68580" marT="0" marB="0"/>
                </a:tc>
              </a:tr>
              <a:tr h="294659">
                <a:tc>
                  <a:txBody>
                    <a:bodyPr/>
                    <a:lstStyle/>
                    <a:p>
                      <a:pPr algn="just">
                        <a:lnSpc>
                          <a:spcPct val="115000"/>
                        </a:lnSpc>
                        <a:spcAft>
                          <a:spcPts val="0"/>
                        </a:spcAft>
                      </a:pPr>
                      <a:r>
                        <a:rPr lang="uk-UA" sz="1400" spc="-15">
                          <a:effectLst/>
                          <a:latin typeface="Times New Roman" pitchFamily="18" charset="0"/>
                          <a:cs typeface="Times New Roman" pitchFamily="18" charset="0"/>
                        </a:rPr>
                        <a:t>Четвер</a:t>
                      </a:r>
                      <a:endParaRPr lang="ru-RU" sz="11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uk-UA" sz="1400" spc="-15" dirty="0">
                          <a:effectLst/>
                          <a:latin typeface="Times New Roman" pitchFamily="18" charset="0"/>
                          <a:cs typeface="Times New Roman" pitchFamily="18" charset="0"/>
                        </a:rPr>
                        <a:t>Відпочинок</a:t>
                      </a:r>
                      <a:endParaRPr lang="ru-RU" sz="1100" dirty="0">
                        <a:effectLst/>
                        <a:latin typeface="Times New Roman" pitchFamily="18" charset="0"/>
                        <a:ea typeface="Calibri"/>
                        <a:cs typeface="Times New Roman" pitchFamily="18" charset="0"/>
                      </a:endParaRPr>
                    </a:p>
                  </a:txBody>
                  <a:tcPr marL="68580" marR="68580" marT="0" marB="0"/>
                </a:tc>
              </a:tr>
              <a:tr h="294659">
                <a:tc>
                  <a:txBody>
                    <a:bodyPr/>
                    <a:lstStyle/>
                    <a:p>
                      <a:pPr algn="just">
                        <a:lnSpc>
                          <a:spcPct val="115000"/>
                        </a:lnSpc>
                        <a:spcAft>
                          <a:spcPts val="0"/>
                        </a:spcAft>
                      </a:pPr>
                      <a:r>
                        <a:rPr lang="uk-UA" sz="1400" spc="-15">
                          <a:effectLst/>
                          <a:latin typeface="Times New Roman" pitchFamily="18" charset="0"/>
                          <a:cs typeface="Times New Roman" pitchFamily="18" charset="0"/>
                        </a:rPr>
                        <a:t>П’ятниця</a:t>
                      </a:r>
                      <a:endParaRPr lang="ru-RU" sz="11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uk-UA" sz="1400" spc="-15" dirty="0">
                          <a:effectLst/>
                          <a:latin typeface="Times New Roman" pitchFamily="18" charset="0"/>
                          <a:cs typeface="Times New Roman" pitchFamily="18" charset="0"/>
                        </a:rPr>
                        <a:t>Відпочинок</a:t>
                      </a:r>
                      <a:endParaRPr lang="ru-RU" sz="1100" dirty="0">
                        <a:effectLst/>
                        <a:latin typeface="Times New Roman" pitchFamily="18" charset="0"/>
                        <a:ea typeface="Calibri"/>
                        <a:cs typeface="Times New Roman" pitchFamily="18" charset="0"/>
                      </a:endParaRPr>
                    </a:p>
                  </a:txBody>
                  <a:tcPr marL="68580" marR="68580" marT="0" marB="0"/>
                </a:tc>
              </a:tr>
              <a:tr h="279788">
                <a:tc>
                  <a:txBody>
                    <a:bodyPr/>
                    <a:lstStyle/>
                    <a:p>
                      <a:pPr algn="just">
                        <a:lnSpc>
                          <a:spcPct val="115000"/>
                        </a:lnSpc>
                        <a:spcAft>
                          <a:spcPts val="0"/>
                        </a:spcAft>
                      </a:pPr>
                      <a:r>
                        <a:rPr lang="uk-UA" sz="1400" spc="-15">
                          <a:effectLst/>
                          <a:latin typeface="Times New Roman" pitchFamily="18" charset="0"/>
                          <a:cs typeface="Times New Roman" pitchFamily="18" charset="0"/>
                        </a:rPr>
                        <a:t>Субота</a:t>
                      </a:r>
                      <a:endParaRPr lang="ru-RU" sz="11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449580" algn="l"/>
                        </a:tabLst>
                      </a:pPr>
                      <a:r>
                        <a:rPr lang="uk-UA" sz="1400" spc="-15" dirty="0">
                          <a:effectLst/>
                          <a:latin typeface="Times New Roman" pitchFamily="18" charset="0"/>
                          <a:cs typeface="Times New Roman" pitchFamily="18" charset="0"/>
                        </a:rPr>
                        <a:t>Ходьба 20 </a:t>
                      </a:r>
                      <a:r>
                        <a:rPr lang="uk-UA" sz="1400" spc="-15" dirty="0" err="1">
                          <a:effectLst/>
                          <a:latin typeface="Times New Roman" pitchFamily="18" charset="0"/>
                          <a:cs typeface="Times New Roman" pitchFamily="18" charset="0"/>
                        </a:rPr>
                        <a:t>хв</a:t>
                      </a:r>
                      <a:r>
                        <a:rPr lang="uk-UA" sz="1400" spc="-15" dirty="0">
                          <a:effectLst/>
                          <a:latin typeface="Times New Roman" pitchFamily="18" charset="0"/>
                          <a:cs typeface="Times New Roman" pitchFamily="18" charset="0"/>
                        </a:rPr>
                        <a:t> з ЧСС, що дорівнює 55% від максимально можливого значення</a:t>
                      </a:r>
                      <a:endParaRPr lang="ru-RU" sz="1400" dirty="0">
                        <a:effectLst/>
                        <a:latin typeface="Times New Roman" pitchFamily="18" charset="0"/>
                        <a:ea typeface="Times New Roman"/>
                        <a:cs typeface="Times New Roman" pitchFamily="18" charset="0"/>
                      </a:endParaRPr>
                    </a:p>
                  </a:txBody>
                  <a:tcPr marL="68580" marR="68580" marT="0" marB="0"/>
                </a:tc>
              </a:tr>
              <a:tr h="294659">
                <a:tc>
                  <a:txBody>
                    <a:bodyPr/>
                    <a:lstStyle/>
                    <a:p>
                      <a:pPr algn="just">
                        <a:lnSpc>
                          <a:spcPct val="115000"/>
                        </a:lnSpc>
                        <a:spcAft>
                          <a:spcPts val="0"/>
                        </a:spcAft>
                      </a:pPr>
                      <a:r>
                        <a:rPr lang="uk-UA" sz="1400" spc="-15">
                          <a:effectLst/>
                          <a:latin typeface="Times New Roman" pitchFamily="18" charset="0"/>
                          <a:cs typeface="Times New Roman" pitchFamily="18" charset="0"/>
                        </a:rPr>
                        <a:t>Неділя</a:t>
                      </a:r>
                      <a:endParaRPr lang="ru-RU" sz="11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uk-UA" sz="1400" spc="-15" dirty="0">
                          <a:effectLst/>
                          <a:latin typeface="Times New Roman" pitchFamily="18" charset="0"/>
                          <a:cs typeface="Times New Roman" pitchFamily="18" charset="0"/>
                        </a:rPr>
                        <a:t>Відпочинок</a:t>
                      </a:r>
                      <a:endParaRPr lang="ru-RU" sz="1100" dirty="0">
                        <a:effectLst/>
                        <a:latin typeface="Times New Roman" pitchFamily="18" charset="0"/>
                        <a:ea typeface="Calibri"/>
                        <a:cs typeface="Times New Roman" pitchFamily="18" charset="0"/>
                      </a:endParaRPr>
                    </a:p>
                  </a:txBody>
                  <a:tcPr marL="68580" marR="68580" marT="0" marB="0"/>
                </a:tc>
              </a:tr>
            </a:tbl>
          </a:graphicData>
        </a:graphic>
      </p:graphicFrame>
      <p:sp>
        <p:nvSpPr>
          <p:cNvPr id="6" name="Прямоугольник 5"/>
          <p:cNvSpPr/>
          <p:nvPr/>
        </p:nvSpPr>
        <p:spPr>
          <a:xfrm>
            <a:off x="1317689" y="260648"/>
            <a:ext cx="7416824" cy="4247317"/>
          </a:xfrm>
          <a:prstGeom prst="rect">
            <a:avLst/>
          </a:prstGeom>
        </p:spPr>
        <p:txBody>
          <a:bodyPr wrap="square">
            <a:spAutoFit/>
          </a:bodyPr>
          <a:lstStyle/>
          <a:p>
            <a:pPr indent="449263" algn="just"/>
            <a:r>
              <a:rPr lang="uk-UA" dirty="0" smtClean="0">
                <a:latin typeface="Times New Roman" pitchFamily="18" charset="0"/>
                <a:cs typeface="Times New Roman" pitchFamily="18" charset="0"/>
              </a:rPr>
              <a:t>Пропонуємо для початківців два найвідоміші варіанти фітнес-програм з оздоровчої ходьби, розроблені Американською Асоціацією кардіологів, які мають низький рівень фізичної підготовленості й відчувають негативний вплив сучасної гіподинамії.</a:t>
            </a:r>
          </a:p>
          <a:p>
            <a:pPr indent="449263" algn="just"/>
            <a:r>
              <a:rPr lang="uk-UA" dirty="0" smtClean="0">
                <a:latin typeface="Times New Roman" pitchFamily="18" charset="0"/>
                <a:cs typeface="Times New Roman" pitchFamily="18" charset="0"/>
              </a:rPr>
              <a:t>Перший варіант фітнес-програми – традиційний, передбачає врахування таких основних параметрів, що позначаються як ЧІЧТ (частота, інтенсивність, час, тип):</a:t>
            </a:r>
          </a:p>
          <a:p>
            <a:pPr indent="449263" algn="just"/>
            <a:r>
              <a:rPr lang="uk-UA" dirty="0" smtClean="0">
                <a:latin typeface="Times New Roman" pitchFamily="18" charset="0"/>
                <a:cs typeface="Times New Roman" pitchFamily="18" charset="0"/>
              </a:rPr>
              <a:t>– Ч – частота – 3–5 занять на тиждень;</a:t>
            </a:r>
          </a:p>
          <a:p>
            <a:pPr indent="449263" algn="just"/>
            <a:r>
              <a:rPr lang="uk-UA" dirty="0" smtClean="0">
                <a:latin typeface="Times New Roman" pitchFamily="18" charset="0"/>
                <a:cs typeface="Times New Roman" pitchFamily="18" charset="0"/>
              </a:rPr>
              <a:t>– І – інтенсивність від 50% до 85% від максимальної ЧСС, що обчислюється за формулою  220 − вік;</a:t>
            </a:r>
          </a:p>
          <a:p>
            <a:pPr indent="449263" algn="just"/>
            <a:r>
              <a:rPr lang="uk-UA" dirty="0" smtClean="0">
                <a:latin typeface="Times New Roman" pitchFamily="18" charset="0"/>
                <a:cs typeface="Times New Roman" pitchFamily="18" charset="0"/>
              </a:rPr>
              <a:t>– Ч – час – заняття повинно тривати не менше 20–30 хвилин;</a:t>
            </a:r>
          </a:p>
          <a:p>
            <a:pPr indent="449263" algn="just"/>
            <a:r>
              <a:rPr lang="uk-UA" dirty="0" smtClean="0">
                <a:latin typeface="Times New Roman" pitchFamily="18" charset="0"/>
                <a:cs typeface="Times New Roman" pitchFamily="18" charset="0"/>
              </a:rPr>
              <a:t>– Т – тип – вправи аеробного характеру з арсеналу </a:t>
            </a:r>
            <a:r>
              <a:rPr lang="uk-UA" dirty="0" err="1" smtClean="0">
                <a:latin typeface="Times New Roman" pitchFamily="18" charset="0"/>
                <a:cs typeface="Times New Roman" pitchFamily="18" charset="0"/>
              </a:rPr>
              <a:t>засо¬бів</a:t>
            </a:r>
            <a:r>
              <a:rPr lang="uk-UA" dirty="0" smtClean="0">
                <a:latin typeface="Times New Roman" pitchFamily="18" charset="0"/>
                <a:cs typeface="Times New Roman" pitchFamily="18" charset="0"/>
              </a:rPr>
              <a:t> легкої атлетики (різні варіанти ходьби).</a:t>
            </a:r>
          </a:p>
          <a:p>
            <a:pPr indent="449263" algn="just"/>
            <a:r>
              <a:rPr lang="uk-UA" dirty="0" smtClean="0">
                <a:latin typeface="Times New Roman" pitchFamily="18" charset="0"/>
                <a:cs typeface="Times New Roman" pitchFamily="18" charset="0"/>
              </a:rPr>
              <a:t>Наводимо приклад фітнес-програми оздоровчої ходьби для студентів на початковому етапі занять.</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426448669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dirty="0" smtClean="0">
                <a:latin typeface="Times New Roman" pitchFamily="18" charset="0"/>
                <a:cs typeface="Times New Roman" pitchFamily="18" charset="0"/>
              </a:rPr>
              <a:t>ПЛАН</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10000"/>
          </a:bodyPr>
          <a:lstStyle/>
          <a:p>
            <a:pPr marL="363538" indent="-282575">
              <a:buNone/>
            </a:pPr>
            <a:r>
              <a:rPr lang="uk-UA" dirty="0">
                <a:latin typeface="Times New Roman" pitchFamily="18" charset="0"/>
                <a:cs typeface="Times New Roman" pitchFamily="18" charset="0"/>
              </a:rPr>
              <a:t>1. Класифікація, структура та зміст фітнес-програм.</a:t>
            </a:r>
          </a:p>
          <a:p>
            <a:pPr marL="363538" indent="-282575">
              <a:buNone/>
            </a:pPr>
            <a:r>
              <a:rPr lang="uk-UA" dirty="0">
                <a:latin typeface="Times New Roman" pitchFamily="18" charset="0"/>
                <a:cs typeface="Times New Roman" pitchFamily="18" charset="0"/>
              </a:rPr>
              <a:t>2. Характеристика різних видів фітнес-програм.</a:t>
            </a:r>
          </a:p>
          <a:p>
            <a:pPr marL="363538" indent="-282575">
              <a:buNone/>
            </a:pPr>
            <a:r>
              <a:rPr lang="uk-UA" dirty="0">
                <a:latin typeface="Times New Roman" pitchFamily="18" charset="0"/>
                <a:cs typeface="Times New Roman" pitchFamily="18" charset="0"/>
              </a:rPr>
              <a:t>3. Фітнес-програми аеробної спрямованості.</a:t>
            </a:r>
          </a:p>
          <a:p>
            <a:pPr marL="363538" indent="-282575">
              <a:buNone/>
            </a:pPr>
            <a:r>
              <a:rPr lang="uk-UA" dirty="0">
                <a:latin typeface="Times New Roman" pitchFamily="18" charset="0"/>
                <a:cs typeface="Times New Roman" pitchFamily="18" charset="0"/>
              </a:rPr>
              <a:t>4. Зміст фітнес-програм з використанням оздоровчих видів гімнастики.</a:t>
            </a:r>
          </a:p>
          <a:p>
            <a:pPr marL="363538" indent="-282575">
              <a:buNone/>
            </a:pPr>
            <a:r>
              <a:rPr lang="uk-UA" dirty="0">
                <a:latin typeface="Times New Roman" pitchFamily="18" charset="0"/>
                <a:cs typeface="Times New Roman" pitchFamily="18" charset="0"/>
              </a:rPr>
              <a:t>5. Фітнес-програми силової спрямованості.</a:t>
            </a:r>
          </a:p>
          <a:p>
            <a:pPr marL="363538" indent="-282575">
              <a:buNone/>
            </a:pPr>
            <a:r>
              <a:rPr lang="uk-UA" dirty="0">
                <a:latin typeface="Times New Roman" pitchFamily="18" charset="0"/>
                <a:cs typeface="Times New Roman" pitchFamily="18" charset="0"/>
              </a:rPr>
              <a:t>6. Фітнес-програми, створені на основі оздоровчих видів гімнастики і занять силової спрямованості.</a:t>
            </a:r>
          </a:p>
          <a:p>
            <a:pPr marL="363538" indent="-282575">
              <a:buNone/>
            </a:pPr>
            <a:r>
              <a:rPr lang="uk-UA" dirty="0">
                <a:latin typeface="Times New Roman" pitchFamily="18" charset="0"/>
                <a:cs typeface="Times New Roman" pitchFamily="18" charset="0"/>
              </a:rPr>
              <a:t>7. Комп’ютерні фітнес-програми.</a:t>
            </a:r>
          </a:p>
          <a:p>
            <a:endParaRPr lang="uk-U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27998436"/>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35539" y="476672"/>
            <a:ext cx="7488832" cy="5355312"/>
          </a:xfrm>
          <a:prstGeom prst="rect">
            <a:avLst/>
          </a:prstGeom>
        </p:spPr>
        <p:txBody>
          <a:bodyPr wrap="square">
            <a:spAutoFit/>
          </a:bodyPr>
          <a:lstStyle/>
          <a:p>
            <a:pPr indent="449263" algn="ctr"/>
            <a:r>
              <a:rPr lang="uk-UA" b="1" dirty="0" smtClean="0">
                <a:latin typeface="Times New Roman" pitchFamily="18" charset="0"/>
                <a:cs typeface="Times New Roman" pitchFamily="18" charset="0"/>
              </a:rPr>
              <a:t>РЕКОМЕНДАЦІЇ ДЛЯ ТИХ, ХТО ЗАЙМАЄТЬСЯ</a:t>
            </a:r>
            <a:endParaRPr lang="ru-RU" dirty="0" smtClean="0">
              <a:latin typeface="Times New Roman" pitchFamily="18" charset="0"/>
              <a:cs typeface="Times New Roman" pitchFamily="18" charset="0"/>
            </a:endParaRPr>
          </a:p>
          <a:p>
            <a:pPr indent="449263" algn="just"/>
            <a:r>
              <a:rPr lang="uk-UA" dirty="0" smtClean="0">
                <a:latin typeface="Times New Roman" pitchFamily="18" charset="0"/>
                <a:cs typeface="Times New Roman" pitchFamily="18" charset="0"/>
              </a:rPr>
              <a:t>1. Для здобувачів вищої освіти  з </a:t>
            </a:r>
            <a:r>
              <a:rPr lang="uk-UA" dirty="0">
                <a:latin typeface="Times New Roman" pitchFamily="18" charset="0"/>
                <a:cs typeface="Times New Roman" pitchFamily="18" charset="0"/>
              </a:rPr>
              <a:t>низьким рівнем фізичної підготов­ле­но­сті тренувальною є ходьба з середньою швидкістю – 70–90 кро­ків за хвилину (3–4 км/</a:t>
            </a:r>
            <a:r>
              <a:rPr lang="uk-UA" dirty="0" err="1">
                <a:latin typeface="Times New Roman" pitchFamily="18" charset="0"/>
                <a:cs typeface="Times New Roman" pitchFamily="18" charset="0"/>
              </a:rPr>
              <a:t>год</a:t>
            </a:r>
            <a:r>
              <a:rPr lang="uk-UA"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449263" algn="just"/>
            <a:r>
              <a:rPr lang="uk-UA" dirty="0" smtClean="0">
                <a:latin typeface="Times New Roman" pitchFamily="18" charset="0"/>
                <a:cs typeface="Times New Roman" pitchFamily="18" charset="0"/>
              </a:rPr>
              <a:t>2. Ходьба </a:t>
            </a:r>
            <a:r>
              <a:rPr lang="uk-UA" dirty="0">
                <a:latin typeface="Times New Roman" pitchFamily="18" charset="0"/>
                <a:cs typeface="Times New Roman" pitchFamily="18" charset="0"/>
              </a:rPr>
              <a:t>у темпі 90–100 кроків за хвилину (4–5 км/</a:t>
            </a:r>
            <a:r>
              <a:rPr lang="uk-UA" dirty="0" err="1">
                <a:latin typeface="Times New Roman" pitchFamily="18" charset="0"/>
                <a:cs typeface="Times New Roman" pitchFamily="18" charset="0"/>
              </a:rPr>
              <a:t>год</a:t>
            </a:r>
            <a:r>
              <a:rPr lang="uk-UA" dirty="0">
                <a:latin typeface="Times New Roman" pitchFamily="18" charset="0"/>
                <a:cs typeface="Times New Roman" pitchFamily="18" charset="0"/>
              </a:rPr>
              <a:t>) вважається швидкою і пропонується студентам із середнім рівнем фізичної підготовленості. </a:t>
            </a:r>
            <a:endParaRPr lang="ru-RU" dirty="0">
              <a:latin typeface="Times New Roman" pitchFamily="18" charset="0"/>
              <a:cs typeface="Times New Roman" pitchFamily="18" charset="0"/>
            </a:endParaRPr>
          </a:p>
          <a:p>
            <a:pPr indent="449263" algn="just"/>
            <a:r>
              <a:rPr lang="uk-UA" dirty="0" smtClean="0">
                <a:latin typeface="Times New Roman" pitchFamily="18" charset="0"/>
                <a:cs typeface="Times New Roman" pitchFamily="18" charset="0"/>
              </a:rPr>
              <a:t>3. Темп </a:t>
            </a:r>
            <a:r>
              <a:rPr lang="uk-UA" dirty="0">
                <a:latin typeface="Times New Roman" pitchFamily="18" charset="0"/>
                <a:cs typeface="Times New Roman" pitchFamily="18" charset="0"/>
              </a:rPr>
              <a:t>110–130 кроків за хвилину вважається дуже швидким і рекомендується студентам з високим рівнем фізич­ної підготовленості.</a:t>
            </a:r>
            <a:endParaRPr lang="ru-RU" dirty="0">
              <a:latin typeface="Times New Roman" pitchFamily="18" charset="0"/>
              <a:cs typeface="Times New Roman" pitchFamily="18" charset="0"/>
            </a:endParaRPr>
          </a:p>
          <a:p>
            <a:pPr indent="449263" algn="just"/>
            <a:r>
              <a:rPr lang="uk-UA" dirty="0">
                <a:latin typeface="Times New Roman" pitchFamily="18" charset="0"/>
                <a:cs typeface="Times New Roman" pitchFamily="18" charset="0"/>
              </a:rPr>
              <a:t>На перших етапах занять: ЧСС не повинна перевищу­вати 110–120 уд./</a:t>
            </a:r>
            <a:r>
              <a:rPr lang="uk-UA" dirty="0" err="1">
                <a:latin typeface="Times New Roman" pitchFamily="18" charset="0"/>
                <a:cs typeface="Times New Roman" pitchFamily="18" charset="0"/>
              </a:rPr>
              <a:t>хв</a:t>
            </a:r>
            <a:r>
              <a:rPr lang="uk-UA" dirty="0">
                <a:latin typeface="Times New Roman" pitchFamily="18" charset="0"/>
                <a:cs typeface="Times New Roman" pitchFamily="18" charset="0"/>
              </a:rPr>
              <a:t>, у подальшому – 140–150 </a:t>
            </a:r>
            <a:r>
              <a:rPr lang="uk-UA" dirty="0" err="1">
                <a:latin typeface="Times New Roman" pitchFamily="18" charset="0"/>
                <a:cs typeface="Times New Roman" pitchFamily="18" charset="0"/>
              </a:rPr>
              <a:t>уд</a:t>
            </a:r>
            <a:r>
              <a:rPr lang="uk-UA" dirty="0">
                <a:latin typeface="Times New Roman" pitchFamily="18" charset="0"/>
                <a:cs typeface="Times New Roman" pitchFamily="18" charset="0"/>
              </a:rPr>
              <a:t>./хв. Завер­шу­вати заняття з ходьби треба поступовим зниженням швид­кості упродовж 3–5 хв. Швидкість і тривалість оздо­ров­чої ходьби визначається самостійно відповідно до само­почуття. Ця частина заняття (заключна) необхідна для рівномірного зниження активності всіх систем організму та приведення його у стан спокою. </a:t>
            </a:r>
            <a:endParaRPr lang="ru-RU" dirty="0">
              <a:latin typeface="Times New Roman" pitchFamily="18" charset="0"/>
              <a:cs typeface="Times New Roman" pitchFamily="18" charset="0"/>
            </a:endParaRPr>
          </a:p>
          <a:p>
            <a:pPr indent="449263" algn="just"/>
            <a:r>
              <a:rPr lang="uk-UA" dirty="0">
                <a:latin typeface="Times New Roman" pitchFamily="18" charset="0"/>
                <a:cs typeface="Times New Roman" pitchFamily="18" charset="0"/>
              </a:rPr>
              <a:t>Після ходьби не рекомендується:</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 одразу </a:t>
            </a:r>
            <a:r>
              <a:rPr lang="uk-UA" dirty="0">
                <a:latin typeface="Times New Roman" pitchFamily="18" charset="0"/>
                <a:cs typeface="Times New Roman" pitchFamily="18" charset="0"/>
              </a:rPr>
              <a:t>сідати чи різко зупинятися; </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 слід </a:t>
            </a:r>
            <a:r>
              <a:rPr lang="uk-UA" dirty="0">
                <a:latin typeface="Times New Roman" pitchFamily="18" charset="0"/>
                <a:cs typeface="Times New Roman" pitchFamily="18" charset="0"/>
              </a:rPr>
              <a:t>продовжувати рухатися, підраховуючи частоту пульсу.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46038480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044226241"/>
              </p:ext>
            </p:extLst>
          </p:nvPr>
        </p:nvGraphicFramePr>
        <p:xfrm>
          <a:off x="1835696" y="865749"/>
          <a:ext cx="6552728" cy="2635259"/>
        </p:xfrm>
        <a:graphic>
          <a:graphicData uri="http://schemas.openxmlformats.org/drawingml/2006/table">
            <a:tbl>
              <a:tblPr firstRow="1" firstCol="1" lastRow="1" lastCol="1" bandRow="1" bandCol="1">
                <a:tableStyleId>{5C22544A-7EE6-4342-B048-85BDC9FD1C3A}</a:tableStyleId>
              </a:tblPr>
              <a:tblGrid>
                <a:gridCol w="1965818"/>
                <a:gridCol w="2259963"/>
                <a:gridCol w="2326947"/>
              </a:tblGrid>
              <a:tr h="680057">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Тижні</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Дистанція, км</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Тривалість</a:t>
                      </a:r>
                      <a:endParaRPr lang="ru-RU" sz="1100">
                        <a:solidFill>
                          <a:schemeClr val="tx1"/>
                        </a:solidFill>
                        <a:effectLst/>
                        <a:latin typeface="Times New Roman" pitchFamily="18" charset="0"/>
                        <a:cs typeface="Times New Roman" pitchFamily="18" charset="0"/>
                      </a:endParaRPr>
                    </a:p>
                    <a:p>
                      <a:pPr algn="ctr">
                        <a:lnSpc>
                          <a:spcPct val="115000"/>
                        </a:lnSpc>
                        <a:spcAft>
                          <a:spcPts val="0"/>
                        </a:spcAft>
                      </a:pPr>
                      <a:r>
                        <a:rPr lang="uk-UA" sz="1400">
                          <a:solidFill>
                            <a:schemeClr val="tx1"/>
                          </a:solidFill>
                          <a:effectLst/>
                          <a:latin typeface="Times New Roman" pitchFamily="18" charset="0"/>
                          <a:cs typeface="Times New Roman" pitchFamily="18" charset="0"/>
                        </a:rPr>
                        <a:t>проходження 1 км, хв</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5867">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1–3</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2</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7–8</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5867">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3–4</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3</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7–8</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5867">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5–6</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3</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6–7</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5867">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7–8</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4</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6–7</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5867">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9–10</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4</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5–6</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5867">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11–12</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5</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5–6</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bl>
          </a:graphicData>
        </a:graphic>
      </p:graphicFrame>
      <p:sp>
        <p:nvSpPr>
          <p:cNvPr id="5" name="Rectangle 1"/>
          <p:cNvSpPr>
            <a:spLocks noChangeArrowheads="1"/>
          </p:cNvSpPr>
          <p:nvPr/>
        </p:nvSpPr>
        <p:spPr bwMode="auto">
          <a:xfrm>
            <a:off x="1434502" y="157863"/>
            <a:ext cx="73448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49263" algn="ctr" eaLnBrk="0" fontAlgn="base" hangingPunct="0">
              <a:spcBef>
                <a:spcPct val="0"/>
              </a:spcBef>
              <a:spcAft>
                <a:spcPct val="0"/>
              </a:spcAft>
            </a:pPr>
            <a:r>
              <a:rPr lang="uk-UA" sz="2000" b="1" dirty="0" smtClean="0">
                <a:latin typeface="Times New Roman" pitchFamily="18" charset="0"/>
                <a:ea typeface="Calibri" pitchFamily="34" charset="0"/>
                <a:cs typeface="Times New Roman" pitchFamily="18" charset="0"/>
              </a:rPr>
              <a:t>ПРОГРАМА З ОЗДОРОВЧОЇ ХОДЬБИ </a:t>
            </a:r>
            <a:endParaRPr lang="ru-RU" sz="1050" dirty="0" smtClean="0">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5081279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88640"/>
            <a:ext cx="7560840" cy="1754326"/>
          </a:xfrm>
          <a:prstGeom prst="rect">
            <a:avLst/>
          </a:prstGeom>
        </p:spPr>
        <p:txBody>
          <a:bodyPr wrap="square">
            <a:spAutoFit/>
          </a:bodyPr>
          <a:lstStyle/>
          <a:p>
            <a:pPr indent="449263"/>
            <a:r>
              <a:rPr lang="uk-UA" dirty="0">
                <a:latin typeface="Times New Roman" pitchFamily="18" charset="0"/>
                <a:cs typeface="Times New Roman" pitchFamily="18" charset="0"/>
              </a:rPr>
              <a:t>Самоконтроль за рівнем фізичної і функціональної підго­товленості організму здійснюється за тестом К. Купера (1989) – «тримильний» тест з ходьби, який проводиться на заняттях з фізичного </a:t>
            </a:r>
            <a:r>
              <a:rPr lang="uk-UA" dirty="0" smtClean="0">
                <a:latin typeface="Times New Roman" pitchFamily="18" charset="0"/>
                <a:cs typeface="Times New Roman" pitchFamily="18" charset="0"/>
              </a:rPr>
              <a:t>виховання для здобувачів вищої освіти . </a:t>
            </a:r>
            <a:r>
              <a:rPr lang="uk-UA" dirty="0">
                <a:latin typeface="Times New Roman" pitchFamily="18" charset="0"/>
                <a:cs typeface="Times New Roman" pitchFamily="18" charset="0"/>
              </a:rPr>
              <a:t>Тест реко­мен­довано проводити не раніше, ніж після 6 тижнів тренувань. Бажано добре виміряти трасу – три милі становлять 4800 м</a:t>
            </a:r>
            <a:endParaRPr lang="ru-RU"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536534579"/>
              </p:ext>
            </p:extLst>
          </p:nvPr>
        </p:nvGraphicFramePr>
        <p:xfrm>
          <a:off x="1259632" y="1844824"/>
          <a:ext cx="7560840" cy="4392489"/>
        </p:xfrm>
        <a:graphic>
          <a:graphicData uri="http://schemas.openxmlformats.org/drawingml/2006/table">
            <a:tbl>
              <a:tblPr firstRow="1" firstCol="1" lastRow="1" lastCol="1" bandRow="1" bandCol="1">
                <a:tableStyleId>{5C22544A-7EE6-4342-B048-85BDC9FD1C3A}</a:tableStyleId>
              </a:tblPr>
              <a:tblGrid>
                <a:gridCol w="2031081"/>
                <a:gridCol w="1875224"/>
                <a:gridCol w="1875224"/>
                <a:gridCol w="1779311"/>
              </a:tblGrid>
              <a:tr h="425019">
                <a:tc rowSpan="3">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Рівень фізичної підготовленості</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rowSpan="3">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Стать</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gridSpan="2">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Час проходження дистанції; хв, с</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hMerge="1">
                  <a:txBody>
                    <a:bodyPr/>
                    <a:lstStyle/>
                    <a:p>
                      <a:endParaRPr lang="ru-RU"/>
                    </a:p>
                  </a:txBody>
                  <a:tcPr/>
                </a:tc>
              </a:tr>
              <a:tr h="425019">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Вік</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hMerge="1">
                  <a:txBody>
                    <a:bodyPr/>
                    <a:lstStyle/>
                    <a:p>
                      <a:endParaRPr lang="ru-RU"/>
                    </a:p>
                  </a:txBody>
                  <a:tcPr/>
                </a:tc>
              </a:tr>
              <a:tr h="32204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17–19 років</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20–23 роки</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2041">
                <a:tc rowSpan="2">
                  <a:txBody>
                    <a:bodyPr/>
                    <a:lstStyle/>
                    <a:p>
                      <a:pPr>
                        <a:lnSpc>
                          <a:spcPct val="115000"/>
                        </a:lnSpc>
                        <a:spcAft>
                          <a:spcPts val="0"/>
                        </a:spcAft>
                      </a:pPr>
                      <a:r>
                        <a:rPr lang="uk-UA" sz="1400">
                          <a:solidFill>
                            <a:schemeClr val="tx1"/>
                          </a:solidFill>
                          <a:effectLst/>
                          <a:latin typeface="Times New Roman" pitchFamily="18" charset="0"/>
                          <a:cs typeface="Times New Roman" pitchFamily="18" charset="0"/>
                        </a:rPr>
                        <a:t>Дуже поганий</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чол.</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&gt; 45,00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&gt; 46,00</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2041">
                <a:tc vMerge="1">
                  <a:txBody>
                    <a:bodyPr/>
                    <a:lstStyle/>
                    <a:p>
                      <a:endParaRPr lang="ru-RU"/>
                    </a:p>
                  </a:txBody>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жін.</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&gt; 47,00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&gt; 48,00</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2041">
                <a:tc rowSpan="2">
                  <a:txBody>
                    <a:bodyPr/>
                    <a:lstStyle/>
                    <a:p>
                      <a:pPr>
                        <a:lnSpc>
                          <a:spcPct val="115000"/>
                        </a:lnSpc>
                        <a:spcAft>
                          <a:spcPts val="0"/>
                        </a:spcAft>
                      </a:pPr>
                      <a:r>
                        <a:rPr lang="uk-UA" sz="1400">
                          <a:solidFill>
                            <a:schemeClr val="tx1"/>
                          </a:solidFill>
                          <a:effectLst/>
                          <a:latin typeface="Times New Roman" pitchFamily="18" charset="0"/>
                          <a:cs typeface="Times New Roman" pitchFamily="18" charset="0"/>
                        </a:rPr>
                        <a:t>Поганий</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чол.</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41,01–45,00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42,01–46,00</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2041">
                <a:tc vMerge="1">
                  <a:txBody>
                    <a:bodyPr/>
                    <a:lstStyle/>
                    <a:p>
                      <a:endParaRPr lang="ru-RU"/>
                    </a:p>
                  </a:txBody>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жін.</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43,01–47,00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44,01–48,00</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2041">
                <a:tc rowSpan="2">
                  <a:txBody>
                    <a:bodyPr/>
                    <a:lstStyle/>
                    <a:p>
                      <a:pPr>
                        <a:lnSpc>
                          <a:spcPct val="115000"/>
                        </a:lnSpc>
                        <a:spcAft>
                          <a:spcPts val="0"/>
                        </a:spcAft>
                      </a:pPr>
                      <a:r>
                        <a:rPr lang="uk-UA" sz="1400">
                          <a:solidFill>
                            <a:schemeClr val="tx1"/>
                          </a:solidFill>
                          <a:effectLst/>
                          <a:latin typeface="Times New Roman" pitchFamily="18" charset="0"/>
                          <a:cs typeface="Times New Roman" pitchFamily="18" charset="0"/>
                        </a:rPr>
                        <a:t>Задовільний</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чол.</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37,31–41,00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38,31–42,00</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2041">
                <a:tc vMerge="1">
                  <a:txBody>
                    <a:bodyPr/>
                    <a:lstStyle/>
                    <a:p>
                      <a:endParaRPr lang="ru-RU"/>
                    </a:p>
                  </a:txBody>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жін.</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39,31–43,00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40,31–44,00</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2041">
                <a:tc rowSpan="2">
                  <a:txBody>
                    <a:bodyPr/>
                    <a:lstStyle/>
                    <a:p>
                      <a:pPr>
                        <a:lnSpc>
                          <a:spcPct val="115000"/>
                        </a:lnSpc>
                        <a:spcAft>
                          <a:spcPts val="0"/>
                        </a:spcAft>
                      </a:pPr>
                      <a:r>
                        <a:rPr lang="uk-UA" sz="1400">
                          <a:solidFill>
                            <a:schemeClr val="tx1"/>
                          </a:solidFill>
                          <a:effectLst/>
                          <a:latin typeface="Times New Roman" pitchFamily="18" charset="0"/>
                          <a:cs typeface="Times New Roman" pitchFamily="18" charset="0"/>
                        </a:rPr>
                        <a:t>Добрий</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чол.</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33,00–37,30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34,00–38,30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2041">
                <a:tc vMerge="1">
                  <a:txBody>
                    <a:bodyPr/>
                    <a:lstStyle/>
                    <a:p>
                      <a:endParaRPr lang="ru-RU"/>
                    </a:p>
                  </a:txBody>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жін.</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35,00–39,30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36,00–40,30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2041">
                <a:tc rowSpan="2">
                  <a:txBody>
                    <a:bodyPr/>
                    <a:lstStyle/>
                    <a:p>
                      <a:pPr>
                        <a:lnSpc>
                          <a:spcPct val="115000"/>
                        </a:lnSpc>
                        <a:spcAft>
                          <a:spcPts val="0"/>
                        </a:spcAft>
                      </a:pPr>
                      <a:r>
                        <a:rPr lang="uk-UA" sz="1400">
                          <a:solidFill>
                            <a:schemeClr val="tx1"/>
                          </a:solidFill>
                          <a:effectLst/>
                          <a:latin typeface="Times New Roman" pitchFamily="18" charset="0"/>
                          <a:cs typeface="Times New Roman" pitchFamily="18" charset="0"/>
                        </a:rPr>
                        <a:t>Відмінний</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чол.</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&lt; 33,00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&lt; 34,00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322041">
                <a:tc vMerge="1">
                  <a:txBody>
                    <a:bodyPr/>
                    <a:lstStyle/>
                    <a:p>
                      <a:endParaRPr lang="ru-RU"/>
                    </a:p>
                  </a:txBody>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жін.</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a:solidFill>
                            <a:schemeClr val="tx1"/>
                          </a:solidFill>
                          <a:effectLst/>
                          <a:latin typeface="Times New Roman" pitchFamily="18" charset="0"/>
                          <a:cs typeface="Times New Roman" pitchFamily="18" charset="0"/>
                        </a:rPr>
                        <a:t>&lt; 35,00</a:t>
                      </a:r>
                      <a:endParaRPr lang="ru-RU" sz="11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400" dirty="0">
                          <a:solidFill>
                            <a:schemeClr val="tx1"/>
                          </a:solidFill>
                          <a:effectLst/>
                          <a:latin typeface="Times New Roman" pitchFamily="18" charset="0"/>
                          <a:cs typeface="Times New Roman" pitchFamily="18" charset="0"/>
                        </a:rPr>
                        <a:t>&lt; 36,00</a:t>
                      </a:r>
                      <a:endParaRPr lang="ru-RU" sz="11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260436919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260648"/>
            <a:ext cx="7632848" cy="2246769"/>
          </a:xfrm>
          <a:prstGeom prst="rect">
            <a:avLst/>
          </a:prstGeom>
        </p:spPr>
        <p:txBody>
          <a:bodyPr wrap="square">
            <a:spAutoFit/>
          </a:bodyPr>
          <a:lstStyle/>
          <a:p>
            <a:pPr algn="ctr"/>
            <a:r>
              <a:rPr lang="uk-UA" sz="2000" b="1" dirty="0" smtClean="0">
                <a:latin typeface="Times New Roman" pitchFamily="18" charset="0"/>
                <a:cs typeface="Times New Roman" pitchFamily="18" charset="0"/>
              </a:rPr>
              <a:t>ОЗДОРОВЧИЙ БІГ</a:t>
            </a:r>
          </a:p>
          <a:p>
            <a:pPr indent="449263" algn="just"/>
            <a:r>
              <a:rPr lang="uk-UA" sz="2000" dirty="0" smtClean="0">
                <a:latin typeface="Times New Roman" pitchFamily="18" charset="0"/>
                <a:cs typeface="Times New Roman" pitchFamily="18" charset="0"/>
              </a:rPr>
              <a:t>Після </a:t>
            </a:r>
            <a:r>
              <a:rPr lang="uk-UA" sz="2000" dirty="0">
                <a:latin typeface="Times New Roman" pitchFamily="18" charset="0"/>
                <a:cs typeface="Times New Roman" pitchFamily="18" charset="0"/>
              </a:rPr>
              <a:t>завершення ходьби з ураху­ван­ням досягнутого рівня фізичного стану можливий перехід до «фітнес-програми оздоровчий біг», оскільки він най­про­сті­ший і доступний (у технічному сенсі) вид циклічних вправ аеробної спрямованості. Згідно із соціологіч­ними дослі­дженнями більше 100 млн населення нашої планети займа­ються оздо­ровчим бігом.</a:t>
            </a:r>
            <a:endParaRPr lang="ru-RU" sz="2000" dirty="0">
              <a:latin typeface="Times New Roman" pitchFamily="18" charset="0"/>
              <a:cs typeface="Times New Roman" pitchFamily="18" charset="0"/>
            </a:endParaRPr>
          </a:p>
        </p:txBody>
      </p:sp>
      <p:pic>
        <p:nvPicPr>
          <p:cNvPr id="5" name="Рисунок 4" descr="http://dsjvpv76ko1eo.cloudfront.net/uimg/e78b068349222a7772d83380b98de95c.600x"/>
          <p:cNvPicPr/>
          <p:nvPr/>
        </p:nvPicPr>
        <p:blipFill>
          <a:blip r:embed="rId2" r:link="rId3">
            <a:lum contrast="12000"/>
            <a:extLst>
              <a:ext uri="{28A0092B-C50C-407E-A947-70E740481C1C}">
                <a14:useLocalDpi xmlns:a14="http://schemas.microsoft.com/office/drawing/2010/main" val="0"/>
              </a:ext>
            </a:extLst>
          </a:blip>
          <a:srcRect l="29959"/>
          <a:stretch>
            <a:fillRect/>
          </a:stretch>
        </p:blipFill>
        <p:spPr bwMode="auto">
          <a:xfrm>
            <a:off x="3797243" y="2507417"/>
            <a:ext cx="2448272" cy="3960440"/>
          </a:xfrm>
          <a:prstGeom prst="rect">
            <a:avLst/>
          </a:prstGeom>
          <a:noFill/>
          <a:ln>
            <a:noFill/>
          </a:ln>
        </p:spPr>
      </p:pic>
    </p:spTree>
    <p:extLst>
      <p:ext uri="{BB962C8B-B14F-4D97-AF65-F5344CB8AC3E}">
        <p14:creationId xmlns:p14="http://schemas.microsoft.com/office/powerpoint/2010/main" val="2102722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3632" y="188640"/>
            <a:ext cx="7634832" cy="1015663"/>
          </a:xfrm>
          <a:prstGeom prst="rect">
            <a:avLst/>
          </a:prstGeom>
        </p:spPr>
        <p:txBody>
          <a:bodyPr wrap="square">
            <a:spAutoFit/>
          </a:bodyPr>
          <a:lstStyle/>
          <a:p>
            <a:pPr indent="449263" algn="just"/>
            <a:r>
              <a:rPr lang="uk-UA" sz="2000" dirty="0">
                <a:latin typeface="Times New Roman" pitchFamily="18" charset="0"/>
                <a:cs typeface="Times New Roman" pitchFamily="18" charset="0"/>
              </a:rPr>
              <a:t>Після завершення ходьби з урахуванням досягнутого рівня фізичного стану можливий перехід до участі в програмі бігу підтюпцем </a:t>
            </a:r>
            <a:endParaRPr lang="ru-RU" sz="2000" dirty="0">
              <a:latin typeface="Times New Roman" pitchFamily="18" charset="0"/>
              <a:cs typeface="Times New Roman" pitchFamily="18" charset="0"/>
            </a:endParaRPr>
          </a:p>
        </p:txBody>
      </p:sp>
      <p:sp>
        <p:nvSpPr>
          <p:cNvPr id="5" name="Прямоугольник 4"/>
          <p:cNvSpPr/>
          <p:nvPr/>
        </p:nvSpPr>
        <p:spPr>
          <a:xfrm>
            <a:off x="1146604" y="1204303"/>
            <a:ext cx="7601859" cy="646331"/>
          </a:xfrm>
          <a:prstGeom prst="rect">
            <a:avLst/>
          </a:prstGeom>
        </p:spPr>
        <p:txBody>
          <a:bodyPr wrap="square">
            <a:spAutoFit/>
          </a:bodyPr>
          <a:lstStyle/>
          <a:p>
            <a:pPr algn="ctr"/>
            <a:r>
              <a:rPr lang="uk-UA" b="1" dirty="0">
                <a:latin typeface="Times New Roman" pitchFamily="18" charset="0"/>
                <a:cs typeface="Times New Roman" pitchFamily="18" charset="0"/>
              </a:rPr>
              <a:t>Кількість очок (балів), які набираються у видах </a:t>
            </a:r>
            <a:br>
              <a:rPr lang="uk-UA" b="1" dirty="0">
                <a:latin typeface="Times New Roman" pitchFamily="18" charset="0"/>
                <a:cs typeface="Times New Roman" pitchFamily="18" charset="0"/>
              </a:rPr>
            </a:br>
            <a:r>
              <a:rPr lang="uk-UA" b="1" dirty="0">
                <a:latin typeface="Times New Roman" pitchFamily="18" charset="0"/>
                <a:cs typeface="Times New Roman" pitchFamily="18" charset="0"/>
              </a:rPr>
              <a:t>рухової активності аеробного характеру (Купер, 1989)</a:t>
            </a:r>
            <a:endParaRPr lang="ru-RU" dirty="0">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779554715"/>
              </p:ext>
            </p:extLst>
          </p:nvPr>
        </p:nvGraphicFramePr>
        <p:xfrm>
          <a:off x="1183103" y="1916832"/>
          <a:ext cx="7789982" cy="2592288"/>
        </p:xfrm>
        <a:graphic>
          <a:graphicData uri="http://schemas.openxmlformats.org/drawingml/2006/table">
            <a:tbl>
              <a:tblPr firstRow="1" firstCol="1" bandRow="1">
                <a:tableStyleId>{5C22544A-7EE6-4342-B048-85BDC9FD1C3A}</a:tableStyleId>
              </a:tblPr>
              <a:tblGrid>
                <a:gridCol w="959725"/>
                <a:gridCol w="1445821"/>
                <a:gridCol w="1352341"/>
                <a:gridCol w="1296253"/>
                <a:gridCol w="1230817"/>
                <a:gridCol w="961284"/>
                <a:gridCol w="543741"/>
              </a:tblGrid>
              <a:tr h="823064">
                <a:tc rowSpan="2">
                  <a:txBody>
                    <a:bodyPr/>
                    <a:lstStyle/>
                    <a:p>
                      <a:pPr algn="ctr">
                        <a:lnSpc>
                          <a:spcPct val="115000"/>
                        </a:lnSpc>
                        <a:spcAft>
                          <a:spcPts val="0"/>
                        </a:spcAft>
                      </a:pPr>
                      <a:r>
                        <a:rPr lang="uk-UA" sz="1200" spc="-30" dirty="0">
                          <a:solidFill>
                            <a:schemeClr val="tx1"/>
                          </a:solidFill>
                          <a:effectLst/>
                          <a:latin typeface="Times New Roman" pitchFamily="18" charset="0"/>
                          <a:cs typeface="Times New Roman" pitchFamily="18" charset="0"/>
                        </a:rPr>
                        <a:t>Бал</a:t>
                      </a:r>
                      <a:endParaRPr lang="ru-RU" sz="12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rowSpan="2">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Ходьба-біг (час подо­лан­ня відстані в 1 милю), хв</a:t>
                      </a:r>
                      <a:endParaRPr lang="ru-RU" sz="12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rowSpan="2">
                  <a:txBody>
                    <a:bodyPr/>
                    <a:lstStyle/>
                    <a:p>
                      <a:pPr algn="ctr">
                        <a:lnSpc>
                          <a:spcPct val="115000"/>
                        </a:lnSpc>
                        <a:spcAft>
                          <a:spcPts val="0"/>
                        </a:spcAft>
                      </a:pPr>
                      <a:r>
                        <a:rPr lang="uk-UA" sz="1200" spc="-30" dirty="0">
                          <a:solidFill>
                            <a:schemeClr val="tx1"/>
                          </a:solidFill>
                          <a:effectLst/>
                          <a:latin typeface="Times New Roman" pitchFamily="18" charset="0"/>
                          <a:cs typeface="Times New Roman" pitchFamily="18" charset="0"/>
                        </a:rPr>
                        <a:t>Їзда на вело­сипеді (швидкість подо­лан­ня відстані у 2 </a:t>
                      </a:r>
                      <a:r>
                        <a:rPr lang="uk-UA" sz="1200" spc="-50" dirty="0">
                          <a:solidFill>
                            <a:schemeClr val="tx1"/>
                          </a:solidFill>
                          <a:effectLst/>
                          <a:latin typeface="Times New Roman" pitchFamily="18" charset="0"/>
                          <a:cs typeface="Times New Roman" pitchFamily="18" charset="0"/>
                        </a:rPr>
                        <a:t>милі), м/с</a:t>
                      </a:r>
                      <a:endParaRPr lang="ru-RU" sz="12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rowSpan="2">
                  <a:txBody>
                    <a:bodyPr/>
                    <a:lstStyle/>
                    <a:p>
                      <a:pPr algn="ctr">
                        <a:lnSpc>
                          <a:spcPct val="115000"/>
                        </a:lnSpc>
                        <a:spcAft>
                          <a:spcPts val="0"/>
                        </a:spcAft>
                      </a:pPr>
                      <a:r>
                        <a:rPr lang="uk-UA" sz="1200" spc="-30" dirty="0">
                          <a:solidFill>
                            <a:schemeClr val="tx1"/>
                          </a:solidFill>
                          <a:effectLst/>
                          <a:latin typeface="Times New Roman" pitchFamily="18" charset="0"/>
                          <a:cs typeface="Times New Roman" pitchFamily="18" charset="0"/>
                        </a:rPr>
                        <a:t>Плавання (час подо­лання </a:t>
                      </a:r>
                      <a:r>
                        <a:rPr lang="uk-UA" sz="1200" spc="-60" dirty="0">
                          <a:solidFill>
                            <a:schemeClr val="tx1"/>
                          </a:solidFill>
                          <a:effectLst/>
                          <a:latin typeface="Times New Roman" pitchFamily="18" charset="0"/>
                          <a:cs typeface="Times New Roman" pitchFamily="18" charset="0"/>
                        </a:rPr>
                        <a:t>300 ярдів), </a:t>
                      </a:r>
                      <a:r>
                        <a:rPr lang="uk-UA" sz="1200" spc="-60" dirty="0" err="1">
                          <a:solidFill>
                            <a:schemeClr val="tx1"/>
                          </a:solidFill>
                          <a:effectLst/>
                          <a:latin typeface="Times New Roman" pitchFamily="18" charset="0"/>
                          <a:cs typeface="Times New Roman" pitchFamily="18" charset="0"/>
                        </a:rPr>
                        <a:t>хв</a:t>
                      </a:r>
                      <a:endParaRPr lang="ru-RU" sz="12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rowSpan="2">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Гандбол, баскетбол (тривалість гри), хв</a:t>
                      </a:r>
                      <a:endParaRPr lang="ru-RU" sz="12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gridSpan="2">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Біг на місці, кількість кроків</a:t>
                      </a:r>
                      <a:endParaRPr lang="ru-RU" sz="12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hMerge="1">
                  <a:txBody>
                    <a:bodyPr/>
                    <a:lstStyle/>
                    <a:p>
                      <a:endParaRPr lang="ru-RU"/>
                    </a:p>
                  </a:txBody>
                  <a:tcPr/>
                </a:tc>
              </a:tr>
              <a:tr h="2541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a:solidFill>
                            <a:schemeClr val="tx1"/>
                          </a:solidFill>
                          <a:effectLst/>
                          <a:latin typeface="Times New Roman" pitchFamily="18" charset="0"/>
                          <a:cs typeface="Times New Roman" pitchFamily="18" charset="0"/>
                        </a:rPr>
                        <a:t>5 хв</a:t>
                      </a:r>
                      <a:endParaRPr lang="ru-RU" sz="12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uk-UA" sz="1200">
                          <a:solidFill>
                            <a:schemeClr val="tx1"/>
                          </a:solidFill>
                          <a:effectLst/>
                          <a:latin typeface="Times New Roman" pitchFamily="18" charset="0"/>
                          <a:cs typeface="Times New Roman" pitchFamily="18" charset="0"/>
                        </a:rPr>
                        <a:t>10 хв</a:t>
                      </a:r>
                      <a:endParaRPr lang="ru-RU" sz="120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1515099">
                <a:tc>
                  <a:txBody>
                    <a:bodyPr/>
                    <a:lstStyle/>
                    <a:p>
                      <a:pPr algn="ctr">
                        <a:lnSpc>
                          <a:spcPct val="115000"/>
                        </a:lnSpc>
                        <a:spcAft>
                          <a:spcPts val="0"/>
                        </a:spcAft>
                      </a:pPr>
                      <a:r>
                        <a:rPr lang="uk-UA" sz="1200">
                          <a:solidFill>
                            <a:schemeClr val="tx1"/>
                          </a:solidFill>
                          <a:effectLst/>
                          <a:latin typeface="Times New Roman" pitchFamily="18" charset="0"/>
                          <a:cs typeface="Times New Roman" pitchFamily="18" charset="0"/>
                        </a:rPr>
                        <a:t>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1</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2</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3</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4</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5</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6</a:t>
                      </a:r>
                      <a:endParaRPr lang="ru-RU" sz="12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uk-UA" sz="1200">
                          <a:solidFill>
                            <a:schemeClr val="tx1"/>
                          </a:solidFill>
                          <a:effectLst/>
                          <a:latin typeface="Times New Roman" pitchFamily="18" charset="0"/>
                          <a:cs typeface="Times New Roman" pitchFamily="18" charset="0"/>
                        </a:rPr>
                        <a:t>Більше 20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20:00–14:30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14:29–12:00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11:59–10:00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9:59–8:00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7:59–8:00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Менше 6:30</a:t>
                      </a:r>
                      <a:endParaRPr lang="ru-RU" sz="12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uk-UA" sz="1200" dirty="0">
                          <a:solidFill>
                            <a:schemeClr val="tx1"/>
                          </a:solidFill>
                          <a:effectLst/>
                          <a:latin typeface="Times New Roman" pitchFamily="18" charset="0"/>
                          <a:cs typeface="Times New Roman" pitchFamily="18" charset="0"/>
                        </a:rPr>
                        <a:t>Менше 10 </a:t>
                      </a:r>
                      <a:endParaRPr lang="ru-RU" sz="1200" dirty="0">
                        <a:solidFill>
                          <a:schemeClr val="tx1"/>
                        </a:solidFill>
                        <a:effectLst/>
                        <a:latin typeface="Times New Roman" pitchFamily="18" charset="0"/>
                        <a:cs typeface="Times New Roman" pitchFamily="18" charset="0"/>
                      </a:endParaRPr>
                    </a:p>
                    <a:p>
                      <a:pPr algn="ctr">
                        <a:lnSpc>
                          <a:spcPct val="115000"/>
                        </a:lnSpc>
                        <a:spcAft>
                          <a:spcPts val="0"/>
                        </a:spcAft>
                      </a:pPr>
                      <a:r>
                        <a:rPr lang="uk-UA" sz="1200" dirty="0">
                          <a:solidFill>
                            <a:schemeClr val="tx1"/>
                          </a:solidFill>
                          <a:effectLst/>
                          <a:latin typeface="Times New Roman" pitchFamily="18" charset="0"/>
                          <a:cs typeface="Times New Roman" pitchFamily="18" charset="0"/>
                        </a:rPr>
                        <a:t>10–15</a:t>
                      </a:r>
                      <a:endParaRPr lang="ru-RU" sz="1200" dirty="0">
                        <a:solidFill>
                          <a:schemeClr val="tx1"/>
                        </a:solidFill>
                        <a:effectLst/>
                        <a:latin typeface="Times New Roman" pitchFamily="18" charset="0"/>
                        <a:cs typeface="Times New Roman" pitchFamily="18" charset="0"/>
                      </a:endParaRPr>
                    </a:p>
                    <a:p>
                      <a:pPr algn="ctr">
                        <a:lnSpc>
                          <a:spcPct val="115000"/>
                        </a:lnSpc>
                        <a:spcAft>
                          <a:spcPts val="0"/>
                        </a:spcAft>
                      </a:pPr>
                      <a:r>
                        <a:rPr lang="uk-UA" sz="1200" dirty="0">
                          <a:solidFill>
                            <a:schemeClr val="tx1"/>
                          </a:solidFill>
                          <a:effectLst/>
                          <a:latin typeface="Times New Roman" pitchFamily="18" charset="0"/>
                          <a:cs typeface="Times New Roman" pitchFamily="18" charset="0"/>
                        </a:rPr>
                        <a:t>16–20</a:t>
                      </a:r>
                      <a:endParaRPr lang="ru-RU" sz="1200" dirty="0">
                        <a:solidFill>
                          <a:schemeClr val="tx1"/>
                        </a:solidFill>
                        <a:effectLst/>
                        <a:latin typeface="Times New Roman" pitchFamily="18" charset="0"/>
                        <a:cs typeface="Times New Roman" pitchFamily="18" charset="0"/>
                      </a:endParaRPr>
                    </a:p>
                    <a:p>
                      <a:pPr algn="ctr">
                        <a:lnSpc>
                          <a:spcPct val="115000"/>
                        </a:lnSpc>
                        <a:spcAft>
                          <a:spcPts val="0"/>
                        </a:spcAft>
                      </a:pPr>
                      <a:r>
                        <a:rPr lang="uk-UA" sz="1200" dirty="0">
                          <a:solidFill>
                            <a:schemeClr val="tx1"/>
                          </a:solidFill>
                          <a:effectLst/>
                          <a:latin typeface="Times New Roman" pitchFamily="18" charset="0"/>
                          <a:cs typeface="Times New Roman" pitchFamily="18" charset="0"/>
                        </a:rPr>
                        <a:t>Більше 20</a:t>
                      </a:r>
                      <a:endParaRPr lang="ru-RU" sz="120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uk-UA" sz="1200">
                          <a:solidFill>
                            <a:schemeClr val="tx1"/>
                          </a:solidFill>
                          <a:effectLst/>
                          <a:latin typeface="Times New Roman" pitchFamily="18" charset="0"/>
                          <a:cs typeface="Times New Roman" pitchFamily="18" charset="0"/>
                        </a:rPr>
                        <a:t>Більше 10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8:00–10:00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7:30–7:59</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6:00–7:29</a:t>
                      </a:r>
                      <a:endParaRPr lang="ru-RU" sz="12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uk-UA" sz="1200">
                          <a:solidFill>
                            <a:schemeClr val="tx1"/>
                          </a:solidFill>
                          <a:effectLst/>
                          <a:latin typeface="Times New Roman" pitchFamily="18" charset="0"/>
                          <a:cs typeface="Times New Roman" pitchFamily="18" charset="0"/>
                        </a:rPr>
                        <a:t>Менше 19</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10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20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30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40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50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60</a:t>
                      </a:r>
                      <a:endParaRPr lang="ru-RU" sz="12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uk-UA" sz="1200" spc="-60">
                          <a:solidFill>
                            <a:schemeClr val="tx1"/>
                          </a:solidFill>
                          <a:effectLst/>
                          <a:latin typeface="Times New Roman" pitchFamily="18" charset="0"/>
                          <a:cs typeface="Times New Roman" pitchFamily="18" charset="0"/>
                        </a:rPr>
                        <a:t>Менше 60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spc="-60">
                          <a:solidFill>
                            <a:schemeClr val="tx1"/>
                          </a:solidFill>
                          <a:effectLst/>
                          <a:latin typeface="Times New Roman" pitchFamily="18" charset="0"/>
                          <a:cs typeface="Times New Roman" pitchFamily="18" charset="0"/>
                        </a:rPr>
                        <a:t> </a:t>
                      </a:r>
                      <a:r>
                        <a:rPr lang="uk-UA" sz="1200">
                          <a:solidFill>
                            <a:schemeClr val="tx1"/>
                          </a:solidFill>
                          <a:effectLst/>
                          <a:latin typeface="Times New Roman" pitchFamily="18" charset="0"/>
                          <a:cs typeface="Times New Roman" pitchFamily="18" charset="0"/>
                        </a:rPr>
                        <a:t>60–70</a:t>
                      </a:r>
                      <a:endParaRPr lang="ru-RU" sz="1200">
                        <a:solidFill>
                          <a:schemeClr val="tx1"/>
                        </a:solidFill>
                        <a:effectLst/>
                        <a:latin typeface="Times New Roman" pitchFamily="18" charset="0"/>
                        <a:cs typeface="Times New Roman" pitchFamily="18" charset="0"/>
                      </a:endParaRPr>
                    </a:p>
                    <a:p>
                      <a:pPr algn="ctr">
                        <a:lnSpc>
                          <a:spcPct val="115000"/>
                        </a:lnSpc>
                        <a:spcAft>
                          <a:spcPts val="0"/>
                        </a:spcAft>
                      </a:pPr>
                      <a:r>
                        <a:rPr lang="uk-UA" sz="1200">
                          <a:solidFill>
                            <a:schemeClr val="tx1"/>
                          </a:solidFill>
                          <a:effectLst/>
                          <a:latin typeface="Times New Roman" pitchFamily="18" charset="0"/>
                          <a:cs typeface="Times New Roman" pitchFamily="18" charset="0"/>
                        </a:rPr>
                        <a:t>71–90</a:t>
                      </a:r>
                      <a:endParaRPr lang="ru-RU" sz="120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uk-UA" sz="1200" dirty="0">
                          <a:solidFill>
                            <a:schemeClr val="tx1"/>
                          </a:solidFill>
                          <a:effectLst/>
                          <a:latin typeface="Times New Roman" pitchFamily="18" charset="0"/>
                          <a:cs typeface="Times New Roman" pitchFamily="18" charset="0"/>
                        </a:rPr>
                        <a:t>М</a:t>
                      </a:r>
                      <a:r>
                        <a:rPr lang="uk-UA" sz="1200" spc="-110" dirty="0">
                          <a:solidFill>
                            <a:schemeClr val="tx1"/>
                          </a:solidFill>
                          <a:effectLst/>
                          <a:latin typeface="Times New Roman" pitchFamily="18" charset="0"/>
                          <a:cs typeface="Times New Roman" pitchFamily="18" charset="0"/>
                        </a:rPr>
                        <a:t>енше 50</a:t>
                      </a:r>
                      <a:endParaRPr lang="ru-RU" sz="1200" dirty="0">
                        <a:solidFill>
                          <a:schemeClr val="tx1"/>
                        </a:solidFill>
                        <a:effectLst/>
                        <a:latin typeface="Times New Roman" pitchFamily="18" charset="0"/>
                        <a:cs typeface="Times New Roman" pitchFamily="18" charset="0"/>
                      </a:endParaRPr>
                    </a:p>
                    <a:p>
                      <a:pPr algn="ctr">
                        <a:lnSpc>
                          <a:spcPct val="115000"/>
                        </a:lnSpc>
                        <a:spcAft>
                          <a:spcPts val="0"/>
                        </a:spcAft>
                      </a:pPr>
                      <a:r>
                        <a:rPr lang="uk-UA" sz="1200" dirty="0">
                          <a:solidFill>
                            <a:schemeClr val="tx1"/>
                          </a:solidFill>
                          <a:effectLst/>
                          <a:latin typeface="Times New Roman" pitchFamily="18" charset="0"/>
                          <a:cs typeface="Times New Roman" pitchFamily="18" charset="0"/>
                        </a:rPr>
                        <a:t>50–65</a:t>
                      </a:r>
                      <a:endParaRPr lang="ru-RU" sz="1200" dirty="0">
                        <a:solidFill>
                          <a:schemeClr val="tx1"/>
                        </a:solidFill>
                        <a:effectLst/>
                        <a:latin typeface="Times New Roman" pitchFamily="18" charset="0"/>
                        <a:cs typeface="Times New Roman" pitchFamily="18" charset="0"/>
                      </a:endParaRPr>
                    </a:p>
                    <a:p>
                      <a:pPr algn="ctr">
                        <a:lnSpc>
                          <a:spcPct val="115000"/>
                        </a:lnSpc>
                        <a:spcAft>
                          <a:spcPts val="0"/>
                        </a:spcAft>
                      </a:pPr>
                      <a:r>
                        <a:rPr lang="uk-UA" sz="1200" dirty="0">
                          <a:solidFill>
                            <a:schemeClr val="tx1"/>
                          </a:solidFill>
                          <a:effectLst/>
                          <a:latin typeface="Times New Roman" pitchFamily="18" charset="0"/>
                          <a:cs typeface="Times New Roman" pitchFamily="18" charset="0"/>
                        </a:rPr>
                        <a:t>66–70</a:t>
                      </a:r>
                      <a:endParaRPr lang="ru-RU" sz="1200" dirty="0">
                        <a:solidFill>
                          <a:schemeClr val="tx1"/>
                        </a:solidFill>
                        <a:effectLst/>
                        <a:latin typeface="Times New Roman" pitchFamily="18" charset="0"/>
                        <a:cs typeface="Times New Roman" pitchFamily="18" charset="0"/>
                      </a:endParaRPr>
                    </a:p>
                    <a:p>
                      <a:pPr algn="ctr">
                        <a:lnSpc>
                          <a:spcPct val="115000"/>
                        </a:lnSpc>
                        <a:spcAft>
                          <a:spcPts val="0"/>
                        </a:spcAft>
                      </a:pPr>
                      <a:r>
                        <a:rPr lang="uk-UA" sz="1200" dirty="0">
                          <a:solidFill>
                            <a:schemeClr val="tx1"/>
                          </a:solidFill>
                          <a:effectLst/>
                          <a:latin typeface="Times New Roman" pitchFamily="18" charset="0"/>
                          <a:cs typeface="Times New Roman" pitchFamily="18" charset="0"/>
                        </a:rPr>
                        <a:t>81–90</a:t>
                      </a:r>
                      <a:endParaRPr lang="ru-RU" sz="120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40000"/>
                        <a:lumOff val="60000"/>
                      </a:schemeClr>
                    </a:solidFill>
                  </a:tcPr>
                </a:tc>
              </a:tr>
            </a:tbl>
          </a:graphicData>
        </a:graphic>
      </p:graphicFrame>
      <p:sp>
        <p:nvSpPr>
          <p:cNvPr id="7" name="Прямоугольник 6"/>
          <p:cNvSpPr/>
          <p:nvPr/>
        </p:nvSpPr>
        <p:spPr>
          <a:xfrm>
            <a:off x="1441690" y="4505632"/>
            <a:ext cx="7272808" cy="2523768"/>
          </a:xfrm>
          <a:prstGeom prst="rect">
            <a:avLst/>
          </a:prstGeom>
        </p:spPr>
        <p:txBody>
          <a:bodyPr wrap="square">
            <a:spAutoFit/>
          </a:bodyPr>
          <a:lstStyle/>
          <a:p>
            <a:pPr indent="449263"/>
            <a:r>
              <a:rPr lang="uk-UA" dirty="0" smtClean="0">
                <a:latin typeface="Times New Roman" pitchFamily="18" charset="0"/>
                <a:cs typeface="Times New Roman" pitchFamily="18" charset="0"/>
              </a:rPr>
              <a:t>Кожен здобувач  вищої освіти , </a:t>
            </a:r>
            <a:r>
              <a:rPr lang="uk-UA" dirty="0">
                <a:latin typeface="Times New Roman" pitchFamily="18" charset="0"/>
                <a:cs typeface="Times New Roman" pitchFamily="18" charset="0"/>
              </a:rPr>
              <a:t>для досягнення максимального ефекту фітнес-програми аеробної направленості, повинен визначити свою «цільову» зону частоти серцевих скорочень під час оздоровчого бігу. Її показник обчислюється за формулами: </a:t>
            </a:r>
            <a:endParaRPr lang="ru-RU" dirty="0">
              <a:latin typeface="Times New Roman" pitchFamily="18" charset="0"/>
              <a:cs typeface="Times New Roman" pitchFamily="18" charset="0"/>
            </a:endParaRPr>
          </a:p>
          <a:p>
            <a:pPr lvl="0" indent="449263"/>
            <a:r>
              <a:rPr lang="uk-UA" dirty="0" smtClean="0">
                <a:latin typeface="Times New Roman" pitchFamily="18" charset="0"/>
                <a:cs typeface="Times New Roman" pitchFamily="18" charset="0"/>
              </a:rPr>
              <a:t>1. (220 </a:t>
            </a:r>
            <a:r>
              <a:rPr lang="uk-UA" dirty="0">
                <a:latin typeface="Times New Roman" pitchFamily="18" charset="0"/>
                <a:cs typeface="Times New Roman" pitchFamily="18" charset="0"/>
              </a:rPr>
              <a:t>– вік) х 0,6 – нижня межа цільової зони;</a:t>
            </a:r>
            <a:endParaRPr lang="ru-RU" dirty="0">
              <a:latin typeface="Times New Roman" pitchFamily="18" charset="0"/>
              <a:cs typeface="Times New Roman" pitchFamily="18" charset="0"/>
            </a:endParaRPr>
          </a:p>
          <a:p>
            <a:pPr lvl="0" indent="449263"/>
            <a:r>
              <a:rPr lang="uk-UA" dirty="0" smtClean="0">
                <a:latin typeface="Times New Roman" pitchFamily="18" charset="0"/>
                <a:cs typeface="Times New Roman" pitchFamily="18" charset="0"/>
              </a:rPr>
              <a:t>2. (220 </a:t>
            </a:r>
            <a:r>
              <a:rPr lang="uk-UA" dirty="0">
                <a:latin typeface="Times New Roman" pitchFamily="18" charset="0"/>
                <a:cs typeface="Times New Roman" pitchFamily="18" charset="0"/>
              </a:rPr>
              <a:t>– вік) х 0,8 – верхня межа цільової зони</a:t>
            </a:r>
            <a:r>
              <a:rPr lang="uk-UA" dirty="0" smtClean="0">
                <a:latin typeface="Times New Roman" pitchFamily="18" charset="0"/>
                <a:cs typeface="Times New Roman" pitchFamily="18" charset="0"/>
              </a:rPr>
              <a:t>.</a:t>
            </a:r>
          </a:p>
          <a:p>
            <a:pPr indent="449263"/>
            <a:r>
              <a:rPr lang="uk-UA" sz="1600" i="1" dirty="0">
                <a:latin typeface="Times New Roman" pitchFamily="18" charset="0"/>
                <a:cs typeface="Times New Roman" pitchFamily="18" charset="0"/>
              </a:rPr>
              <a:t>Наприклад:</a:t>
            </a:r>
            <a:r>
              <a:rPr lang="uk-UA" sz="1600" dirty="0">
                <a:latin typeface="Times New Roman" pitchFamily="18" charset="0"/>
                <a:cs typeface="Times New Roman" pitchFamily="18" charset="0"/>
              </a:rPr>
              <a:t> у 20–літнього </a:t>
            </a:r>
            <a:r>
              <a:rPr lang="uk-UA" sz="1600" dirty="0" smtClean="0">
                <a:latin typeface="Times New Roman" pitchFamily="18" charset="0"/>
                <a:cs typeface="Times New Roman" pitchFamily="18" charset="0"/>
              </a:rPr>
              <a:t>студента </a:t>
            </a:r>
            <a:r>
              <a:rPr lang="uk-UA" sz="1600" dirty="0">
                <a:latin typeface="Times New Roman" pitchFamily="18" charset="0"/>
                <a:cs typeface="Times New Roman" pitchFamily="18" charset="0"/>
              </a:rPr>
              <a:t>цільовою зоною є частота пульсу від 120 до 160 </a:t>
            </a:r>
            <a:r>
              <a:rPr lang="uk-UA" sz="1600" dirty="0" err="1">
                <a:latin typeface="Times New Roman" pitchFamily="18" charset="0"/>
                <a:cs typeface="Times New Roman" pitchFamily="18" charset="0"/>
              </a:rPr>
              <a:t>уд</a:t>
            </a:r>
            <a:r>
              <a:rPr lang="uk-UA" sz="1600" dirty="0">
                <a:latin typeface="Times New Roman" pitchFamily="18" charset="0"/>
                <a:cs typeface="Times New Roman" pitchFamily="18" charset="0"/>
              </a:rPr>
              <a:t>. / </a:t>
            </a:r>
            <a:r>
              <a:rPr lang="uk-UA" sz="1600" dirty="0" err="1">
                <a:latin typeface="Times New Roman" pitchFamily="18" charset="0"/>
                <a:cs typeface="Times New Roman" pitchFamily="18" charset="0"/>
              </a:rPr>
              <a:t>хв</a:t>
            </a:r>
            <a:r>
              <a:rPr lang="uk-UA" sz="1600" dirty="0">
                <a:latin typeface="Times New Roman" pitchFamily="18" charset="0"/>
                <a:cs typeface="Times New Roman" pitchFamily="18" charset="0"/>
              </a:rPr>
              <a:t> (220 – 20 = 200; 200 х 0,6 = 120; 200 </a:t>
            </a:r>
            <a:r>
              <a:rPr lang="uk-UA" sz="1600" dirty="0" err="1">
                <a:latin typeface="Times New Roman" pitchFamily="18" charset="0"/>
                <a:cs typeface="Times New Roman" pitchFamily="18" charset="0"/>
              </a:rPr>
              <a:t>х</a:t>
            </a:r>
            <a:r>
              <a:rPr lang="uk-UA" sz="1600" dirty="0">
                <a:latin typeface="Times New Roman" pitchFamily="18" charset="0"/>
                <a:cs typeface="Times New Roman" pitchFamily="18" charset="0"/>
              </a:rPr>
              <a:t> 0,8 = 160).</a:t>
            </a:r>
            <a:endParaRPr lang="ru-RU" sz="1600" dirty="0">
              <a:latin typeface="Times New Roman" pitchFamily="18" charset="0"/>
              <a:cs typeface="Times New Roman" pitchFamily="18" charset="0"/>
            </a:endParaRPr>
          </a:p>
          <a:p>
            <a:pPr lvl="0" indent="449263"/>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943130542"/>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16632"/>
            <a:ext cx="7848872" cy="338554"/>
          </a:xfrm>
          <a:prstGeom prst="rect">
            <a:avLst/>
          </a:prstGeom>
        </p:spPr>
        <p:txBody>
          <a:bodyPr wrap="square">
            <a:spAutoFit/>
          </a:bodyPr>
          <a:lstStyle/>
          <a:p>
            <a:pPr algn="ctr"/>
            <a:r>
              <a:rPr lang="uk-UA" sz="1600" b="1" dirty="0">
                <a:latin typeface="Times New Roman" pitchFamily="18" charset="0"/>
                <a:cs typeface="Times New Roman" pitchFamily="18" charset="0"/>
              </a:rPr>
              <a:t>Оцінка фізичної підготовленості за 12-хвилинним бігом за тестом К. Купера, м</a:t>
            </a:r>
            <a:endParaRPr lang="ru-RU" sz="16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50459844"/>
              </p:ext>
            </p:extLst>
          </p:nvPr>
        </p:nvGraphicFramePr>
        <p:xfrm>
          <a:off x="1199388" y="620688"/>
          <a:ext cx="7681327" cy="2527621"/>
        </p:xfrm>
        <a:graphic>
          <a:graphicData uri="http://schemas.openxmlformats.org/drawingml/2006/table">
            <a:tbl>
              <a:tblPr firstRow="1" firstCol="1" lastRow="1" lastCol="1" bandRow="1" bandCol="1">
                <a:tableStyleId>{5C22544A-7EE6-4342-B048-85BDC9FD1C3A}</a:tableStyleId>
              </a:tblPr>
              <a:tblGrid>
                <a:gridCol w="786374"/>
                <a:gridCol w="786374"/>
                <a:gridCol w="1170524"/>
                <a:gridCol w="1205171"/>
                <a:gridCol w="1205171"/>
                <a:gridCol w="955302"/>
                <a:gridCol w="792088"/>
                <a:gridCol w="780323"/>
              </a:tblGrid>
              <a:tr h="84726">
                <a:tc rowSpan="2">
                  <a:txBody>
                    <a:bodyPr/>
                    <a:lstStyle/>
                    <a:p>
                      <a:pPr algn="ctr">
                        <a:lnSpc>
                          <a:spcPct val="115000"/>
                        </a:lnSpc>
                        <a:spcAft>
                          <a:spcPts val="0"/>
                        </a:spcAft>
                      </a:pPr>
                      <a:r>
                        <a:rPr lang="uk-UA" sz="1200" spc="-40" dirty="0">
                          <a:solidFill>
                            <a:schemeClr val="tx1"/>
                          </a:solidFill>
                          <a:effectLst/>
                          <a:latin typeface="Times New Roman" pitchFamily="18" charset="0"/>
                          <a:cs typeface="Times New Roman" pitchFamily="18" charset="0"/>
                        </a:rPr>
                        <a:t>Вік</a:t>
                      </a:r>
                      <a:endParaRPr lang="ru-RU" sz="1050" dirty="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rowSpan="2">
                  <a:txBody>
                    <a:bodyPr/>
                    <a:lstStyle/>
                    <a:p>
                      <a:pPr algn="ctr">
                        <a:lnSpc>
                          <a:spcPct val="115000"/>
                        </a:lnSpc>
                        <a:spcAft>
                          <a:spcPts val="0"/>
                        </a:spcAft>
                      </a:pPr>
                      <a:r>
                        <a:rPr lang="uk-UA" sz="1200" spc="-40">
                          <a:solidFill>
                            <a:schemeClr val="tx1"/>
                          </a:solidFill>
                          <a:effectLst/>
                          <a:latin typeface="Times New Roman" pitchFamily="18" charset="0"/>
                          <a:cs typeface="Times New Roman" pitchFamily="18" charset="0"/>
                        </a:rPr>
                        <a:t>Стать</a:t>
                      </a:r>
                      <a:endParaRPr lang="ru-RU" sz="1050">
                        <a:solidFill>
                          <a:schemeClr val="tx1"/>
                        </a:solidFill>
                        <a:effectLst/>
                        <a:latin typeface="Times New Roman" pitchFamily="18" charset="0"/>
                        <a:ea typeface="Calibri"/>
                        <a:cs typeface="Times New Roman" pitchFamily="18" charset="0"/>
                      </a:endParaRPr>
                    </a:p>
                  </a:txBody>
                  <a:tcPr marL="44726" marR="44726" marT="0" marB="0" vert="vert270" anchor="ctr">
                    <a:solidFill>
                      <a:schemeClr val="accent1">
                        <a:lumMod val="40000"/>
                        <a:lumOff val="60000"/>
                      </a:schemeClr>
                    </a:solidFill>
                  </a:tcPr>
                </a:tc>
                <a:tc gridSpan="6">
                  <a:txBody>
                    <a:bodyPr/>
                    <a:lstStyle/>
                    <a:p>
                      <a:pPr algn="ctr">
                        <a:lnSpc>
                          <a:spcPct val="115000"/>
                        </a:lnSpc>
                        <a:spcAft>
                          <a:spcPts val="0"/>
                        </a:spcAft>
                      </a:pPr>
                      <a:r>
                        <a:rPr lang="uk-UA" sz="1200">
                          <a:solidFill>
                            <a:schemeClr val="tx1"/>
                          </a:solidFill>
                          <a:effectLst/>
                          <a:latin typeface="Times New Roman" pitchFamily="18" charset="0"/>
                          <a:cs typeface="Times New Roman" pitchFamily="18" charset="0"/>
                        </a:rPr>
                        <a:t>Фізична підготовленість</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2279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dirty="0">
                          <a:solidFill>
                            <a:schemeClr val="tx1"/>
                          </a:solidFill>
                          <a:effectLst/>
                          <a:latin typeface="Times New Roman" pitchFamily="18" charset="0"/>
                          <a:cs typeface="Times New Roman" pitchFamily="18" charset="0"/>
                        </a:rPr>
                        <a:t>д</a:t>
                      </a:r>
                      <a:r>
                        <a:rPr lang="uk-UA" sz="1200" spc="-70" dirty="0">
                          <a:solidFill>
                            <a:schemeClr val="tx1"/>
                          </a:solidFill>
                          <a:effectLst/>
                          <a:latin typeface="Times New Roman" pitchFamily="18" charset="0"/>
                          <a:cs typeface="Times New Roman" pitchFamily="18" charset="0"/>
                        </a:rPr>
                        <a:t>уже погана</a:t>
                      </a:r>
                      <a:endParaRPr lang="ru-RU" sz="1050" dirty="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dirty="0">
                          <a:solidFill>
                            <a:schemeClr val="tx1"/>
                          </a:solidFill>
                          <a:effectLst/>
                          <a:latin typeface="Times New Roman" pitchFamily="18" charset="0"/>
                          <a:cs typeface="Times New Roman" pitchFamily="18" charset="0"/>
                        </a:rPr>
                        <a:t>погана</a:t>
                      </a:r>
                      <a:endParaRPr lang="ru-RU" sz="1050" dirty="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a:solidFill>
                            <a:schemeClr val="tx1"/>
                          </a:solidFill>
                          <a:effectLst/>
                          <a:latin typeface="Times New Roman" pitchFamily="18" charset="0"/>
                          <a:cs typeface="Times New Roman" pitchFamily="18" charset="0"/>
                        </a:rPr>
                        <a:t>задовільна</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a:solidFill>
                            <a:schemeClr val="tx1"/>
                          </a:solidFill>
                          <a:effectLst/>
                          <a:latin typeface="Times New Roman" pitchFamily="18" charset="0"/>
                          <a:cs typeface="Times New Roman" pitchFamily="18" charset="0"/>
                        </a:rPr>
                        <a:t>добра</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dirty="0">
                          <a:solidFill>
                            <a:schemeClr val="tx1"/>
                          </a:solidFill>
                          <a:effectLst/>
                          <a:latin typeface="Times New Roman" pitchFamily="18" charset="0"/>
                          <a:cs typeface="Times New Roman" pitchFamily="18" charset="0"/>
                        </a:rPr>
                        <a:t>дуже добра</a:t>
                      </a:r>
                      <a:endParaRPr lang="ru-RU" sz="1050" dirty="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dirty="0">
                          <a:solidFill>
                            <a:schemeClr val="tx1"/>
                          </a:solidFill>
                          <a:effectLst/>
                          <a:latin typeface="Times New Roman" pitchFamily="18" charset="0"/>
                          <a:cs typeface="Times New Roman" pitchFamily="18" charset="0"/>
                        </a:rPr>
                        <a:t>від­мінна</a:t>
                      </a:r>
                      <a:endParaRPr lang="ru-RU" sz="1050" dirty="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r>
              <a:tr h="423628">
                <a:tc rowSpan="2">
                  <a:txBody>
                    <a:bodyPr/>
                    <a:lstStyle/>
                    <a:p>
                      <a:pPr algn="ctr">
                        <a:lnSpc>
                          <a:spcPct val="115000"/>
                        </a:lnSpc>
                        <a:spcAft>
                          <a:spcPts val="0"/>
                        </a:spcAft>
                      </a:pPr>
                      <a:r>
                        <a:rPr lang="uk-UA" sz="1200" spc="-60">
                          <a:solidFill>
                            <a:schemeClr val="tx1"/>
                          </a:solidFill>
                          <a:effectLst/>
                          <a:latin typeface="Times New Roman" pitchFamily="18" charset="0"/>
                          <a:cs typeface="Times New Roman" pitchFamily="18" charset="0"/>
                        </a:rPr>
                        <a:t>16–19</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40">
                          <a:solidFill>
                            <a:schemeClr val="tx1"/>
                          </a:solidFill>
                          <a:effectLst/>
                          <a:latin typeface="Times New Roman" pitchFamily="18" charset="0"/>
                          <a:cs typeface="Times New Roman" pitchFamily="18" charset="0"/>
                        </a:rPr>
                        <a:t>ч</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&lt;2100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2100–2200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2200–2500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2500–2700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2750–3000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&gt;3000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r>
              <a:tr h="423628">
                <a:tc vMerge="1">
                  <a:txBody>
                    <a:bodyPr/>
                    <a:lstStyle/>
                    <a:p>
                      <a:endParaRPr lang="ru-RU"/>
                    </a:p>
                  </a:txBody>
                  <a:tcPr/>
                </a:tc>
                <a:tc>
                  <a:txBody>
                    <a:bodyPr/>
                    <a:lstStyle/>
                    <a:p>
                      <a:pPr algn="ctr">
                        <a:lnSpc>
                          <a:spcPct val="115000"/>
                        </a:lnSpc>
                        <a:spcAft>
                          <a:spcPts val="0"/>
                        </a:spcAft>
                      </a:pPr>
                      <a:r>
                        <a:rPr lang="uk-UA" sz="1200" spc="-40">
                          <a:solidFill>
                            <a:schemeClr val="tx1"/>
                          </a:solidFill>
                          <a:effectLst/>
                          <a:latin typeface="Times New Roman" pitchFamily="18" charset="0"/>
                          <a:cs typeface="Times New Roman" pitchFamily="18" charset="0"/>
                        </a:rPr>
                        <a:t>ж</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&lt;1600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dirty="0">
                          <a:solidFill>
                            <a:schemeClr val="tx1"/>
                          </a:solidFill>
                          <a:effectLst/>
                          <a:latin typeface="Times New Roman" pitchFamily="18" charset="0"/>
                          <a:cs typeface="Times New Roman" pitchFamily="18" charset="0"/>
                        </a:rPr>
                        <a:t>1600–1900</a:t>
                      </a:r>
                      <a:endParaRPr lang="ru-RU" sz="1050" dirty="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dirty="0">
                          <a:solidFill>
                            <a:schemeClr val="tx1"/>
                          </a:solidFill>
                          <a:effectLst/>
                          <a:latin typeface="Times New Roman" pitchFamily="18" charset="0"/>
                          <a:cs typeface="Times New Roman" pitchFamily="18" charset="0"/>
                        </a:rPr>
                        <a:t>1900–2100</a:t>
                      </a:r>
                      <a:endParaRPr lang="ru-RU" sz="1050" dirty="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2100–2300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2300–2400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&gt;2400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r>
              <a:tr h="423628">
                <a:tc rowSpan="2">
                  <a:txBody>
                    <a:bodyPr/>
                    <a:lstStyle/>
                    <a:p>
                      <a:pPr algn="ctr">
                        <a:lnSpc>
                          <a:spcPct val="115000"/>
                        </a:lnSpc>
                        <a:spcAft>
                          <a:spcPts val="0"/>
                        </a:spcAft>
                      </a:pPr>
                      <a:r>
                        <a:rPr lang="uk-UA" sz="1200" spc="-60">
                          <a:solidFill>
                            <a:schemeClr val="tx1"/>
                          </a:solidFill>
                          <a:effectLst/>
                          <a:latin typeface="Times New Roman" pitchFamily="18" charset="0"/>
                          <a:cs typeface="Times New Roman" pitchFamily="18" charset="0"/>
                        </a:rPr>
                        <a:t>20–23</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40">
                          <a:solidFill>
                            <a:schemeClr val="tx1"/>
                          </a:solidFill>
                          <a:effectLst/>
                          <a:latin typeface="Times New Roman" pitchFamily="18" charset="0"/>
                          <a:cs typeface="Times New Roman" pitchFamily="18" charset="0"/>
                        </a:rPr>
                        <a:t>ч</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&lt;1950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1950–2100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2100–2400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2400–2600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2600–2800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&gt;2800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r>
              <a:tr h="423628">
                <a:tc vMerge="1">
                  <a:txBody>
                    <a:bodyPr/>
                    <a:lstStyle/>
                    <a:p>
                      <a:endParaRPr lang="ru-RU"/>
                    </a:p>
                  </a:txBody>
                  <a:tcPr/>
                </a:tc>
                <a:tc>
                  <a:txBody>
                    <a:bodyPr/>
                    <a:lstStyle/>
                    <a:p>
                      <a:pPr algn="ctr">
                        <a:lnSpc>
                          <a:spcPct val="115000"/>
                        </a:lnSpc>
                        <a:spcAft>
                          <a:spcPts val="0"/>
                        </a:spcAft>
                      </a:pPr>
                      <a:r>
                        <a:rPr lang="uk-UA" sz="1200" spc="-40">
                          <a:solidFill>
                            <a:schemeClr val="tx1"/>
                          </a:solidFill>
                          <a:effectLst/>
                          <a:latin typeface="Times New Roman" pitchFamily="18" charset="0"/>
                          <a:cs typeface="Times New Roman" pitchFamily="18" charset="0"/>
                        </a:rPr>
                        <a:t>ж</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&lt;1550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1550–1800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1800–1900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1900–2100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a:solidFill>
                            <a:schemeClr val="tx1"/>
                          </a:solidFill>
                          <a:effectLst/>
                          <a:latin typeface="Times New Roman" pitchFamily="18" charset="0"/>
                          <a:cs typeface="Times New Roman" pitchFamily="18" charset="0"/>
                        </a:rPr>
                        <a:t>2100–2300</a:t>
                      </a:r>
                      <a:endParaRPr lang="ru-RU" sz="105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c>
                  <a:txBody>
                    <a:bodyPr/>
                    <a:lstStyle/>
                    <a:p>
                      <a:pPr algn="ctr">
                        <a:lnSpc>
                          <a:spcPct val="115000"/>
                        </a:lnSpc>
                        <a:spcAft>
                          <a:spcPts val="0"/>
                        </a:spcAft>
                      </a:pPr>
                      <a:r>
                        <a:rPr lang="uk-UA" sz="1200" spc="-30" dirty="0">
                          <a:solidFill>
                            <a:schemeClr val="tx1"/>
                          </a:solidFill>
                          <a:effectLst/>
                          <a:latin typeface="Times New Roman" pitchFamily="18" charset="0"/>
                          <a:cs typeface="Times New Roman" pitchFamily="18" charset="0"/>
                        </a:rPr>
                        <a:t>&gt;2300</a:t>
                      </a:r>
                      <a:endParaRPr lang="ru-RU" sz="1050" dirty="0">
                        <a:solidFill>
                          <a:schemeClr val="tx1"/>
                        </a:solidFill>
                        <a:effectLst/>
                        <a:latin typeface="Times New Roman" pitchFamily="18" charset="0"/>
                        <a:ea typeface="Calibri"/>
                        <a:cs typeface="Times New Roman" pitchFamily="18" charset="0"/>
                      </a:endParaRPr>
                    </a:p>
                  </a:txBody>
                  <a:tcPr marL="44726" marR="44726" marT="0" marB="0" anchor="ctr">
                    <a:solidFill>
                      <a:schemeClr val="accent1">
                        <a:lumMod val="40000"/>
                        <a:lumOff val="60000"/>
                      </a:schemeClr>
                    </a:solidFill>
                  </a:tcPr>
                </a:tc>
              </a:tr>
            </a:tbl>
          </a:graphicData>
        </a:graphic>
      </p:graphicFrame>
      <p:sp>
        <p:nvSpPr>
          <p:cNvPr id="6" name="Прямоугольник 5"/>
          <p:cNvSpPr/>
          <p:nvPr/>
        </p:nvSpPr>
        <p:spPr>
          <a:xfrm>
            <a:off x="1121814" y="3212976"/>
            <a:ext cx="7698658" cy="2585323"/>
          </a:xfrm>
          <a:prstGeom prst="rect">
            <a:avLst/>
          </a:prstGeom>
        </p:spPr>
        <p:txBody>
          <a:bodyPr wrap="square">
            <a:spAutoFit/>
          </a:bodyPr>
          <a:lstStyle/>
          <a:p>
            <a:pPr indent="449263"/>
            <a:r>
              <a:rPr lang="uk-UA" dirty="0" smtClean="0">
                <a:latin typeface="Times New Roman" pitchFamily="18" charset="0"/>
                <a:cs typeface="Times New Roman" pitchFamily="18" charset="0"/>
              </a:rPr>
              <a:t>Здобувачам вищої освіти   початкового</a:t>
            </a:r>
            <a:r>
              <a:rPr lang="uk-UA" dirty="0">
                <a:latin typeface="Times New Roman" pitchFamily="18" charset="0"/>
                <a:cs typeface="Times New Roman" pitchFamily="18" charset="0"/>
              </a:rPr>
              <a:t>, середнього та високого рівня фізичної підготовленості перед початком кожного заняття К. Купер рекомендує 5-хвилинну розминку:</a:t>
            </a:r>
            <a:endParaRPr lang="ru-RU" dirty="0">
              <a:latin typeface="Times New Roman" pitchFamily="18" charset="0"/>
              <a:cs typeface="Times New Roman" pitchFamily="18" charset="0"/>
            </a:endParaRPr>
          </a:p>
          <a:p>
            <a:pPr indent="449263"/>
            <a:r>
              <a:rPr lang="uk-UA" dirty="0">
                <a:latin typeface="Times New Roman" pitchFamily="18" charset="0"/>
                <a:cs typeface="Times New Roman" pitchFamily="18" charset="0"/>
              </a:rPr>
              <a:t>1-а хвилина – гімнастичні вправи для рук, ніг і спини;</a:t>
            </a:r>
            <a:endParaRPr lang="ru-RU" dirty="0">
              <a:latin typeface="Times New Roman" pitchFamily="18" charset="0"/>
              <a:cs typeface="Times New Roman" pitchFamily="18" charset="0"/>
            </a:endParaRPr>
          </a:p>
          <a:p>
            <a:pPr indent="449263"/>
            <a:r>
              <a:rPr lang="uk-UA" dirty="0">
                <a:latin typeface="Times New Roman" pitchFamily="18" charset="0"/>
                <a:cs typeface="Times New Roman" pitchFamily="18" charset="0"/>
              </a:rPr>
              <a:t>2-а хвилина – присідання;</a:t>
            </a:r>
            <a:endParaRPr lang="ru-RU" dirty="0">
              <a:latin typeface="Times New Roman" pitchFamily="18" charset="0"/>
              <a:cs typeface="Times New Roman" pitchFamily="18" charset="0"/>
            </a:endParaRPr>
          </a:p>
          <a:p>
            <a:pPr indent="449263"/>
            <a:r>
              <a:rPr lang="uk-UA" dirty="0">
                <a:latin typeface="Times New Roman" pitchFamily="18" charset="0"/>
                <a:cs typeface="Times New Roman" pitchFamily="18" charset="0"/>
              </a:rPr>
              <a:t>3-я хвилина – швидка ходьба по колу;</a:t>
            </a:r>
            <a:endParaRPr lang="ru-RU" dirty="0">
              <a:latin typeface="Times New Roman" pitchFamily="18" charset="0"/>
              <a:cs typeface="Times New Roman" pitchFamily="18" charset="0"/>
            </a:endParaRPr>
          </a:p>
          <a:p>
            <a:pPr indent="449263"/>
            <a:r>
              <a:rPr lang="uk-UA" dirty="0">
                <a:latin typeface="Times New Roman" pitchFamily="18" charset="0"/>
                <a:cs typeface="Times New Roman" pitchFamily="18" charset="0"/>
              </a:rPr>
              <a:t>4-а хвилина – чергування ходьби (15 с) і бігу підтюпцем (15 с);</a:t>
            </a:r>
            <a:endParaRPr lang="ru-RU" dirty="0">
              <a:latin typeface="Times New Roman" pitchFamily="18" charset="0"/>
              <a:cs typeface="Times New Roman" pitchFamily="18" charset="0"/>
            </a:endParaRPr>
          </a:p>
          <a:p>
            <a:pPr indent="449263"/>
            <a:r>
              <a:rPr lang="uk-UA" dirty="0">
                <a:latin typeface="Times New Roman" pitchFamily="18" charset="0"/>
                <a:cs typeface="Times New Roman" pitchFamily="18" charset="0"/>
              </a:rPr>
              <a:t>5-а хвилина – біг підтюпцем з малою швидкістю.</a:t>
            </a:r>
            <a:endParaRPr lang="ru-RU" dirty="0">
              <a:latin typeface="Times New Roman" pitchFamily="18" charset="0"/>
              <a:cs typeface="Times New Roman" pitchFamily="18" charset="0"/>
            </a:endParaRPr>
          </a:p>
          <a:p>
            <a:pPr indent="449263"/>
            <a:r>
              <a:rPr lang="uk-UA" dirty="0">
                <a:latin typeface="Times New Roman" pitchFamily="18" charset="0"/>
                <a:cs typeface="Times New Roman" pitchFamily="18" charset="0"/>
              </a:rPr>
              <a:t>Після занять потрібно ходити або бігати підтюпцем не менше 5 хв.</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16521367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7306" y="188640"/>
            <a:ext cx="7776864" cy="6463308"/>
          </a:xfrm>
          <a:prstGeom prst="rect">
            <a:avLst/>
          </a:prstGeom>
        </p:spPr>
        <p:txBody>
          <a:bodyPr wrap="square">
            <a:spAutoFit/>
          </a:bodyPr>
          <a:lstStyle/>
          <a:p>
            <a:pPr indent="449263" algn="just"/>
            <a:r>
              <a:rPr lang="uk-UA" b="1" dirty="0">
                <a:latin typeface="Times New Roman" pitchFamily="18" charset="0"/>
                <a:cs typeface="Times New Roman" pitchFamily="18" charset="0"/>
              </a:rPr>
              <a:t>Займаючись оздоровчим бігом, </a:t>
            </a:r>
            <a:r>
              <a:rPr lang="uk-UA" b="1" dirty="0" smtClean="0">
                <a:latin typeface="Times New Roman" pitchFamily="18" charset="0"/>
                <a:cs typeface="Times New Roman" pitchFamily="18" charset="0"/>
              </a:rPr>
              <a:t>кожному здобувачу вищої освіти   необхід­но </a:t>
            </a:r>
            <a:r>
              <a:rPr lang="uk-UA" b="1" dirty="0">
                <a:latin typeface="Times New Roman" pitchFamily="18" charset="0"/>
                <a:cs typeface="Times New Roman" pitchFamily="18" charset="0"/>
              </a:rPr>
              <a:t>дотримуватись таких правил:</a:t>
            </a:r>
            <a:endParaRPr lang="ru-RU" b="1"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1. Бігати </a:t>
            </a:r>
            <a:r>
              <a:rPr lang="uk-UA" dirty="0">
                <a:latin typeface="Times New Roman" pitchFamily="18" charset="0"/>
                <a:cs typeface="Times New Roman" pitchFamily="18" charset="0"/>
              </a:rPr>
              <a:t>у зручний час упродовж дня, але через годину-півтори після їжі.</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2. Тренувальний </a:t>
            </a:r>
            <a:r>
              <a:rPr lang="uk-UA" dirty="0">
                <a:latin typeface="Times New Roman" pitchFamily="18" charset="0"/>
                <a:cs typeface="Times New Roman" pitchFamily="18" charset="0"/>
              </a:rPr>
              <a:t>костюм підбирати відповідно до погодних умов. Кращим взуттям для бігу є кросівки на товстій підошві. У такому взутті можливо тренуватися на будь-яких ґрунтах, асфальті, штучному покритті.</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3. Найкраще </a:t>
            </a:r>
            <a:r>
              <a:rPr lang="uk-UA" dirty="0">
                <a:latin typeface="Times New Roman" pitchFamily="18" charset="0"/>
                <a:cs typeface="Times New Roman" pitchFamily="18" charset="0"/>
              </a:rPr>
              <a:t>бігати у парках або на стадіоні (у зонах «найбільш» свіжого повітря).</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4. Заняття </a:t>
            </a:r>
            <a:r>
              <a:rPr lang="uk-UA" dirty="0">
                <a:latin typeface="Times New Roman" pitchFamily="18" charset="0"/>
                <a:cs typeface="Times New Roman" pitchFamily="18" charset="0"/>
              </a:rPr>
              <a:t>з оздоровчого бігу повинні бути регулярними. Кількість бігових занять на тиждень – від 4 до 6. Загальна тривалість бігу – 20–40 хвилин.</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5. Бігати </a:t>
            </a:r>
            <a:r>
              <a:rPr lang="uk-UA" dirty="0">
                <a:latin typeface="Times New Roman" pitchFamily="18" charset="0"/>
                <a:cs typeface="Times New Roman" pitchFamily="18" charset="0"/>
              </a:rPr>
              <a:t>треба у рівномірному темпі. Дихання під час бігу повинно бути природним, ритмічним і глибоким. З пер­ших занять необхідно відпрацювати ритм і глибину дихання – дихати слід через ніс, вдих і видих робити на кожні 3–4 кроки.</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6. Тривалість </a:t>
            </a:r>
            <a:r>
              <a:rPr lang="uk-UA" dirty="0">
                <a:latin typeface="Times New Roman" pitchFamily="18" charset="0"/>
                <a:cs typeface="Times New Roman" pitchFamily="18" charset="0"/>
              </a:rPr>
              <a:t>бігу визначається самостійно відповідно до самопочуття. Біг повинен приносити радість і задоволення, а не перевтому. Якщо бігти неважко – швидкість оптимальна. Швидкість бігу збільшується мірою зростання тренованості тільки природним шляхом (мимоволі та непомітно для себе самого).</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7. Контроль </a:t>
            </a:r>
            <a:r>
              <a:rPr lang="uk-UA" dirty="0">
                <a:latin typeface="Times New Roman" pitchFamily="18" charset="0"/>
                <a:cs typeface="Times New Roman" pitchFamily="18" charset="0"/>
              </a:rPr>
              <a:t>за фізичним навантаженням проводиться за пульсом (частотою серцевих скорочень) під час бігу та після бігу.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78056907"/>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332656"/>
            <a:ext cx="7632848" cy="6463308"/>
          </a:xfrm>
          <a:prstGeom prst="rect">
            <a:avLst/>
          </a:prstGeom>
        </p:spPr>
        <p:txBody>
          <a:bodyPr wrap="square">
            <a:spAutoFit/>
          </a:bodyPr>
          <a:lstStyle/>
          <a:p>
            <a:pPr indent="449263" algn="just"/>
            <a:r>
              <a:rPr lang="uk-UA" dirty="0">
                <a:latin typeface="Times New Roman" pitchFamily="18" charset="0"/>
                <a:cs typeface="Times New Roman" pitchFamily="18" charset="0"/>
              </a:rPr>
              <a:t>На перших заняттях швидкість не повинна пере­вищу­вати поріг, при якому пульс дорівнює 130 </a:t>
            </a:r>
            <a:r>
              <a:rPr lang="uk-UA" dirty="0" err="1">
                <a:latin typeface="Times New Roman" pitchFamily="18" charset="0"/>
                <a:cs typeface="Times New Roman" pitchFamily="18" charset="0"/>
              </a:rPr>
              <a:t>уд</a:t>
            </a:r>
            <a:r>
              <a:rPr lang="uk-UA" dirty="0">
                <a:latin typeface="Times New Roman" pitchFamily="18" charset="0"/>
                <a:cs typeface="Times New Roman" pitchFamily="18" charset="0"/>
              </a:rPr>
              <a:t>./хв. Під час такого бігу організм повністю забезпечується киснем без утворення кисневого боргу. У подальшому пульс повинен бути у межах 130–150 </a:t>
            </a:r>
            <a:r>
              <a:rPr lang="uk-UA" dirty="0" err="1">
                <a:latin typeface="Times New Roman" pitchFamily="18" charset="0"/>
                <a:cs typeface="Times New Roman" pitchFamily="18" charset="0"/>
              </a:rPr>
              <a:t>уд</a:t>
            </a:r>
            <a:r>
              <a:rPr lang="uk-UA" dirty="0">
                <a:latin typeface="Times New Roman" pitchFamily="18" charset="0"/>
                <a:cs typeface="Times New Roman" pitchFamily="18" charset="0"/>
              </a:rPr>
              <a:t>./хв. Розмір фізичного навантаження визначається за швидкістю відновлення пульсу після бігу. Показник 25–28 ударів за 10 с відразу після бігу свідчить, що швидкість і тривалість бігу обрані правильно. </a:t>
            </a:r>
            <a:endParaRPr lang="ru-RU" dirty="0">
              <a:latin typeface="Times New Roman" pitchFamily="18" charset="0"/>
              <a:cs typeface="Times New Roman" pitchFamily="18" charset="0"/>
            </a:endParaRPr>
          </a:p>
          <a:p>
            <a:pPr indent="449263" algn="just"/>
            <a:r>
              <a:rPr lang="uk-UA" dirty="0">
                <a:latin typeface="Times New Roman" pitchFamily="18" charset="0"/>
                <a:cs typeface="Times New Roman" pitchFamily="18" charset="0"/>
              </a:rPr>
              <a:t>Вдруге пульс підраховують через 3 хвилини після закін­чення бігу. Показник 15–20 ударів за 10 с свідчить про гарне відновлення організму та відповідність тривалості і швид­кості бігу рівню підготовленості.</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8. Контроль </a:t>
            </a:r>
            <a:r>
              <a:rPr lang="uk-UA" dirty="0">
                <a:latin typeface="Times New Roman" pitchFamily="18" charset="0"/>
                <a:cs typeface="Times New Roman" pitchFamily="18" charset="0"/>
              </a:rPr>
              <a:t>за рівнем фізичної підготовленості прово­диться за тестом К. Купера (12-хвилинний біг) через два–три місяці тренувань.</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9. З </a:t>
            </a:r>
            <a:r>
              <a:rPr lang="uk-UA" dirty="0">
                <a:latin typeface="Times New Roman" pitchFamily="18" charset="0"/>
                <a:cs typeface="Times New Roman" pitchFamily="18" charset="0"/>
              </a:rPr>
              <a:t>перших днів занять оздоровчим бігом необхідно вести щоденник самоконтролю. Записувати дані про своє самопочуття, дані про темп (за ЧСС) і обсяг бігового наван­таження.</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10. В </a:t>
            </a:r>
            <a:r>
              <a:rPr lang="uk-UA" dirty="0">
                <a:latin typeface="Times New Roman" pitchFamily="18" charset="0"/>
                <a:cs typeface="Times New Roman" pitchFamily="18" charset="0"/>
              </a:rPr>
              <a:t>процесі занять можливі болі у м’язах, суглобах, правому підребер’ї. Не треба хвилюватися, згодом ці прояви зникають. Якщо виникають болі в області серця, запаморо­чення та погане самопочуття, необхідно припинити заняття, в подальшому знизити загальне навантаження та звернутися до медичного працівника навчального </a:t>
            </a:r>
            <a:r>
              <a:rPr lang="uk-UA" dirty="0" smtClean="0">
                <a:latin typeface="Times New Roman" pitchFamily="18" charset="0"/>
                <a:cs typeface="Times New Roman" pitchFamily="18" charset="0"/>
              </a:rPr>
              <a:t>закладу.</a:t>
            </a:r>
            <a:endParaRPr lang="uk-UA"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11. Під </a:t>
            </a:r>
            <a:r>
              <a:rPr lang="uk-UA" dirty="0">
                <a:latin typeface="Times New Roman" pitchFamily="18" charset="0"/>
                <a:cs typeface="Times New Roman" pitchFamily="18" charset="0"/>
              </a:rPr>
              <a:t>час нездужання (застуда, головний біль, інфек­ційне захворювання) слід перечекати 1–2 дні для з’ясування причин виникнення цього стану.</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90089920"/>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57113"/>
            <a:ext cx="7776864" cy="2585323"/>
          </a:xfrm>
          <a:prstGeom prst="rect">
            <a:avLst/>
          </a:prstGeom>
        </p:spPr>
        <p:txBody>
          <a:bodyPr wrap="square">
            <a:spAutoFit/>
          </a:bodyPr>
          <a:lstStyle/>
          <a:p>
            <a:pPr indent="449263" algn="ctr"/>
            <a:r>
              <a:rPr lang="uk-UA" b="1" dirty="0" smtClean="0">
                <a:latin typeface="Times New Roman" pitchFamily="18" charset="0"/>
                <a:cs typeface="Times New Roman" pitchFamily="18" charset="0"/>
              </a:rPr>
              <a:t>КАТАННЯ НА РОЛИКОВИХ КОВЗАНАХ</a:t>
            </a:r>
            <a:endParaRPr lang="ru-RU" dirty="0" smtClean="0">
              <a:latin typeface="Times New Roman" pitchFamily="18" charset="0"/>
              <a:cs typeface="Times New Roman" pitchFamily="18" charset="0"/>
            </a:endParaRPr>
          </a:p>
          <a:p>
            <a:pPr indent="449263" algn="just"/>
            <a:r>
              <a:rPr lang="uk-UA" dirty="0" smtClean="0">
                <a:latin typeface="Times New Roman" pitchFamily="18" charset="0"/>
                <a:cs typeface="Times New Roman" pitchFamily="18" charset="0"/>
              </a:rPr>
              <a:t>Катання </a:t>
            </a:r>
            <a:r>
              <a:rPr lang="uk-UA" dirty="0">
                <a:latin typeface="Times New Roman" pitchFamily="18" charset="0"/>
                <a:cs typeface="Times New Roman" pitchFamily="18" charset="0"/>
              </a:rPr>
              <a:t>на роликах можна назвати як активним спортом, так і чудовим способом відпочити. Висока емоцій­ність, ефективний розвиток аеробних спроможностей зараху­вали катання на роликових ковзанах до найпопуляр­ніших видів рухової активності. З кожним роком катання на роликах стає все більш популярним серед величезної кіль­ко­сті людей, які використовують ковзани не тільки кла­сичним чином, а й вигадують для них нові функції і особливості використання. Так з’являються нові напрями катання, до яких входять стрибки і різні екстремальні елементи.</a:t>
            </a:r>
            <a:endParaRPr lang="ru-RU" dirty="0">
              <a:latin typeface="Times New Roman" pitchFamily="18" charset="0"/>
              <a:cs typeface="Times New Roman" pitchFamily="18" charset="0"/>
            </a:endParaRPr>
          </a:p>
        </p:txBody>
      </p:sp>
      <p:pic>
        <p:nvPicPr>
          <p:cNvPr id="5" name="Рисунок 4" descr="image_94"/>
          <p:cNvPicPr/>
          <p:nvPr/>
        </p:nvPicPr>
        <p:blipFill>
          <a:blip r:embed="rId2">
            <a:lum bright="6000"/>
            <a:extLst>
              <a:ext uri="{28A0092B-C50C-407E-A947-70E740481C1C}">
                <a14:useLocalDpi xmlns:a14="http://schemas.microsoft.com/office/drawing/2010/main" val="0"/>
              </a:ext>
            </a:extLst>
          </a:blip>
          <a:srcRect l="7155" t="6416"/>
          <a:stretch>
            <a:fillRect/>
          </a:stretch>
        </p:blipFill>
        <p:spPr bwMode="auto">
          <a:xfrm>
            <a:off x="1475656" y="2642436"/>
            <a:ext cx="3128753" cy="4098932"/>
          </a:xfrm>
          <a:prstGeom prst="rect">
            <a:avLst/>
          </a:prstGeom>
          <a:noFill/>
          <a:ln>
            <a:noFill/>
          </a:ln>
        </p:spPr>
      </p:pic>
      <p:sp>
        <p:nvSpPr>
          <p:cNvPr id="6" name="Прямоугольник 5"/>
          <p:cNvSpPr/>
          <p:nvPr/>
        </p:nvSpPr>
        <p:spPr>
          <a:xfrm>
            <a:off x="5004048" y="2852936"/>
            <a:ext cx="3672408" cy="3046988"/>
          </a:xfrm>
          <a:prstGeom prst="rect">
            <a:avLst/>
          </a:prstGeom>
        </p:spPr>
        <p:txBody>
          <a:bodyPr wrap="square">
            <a:spAutoFit/>
          </a:bodyPr>
          <a:lstStyle/>
          <a:p>
            <a:r>
              <a:rPr lang="uk-UA" sz="2400" dirty="0">
                <a:latin typeface="Times New Roman" pitchFamily="18" charset="0"/>
                <a:cs typeface="Times New Roman" pitchFamily="18" charset="0"/>
              </a:rPr>
              <a:t>Серед найпопулярніших видів катання на роликах можна назвати </a:t>
            </a:r>
            <a:r>
              <a:rPr lang="uk-UA" sz="2400" dirty="0" smtClean="0">
                <a:latin typeface="Times New Roman" pitchFamily="18" charset="0"/>
                <a:cs typeface="Times New Roman" pitchFamily="18" charset="0"/>
              </a:rPr>
              <a:t>такі:</a:t>
            </a:r>
            <a:endParaRPr lang="ru-RU" sz="2400" dirty="0">
              <a:latin typeface="Times New Roman" pitchFamily="18" charset="0"/>
              <a:cs typeface="Times New Roman" pitchFamily="18" charset="0"/>
            </a:endParaRPr>
          </a:p>
          <a:p>
            <a:pPr lvl="0"/>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Стріт</a:t>
            </a:r>
            <a:r>
              <a:rPr lang="uk-UA" sz="2400" dirty="0" smtClean="0">
                <a:latin typeface="Times New Roman" pitchFamily="18" charset="0"/>
                <a:cs typeface="Times New Roman" pitchFamily="18" charset="0"/>
              </a:rPr>
              <a:t> </a:t>
            </a:r>
            <a:r>
              <a:rPr lang="uk-UA" sz="2400" dirty="0" err="1">
                <a:latin typeface="Times New Roman" pitchFamily="18" charset="0"/>
                <a:cs typeface="Times New Roman" pitchFamily="18" charset="0"/>
              </a:rPr>
              <a:t>хоккей</a:t>
            </a:r>
            <a:r>
              <a:rPr lang="uk-UA"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lvl="0"/>
            <a:r>
              <a:rPr lang="uk-UA" sz="2400" dirty="0" smtClean="0">
                <a:latin typeface="Times New Roman" pitchFamily="18" charset="0"/>
                <a:cs typeface="Times New Roman" pitchFamily="18" charset="0"/>
              </a:rPr>
              <a:t>- слалом</a:t>
            </a:r>
            <a:r>
              <a:rPr lang="uk-UA"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фрискейт</a:t>
            </a:r>
            <a:r>
              <a:rPr lang="uk-UA"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lvl="0"/>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агрессив</a:t>
            </a:r>
            <a:r>
              <a:rPr lang="uk-UA"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даунхілл</a:t>
            </a:r>
            <a:r>
              <a:rPr lang="uk-UA"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285835822"/>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rollersport.ru/old/images/stories/school/pic2.jpg"/>
          <p:cNvPicPr/>
          <p:nvPr/>
        </p:nvPicPr>
        <p:blipFill>
          <a:blip r:embed="rId2" r:link="rId3">
            <a:lum bright="24000" contrast="36000"/>
            <a:extLst>
              <a:ext uri="{28A0092B-C50C-407E-A947-70E740481C1C}">
                <a14:useLocalDpi xmlns:a14="http://schemas.microsoft.com/office/drawing/2010/main" val="0"/>
              </a:ext>
            </a:extLst>
          </a:blip>
          <a:srcRect l="3273" b="3328"/>
          <a:stretch>
            <a:fillRect/>
          </a:stretch>
        </p:blipFill>
        <p:spPr bwMode="auto">
          <a:xfrm>
            <a:off x="1331640" y="260648"/>
            <a:ext cx="7416824" cy="4320480"/>
          </a:xfrm>
          <a:prstGeom prst="rect">
            <a:avLst/>
          </a:prstGeom>
          <a:noFill/>
          <a:ln>
            <a:noFill/>
          </a:ln>
        </p:spPr>
      </p:pic>
      <p:sp>
        <p:nvSpPr>
          <p:cNvPr id="5" name="Прямоугольник 4"/>
          <p:cNvSpPr/>
          <p:nvPr/>
        </p:nvSpPr>
        <p:spPr>
          <a:xfrm>
            <a:off x="2945889" y="4725144"/>
            <a:ext cx="4768806" cy="400110"/>
          </a:xfrm>
          <a:prstGeom prst="rect">
            <a:avLst/>
          </a:prstGeom>
        </p:spPr>
        <p:txBody>
          <a:bodyPr wrap="none">
            <a:spAutoFit/>
          </a:bodyPr>
          <a:lstStyle/>
          <a:p>
            <a:r>
              <a:rPr lang="uk-UA" sz="2000" b="1" i="1" dirty="0">
                <a:latin typeface="Times New Roman" pitchFamily="18" charset="0"/>
                <a:cs typeface="Times New Roman" pitchFamily="18" charset="0"/>
              </a:rPr>
              <a:t>Сучасне катання на роликових ковзанах</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274308606"/>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latin typeface="Times New Roman" pitchFamily="18" charset="0"/>
                <a:cs typeface="Times New Roman" pitchFamily="18" charset="0"/>
              </a:rPr>
              <a:t>РЕКОМЕНДОВАНА ЛІТЕРАТУРА</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10000"/>
          </a:bodyPr>
          <a:lstStyle/>
          <a:p>
            <a:r>
              <a:rPr lang="ru-RU" dirty="0">
                <a:latin typeface="Times New Roman" pitchFamily="18" charset="0"/>
                <a:cs typeface="Times New Roman" pitchFamily="18" charset="0"/>
              </a:rPr>
              <a:t>1. Довгань Н.Ю. </a:t>
            </a:r>
            <a:r>
              <a:rPr lang="ru-RU" dirty="0" err="1">
                <a:latin typeface="Times New Roman" pitchFamily="18" charset="0"/>
                <a:cs typeface="Times New Roman" pitchFamily="18" charset="0"/>
              </a:rPr>
              <a:t>Фізичне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самовдосконалення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студентів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Навч</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посібник</a:t>
            </a:r>
            <a:r>
              <a:rPr lang="ru-RU" dirty="0">
                <a:latin typeface="Times New Roman" pitchFamily="18" charset="0"/>
                <a:cs typeface="Times New Roman" pitchFamily="18" charset="0"/>
              </a:rPr>
              <a:t>. – К.: КНТЕУ, </a:t>
            </a:r>
            <a:r>
              <a:rPr lang="ru-RU" dirty="0" smtClean="0">
                <a:latin typeface="Times New Roman" pitchFamily="18" charset="0"/>
                <a:cs typeface="Times New Roman" pitchFamily="18" charset="0"/>
              </a:rPr>
              <a:t>2018. </a:t>
            </a:r>
            <a:r>
              <a:rPr lang="ru-RU" dirty="0">
                <a:latin typeface="Times New Roman" pitchFamily="18" charset="0"/>
                <a:cs typeface="Times New Roman" pitchFamily="18" charset="0"/>
              </a:rPr>
              <a:t>– 378 с.</a:t>
            </a:r>
          </a:p>
          <a:p>
            <a:r>
              <a:rPr lang="ru-RU" dirty="0">
                <a:latin typeface="Times New Roman" pitchFamily="18" charset="0"/>
                <a:cs typeface="Times New Roman" pitchFamily="18" charset="0"/>
              </a:rPr>
              <a:t>2. Довгань Н.Ю. </a:t>
            </a:r>
            <a:r>
              <a:rPr lang="ru-RU" dirty="0" err="1">
                <a:latin typeface="Times New Roman" pitchFamily="18" charset="0"/>
                <a:cs typeface="Times New Roman" pitchFamily="18" charset="0"/>
              </a:rPr>
              <a:t>Фізичне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виховання</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Фітнес-Навч</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посібник</a:t>
            </a:r>
            <a:r>
              <a:rPr lang="ru-RU" dirty="0">
                <a:latin typeface="Times New Roman" pitchFamily="18" charset="0"/>
                <a:cs typeface="Times New Roman" pitchFamily="18" charset="0"/>
              </a:rPr>
              <a:t>. – К.: КНТЕУ, </a:t>
            </a:r>
            <a:r>
              <a:rPr lang="ru-RU" dirty="0" smtClean="0">
                <a:latin typeface="Times New Roman" pitchFamily="18" charset="0"/>
                <a:cs typeface="Times New Roman" pitchFamily="18" charset="0"/>
              </a:rPr>
              <a:t>2020. </a:t>
            </a:r>
            <a:r>
              <a:rPr lang="ru-RU" dirty="0">
                <a:latin typeface="Times New Roman" pitchFamily="18" charset="0"/>
                <a:cs typeface="Times New Roman" pitchFamily="18" charset="0"/>
              </a:rPr>
              <a:t>– 416 с.</a:t>
            </a:r>
          </a:p>
          <a:p>
            <a:r>
              <a:rPr lang="uk-UA" dirty="0"/>
              <a:t>3. Довгань, Н. Ю. Виховання фізичної культури студентів  (теоретико-методичний аспект) Монографія (рекомендовано до друку рішенням Вченої ради Інститут проблем виховання НАПН України протокол Миколаїв: </a:t>
            </a:r>
            <a:r>
              <a:rPr lang="uk-UA" dirty="0" err="1"/>
              <a:t>Іліон</a:t>
            </a:r>
            <a:r>
              <a:rPr lang="uk-UA" dirty="0"/>
              <a:t>, </a:t>
            </a:r>
            <a:r>
              <a:rPr lang="uk-UA" dirty="0" smtClean="0"/>
              <a:t>2021. </a:t>
            </a:r>
            <a:r>
              <a:rPr lang="uk-UA" dirty="0"/>
              <a:t>526 с</a:t>
            </a:r>
            <a:endParaRPr lang="ru-RU" dirty="0"/>
          </a:p>
        </p:txBody>
      </p:sp>
    </p:spTree>
    <p:extLst>
      <p:ext uri="{BB962C8B-B14F-4D97-AF65-F5344CB8AC3E}">
        <p14:creationId xmlns:p14="http://schemas.microsoft.com/office/powerpoint/2010/main" val="116106028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404664"/>
            <a:ext cx="7704856" cy="5632311"/>
          </a:xfrm>
          <a:prstGeom prst="rect">
            <a:avLst/>
          </a:prstGeom>
        </p:spPr>
        <p:txBody>
          <a:bodyPr wrap="square">
            <a:spAutoFit/>
          </a:bodyPr>
          <a:lstStyle/>
          <a:p>
            <a:pPr indent="449263" algn="ctr"/>
            <a:r>
              <a:rPr lang="uk-UA" sz="2000" b="1" dirty="0">
                <a:latin typeface="Times New Roman" pitchFamily="18" charset="0"/>
                <a:cs typeface="Times New Roman" pitchFamily="18" charset="0"/>
              </a:rPr>
              <a:t>Займаючись катанням на роликових ковзанах кожному </a:t>
            </a:r>
            <a:r>
              <a:rPr lang="uk-UA" sz="2000" b="1" dirty="0" smtClean="0">
                <a:latin typeface="Times New Roman" pitchFamily="18" charset="0"/>
                <a:cs typeface="Times New Roman" pitchFamily="18" charset="0"/>
              </a:rPr>
              <a:t>здобувачу  вищої освіти необхідно </a:t>
            </a:r>
            <a:r>
              <a:rPr lang="uk-UA" sz="2000" b="1" dirty="0">
                <a:latin typeface="Times New Roman" pitchFamily="18" charset="0"/>
                <a:cs typeface="Times New Roman" pitchFamily="18" charset="0"/>
              </a:rPr>
              <a:t>дотримуватися таких правил.</a:t>
            </a:r>
            <a:endParaRPr lang="ru-RU" sz="2000" b="1" dirty="0">
              <a:latin typeface="Times New Roman" pitchFamily="18" charset="0"/>
              <a:cs typeface="Times New Roman" pitchFamily="18" charset="0"/>
            </a:endParaRPr>
          </a:p>
          <a:p>
            <a:pPr indent="449263"/>
            <a:r>
              <a:rPr lang="uk-UA" sz="2000" dirty="0" smtClean="0">
                <a:latin typeface="Times New Roman" pitchFamily="18" charset="0"/>
                <a:cs typeface="Times New Roman" pitchFamily="18" charset="0"/>
              </a:rPr>
              <a:t>1. Обираючи </a:t>
            </a:r>
            <a:r>
              <a:rPr lang="uk-UA" sz="2000" dirty="0">
                <a:latin typeface="Times New Roman" pitchFamily="18" charset="0"/>
                <a:cs typeface="Times New Roman" pitchFamily="18" charset="0"/>
              </a:rPr>
              <a:t>місце для катання на роликах, не варто забувати, що такі прогулянки слід здійснювати в місцях з максимально чистим повітрям.</a:t>
            </a:r>
            <a:endParaRPr lang="ru-RU" sz="2000" dirty="0">
              <a:latin typeface="Times New Roman" pitchFamily="18" charset="0"/>
              <a:cs typeface="Times New Roman" pitchFamily="18" charset="0"/>
            </a:endParaRPr>
          </a:p>
          <a:p>
            <a:pPr indent="449263"/>
            <a:r>
              <a:rPr lang="uk-UA" sz="2000" dirty="0" smtClean="0">
                <a:latin typeface="Times New Roman" pitchFamily="18" charset="0"/>
                <a:cs typeface="Times New Roman" pitchFamily="18" charset="0"/>
              </a:rPr>
              <a:t>2. Купуючи </a:t>
            </a:r>
            <a:r>
              <a:rPr lang="uk-UA" sz="2000" dirty="0">
                <a:latin typeface="Times New Roman" pitchFamily="18" charset="0"/>
                <a:cs typeface="Times New Roman" pitchFamily="18" charset="0"/>
              </a:rPr>
              <a:t>ролики, уважно вивчіть рекомендації з вибору роликових ковзанів. Адже при неправильному під­борі, ви можете зробити вашу прогулянку не тільки дискомфортною, а й травмонебезпечною.</a:t>
            </a:r>
            <a:endParaRPr lang="ru-RU" sz="2000" dirty="0">
              <a:latin typeface="Times New Roman" pitchFamily="18" charset="0"/>
              <a:cs typeface="Times New Roman" pitchFamily="18" charset="0"/>
            </a:endParaRPr>
          </a:p>
          <a:p>
            <a:pPr indent="449263"/>
            <a:r>
              <a:rPr lang="uk-UA" sz="2000" dirty="0" smtClean="0">
                <a:latin typeface="Times New Roman" pitchFamily="18" charset="0"/>
                <a:cs typeface="Times New Roman" pitchFamily="18" charset="0"/>
              </a:rPr>
              <a:t>3. Незалежно </a:t>
            </a:r>
            <a:r>
              <a:rPr lang="uk-UA" sz="2000" dirty="0">
                <a:latin typeface="Times New Roman" pitchFamily="18" charset="0"/>
                <a:cs typeface="Times New Roman" pitchFamily="18" charset="0"/>
              </a:rPr>
              <a:t>від того, який рівень вашої майстерності, тим вища ймовірність отримання серйозних травм, завжди надягайте захист (наколінники, налокітники, шолом і т.д.).</a:t>
            </a:r>
            <a:endParaRPr lang="ru-RU" sz="2000" dirty="0">
              <a:latin typeface="Times New Roman" pitchFamily="18" charset="0"/>
              <a:cs typeface="Times New Roman" pitchFamily="18" charset="0"/>
            </a:endParaRPr>
          </a:p>
          <a:p>
            <a:pPr indent="449263"/>
            <a:r>
              <a:rPr lang="uk-UA" sz="2000" dirty="0" smtClean="0">
                <a:latin typeface="Times New Roman" pitchFamily="18" charset="0"/>
                <a:cs typeface="Times New Roman" pitchFamily="18" charset="0"/>
              </a:rPr>
              <a:t>4. Ознайомтесь </a:t>
            </a:r>
            <a:r>
              <a:rPr lang="uk-UA" sz="2000" dirty="0">
                <a:latin typeface="Times New Roman" pitchFamily="18" charset="0"/>
                <a:cs typeface="Times New Roman" pitchFamily="18" charset="0"/>
              </a:rPr>
              <a:t>із правилами управління та гальмування перш ніж вперше стати на ковзани.</a:t>
            </a:r>
            <a:endParaRPr lang="ru-RU" sz="2000" dirty="0">
              <a:latin typeface="Times New Roman" pitchFamily="18" charset="0"/>
              <a:cs typeface="Times New Roman" pitchFamily="18" charset="0"/>
            </a:endParaRPr>
          </a:p>
          <a:p>
            <a:pPr indent="449263"/>
            <a:r>
              <a:rPr lang="uk-UA" sz="2000" dirty="0" smtClean="0">
                <a:latin typeface="Times New Roman" pitchFamily="18" charset="0"/>
                <a:cs typeface="Times New Roman" pitchFamily="18" charset="0"/>
              </a:rPr>
              <a:t>5. Катаючись </a:t>
            </a:r>
            <a:r>
              <a:rPr lang="uk-UA" sz="2000" dirty="0">
                <a:latin typeface="Times New Roman" pitchFamily="18" charset="0"/>
                <a:cs typeface="Times New Roman" pitchFamily="18" charset="0"/>
              </a:rPr>
              <a:t>на роликах, пам’ятайте, що ви ризикуєте не тільки своїм здоров’ям, але від вас також залежить безпека оточуючих. Тому намагайтеся, особливо перший час, виби­рати малолюдні місця для катання і будьте обережними в</a:t>
            </a:r>
            <a:r>
              <a:rPr lang="en-US" sz="2000" dirty="0">
                <a:latin typeface="Times New Roman" pitchFamily="18" charset="0"/>
                <a:cs typeface="Times New Roman" pitchFamily="18" charset="0"/>
              </a:rPr>
              <a:t> </a:t>
            </a:r>
            <a:r>
              <a:rPr lang="uk-UA" sz="2000" dirty="0">
                <a:latin typeface="Times New Roman" pitchFamily="18" charset="0"/>
                <a:cs typeface="Times New Roman" pitchFamily="18" charset="0"/>
              </a:rPr>
              <a:t>інших випадках.</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503130536"/>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8640"/>
            <a:ext cx="7560840" cy="2031325"/>
          </a:xfrm>
          <a:prstGeom prst="rect">
            <a:avLst/>
          </a:prstGeom>
        </p:spPr>
        <p:txBody>
          <a:bodyPr wrap="square">
            <a:spAutoFit/>
          </a:bodyPr>
          <a:lstStyle/>
          <a:p>
            <a:pPr indent="449263" algn="ctr"/>
            <a:r>
              <a:rPr lang="uk-UA" b="1" dirty="0" smtClean="0">
                <a:latin typeface="Times New Roman" pitchFamily="18" charset="0"/>
                <a:cs typeface="Times New Roman" pitchFamily="18" charset="0"/>
              </a:rPr>
              <a:t>ЇЗДА НА ВЕЛОСИПЕДІ</a:t>
            </a:r>
            <a:endParaRPr lang="ru-RU" dirty="0" smtClean="0">
              <a:latin typeface="Times New Roman" pitchFamily="18" charset="0"/>
              <a:cs typeface="Times New Roman" pitchFamily="18" charset="0"/>
            </a:endParaRPr>
          </a:p>
          <a:p>
            <a:pPr indent="449263" algn="just"/>
            <a:r>
              <a:rPr lang="uk-UA" dirty="0" smtClean="0">
                <a:latin typeface="Times New Roman" pitchFamily="18" charset="0"/>
                <a:cs typeface="Times New Roman" pitchFamily="18" charset="0"/>
              </a:rPr>
              <a:t>Користь </a:t>
            </a:r>
            <a:r>
              <a:rPr lang="uk-UA" dirty="0">
                <a:latin typeface="Times New Roman" pitchFamily="18" charset="0"/>
                <a:cs typeface="Times New Roman" pitchFamily="18" charset="0"/>
              </a:rPr>
              <a:t>даного виду спорту обумовлюється тим, що тренування проходять на свіжому повітрі, на відміну від велотренажера. Під час заняття на велотренажері активно працюють тільки ноги. Тоді як катання на велосипеді змушує напружувати всі м’язи тіла для управління транспортним засобом і збереження рівноваги. Саме тому велосипедна їзда трасою набагато ефективніша від занять на велотренажері.</a:t>
            </a:r>
            <a:endParaRPr lang="ru-RU" dirty="0">
              <a:latin typeface="Times New Roman" pitchFamily="18" charset="0"/>
              <a:cs typeface="Times New Roman" pitchFamily="18" charset="0"/>
            </a:endParaRPr>
          </a:p>
        </p:txBody>
      </p:sp>
      <p:sp>
        <p:nvSpPr>
          <p:cNvPr id="3" name="Прямоугольник 2"/>
          <p:cNvSpPr/>
          <p:nvPr/>
        </p:nvSpPr>
        <p:spPr>
          <a:xfrm>
            <a:off x="1187624" y="2228671"/>
            <a:ext cx="7560840" cy="923330"/>
          </a:xfrm>
          <a:prstGeom prst="rect">
            <a:avLst/>
          </a:prstGeom>
        </p:spPr>
        <p:txBody>
          <a:bodyPr wrap="square">
            <a:spAutoFit/>
          </a:bodyPr>
          <a:lstStyle/>
          <a:p>
            <a:pPr indent="449263" algn="just"/>
            <a:r>
              <a:rPr lang="uk-UA" dirty="0">
                <a:latin typeface="Times New Roman" pitchFamily="18" charset="0"/>
                <a:cs typeface="Times New Roman" pitchFamily="18" charset="0"/>
              </a:rPr>
              <a:t>Фітнес-програма аеробної спрямованості на заняттях з фізичного виховання </a:t>
            </a:r>
            <a:r>
              <a:rPr lang="uk-UA" dirty="0" smtClean="0">
                <a:latin typeface="Times New Roman" pitchFamily="18" charset="0"/>
                <a:cs typeface="Times New Roman" pitchFamily="18" charset="0"/>
              </a:rPr>
              <a:t>зі здобувачами вищої освіти  здійснюється </a:t>
            </a:r>
            <a:r>
              <a:rPr lang="uk-UA" dirty="0">
                <a:latin typeface="Times New Roman" pitchFamily="18" charset="0"/>
                <a:cs typeface="Times New Roman" pitchFamily="18" charset="0"/>
              </a:rPr>
              <a:t>за тестом Купера – 12-хвилинний тест їзди на </a:t>
            </a:r>
            <a:r>
              <a:rPr lang="uk-UA" dirty="0" smtClean="0">
                <a:latin typeface="Times New Roman" pitchFamily="18" charset="0"/>
                <a:cs typeface="Times New Roman" pitchFamily="18" charset="0"/>
              </a:rPr>
              <a:t>велосипеді.</a:t>
            </a:r>
            <a:r>
              <a:rPr lang="uk-UA" b="1" dirty="0"/>
              <a:t> </a:t>
            </a:r>
            <a:r>
              <a:rPr lang="uk-UA"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9148127"/>
              </p:ext>
            </p:extLst>
          </p:nvPr>
        </p:nvGraphicFramePr>
        <p:xfrm>
          <a:off x="1271059" y="3861048"/>
          <a:ext cx="7336321" cy="2307748"/>
        </p:xfrm>
        <a:graphic>
          <a:graphicData uri="http://schemas.openxmlformats.org/drawingml/2006/table">
            <a:tbl>
              <a:tblPr>
                <a:tableStyleId>{5C22544A-7EE6-4342-B048-85BDC9FD1C3A}</a:tableStyleId>
              </a:tblPr>
              <a:tblGrid>
                <a:gridCol w="792088"/>
                <a:gridCol w="1404406"/>
                <a:gridCol w="1115874"/>
                <a:gridCol w="1224136"/>
                <a:gridCol w="1296144"/>
                <a:gridCol w="1503673"/>
              </a:tblGrid>
              <a:tr h="154481">
                <a:tc rowSpan="2">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Вік, роки</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gridSpan="5">
                  <a:txBody>
                    <a:bodyPr/>
                    <a:lstStyle/>
                    <a:p>
                      <a:pPr marL="3810" indent="457200" algn="ctr">
                        <a:lnSpc>
                          <a:spcPct val="115000"/>
                        </a:lnSpc>
                        <a:spcAft>
                          <a:spcPts val="0"/>
                        </a:spcAft>
                      </a:pPr>
                      <a:r>
                        <a:rPr lang="uk-UA" sz="1400" spc="-15" dirty="0">
                          <a:solidFill>
                            <a:schemeClr val="tx1"/>
                          </a:solidFill>
                          <a:effectLst/>
                          <a:latin typeface="Times New Roman" pitchFamily="18" charset="0"/>
                          <a:cs typeface="Times New Roman" pitchFamily="18" charset="0"/>
                        </a:rPr>
                        <a:t>Фізична підготовленість</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5260">
                <a:tc vMerge="1">
                  <a:txBody>
                    <a:bodyPr/>
                    <a:lstStyle/>
                    <a:p>
                      <a:endParaRPr lang="ru-RU"/>
                    </a:p>
                  </a:txBody>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Дуже погана</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Погана</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Задовільна</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Добра</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dirty="0">
                          <a:solidFill>
                            <a:schemeClr val="tx1"/>
                          </a:solidFill>
                          <a:effectLst/>
                          <a:latin typeface="Times New Roman" pitchFamily="18" charset="0"/>
                          <a:cs typeface="Times New Roman" pitchFamily="18" charset="0"/>
                        </a:rPr>
                        <a:t>Відмінна</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r>
              <a:tr h="226489">
                <a:tc gridSpan="6">
                  <a:txBody>
                    <a:bodyPr/>
                    <a:lstStyle/>
                    <a:p>
                      <a:pPr marL="3810" indent="457200" algn="ctr">
                        <a:lnSpc>
                          <a:spcPct val="115000"/>
                        </a:lnSpc>
                        <a:spcAft>
                          <a:spcPts val="0"/>
                        </a:spcAft>
                      </a:pPr>
                      <a:r>
                        <a:rPr lang="uk-UA" sz="1400" spc="-15" dirty="0">
                          <a:solidFill>
                            <a:schemeClr val="tx1"/>
                          </a:solidFill>
                          <a:effectLst/>
                          <a:latin typeface="Times New Roman" pitchFamily="18" charset="0"/>
                          <a:cs typeface="Times New Roman" pitchFamily="18" charset="0"/>
                        </a:rPr>
                        <a:t>Юнаки</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5260">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16–19</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sym typeface="Symbol"/>
                        </a:rPr>
                        <a:t></a:t>
                      </a:r>
                      <a:r>
                        <a:rPr lang="uk-UA" sz="1400" spc="-15" dirty="0">
                          <a:solidFill>
                            <a:schemeClr val="tx1"/>
                          </a:solidFill>
                          <a:effectLst/>
                          <a:latin typeface="Times New Roman" pitchFamily="18" charset="0"/>
                          <a:cs typeface="Times New Roman" pitchFamily="18" charset="0"/>
                        </a:rPr>
                        <a:t> 4,2</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4,2–6,0</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6,0–7,5</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4,6–9,2</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dirty="0">
                          <a:solidFill>
                            <a:schemeClr val="tx1"/>
                          </a:solidFill>
                          <a:effectLst/>
                          <a:latin typeface="Times New Roman" pitchFamily="18" charset="0"/>
                          <a:cs typeface="Times New Roman" pitchFamily="18" charset="0"/>
                          <a:sym typeface="Symbol"/>
                        </a:rPr>
                        <a:t></a:t>
                      </a:r>
                      <a:r>
                        <a:rPr lang="uk-UA" sz="1400" spc="-15" dirty="0">
                          <a:solidFill>
                            <a:schemeClr val="tx1"/>
                          </a:solidFill>
                          <a:effectLst/>
                          <a:latin typeface="Times New Roman" pitchFamily="18" charset="0"/>
                          <a:cs typeface="Times New Roman" pitchFamily="18" charset="0"/>
                        </a:rPr>
                        <a:t> 9,2</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r>
              <a:tr h="226489">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20–23</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sym typeface="Symbol"/>
                        </a:rPr>
                        <a:t></a:t>
                      </a:r>
                      <a:r>
                        <a:rPr lang="uk-UA" sz="1400" spc="-15" dirty="0">
                          <a:solidFill>
                            <a:schemeClr val="tx1"/>
                          </a:solidFill>
                          <a:effectLst/>
                          <a:latin typeface="Times New Roman" pitchFamily="18" charset="0"/>
                          <a:cs typeface="Times New Roman" pitchFamily="18" charset="0"/>
                        </a:rPr>
                        <a:t> 4,0</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4,0–5,5</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5,6–7,1</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7,2–8,8</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a:solidFill>
                            <a:schemeClr val="tx1"/>
                          </a:solidFill>
                          <a:effectLst/>
                          <a:latin typeface="Times New Roman" pitchFamily="18" charset="0"/>
                          <a:cs typeface="Times New Roman" pitchFamily="18" charset="0"/>
                          <a:sym typeface="Symbol"/>
                        </a:rPr>
                        <a:t></a:t>
                      </a:r>
                      <a:r>
                        <a:rPr lang="uk-UA" sz="1400" spc="-15">
                          <a:solidFill>
                            <a:schemeClr val="tx1"/>
                          </a:solidFill>
                          <a:effectLst/>
                          <a:latin typeface="Times New Roman" pitchFamily="18" charset="0"/>
                          <a:cs typeface="Times New Roman" pitchFamily="18" charset="0"/>
                        </a:rPr>
                        <a:t> 8,8</a:t>
                      </a:r>
                      <a:endParaRPr lang="ru-RU" sz="140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r>
              <a:tr h="226489">
                <a:tc gridSpan="6">
                  <a:txBody>
                    <a:bodyPr/>
                    <a:lstStyle/>
                    <a:p>
                      <a:pPr marL="3810" indent="457200" algn="ctr">
                        <a:lnSpc>
                          <a:spcPct val="115000"/>
                        </a:lnSpc>
                        <a:spcAft>
                          <a:spcPts val="0"/>
                        </a:spcAft>
                      </a:pPr>
                      <a:r>
                        <a:rPr lang="uk-UA" sz="1400" spc="-15">
                          <a:solidFill>
                            <a:schemeClr val="tx1"/>
                          </a:solidFill>
                          <a:effectLst/>
                          <a:latin typeface="Times New Roman" pitchFamily="18" charset="0"/>
                          <a:cs typeface="Times New Roman" pitchFamily="18" charset="0"/>
                        </a:rPr>
                        <a:t>Дівчата</a:t>
                      </a:r>
                      <a:endParaRPr lang="ru-RU" sz="140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115">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16–19</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dirty="0">
                          <a:solidFill>
                            <a:schemeClr val="tx1"/>
                          </a:solidFill>
                          <a:effectLst/>
                          <a:latin typeface="Times New Roman" pitchFamily="18" charset="0"/>
                          <a:cs typeface="Times New Roman" pitchFamily="18" charset="0"/>
                          <a:sym typeface="Symbol"/>
                        </a:rPr>
                        <a:t></a:t>
                      </a:r>
                      <a:r>
                        <a:rPr lang="uk-UA" sz="1400" spc="-15" dirty="0">
                          <a:solidFill>
                            <a:schemeClr val="tx1"/>
                          </a:solidFill>
                          <a:effectLst/>
                          <a:latin typeface="Times New Roman" pitchFamily="18" charset="0"/>
                          <a:cs typeface="Times New Roman" pitchFamily="18" charset="0"/>
                        </a:rPr>
                        <a:t> 2,8</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dirty="0">
                          <a:solidFill>
                            <a:schemeClr val="tx1"/>
                          </a:solidFill>
                          <a:effectLst/>
                          <a:latin typeface="Times New Roman" pitchFamily="18" charset="0"/>
                          <a:cs typeface="Times New Roman" pitchFamily="18" charset="0"/>
                        </a:rPr>
                        <a:t>2,8–4,2</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dirty="0">
                          <a:solidFill>
                            <a:schemeClr val="tx1"/>
                          </a:solidFill>
                          <a:effectLst/>
                          <a:latin typeface="Times New Roman" pitchFamily="18" charset="0"/>
                          <a:cs typeface="Times New Roman" pitchFamily="18" charset="0"/>
                        </a:rPr>
                        <a:t>4,2–6,0</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dirty="0">
                          <a:solidFill>
                            <a:schemeClr val="tx1"/>
                          </a:solidFill>
                          <a:effectLst/>
                          <a:latin typeface="Times New Roman" pitchFamily="18" charset="0"/>
                          <a:cs typeface="Times New Roman" pitchFamily="18" charset="0"/>
                        </a:rPr>
                        <a:t>6,0–7,6</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dirty="0">
                          <a:solidFill>
                            <a:schemeClr val="tx1"/>
                          </a:solidFill>
                          <a:effectLst/>
                          <a:latin typeface="Times New Roman" pitchFamily="18" charset="0"/>
                          <a:cs typeface="Times New Roman" pitchFamily="18" charset="0"/>
                          <a:sym typeface="Symbol"/>
                        </a:rPr>
                        <a:t></a:t>
                      </a:r>
                      <a:r>
                        <a:rPr lang="uk-UA" sz="1400" spc="-15" dirty="0">
                          <a:solidFill>
                            <a:schemeClr val="tx1"/>
                          </a:solidFill>
                          <a:effectLst/>
                          <a:latin typeface="Times New Roman" pitchFamily="18" charset="0"/>
                          <a:cs typeface="Times New Roman" pitchFamily="18" charset="0"/>
                        </a:rPr>
                        <a:t> 7,6</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r>
              <a:tr h="304657">
                <a:tc>
                  <a:txBody>
                    <a:bodyPr/>
                    <a:lstStyle/>
                    <a:p>
                      <a:pPr marL="3175" indent="-3175" algn="ctr">
                        <a:lnSpc>
                          <a:spcPct val="115000"/>
                        </a:lnSpc>
                        <a:spcAft>
                          <a:spcPts val="0"/>
                        </a:spcAft>
                      </a:pPr>
                      <a:r>
                        <a:rPr lang="uk-UA" sz="1400" spc="-15" dirty="0">
                          <a:solidFill>
                            <a:schemeClr val="tx1"/>
                          </a:solidFill>
                          <a:effectLst/>
                          <a:latin typeface="Times New Roman" pitchFamily="18" charset="0"/>
                          <a:cs typeface="Times New Roman" pitchFamily="18" charset="0"/>
                        </a:rPr>
                        <a:t>20–23</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a:solidFill>
                            <a:schemeClr val="tx1"/>
                          </a:solidFill>
                          <a:effectLst/>
                          <a:latin typeface="Times New Roman" pitchFamily="18" charset="0"/>
                          <a:cs typeface="Times New Roman" pitchFamily="18" charset="0"/>
                          <a:sym typeface="Symbol"/>
                        </a:rPr>
                        <a:t></a:t>
                      </a:r>
                      <a:r>
                        <a:rPr lang="uk-UA" sz="1400" spc="-15">
                          <a:solidFill>
                            <a:schemeClr val="tx1"/>
                          </a:solidFill>
                          <a:effectLst/>
                          <a:latin typeface="Times New Roman" pitchFamily="18" charset="0"/>
                          <a:cs typeface="Times New Roman" pitchFamily="18" charset="0"/>
                        </a:rPr>
                        <a:t> 2,4</a:t>
                      </a:r>
                      <a:endParaRPr lang="ru-RU" sz="140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a:solidFill>
                            <a:schemeClr val="tx1"/>
                          </a:solidFill>
                          <a:effectLst/>
                          <a:latin typeface="Times New Roman" pitchFamily="18" charset="0"/>
                          <a:cs typeface="Times New Roman" pitchFamily="18" charset="0"/>
                        </a:rPr>
                        <a:t>2,4–4,0</a:t>
                      </a:r>
                      <a:endParaRPr lang="ru-RU" sz="140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a:solidFill>
                            <a:schemeClr val="tx1"/>
                          </a:solidFill>
                          <a:effectLst/>
                          <a:latin typeface="Times New Roman" pitchFamily="18" charset="0"/>
                          <a:cs typeface="Times New Roman" pitchFamily="18" charset="0"/>
                        </a:rPr>
                        <a:t>4,0–5,5</a:t>
                      </a:r>
                      <a:endParaRPr lang="ru-RU" sz="140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a:solidFill>
                            <a:schemeClr val="tx1"/>
                          </a:solidFill>
                          <a:effectLst/>
                          <a:latin typeface="Times New Roman" pitchFamily="18" charset="0"/>
                          <a:cs typeface="Times New Roman" pitchFamily="18" charset="0"/>
                        </a:rPr>
                        <a:t>5,6–7,2</a:t>
                      </a:r>
                      <a:endParaRPr lang="ru-RU" sz="140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c>
                  <a:txBody>
                    <a:bodyPr/>
                    <a:lstStyle/>
                    <a:p>
                      <a:pPr marL="3810" indent="457200" algn="ctr">
                        <a:lnSpc>
                          <a:spcPct val="115000"/>
                        </a:lnSpc>
                        <a:spcAft>
                          <a:spcPts val="0"/>
                        </a:spcAft>
                      </a:pPr>
                      <a:r>
                        <a:rPr lang="uk-UA" sz="1400" spc="-15" dirty="0">
                          <a:solidFill>
                            <a:schemeClr val="tx1"/>
                          </a:solidFill>
                          <a:effectLst/>
                          <a:latin typeface="Times New Roman" pitchFamily="18" charset="0"/>
                          <a:cs typeface="Times New Roman" pitchFamily="18" charset="0"/>
                          <a:sym typeface="Symbol"/>
                        </a:rPr>
                        <a:t></a:t>
                      </a:r>
                      <a:r>
                        <a:rPr lang="uk-UA" sz="1400" spc="-15" dirty="0">
                          <a:solidFill>
                            <a:schemeClr val="tx1"/>
                          </a:solidFill>
                          <a:effectLst/>
                          <a:latin typeface="Times New Roman" pitchFamily="18" charset="0"/>
                          <a:cs typeface="Times New Roman" pitchFamily="18" charset="0"/>
                        </a:rPr>
                        <a:t> 7,2</a:t>
                      </a:r>
                      <a:endParaRPr lang="ru-RU" sz="1400" dirty="0">
                        <a:solidFill>
                          <a:schemeClr val="tx1"/>
                        </a:solidFill>
                        <a:effectLst/>
                        <a:latin typeface="Times New Roman" pitchFamily="18" charset="0"/>
                        <a:ea typeface="Times New Roman"/>
                        <a:cs typeface="Times New Roman" pitchFamily="18" charset="0"/>
                      </a:endParaRPr>
                    </a:p>
                  </a:txBody>
                  <a:tcPr marL="67089" marR="67089" marT="0" marB="0" anchor="ctr">
                    <a:solidFill>
                      <a:schemeClr val="bg2">
                        <a:lumMod val="40000"/>
                        <a:lumOff val="60000"/>
                      </a:schemeClr>
                    </a:solidFill>
                  </a:tcPr>
                </a:tc>
              </a:tr>
            </a:tbl>
          </a:graphicData>
        </a:graphic>
      </p:graphicFrame>
      <p:sp>
        <p:nvSpPr>
          <p:cNvPr id="5" name="Прямоугольник 4"/>
          <p:cNvSpPr/>
          <p:nvPr/>
        </p:nvSpPr>
        <p:spPr>
          <a:xfrm>
            <a:off x="1187624" y="3336667"/>
            <a:ext cx="7776864" cy="369332"/>
          </a:xfrm>
          <a:prstGeom prst="rect">
            <a:avLst/>
          </a:prstGeom>
        </p:spPr>
        <p:txBody>
          <a:bodyPr wrap="square">
            <a:spAutoFit/>
          </a:bodyPr>
          <a:lstStyle/>
          <a:p>
            <a:pPr algn="ctr"/>
            <a:r>
              <a:rPr lang="uk-UA" b="1" dirty="0">
                <a:latin typeface="Times New Roman" pitchFamily="18" charset="0"/>
                <a:cs typeface="Times New Roman" pitchFamily="18" charset="0"/>
              </a:rPr>
              <a:t>Оцінка результатів 12-хвилинного тесту їзди </a:t>
            </a:r>
            <a:r>
              <a:rPr lang="uk-UA" b="1" dirty="0" smtClean="0">
                <a:latin typeface="Times New Roman" pitchFamily="18" charset="0"/>
                <a:cs typeface="Times New Roman" pitchFamily="18" charset="0"/>
              </a:rPr>
              <a:t> на </a:t>
            </a:r>
            <a:r>
              <a:rPr lang="uk-UA" b="1" dirty="0">
                <a:latin typeface="Times New Roman" pitchFamily="18" charset="0"/>
                <a:cs typeface="Times New Roman" pitchFamily="18" charset="0"/>
              </a:rPr>
              <a:t>велосипеді (км)</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17131033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60648"/>
            <a:ext cx="7632848" cy="5262979"/>
          </a:xfrm>
          <a:prstGeom prst="rect">
            <a:avLst/>
          </a:prstGeom>
        </p:spPr>
        <p:txBody>
          <a:bodyPr wrap="square">
            <a:spAutoFit/>
          </a:bodyPr>
          <a:lstStyle/>
          <a:p>
            <a:pPr indent="449263" algn="just"/>
            <a:r>
              <a:rPr lang="uk-UA" sz="2400" dirty="0">
                <a:latin typeface="Times New Roman" pitchFamily="18" charset="0"/>
                <a:cs typeface="Times New Roman" pitchFamily="18" charset="0"/>
              </a:rPr>
              <a:t>Метою підготовчого періоду є придбання або вдоско­на­лення навичок їзди на велосипеді (або навчання техніці роботи на велотренажері). Швидкість їзди в цьому періоді підбирають індивідуально. Тривалість підготовчого періоду зале­жить від темпів розвитку відповідних навичок – вміння проїхати на велосипеді протягом 60 </a:t>
            </a:r>
            <a:r>
              <a:rPr lang="uk-UA" sz="2400" dirty="0" smtClean="0">
                <a:latin typeface="Times New Roman" pitchFamily="18" charset="0"/>
                <a:cs typeface="Times New Roman" pitchFamily="18" charset="0"/>
              </a:rPr>
              <a:t>хв. </a:t>
            </a:r>
            <a:r>
              <a:rPr lang="uk-UA" sz="2400" dirty="0">
                <a:latin typeface="Times New Roman" pitchFamily="18" charset="0"/>
                <a:cs typeface="Times New Roman" pitchFamily="18" charset="0"/>
              </a:rPr>
              <a:t>і більше, або працю­вати на велотренажері не менше 30 хв.</a:t>
            </a:r>
            <a:endParaRPr lang="ru-RU" sz="2400" dirty="0">
              <a:latin typeface="Times New Roman" pitchFamily="18" charset="0"/>
              <a:cs typeface="Times New Roman" pitchFamily="18" charset="0"/>
            </a:endParaRPr>
          </a:p>
          <a:p>
            <a:pPr indent="449263" algn="just"/>
            <a:r>
              <a:rPr lang="uk-UA" sz="2400" dirty="0">
                <a:latin typeface="Times New Roman" pitchFamily="18" charset="0"/>
                <a:cs typeface="Times New Roman" pitchFamily="18" charset="0"/>
              </a:rPr>
              <a:t>Метою основного періоду велотренування є покращання фізичного стану. Під час складання студентами індивідуаль­них оздоровчих програм для самостійних занять можна скори­ста­тися даними табл. 12, в якій показано основні параметри навантажень і рівня фізичного стану тих, хто займається.</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91612933"/>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8640"/>
            <a:ext cx="7704856" cy="1754326"/>
          </a:xfrm>
          <a:prstGeom prst="rect">
            <a:avLst/>
          </a:prstGeom>
        </p:spPr>
        <p:txBody>
          <a:bodyPr wrap="square">
            <a:spAutoFit/>
          </a:bodyPr>
          <a:lstStyle/>
          <a:p>
            <a:pPr indent="449263"/>
            <a:r>
              <a:rPr lang="uk-UA" dirty="0">
                <a:latin typeface="Times New Roman" pitchFamily="18" charset="0"/>
                <a:cs typeface="Times New Roman" pitchFamily="18" charset="0"/>
              </a:rPr>
              <a:t>Фітнес-програма аеробної спрямованості, їзда на вело­сипеді передбачає: </a:t>
            </a:r>
            <a:endParaRPr lang="ru-RU" dirty="0">
              <a:latin typeface="Times New Roman" pitchFamily="18" charset="0"/>
              <a:cs typeface="Times New Roman" pitchFamily="18" charset="0"/>
            </a:endParaRPr>
          </a:p>
          <a:p>
            <a:pPr indent="449263"/>
            <a:r>
              <a:rPr lang="uk-UA" dirty="0" smtClean="0">
                <a:latin typeface="Times New Roman" pitchFamily="18" charset="0"/>
                <a:cs typeface="Times New Roman" pitchFamily="18" charset="0"/>
              </a:rPr>
              <a:t>а) для  здобувачів  вищої освіти  з </a:t>
            </a:r>
            <a:r>
              <a:rPr lang="uk-UA" dirty="0">
                <a:latin typeface="Times New Roman" pitchFamily="18" charset="0"/>
                <a:cs typeface="Times New Roman" pitchFamily="18" charset="0"/>
              </a:rPr>
              <a:t>низьким рівнем фізичного стану </a:t>
            </a:r>
            <a:r>
              <a:rPr lang="uk-UA" dirty="0" smtClean="0">
                <a:latin typeface="Times New Roman" pitchFamily="18" charset="0"/>
                <a:cs typeface="Times New Roman" pitchFamily="18" charset="0"/>
              </a:rPr>
              <a:t>1–5</a:t>
            </a:r>
            <a:r>
              <a:rPr lang="uk-UA" dirty="0">
                <a:latin typeface="Times New Roman" pitchFamily="18" charset="0"/>
                <a:cs typeface="Times New Roman" pitchFamily="18" charset="0"/>
              </a:rPr>
              <a:t> тижнів занять; </a:t>
            </a:r>
            <a:endParaRPr lang="ru-RU" dirty="0">
              <a:latin typeface="Times New Roman" pitchFamily="18" charset="0"/>
              <a:cs typeface="Times New Roman" pitchFamily="18" charset="0"/>
            </a:endParaRPr>
          </a:p>
          <a:p>
            <a:pPr indent="449263"/>
            <a:r>
              <a:rPr lang="uk-UA" dirty="0" smtClean="0">
                <a:latin typeface="Times New Roman" pitchFamily="18" charset="0"/>
                <a:cs typeface="Times New Roman" pitchFamily="18" charset="0"/>
              </a:rPr>
              <a:t>б) середнім </a:t>
            </a:r>
            <a:r>
              <a:rPr lang="uk-UA" dirty="0">
                <a:latin typeface="Times New Roman" pitchFamily="18" charset="0"/>
                <a:cs typeface="Times New Roman" pitchFamily="18" charset="0"/>
              </a:rPr>
              <a:t>– 3–5 тижнів; </a:t>
            </a:r>
            <a:endParaRPr lang="ru-RU" dirty="0">
              <a:latin typeface="Times New Roman" pitchFamily="18" charset="0"/>
              <a:cs typeface="Times New Roman" pitchFamily="18" charset="0"/>
            </a:endParaRPr>
          </a:p>
          <a:p>
            <a:pPr indent="449263"/>
            <a:r>
              <a:rPr lang="uk-UA" dirty="0">
                <a:latin typeface="Times New Roman" pitchFamily="18" charset="0"/>
                <a:cs typeface="Times New Roman" pitchFamily="18" charset="0"/>
              </a:rPr>
              <a:t>в) високим рівнем – 5 тижнів. </a:t>
            </a:r>
            <a:endParaRPr lang="ru-RU" dirty="0">
              <a:latin typeface="Times New Roman" pitchFamily="18" charset="0"/>
              <a:cs typeface="Times New Roman" pitchFamily="18" charset="0"/>
            </a:endParaRPr>
          </a:p>
        </p:txBody>
      </p:sp>
      <p:pic>
        <p:nvPicPr>
          <p:cNvPr id="3" name="Рисунок 2" descr="http://www.notebookreview.com/assets/5314.jpg"/>
          <p:cNvPicPr/>
          <p:nvPr/>
        </p:nvPicPr>
        <p:blipFill>
          <a:blip r:embed="rId2" r:link="rId3" cstate="print">
            <a:lum bright="18000" contrast="30000"/>
            <a:extLst>
              <a:ext uri="{28A0092B-C50C-407E-A947-70E740481C1C}">
                <a14:useLocalDpi xmlns:a14="http://schemas.microsoft.com/office/drawing/2010/main" val="0"/>
              </a:ext>
            </a:extLst>
          </a:blip>
          <a:srcRect/>
          <a:stretch>
            <a:fillRect/>
          </a:stretch>
        </p:blipFill>
        <p:spPr bwMode="auto">
          <a:xfrm>
            <a:off x="2486022" y="1988840"/>
            <a:ext cx="5184576" cy="3960440"/>
          </a:xfrm>
          <a:prstGeom prst="rect">
            <a:avLst/>
          </a:prstGeom>
          <a:noFill/>
          <a:ln>
            <a:noFill/>
          </a:ln>
        </p:spPr>
      </p:pic>
      <p:sp>
        <p:nvSpPr>
          <p:cNvPr id="4" name="Прямоугольник 3"/>
          <p:cNvSpPr/>
          <p:nvPr/>
        </p:nvSpPr>
        <p:spPr>
          <a:xfrm>
            <a:off x="1331640" y="6182418"/>
            <a:ext cx="7560840" cy="369332"/>
          </a:xfrm>
          <a:prstGeom prst="rect">
            <a:avLst/>
          </a:prstGeom>
        </p:spPr>
        <p:txBody>
          <a:bodyPr wrap="square">
            <a:spAutoFit/>
          </a:bodyPr>
          <a:lstStyle/>
          <a:p>
            <a:pPr algn="ctr"/>
            <a:r>
              <a:rPr lang="uk-UA" b="1" i="1" dirty="0">
                <a:latin typeface="Times New Roman" pitchFamily="18" charset="0"/>
                <a:cs typeface="Times New Roman" pitchFamily="18" charset="0"/>
              </a:rPr>
              <a:t>Велокомп’ютер для занять з контролем швидкості</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98182665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1920" y="404664"/>
            <a:ext cx="1534266" cy="369332"/>
          </a:xfrm>
          <a:prstGeom prst="rect">
            <a:avLst/>
          </a:prstGeom>
        </p:spPr>
        <p:txBody>
          <a:bodyPr wrap="none">
            <a:spAutoFit/>
          </a:bodyPr>
          <a:lstStyle/>
          <a:p>
            <a:r>
              <a:rPr lang="uk-UA" b="1" dirty="0" smtClean="0">
                <a:latin typeface="Times New Roman" pitchFamily="18" charset="0"/>
                <a:cs typeface="Times New Roman" pitchFamily="18" charset="0"/>
              </a:rPr>
              <a:t>ПЛАВАННЯ</a:t>
            </a:r>
            <a:endParaRPr lang="ru-RU" dirty="0">
              <a:latin typeface="Times New Roman" pitchFamily="18" charset="0"/>
              <a:cs typeface="Times New Roman" pitchFamily="18" charset="0"/>
            </a:endParaRPr>
          </a:p>
        </p:txBody>
      </p:sp>
      <p:sp>
        <p:nvSpPr>
          <p:cNvPr id="3" name="Прямоугольник 2"/>
          <p:cNvSpPr/>
          <p:nvPr/>
        </p:nvSpPr>
        <p:spPr>
          <a:xfrm>
            <a:off x="1133939" y="1124744"/>
            <a:ext cx="7776864" cy="5293757"/>
          </a:xfrm>
          <a:prstGeom prst="rect">
            <a:avLst/>
          </a:prstGeom>
        </p:spPr>
        <p:txBody>
          <a:bodyPr wrap="square">
            <a:spAutoFit/>
          </a:bodyPr>
          <a:lstStyle/>
          <a:p>
            <a:pPr indent="449263" algn="just"/>
            <a:r>
              <a:rPr lang="uk-UA" sz="2000" b="1" dirty="0">
                <a:latin typeface="Times New Roman" pitchFamily="18" charset="0"/>
                <a:cs typeface="Times New Roman" pitchFamily="18" charset="0"/>
              </a:rPr>
              <a:t>Оздоровчий ефект плавання.</a:t>
            </a:r>
            <a:r>
              <a:rPr lang="uk-UA" sz="2000" dirty="0">
                <a:latin typeface="Times New Roman" pitchFamily="18" charset="0"/>
                <a:cs typeface="Times New Roman" pitchFamily="18" charset="0"/>
              </a:rPr>
              <a:t> Плавання благотворно впливає на усі системи організму:</a:t>
            </a:r>
            <a:endParaRPr lang="ru-RU" sz="2000" dirty="0">
              <a:latin typeface="Times New Roman" pitchFamily="18" charset="0"/>
              <a:cs typeface="Times New Roman" pitchFamily="18" charset="0"/>
            </a:endParaRPr>
          </a:p>
          <a:p>
            <a:pPr lvl="0" indent="449263" algn="just"/>
            <a:r>
              <a:rPr lang="uk-UA" sz="2000" dirty="0" smtClean="0">
                <a:latin typeface="Times New Roman" pitchFamily="18" charset="0"/>
                <a:cs typeface="Times New Roman" pitchFamily="18" charset="0"/>
              </a:rPr>
              <a:t>- зміцнюються </a:t>
            </a:r>
            <a:r>
              <a:rPr lang="uk-UA" sz="2000" dirty="0">
                <a:latin typeface="Times New Roman" pitchFamily="18" charset="0"/>
                <a:cs typeface="Times New Roman" pitchFamily="18" charset="0"/>
              </a:rPr>
              <a:t>дихальні м’язи, підвищується рухливість зчленувань грудної клітки, збільшується життєва ємність і вентиляційна здатність легень, значно поліпшується функція дихальної системи;</a:t>
            </a:r>
            <a:endParaRPr lang="ru-RU" sz="2000" dirty="0">
              <a:latin typeface="Times New Roman" pitchFamily="18" charset="0"/>
              <a:cs typeface="Times New Roman" pitchFamily="18" charset="0"/>
            </a:endParaRPr>
          </a:p>
          <a:p>
            <a:pPr lvl="0" indent="449263" algn="just"/>
            <a:r>
              <a:rPr lang="uk-UA" sz="2000" dirty="0" smtClean="0">
                <a:latin typeface="Times New Roman" pitchFamily="18" charset="0"/>
                <a:cs typeface="Times New Roman" pitchFamily="18" charset="0"/>
              </a:rPr>
              <a:t>- зменшуються </a:t>
            </a:r>
            <a:r>
              <a:rPr lang="uk-UA" sz="2000" dirty="0">
                <a:latin typeface="Times New Roman" pitchFamily="18" charset="0"/>
                <a:cs typeface="Times New Roman" pitchFamily="18" charset="0"/>
              </a:rPr>
              <a:t>гравітаційні навантаження на хребет, зміцнюється м’язовий корсет грудної клітини, що призводить до поліпшення постави;</a:t>
            </a:r>
            <a:endParaRPr lang="ru-RU" sz="2000" dirty="0">
              <a:latin typeface="Times New Roman" pitchFamily="18" charset="0"/>
              <a:cs typeface="Times New Roman" pitchFamily="18" charset="0"/>
            </a:endParaRPr>
          </a:p>
          <a:p>
            <a:pPr lvl="0" indent="449263" algn="just"/>
            <a:r>
              <a:rPr lang="uk-UA" sz="2000" dirty="0" smtClean="0">
                <a:latin typeface="Times New Roman" pitchFamily="18" charset="0"/>
                <a:cs typeface="Times New Roman" pitchFamily="18" charset="0"/>
              </a:rPr>
              <a:t>- позитивний </a:t>
            </a:r>
            <a:r>
              <a:rPr lang="uk-UA" sz="2000" dirty="0">
                <a:latin typeface="Times New Roman" pitchFamily="18" charset="0"/>
                <a:cs typeface="Times New Roman" pitchFamily="18" charset="0"/>
              </a:rPr>
              <a:t>вплив водного середовища на нервову систему проявляється в стимулюючої діяльності головного мозку, прискоренні ліквідації явищ стомлення під час напру­женої розумової роботи, підвищенні рухливості нерво­вих процесів;</a:t>
            </a:r>
            <a:endParaRPr lang="ru-RU" sz="2000" dirty="0">
              <a:latin typeface="Times New Roman" pitchFamily="18" charset="0"/>
              <a:cs typeface="Times New Roman" pitchFamily="18" charset="0"/>
            </a:endParaRPr>
          </a:p>
          <a:p>
            <a:pPr lvl="0" indent="449263" algn="just"/>
            <a:r>
              <a:rPr lang="uk-UA" sz="2000" dirty="0" smtClean="0">
                <a:latin typeface="Times New Roman" pitchFamily="18" charset="0"/>
                <a:cs typeface="Times New Roman" pitchFamily="18" charset="0"/>
              </a:rPr>
              <a:t>- гідромасаж </a:t>
            </a:r>
            <a:r>
              <a:rPr lang="uk-UA" sz="2000" dirty="0">
                <a:latin typeface="Times New Roman" pitchFamily="18" charset="0"/>
                <a:cs typeface="Times New Roman" pitchFamily="18" charset="0"/>
              </a:rPr>
              <a:t>шкіри сприяє вдосконаленню регуляції веге­тативних функцій організму, рефлекторної стимуляції сер­цево-судинної системи, поліпшення периферичного крово­обігу;</a:t>
            </a:r>
            <a:endParaRPr lang="ru-RU" sz="2000" dirty="0">
              <a:latin typeface="Times New Roman" pitchFamily="18" charset="0"/>
              <a:cs typeface="Times New Roman" pitchFamily="18" charset="0"/>
            </a:endParaRPr>
          </a:p>
          <a:p>
            <a:pPr lvl="0" indent="449263" algn="just"/>
            <a:r>
              <a:rPr lang="uk-UA" sz="2000" dirty="0" smtClean="0">
                <a:latin typeface="Times New Roman" pitchFamily="18" charset="0"/>
                <a:cs typeface="Times New Roman" pitchFamily="18" charset="0"/>
              </a:rPr>
              <a:t>- підвищується </a:t>
            </a:r>
            <a:r>
              <a:rPr lang="uk-UA" sz="2000" dirty="0">
                <a:latin typeface="Times New Roman" pitchFamily="18" charset="0"/>
                <a:cs typeface="Times New Roman" pitchFamily="18" charset="0"/>
              </a:rPr>
              <a:t>стійкість організму до холоду.</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737609473"/>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53058"/>
            <a:ext cx="7344816" cy="2677656"/>
          </a:xfrm>
          <a:prstGeom prst="rect">
            <a:avLst/>
          </a:prstGeom>
        </p:spPr>
        <p:txBody>
          <a:bodyPr wrap="square">
            <a:spAutoFit/>
          </a:bodyPr>
          <a:lstStyle/>
          <a:p>
            <a:pPr algn="ctr"/>
            <a:r>
              <a:rPr lang="uk-UA" sz="2400" b="1" dirty="0" smtClean="0">
                <a:latin typeface="Times New Roman" pitchFamily="18" charset="0"/>
                <a:cs typeface="Times New Roman" pitchFamily="18" charset="0"/>
              </a:rPr>
              <a:t>Є такі способи плавання:</a:t>
            </a:r>
            <a:endParaRPr lang="ru-RU" sz="2400" dirty="0" smtClean="0">
              <a:latin typeface="Times New Roman" pitchFamily="18" charset="0"/>
              <a:cs typeface="Times New Roman" pitchFamily="18" charset="0"/>
            </a:endParaRPr>
          </a:p>
          <a:p>
            <a:r>
              <a:rPr lang="uk-UA" sz="2400" i="1" dirty="0" smtClean="0">
                <a:latin typeface="Times New Roman" pitchFamily="18" charset="0"/>
                <a:cs typeface="Times New Roman" pitchFamily="18" charset="0"/>
              </a:rPr>
              <a:t>спортивні</a:t>
            </a:r>
            <a:r>
              <a:rPr lang="uk-UA" sz="2400" dirty="0" smtClean="0">
                <a:latin typeface="Times New Roman" pitchFamily="18" charset="0"/>
                <a:cs typeface="Times New Roman" pitchFamily="18" charset="0"/>
              </a:rPr>
              <a:t> – кроль на грудях, кроль на спині, брас, батерфляй;</a:t>
            </a:r>
            <a:endParaRPr lang="ru-RU" sz="2400" dirty="0" smtClean="0">
              <a:latin typeface="Times New Roman" pitchFamily="18" charset="0"/>
              <a:cs typeface="Times New Roman" pitchFamily="18" charset="0"/>
            </a:endParaRPr>
          </a:p>
          <a:p>
            <a:r>
              <a:rPr lang="uk-UA" sz="2400" i="1" dirty="0" smtClean="0">
                <a:latin typeface="Times New Roman" pitchFamily="18" charset="0"/>
                <a:cs typeface="Times New Roman" pitchFamily="18" charset="0"/>
              </a:rPr>
              <a:t>самобутні – </a:t>
            </a:r>
            <a:r>
              <a:rPr lang="uk-UA" sz="2400" dirty="0" smtClean="0">
                <a:latin typeface="Times New Roman" pitchFamily="18" charset="0"/>
                <a:cs typeface="Times New Roman" pitchFamily="18" charset="0"/>
              </a:rPr>
              <a:t>брас на боці, кроль на боці, кроль без винесення рук;</a:t>
            </a:r>
            <a:endParaRPr lang="ru-RU" sz="2400" dirty="0" smtClean="0">
              <a:latin typeface="Times New Roman" pitchFamily="18" charset="0"/>
              <a:cs typeface="Times New Roman" pitchFamily="18" charset="0"/>
            </a:endParaRPr>
          </a:p>
          <a:p>
            <a:r>
              <a:rPr lang="uk-UA" sz="2400" i="1" dirty="0" smtClean="0">
                <a:latin typeface="Times New Roman" pitchFamily="18" charset="0"/>
                <a:cs typeface="Times New Roman" pitchFamily="18" charset="0"/>
              </a:rPr>
              <a:t>складові</a:t>
            </a:r>
            <a:r>
              <a:rPr lang="uk-UA" sz="2400" dirty="0" smtClean="0">
                <a:latin typeface="Times New Roman" pitchFamily="18" charset="0"/>
                <a:cs typeface="Times New Roman" pitchFamily="18" charset="0"/>
              </a:rPr>
              <a:t> – складаються з різних сполучень одного або двох елементів спортивного плавання.</a:t>
            </a:r>
            <a:endParaRPr lang="ru-RU" sz="2400" dirty="0">
              <a:latin typeface="Times New Roman" pitchFamily="18" charset="0"/>
              <a:cs typeface="Times New Roman" pitchFamily="18" charset="0"/>
            </a:endParaRPr>
          </a:p>
        </p:txBody>
      </p:sp>
      <p:sp>
        <p:nvSpPr>
          <p:cNvPr id="3" name="Прямоугольник 2"/>
          <p:cNvSpPr/>
          <p:nvPr/>
        </p:nvSpPr>
        <p:spPr>
          <a:xfrm>
            <a:off x="1277527" y="3212976"/>
            <a:ext cx="7704856" cy="2677656"/>
          </a:xfrm>
          <a:prstGeom prst="rect">
            <a:avLst/>
          </a:prstGeom>
        </p:spPr>
        <p:txBody>
          <a:bodyPr wrap="square">
            <a:spAutoFit/>
          </a:bodyPr>
          <a:lstStyle/>
          <a:p>
            <a:pPr indent="449263" algn="ctr"/>
            <a:r>
              <a:rPr lang="uk-UA" sz="2400" b="1" dirty="0">
                <a:latin typeface="Times New Roman" pitchFamily="18" charset="0"/>
                <a:cs typeface="Times New Roman" pitchFamily="18" charset="0"/>
              </a:rPr>
              <a:t>Оздоровчі фітнес-програми з плавання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(програма Дж. </a:t>
            </a:r>
            <a:r>
              <a:rPr lang="uk-UA" sz="2400" b="1" dirty="0" err="1">
                <a:latin typeface="Times New Roman" pitchFamily="18" charset="0"/>
                <a:cs typeface="Times New Roman" pitchFamily="18" charset="0"/>
              </a:rPr>
              <a:t>Сандерса</a:t>
            </a:r>
            <a:r>
              <a:rPr lang="uk-UA" sz="2400" b="1"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indent="449263"/>
            <a:r>
              <a:rPr lang="uk-UA" sz="2400" dirty="0">
                <a:latin typeface="Times New Roman" pitchFamily="18" charset="0"/>
                <a:cs typeface="Times New Roman" pitchFamily="18" charset="0"/>
              </a:rPr>
              <a:t>Програми оздоровчого плавання, розроблені американ­ським фахівцем Дж. </a:t>
            </a:r>
            <a:r>
              <a:rPr lang="uk-UA" sz="2400" dirty="0" err="1">
                <a:latin typeface="Times New Roman" pitchFamily="18" charset="0"/>
                <a:cs typeface="Times New Roman" pitchFamily="18" charset="0"/>
              </a:rPr>
              <a:t>Сандерсом</a:t>
            </a:r>
            <a:r>
              <a:rPr lang="uk-UA" sz="2400" dirty="0">
                <a:latin typeface="Times New Roman" pitchFamily="18" charset="0"/>
                <a:cs typeface="Times New Roman" pitchFamily="18" charset="0"/>
              </a:rPr>
              <a:t>, включають три етапи під­го­товки, в межах яких обсяг виконаної роботи збільшується від­повідно до зростання рівня плавальної підготовленості тих, що займаються.</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089191889"/>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8640"/>
            <a:ext cx="7488832" cy="1477328"/>
          </a:xfrm>
          <a:prstGeom prst="rect">
            <a:avLst/>
          </a:prstGeom>
        </p:spPr>
        <p:txBody>
          <a:bodyPr wrap="square">
            <a:spAutoFit/>
          </a:bodyPr>
          <a:lstStyle/>
          <a:p>
            <a:pPr indent="449263" algn="just"/>
            <a:r>
              <a:rPr lang="uk-UA" b="1" dirty="0" smtClean="0">
                <a:latin typeface="Times New Roman" pitchFamily="18" charset="0"/>
                <a:cs typeface="Times New Roman" pitchFamily="18" charset="0"/>
              </a:rPr>
              <a:t>Програми оздоровчого плавання К. Купера</a:t>
            </a:r>
            <a:r>
              <a:rPr lang="uk-UA" dirty="0" smtClean="0">
                <a:latin typeface="Times New Roman" pitchFamily="18" charset="0"/>
                <a:cs typeface="Times New Roman" pitchFamily="18" charset="0"/>
              </a:rPr>
              <a:t> передба­чають дозування плавальних навантажень, які потрібно прово­дити з урахуванням довжини дистанцій і швидкості її подо­лан­ня у здобувачів вищої освіти,  різного віку з різним рівнем фізичної підготов­леності, яка визначається за результатами 12-хви­лин­ного тесту плавання</a:t>
            </a:r>
            <a:endParaRPr lang="ru-RU" dirty="0">
              <a:latin typeface="Times New Roman" pitchFamily="18" charset="0"/>
              <a:cs typeface="Times New Roman" pitchFamily="18" charset="0"/>
            </a:endParaRPr>
          </a:p>
        </p:txBody>
      </p:sp>
      <p:sp>
        <p:nvSpPr>
          <p:cNvPr id="3" name="Прямоугольник 2"/>
          <p:cNvSpPr/>
          <p:nvPr/>
        </p:nvSpPr>
        <p:spPr>
          <a:xfrm>
            <a:off x="1475656" y="1844824"/>
            <a:ext cx="6984776" cy="369332"/>
          </a:xfrm>
          <a:prstGeom prst="rect">
            <a:avLst/>
          </a:prstGeom>
        </p:spPr>
        <p:txBody>
          <a:bodyPr wrap="square">
            <a:spAutoFit/>
          </a:bodyPr>
          <a:lstStyle/>
          <a:p>
            <a:pPr algn="ctr"/>
            <a:r>
              <a:rPr lang="uk-UA" b="1" dirty="0">
                <a:latin typeface="Times New Roman" pitchFamily="18" charset="0"/>
                <a:cs typeface="Times New Roman" pitchFamily="18" charset="0"/>
              </a:rPr>
              <a:t>Оцінка результатів 12-хвилинного тесту плавання (К. Купер)</a:t>
            </a: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67808298"/>
              </p:ext>
            </p:extLst>
          </p:nvPr>
        </p:nvGraphicFramePr>
        <p:xfrm>
          <a:off x="1187624" y="2214156"/>
          <a:ext cx="7416824" cy="3441388"/>
        </p:xfrm>
        <a:graphic>
          <a:graphicData uri="http://schemas.openxmlformats.org/drawingml/2006/table">
            <a:tbl>
              <a:tblPr>
                <a:tableStyleId>{5C22544A-7EE6-4342-B048-85BDC9FD1C3A}</a:tableStyleId>
              </a:tblPr>
              <a:tblGrid>
                <a:gridCol w="994007"/>
                <a:gridCol w="1236974"/>
                <a:gridCol w="1946174"/>
                <a:gridCol w="1710426"/>
                <a:gridCol w="764621"/>
                <a:gridCol w="764622"/>
              </a:tblGrid>
              <a:tr h="154858">
                <a:tc rowSpan="2">
                  <a:txBody>
                    <a:bodyPr/>
                    <a:lstStyle/>
                    <a:p>
                      <a:pPr marL="3810" indent="457200" algn="ctr">
                        <a:lnSpc>
                          <a:spcPct val="115000"/>
                        </a:lnSpc>
                        <a:spcAft>
                          <a:spcPts val="0"/>
                        </a:spcAft>
                      </a:pPr>
                      <a:r>
                        <a:rPr lang="uk-UA" sz="1200" kern="1200" spc="0" baseline="0" dirty="0">
                          <a:solidFill>
                            <a:schemeClr val="tx1"/>
                          </a:solidFill>
                          <a:effectLst/>
                        </a:rPr>
                        <a:t>Вік</a:t>
                      </a:r>
                      <a:endParaRPr lang="ru-RU" sz="1200" kern="1200" spc="0" baseline="0" dirty="0">
                        <a:solidFill>
                          <a:schemeClr val="tx1"/>
                        </a:solidFill>
                        <a:effectLst/>
                      </a:endParaRPr>
                    </a:p>
                    <a:p>
                      <a:pPr marL="3810" indent="457200" algn="ctr">
                        <a:lnSpc>
                          <a:spcPct val="115000"/>
                        </a:lnSpc>
                        <a:spcAft>
                          <a:spcPts val="0"/>
                        </a:spcAft>
                      </a:pPr>
                      <a:r>
                        <a:rPr lang="uk-UA" sz="1200" kern="1200" spc="0" baseline="0" dirty="0">
                          <a:solidFill>
                            <a:schemeClr val="tx1"/>
                          </a:solidFill>
                          <a:effectLst/>
                        </a:rPr>
                        <a:t>(роки)</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gridSpan="5">
                  <a:txBody>
                    <a:bodyPr/>
                    <a:lstStyle/>
                    <a:p>
                      <a:pPr marL="3810" indent="457200" algn="ctr">
                        <a:lnSpc>
                          <a:spcPct val="115000"/>
                        </a:lnSpc>
                        <a:spcAft>
                          <a:spcPts val="0"/>
                        </a:spcAft>
                      </a:pPr>
                      <a:r>
                        <a:rPr lang="uk-UA" sz="1200" kern="1200" spc="0" baseline="0" dirty="0">
                          <a:solidFill>
                            <a:schemeClr val="tx1"/>
                          </a:solidFill>
                          <a:effectLst/>
                        </a:rPr>
                        <a:t>Фізична підготовленість</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314">
                <a:tc vMerge="1">
                  <a:txBody>
                    <a:bodyPr/>
                    <a:lstStyle/>
                    <a:p>
                      <a:endParaRPr lang="ru-RU"/>
                    </a:p>
                  </a:txBody>
                  <a:tcPr/>
                </a:tc>
                <a:tc>
                  <a:txBody>
                    <a:bodyPr/>
                    <a:lstStyle/>
                    <a:p>
                      <a:pPr marL="3810" indent="457200" algn="ctr">
                        <a:lnSpc>
                          <a:spcPct val="115000"/>
                        </a:lnSpc>
                        <a:spcAft>
                          <a:spcPts val="0"/>
                        </a:spcAft>
                      </a:pPr>
                      <a:r>
                        <a:rPr lang="uk-UA" sz="1200" kern="1200" spc="0" baseline="0" dirty="0">
                          <a:solidFill>
                            <a:schemeClr val="tx1"/>
                          </a:solidFill>
                          <a:effectLst/>
                        </a:rPr>
                        <a:t>Дуже погана</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a:solidFill>
                            <a:schemeClr val="tx1"/>
                          </a:solidFill>
                          <a:effectLst/>
                        </a:rPr>
                        <a:t>Погана</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dirty="0">
                          <a:solidFill>
                            <a:schemeClr val="tx1"/>
                          </a:solidFill>
                          <a:effectLst/>
                        </a:rPr>
                        <a:t>Задовільна</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a:txBody>
                    <a:bodyPr/>
                    <a:lstStyle/>
                    <a:p>
                      <a:pPr marL="3175" indent="-3175" algn="ctr">
                        <a:lnSpc>
                          <a:spcPct val="115000"/>
                        </a:lnSpc>
                        <a:spcAft>
                          <a:spcPts val="0"/>
                        </a:spcAft>
                      </a:pPr>
                      <a:r>
                        <a:rPr lang="uk-UA" sz="1200" kern="1200" spc="0" baseline="0" dirty="0">
                          <a:solidFill>
                            <a:schemeClr val="tx1"/>
                          </a:solidFill>
                          <a:effectLst/>
                        </a:rPr>
                        <a:t>Добра</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a:txBody>
                    <a:bodyPr/>
                    <a:lstStyle/>
                    <a:p>
                      <a:pPr marL="3175" indent="-3175" algn="ctr">
                        <a:lnSpc>
                          <a:spcPct val="115000"/>
                        </a:lnSpc>
                        <a:spcAft>
                          <a:spcPts val="0"/>
                        </a:spcAft>
                      </a:pPr>
                      <a:r>
                        <a:rPr lang="uk-UA" sz="1200" kern="1200" spc="0" baseline="0" dirty="0">
                          <a:solidFill>
                            <a:schemeClr val="tx1"/>
                          </a:solidFill>
                          <a:effectLst/>
                        </a:rPr>
                        <a:t>Відмінна</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r>
              <a:tr h="154858">
                <a:tc gridSpan="6">
                  <a:txBody>
                    <a:bodyPr/>
                    <a:lstStyle/>
                    <a:p>
                      <a:pPr marL="3810" indent="457200" algn="ctr">
                        <a:lnSpc>
                          <a:spcPct val="115000"/>
                        </a:lnSpc>
                        <a:spcAft>
                          <a:spcPts val="0"/>
                        </a:spcAft>
                      </a:pPr>
                      <a:r>
                        <a:rPr lang="uk-UA" sz="1200" kern="1200" spc="0" baseline="0">
                          <a:solidFill>
                            <a:schemeClr val="tx1"/>
                          </a:solidFill>
                          <a:effectLst/>
                        </a:rPr>
                        <a:t>Юнаки</a:t>
                      </a:r>
                      <a:endParaRPr lang="ru-RU" sz="1200" kern="1200" spc="0" baseline="0">
                        <a:solidFill>
                          <a:schemeClr val="tx1"/>
                        </a:solidFill>
                        <a:effectLst/>
                        <a:latin typeface="Times New Roman"/>
                        <a:ea typeface="Times New Roman"/>
                        <a:cs typeface="Times New Roman"/>
                      </a:endParaRPr>
                    </a:p>
                  </a:txBody>
                  <a:tcPr marL="43283" marR="43283"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0298">
                <a:tc>
                  <a:txBody>
                    <a:bodyPr/>
                    <a:lstStyle/>
                    <a:p>
                      <a:pPr marL="3810" indent="457200" algn="ctr">
                        <a:lnSpc>
                          <a:spcPct val="115000"/>
                        </a:lnSpc>
                        <a:spcAft>
                          <a:spcPts val="0"/>
                        </a:spcAft>
                      </a:pPr>
                      <a:r>
                        <a:rPr lang="uk-UA" sz="1200" kern="1200" spc="0" baseline="0">
                          <a:solidFill>
                            <a:schemeClr val="tx1"/>
                          </a:solidFill>
                          <a:effectLst/>
                        </a:rPr>
                        <a:t>16–19</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dirty="0">
                          <a:solidFill>
                            <a:schemeClr val="tx1"/>
                          </a:solidFill>
                          <a:effectLst/>
                          <a:sym typeface="Symbol"/>
                        </a:rPr>
                        <a:t></a:t>
                      </a:r>
                      <a:r>
                        <a:rPr lang="uk-UA" sz="1200" kern="1200" spc="0" baseline="0" dirty="0">
                          <a:solidFill>
                            <a:schemeClr val="tx1"/>
                          </a:solidFill>
                          <a:effectLst/>
                        </a:rPr>
                        <a:t> 450</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a:solidFill>
                            <a:schemeClr val="tx1"/>
                          </a:solidFill>
                          <a:effectLst/>
                        </a:rPr>
                        <a:t>450–550</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dirty="0">
                          <a:solidFill>
                            <a:schemeClr val="tx1"/>
                          </a:solidFill>
                          <a:effectLst/>
                        </a:rPr>
                        <a:t>550–650</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dirty="0">
                          <a:solidFill>
                            <a:schemeClr val="tx1"/>
                          </a:solidFill>
                          <a:effectLst/>
                        </a:rPr>
                        <a:t>650–725</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dirty="0">
                          <a:solidFill>
                            <a:schemeClr val="tx1"/>
                          </a:solidFill>
                          <a:effectLst/>
                          <a:sym typeface="Symbol"/>
                        </a:rPr>
                        <a:t></a:t>
                      </a:r>
                      <a:r>
                        <a:rPr lang="uk-UA" sz="1200" kern="1200" spc="0" baseline="0" dirty="0">
                          <a:solidFill>
                            <a:schemeClr val="tx1"/>
                          </a:solidFill>
                          <a:effectLst/>
                        </a:rPr>
                        <a:t> 725</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r>
              <a:tr h="256847">
                <a:tc>
                  <a:txBody>
                    <a:bodyPr/>
                    <a:lstStyle/>
                    <a:p>
                      <a:pPr marL="3810" indent="457200" algn="ctr">
                        <a:lnSpc>
                          <a:spcPct val="115000"/>
                        </a:lnSpc>
                        <a:spcAft>
                          <a:spcPts val="0"/>
                        </a:spcAft>
                      </a:pPr>
                      <a:r>
                        <a:rPr lang="uk-UA" sz="1200" kern="1200" spc="0" baseline="0">
                          <a:solidFill>
                            <a:schemeClr val="tx1"/>
                          </a:solidFill>
                          <a:effectLst/>
                        </a:rPr>
                        <a:t>20–23</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a:solidFill>
                            <a:schemeClr val="tx1"/>
                          </a:solidFill>
                          <a:effectLst/>
                          <a:sym typeface="Symbol"/>
                        </a:rPr>
                        <a:t></a:t>
                      </a:r>
                      <a:r>
                        <a:rPr lang="uk-UA" sz="1200" kern="1200" spc="0" baseline="0">
                          <a:solidFill>
                            <a:schemeClr val="tx1"/>
                          </a:solidFill>
                          <a:effectLst/>
                        </a:rPr>
                        <a:t> 350</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a:solidFill>
                            <a:schemeClr val="tx1"/>
                          </a:solidFill>
                          <a:effectLst/>
                        </a:rPr>
                        <a:t>350–450</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a:solidFill>
                            <a:schemeClr val="tx1"/>
                          </a:solidFill>
                          <a:effectLst/>
                        </a:rPr>
                        <a:t>450–550</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a:solidFill>
                            <a:schemeClr val="tx1"/>
                          </a:solidFill>
                          <a:effectLst/>
                        </a:rPr>
                        <a:t>550–650</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a:solidFill>
                            <a:schemeClr val="tx1"/>
                          </a:solidFill>
                          <a:effectLst/>
                          <a:sym typeface="Symbol"/>
                        </a:rPr>
                        <a:t></a:t>
                      </a:r>
                      <a:r>
                        <a:rPr lang="uk-UA" sz="1200" kern="1200" spc="0" baseline="0">
                          <a:solidFill>
                            <a:schemeClr val="tx1"/>
                          </a:solidFill>
                          <a:effectLst/>
                        </a:rPr>
                        <a:t> 650</a:t>
                      </a:r>
                      <a:endParaRPr lang="ru-RU" sz="1200" kern="1200" spc="0" baseline="0">
                        <a:solidFill>
                          <a:schemeClr val="tx1"/>
                        </a:solidFill>
                        <a:effectLst/>
                        <a:latin typeface="Times New Roman"/>
                        <a:ea typeface="Times New Roman"/>
                        <a:cs typeface="Times New Roman"/>
                      </a:endParaRPr>
                    </a:p>
                  </a:txBody>
                  <a:tcPr marL="43283" marR="43283" marT="0" marB="0" anchor="ctr"/>
                </a:tc>
              </a:tr>
              <a:tr h="154858">
                <a:tc gridSpan="6">
                  <a:txBody>
                    <a:bodyPr/>
                    <a:lstStyle/>
                    <a:p>
                      <a:pPr marL="3810" indent="457200" algn="ctr">
                        <a:lnSpc>
                          <a:spcPct val="115000"/>
                        </a:lnSpc>
                        <a:spcAft>
                          <a:spcPts val="0"/>
                        </a:spcAft>
                      </a:pPr>
                      <a:r>
                        <a:rPr lang="uk-UA" sz="1200" kern="1200" spc="0" baseline="0">
                          <a:solidFill>
                            <a:schemeClr val="tx1"/>
                          </a:solidFill>
                          <a:effectLst/>
                        </a:rPr>
                        <a:t>Дівчата</a:t>
                      </a:r>
                      <a:endParaRPr lang="ru-RU" sz="1200" kern="1200" spc="0" baseline="0">
                        <a:solidFill>
                          <a:schemeClr val="tx1"/>
                        </a:solidFill>
                        <a:effectLst/>
                        <a:latin typeface="Times New Roman"/>
                        <a:ea typeface="Times New Roman"/>
                        <a:cs typeface="Times New Roman"/>
                      </a:endParaRPr>
                    </a:p>
                  </a:txBody>
                  <a:tcPr marL="43283" marR="43283"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4290">
                <a:tc>
                  <a:txBody>
                    <a:bodyPr/>
                    <a:lstStyle/>
                    <a:p>
                      <a:pPr marL="3810" indent="457200" algn="ctr">
                        <a:lnSpc>
                          <a:spcPct val="115000"/>
                        </a:lnSpc>
                        <a:spcAft>
                          <a:spcPts val="0"/>
                        </a:spcAft>
                      </a:pPr>
                      <a:r>
                        <a:rPr lang="uk-UA" sz="1200" kern="1200" spc="0" baseline="0" dirty="0">
                          <a:solidFill>
                            <a:schemeClr val="tx1"/>
                          </a:solidFill>
                          <a:effectLst/>
                        </a:rPr>
                        <a:t>16–19</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dirty="0">
                          <a:solidFill>
                            <a:schemeClr val="tx1"/>
                          </a:solidFill>
                          <a:effectLst/>
                          <a:sym typeface="Symbol"/>
                        </a:rPr>
                        <a:t></a:t>
                      </a:r>
                      <a:r>
                        <a:rPr lang="uk-UA" sz="1200" kern="1200" spc="0" baseline="0" dirty="0">
                          <a:solidFill>
                            <a:schemeClr val="tx1"/>
                          </a:solidFill>
                          <a:effectLst/>
                        </a:rPr>
                        <a:t> 350</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a:solidFill>
                            <a:schemeClr val="tx1"/>
                          </a:solidFill>
                          <a:effectLst/>
                        </a:rPr>
                        <a:t>350–450</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dirty="0">
                          <a:solidFill>
                            <a:schemeClr val="tx1"/>
                          </a:solidFill>
                          <a:effectLst/>
                        </a:rPr>
                        <a:t>450–550</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dirty="0">
                          <a:solidFill>
                            <a:schemeClr val="tx1"/>
                          </a:solidFill>
                          <a:effectLst/>
                        </a:rPr>
                        <a:t>550–650</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dirty="0">
                          <a:solidFill>
                            <a:schemeClr val="tx1"/>
                          </a:solidFill>
                          <a:effectLst/>
                          <a:sym typeface="Symbol"/>
                        </a:rPr>
                        <a:t></a:t>
                      </a:r>
                      <a:r>
                        <a:rPr lang="uk-UA" sz="1200" kern="1200" spc="0" baseline="0" dirty="0">
                          <a:solidFill>
                            <a:schemeClr val="tx1"/>
                          </a:solidFill>
                          <a:effectLst/>
                        </a:rPr>
                        <a:t> 650</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r>
              <a:tr h="774290">
                <a:tc>
                  <a:txBody>
                    <a:bodyPr/>
                    <a:lstStyle/>
                    <a:p>
                      <a:pPr marL="3810" indent="457200" algn="ctr">
                        <a:lnSpc>
                          <a:spcPct val="115000"/>
                        </a:lnSpc>
                        <a:spcAft>
                          <a:spcPts val="0"/>
                        </a:spcAft>
                      </a:pPr>
                      <a:r>
                        <a:rPr lang="uk-UA" sz="1200" kern="1200" spc="0" baseline="0">
                          <a:solidFill>
                            <a:schemeClr val="tx1"/>
                          </a:solidFill>
                          <a:effectLst/>
                        </a:rPr>
                        <a:t>20–23</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dirty="0">
                          <a:solidFill>
                            <a:schemeClr val="tx1"/>
                          </a:solidFill>
                          <a:effectLst/>
                          <a:sym typeface="Symbol"/>
                        </a:rPr>
                        <a:t></a:t>
                      </a:r>
                      <a:r>
                        <a:rPr lang="uk-UA" sz="1200" kern="1200" spc="0" baseline="0" dirty="0">
                          <a:solidFill>
                            <a:schemeClr val="tx1"/>
                          </a:solidFill>
                          <a:effectLst/>
                        </a:rPr>
                        <a:t> 275</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a:solidFill>
                            <a:schemeClr val="tx1"/>
                          </a:solidFill>
                          <a:effectLst/>
                        </a:rPr>
                        <a:t>275–350</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a:solidFill>
                            <a:schemeClr val="tx1"/>
                          </a:solidFill>
                          <a:effectLst/>
                        </a:rPr>
                        <a:t>350–450</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a:solidFill>
                            <a:schemeClr val="tx1"/>
                          </a:solidFill>
                          <a:effectLst/>
                        </a:rPr>
                        <a:t>450–550</a:t>
                      </a:r>
                      <a:endParaRPr lang="ru-RU" sz="1200" kern="1200" spc="0" baseline="0">
                        <a:solidFill>
                          <a:schemeClr val="tx1"/>
                        </a:solidFill>
                        <a:effectLst/>
                        <a:latin typeface="Times New Roman"/>
                        <a:ea typeface="Times New Roman"/>
                        <a:cs typeface="Times New Roman"/>
                      </a:endParaRPr>
                    </a:p>
                  </a:txBody>
                  <a:tcPr marL="43283" marR="43283" marT="0" marB="0" anchor="ctr"/>
                </a:tc>
                <a:tc>
                  <a:txBody>
                    <a:bodyPr/>
                    <a:lstStyle/>
                    <a:p>
                      <a:pPr marL="3810" indent="457200" algn="ctr">
                        <a:lnSpc>
                          <a:spcPct val="115000"/>
                        </a:lnSpc>
                        <a:spcAft>
                          <a:spcPts val="0"/>
                        </a:spcAft>
                      </a:pPr>
                      <a:r>
                        <a:rPr lang="uk-UA" sz="1200" kern="1200" spc="0" baseline="0" dirty="0">
                          <a:solidFill>
                            <a:schemeClr val="tx1"/>
                          </a:solidFill>
                          <a:effectLst/>
                          <a:sym typeface="Symbol"/>
                        </a:rPr>
                        <a:t></a:t>
                      </a:r>
                      <a:r>
                        <a:rPr lang="uk-UA" sz="1200" kern="1200" spc="0" baseline="0" dirty="0">
                          <a:solidFill>
                            <a:schemeClr val="tx1"/>
                          </a:solidFill>
                          <a:effectLst/>
                        </a:rPr>
                        <a:t> 550</a:t>
                      </a:r>
                      <a:endParaRPr lang="ru-RU" sz="1200" kern="1200" spc="0" baseline="0" dirty="0">
                        <a:solidFill>
                          <a:schemeClr val="tx1"/>
                        </a:solidFill>
                        <a:effectLst/>
                        <a:latin typeface="Times New Roman"/>
                        <a:ea typeface="Times New Roman"/>
                        <a:cs typeface="Times New Roman"/>
                      </a:endParaRPr>
                    </a:p>
                  </a:txBody>
                  <a:tcPr marL="43283" marR="43283" marT="0" marB="0" anchor="ctr"/>
                </a:tc>
              </a:tr>
            </a:tbl>
          </a:graphicData>
        </a:graphic>
      </p:graphicFrame>
    </p:spTree>
    <p:extLst>
      <p:ext uri="{BB962C8B-B14F-4D97-AF65-F5344CB8AC3E}">
        <p14:creationId xmlns:p14="http://schemas.microsoft.com/office/powerpoint/2010/main" val="1638789913"/>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8640"/>
            <a:ext cx="7632848" cy="3046988"/>
          </a:xfrm>
          <a:prstGeom prst="rect">
            <a:avLst/>
          </a:prstGeom>
        </p:spPr>
        <p:txBody>
          <a:bodyPr wrap="square">
            <a:spAutoFit/>
          </a:bodyPr>
          <a:lstStyle/>
          <a:p>
            <a:pPr indent="449263" algn="just"/>
            <a:r>
              <a:rPr lang="uk-UA" sz="2400" b="1" dirty="0">
                <a:latin typeface="Times New Roman" pitchFamily="18" charset="0"/>
                <a:cs typeface="Times New Roman" pitchFamily="18" charset="0"/>
              </a:rPr>
              <a:t>Оздоровчі фітнес-програми із застосуванням </a:t>
            </a:r>
            <a:r>
              <a:rPr lang="uk-UA" sz="2400" b="1" dirty="0" err="1" smtClean="0">
                <a:latin typeface="Times New Roman" pitchFamily="18" charset="0"/>
                <a:cs typeface="Times New Roman" pitchFamily="18" charset="0"/>
              </a:rPr>
              <a:t>кардіотренажерів</a:t>
            </a:r>
            <a:endParaRPr lang="uk-UA" sz="2400" b="1" dirty="0" smtClean="0">
              <a:latin typeface="Times New Roman" pitchFamily="18" charset="0"/>
              <a:cs typeface="Times New Roman" pitchFamily="18" charset="0"/>
            </a:endParaRPr>
          </a:p>
          <a:p>
            <a:pPr indent="449263" algn="just"/>
            <a:r>
              <a:rPr lang="uk-UA" sz="2400" dirty="0" smtClean="0">
                <a:latin typeface="Times New Roman" pitchFamily="18" charset="0"/>
                <a:cs typeface="Times New Roman" pitchFamily="18" charset="0"/>
              </a:rPr>
              <a:t>Кардіотренування набувають все більшої популяр­но­сті серед молоді. Слово «кардіотренування» багато що пояс­нює: у перекладі з латинської «</a:t>
            </a:r>
            <a:r>
              <a:rPr lang="uk-UA" sz="2400" i="1" dirty="0" err="1" smtClean="0">
                <a:latin typeface="Times New Roman" pitchFamily="18" charset="0"/>
                <a:cs typeface="Times New Roman" pitchFamily="18" charset="0"/>
              </a:rPr>
              <a:t>cardio</a:t>
            </a:r>
            <a:r>
              <a:rPr lang="uk-UA" sz="2400" dirty="0" smtClean="0">
                <a:latin typeface="Times New Roman" pitchFamily="18" charset="0"/>
                <a:cs typeface="Times New Roman" pitchFamily="18" charset="0"/>
              </a:rPr>
              <a:t>» означає серце, тому не важко здогадатися, що насамперед такі заняття націлені не на м’язи тіла (хоча і на них теж), а на серцево-судинну систему.</a:t>
            </a:r>
            <a:endParaRPr lang="ru-RU" sz="2400" dirty="0">
              <a:latin typeface="Times New Roman" pitchFamily="18" charset="0"/>
              <a:cs typeface="Times New Roman" pitchFamily="18" charset="0"/>
            </a:endParaRPr>
          </a:p>
        </p:txBody>
      </p:sp>
      <p:sp>
        <p:nvSpPr>
          <p:cNvPr id="3" name="Прямоугольник 2"/>
          <p:cNvSpPr/>
          <p:nvPr/>
        </p:nvSpPr>
        <p:spPr>
          <a:xfrm>
            <a:off x="1331640" y="3235628"/>
            <a:ext cx="7128792" cy="2308324"/>
          </a:xfrm>
          <a:prstGeom prst="rect">
            <a:avLst/>
          </a:prstGeom>
        </p:spPr>
        <p:txBody>
          <a:bodyPr wrap="square">
            <a:spAutoFit/>
          </a:bodyPr>
          <a:lstStyle/>
          <a:p>
            <a:pPr indent="449263" algn="just"/>
            <a:r>
              <a:rPr lang="uk-UA" sz="2400" b="1" dirty="0">
                <a:latin typeface="Times New Roman" pitchFamily="18" charset="0"/>
                <a:cs typeface="Times New Roman" pitchFamily="18" charset="0"/>
              </a:rPr>
              <a:t>Серед </a:t>
            </a:r>
            <a:r>
              <a:rPr lang="uk-UA" sz="2400" b="1" dirty="0" err="1">
                <a:latin typeface="Times New Roman" pitchFamily="18" charset="0"/>
                <a:cs typeface="Times New Roman" pitchFamily="18" charset="0"/>
              </a:rPr>
              <a:t>кардіотренажерів</a:t>
            </a:r>
            <a:r>
              <a:rPr lang="uk-UA" sz="2400" b="1" dirty="0">
                <a:latin typeface="Times New Roman" pitchFamily="18" charset="0"/>
                <a:cs typeface="Times New Roman" pitchFamily="18" charset="0"/>
              </a:rPr>
              <a:t> є такі:</a:t>
            </a:r>
            <a:endParaRPr lang="ru-RU" sz="2400" b="1" dirty="0">
              <a:latin typeface="Times New Roman" pitchFamily="18" charset="0"/>
              <a:cs typeface="Times New Roman" pitchFamily="18" charset="0"/>
            </a:endParaRPr>
          </a:p>
          <a:p>
            <a:pPr indent="449263" algn="just"/>
            <a:r>
              <a:rPr lang="uk-UA" sz="2400" dirty="0">
                <a:latin typeface="Times New Roman" pitchFamily="18" charset="0"/>
                <a:cs typeface="Times New Roman" pitchFamily="18" charset="0"/>
              </a:rPr>
              <a:t>а) бігові доріжки, б) велотренажери, в) </a:t>
            </a:r>
            <a:r>
              <a:rPr lang="uk-UA" sz="2400" dirty="0" err="1">
                <a:latin typeface="Times New Roman" pitchFamily="18" charset="0"/>
                <a:cs typeface="Times New Roman" pitchFamily="18" charset="0"/>
              </a:rPr>
              <a:t>степпери</a:t>
            </a:r>
            <a:r>
              <a:rPr lang="uk-UA" sz="2400" dirty="0">
                <a:latin typeface="Times New Roman" pitchFamily="18" charset="0"/>
                <a:cs typeface="Times New Roman" pitchFamily="18" charset="0"/>
              </a:rPr>
              <a:t>, г) елі­птичні тренажери або </a:t>
            </a:r>
            <a:r>
              <a:rPr lang="uk-UA" sz="2400" dirty="0" smtClean="0">
                <a:latin typeface="Times New Roman" pitchFamily="18" charset="0"/>
                <a:cs typeface="Times New Roman" pitchFamily="18" charset="0"/>
              </a:rPr>
              <a:t>еліпсоїди.</a:t>
            </a:r>
            <a:endParaRPr lang="ru-RU" sz="2400" dirty="0" smtClean="0">
              <a:latin typeface="Times New Roman" pitchFamily="18" charset="0"/>
              <a:cs typeface="Times New Roman" pitchFamily="18" charset="0"/>
            </a:endParaRPr>
          </a:p>
          <a:p>
            <a:pPr indent="449263" algn="just"/>
            <a:r>
              <a:rPr lang="uk-UA" sz="2400" b="1" dirty="0" smtClean="0">
                <a:latin typeface="Times New Roman" pitchFamily="18" charset="0"/>
                <a:cs typeface="Times New Roman" pitchFamily="18" charset="0"/>
              </a:rPr>
              <a:t>Бігова доріжка</a:t>
            </a:r>
            <a:r>
              <a:rPr lang="uk-UA" sz="2400" dirty="0" smtClean="0">
                <a:latin typeface="Times New Roman" pitchFamily="18" charset="0"/>
                <a:cs typeface="Times New Roman" pitchFamily="18" charset="0"/>
              </a:rPr>
              <a:t>–найпопулярніші кардіотренажер. Заняття на біговій доріжці один з ефективних засобів зі спалювання жиру і зміцнення дихальної системи.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712932482"/>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uadiets.com/img/6/6/6626b546407854c91c06373faef0fafc.jpeg"/>
          <p:cNvPicPr/>
          <p:nvPr/>
        </p:nvPicPr>
        <p:blipFill>
          <a:blip r:embed="rId2" r:link="rId3">
            <a:lum bright="6000" contrast="24000"/>
            <a:extLst>
              <a:ext uri="{28A0092B-C50C-407E-A947-70E740481C1C}">
                <a14:useLocalDpi xmlns:a14="http://schemas.microsoft.com/office/drawing/2010/main" val="0"/>
              </a:ext>
            </a:extLst>
          </a:blip>
          <a:srcRect/>
          <a:stretch>
            <a:fillRect/>
          </a:stretch>
        </p:blipFill>
        <p:spPr bwMode="auto">
          <a:xfrm>
            <a:off x="2627784" y="217767"/>
            <a:ext cx="4896544" cy="4662910"/>
          </a:xfrm>
          <a:prstGeom prst="rect">
            <a:avLst/>
          </a:prstGeom>
          <a:noFill/>
          <a:ln>
            <a:noFill/>
          </a:ln>
        </p:spPr>
      </p:pic>
      <p:sp>
        <p:nvSpPr>
          <p:cNvPr id="5" name="Прямоугольник 4"/>
          <p:cNvSpPr/>
          <p:nvPr/>
        </p:nvSpPr>
        <p:spPr>
          <a:xfrm>
            <a:off x="3259832" y="4869160"/>
            <a:ext cx="3275898" cy="369332"/>
          </a:xfrm>
          <a:prstGeom prst="rect">
            <a:avLst/>
          </a:prstGeom>
        </p:spPr>
        <p:txBody>
          <a:bodyPr wrap="none">
            <a:spAutoFit/>
          </a:bodyPr>
          <a:lstStyle/>
          <a:p>
            <a:pPr algn="ctr"/>
            <a:r>
              <a:rPr lang="uk-UA" b="1" i="1" dirty="0">
                <a:latin typeface="Times New Roman" pitchFamily="18" charset="0"/>
                <a:cs typeface="Times New Roman" pitchFamily="18" charset="0"/>
              </a:rPr>
              <a:t>Заняття на кардіотренажері</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32678163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7416824" cy="1200329"/>
          </a:xfrm>
          <a:prstGeom prst="rect">
            <a:avLst/>
          </a:prstGeom>
        </p:spPr>
        <p:txBody>
          <a:bodyPr wrap="square">
            <a:spAutoFit/>
          </a:bodyPr>
          <a:lstStyle/>
          <a:p>
            <a:pPr indent="449263" algn="ctr"/>
            <a:r>
              <a:rPr lang="uk-UA" b="1" dirty="0" smtClean="0">
                <a:latin typeface="Times New Roman" pitchFamily="18" charset="0"/>
                <a:cs typeface="Times New Roman" pitchFamily="18" charset="0"/>
              </a:rPr>
              <a:t>ВЕЛОТРЕНАЖЕРИ </a:t>
            </a:r>
          </a:p>
          <a:p>
            <a:pPr indent="449263" algn="just"/>
            <a:r>
              <a:rPr lang="uk-UA" dirty="0" smtClean="0">
                <a:latin typeface="Times New Roman" pitchFamily="18" charset="0"/>
                <a:cs typeface="Times New Roman" pitchFamily="18" charset="0"/>
              </a:rPr>
              <a:t>Так </a:t>
            </a:r>
            <a:r>
              <a:rPr lang="uk-UA" dirty="0">
                <a:latin typeface="Times New Roman" pitchFamily="18" charset="0"/>
                <a:cs typeface="Times New Roman" pitchFamily="18" charset="0"/>
              </a:rPr>
              <a:t>само вельми популярні серед кар­ді­отренажерів. Година заняття на велотренажері допо­може </a:t>
            </a:r>
            <a:r>
              <a:rPr lang="uk-UA" dirty="0" smtClean="0">
                <a:latin typeface="Times New Roman" pitchFamily="18" charset="0"/>
                <a:cs typeface="Times New Roman" pitchFamily="18" charset="0"/>
              </a:rPr>
              <a:t>здобувачам  вищої освіти на </a:t>
            </a:r>
            <a:r>
              <a:rPr lang="uk-UA" dirty="0">
                <a:latin typeface="Times New Roman" pitchFamily="18" charset="0"/>
                <a:cs typeface="Times New Roman" pitchFamily="18" charset="0"/>
              </a:rPr>
              <a:t>заняттях спалити до 2000 калорій, зміцнити імунітет і серцево-судинну </a:t>
            </a:r>
            <a:r>
              <a:rPr lang="uk-UA" dirty="0" smtClean="0">
                <a:latin typeface="Times New Roman" pitchFamily="18" charset="0"/>
                <a:cs typeface="Times New Roman" pitchFamily="18" charset="0"/>
              </a:rPr>
              <a:t>систему.</a:t>
            </a:r>
            <a:endParaRPr lang="ru-RU" dirty="0">
              <a:latin typeface="Times New Roman" pitchFamily="18" charset="0"/>
              <a:cs typeface="Times New Roman" pitchFamily="18" charset="0"/>
            </a:endParaRPr>
          </a:p>
        </p:txBody>
      </p:sp>
      <p:pic>
        <p:nvPicPr>
          <p:cNvPr id="3" name="Рисунок 2" descr="http://uadiets.com/img/d/0/d04c5e20a45b14f3bcbd85c630bfbcf3.jpeg"/>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75856" y="1772816"/>
            <a:ext cx="2808312" cy="4392488"/>
          </a:xfrm>
          <a:prstGeom prst="rect">
            <a:avLst/>
          </a:prstGeom>
          <a:noFill/>
          <a:ln>
            <a:noFill/>
          </a:ln>
        </p:spPr>
      </p:pic>
    </p:spTree>
    <p:extLst>
      <p:ext uri="{BB962C8B-B14F-4D97-AF65-F5344CB8AC3E}">
        <p14:creationId xmlns:p14="http://schemas.microsoft.com/office/powerpoint/2010/main" val="426454251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1628800"/>
            <a:ext cx="7498080" cy="3312368"/>
          </a:xfrm>
        </p:spPr>
        <p:txBody>
          <a:bodyPr>
            <a:normAutofit fontScale="85000" lnSpcReduction="20000"/>
          </a:bodyPr>
          <a:lstStyle/>
          <a:p>
            <a:pPr marL="80963" indent="455613" algn="just">
              <a:buNone/>
            </a:pPr>
            <a:r>
              <a:rPr lang="uk-UA" dirty="0" smtClean="0">
                <a:latin typeface="Times New Roman" pitchFamily="18" charset="0"/>
                <a:cs typeface="Times New Roman" pitchFamily="18" charset="0"/>
              </a:rPr>
              <a:t>Фітнес-програма – спеціально-організована форма рухової активності переважно оздоровчої або спортивної спрямованості. Оздоровча спрямованість фітнес-програми пов’язана з вирішенням завдань щодо зниження ризику розвитку захворювання, досягнення і підтримання належного рівня фізичного стану. Спортивно-орієнтовані програми націлені на досягнення максимальних результатів.</a:t>
            </a:r>
            <a:endParaRPr lang="en-US" dirty="0" smtClean="0">
              <a:latin typeface="Times New Roman" pitchFamily="18" charset="0"/>
              <a:cs typeface="Times New Roman" pitchFamily="18" charset="0"/>
            </a:endParaRPr>
          </a:p>
          <a:p>
            <a:pPr marL="80963" indent="455613" algn="just">
              <a:buNone/>
            </a:pPr>
            <a:endParaRPr lang="uk-UA" dirty="0">
              <a:latin typeface="Times New Roman" pitchFamily="18" charset="0"/>
              <a:cs typeface="Times New Roman" pitchFamily="18" charset="0"/>
            </a:endParaRPr>
          </a:p>
        </p:txBody>
      </p:sp>
      <p:sp>
        <p:nvSpPr>
          <p:cNvPr id="2" name="Прямоугольник 1"/>
          <p:cNvSpPr/>
          <p:nvPr/>
        </p:nvSpPr>
        <p:spPr>
          <a:xfrm>
            <a:off x="1259632" y="188640"/>
            <a:ext cx="7272807" cy="1077218"/>
          </a:xfrm>
          <a:prstGeom prst="rect">
            <a:avLst/>
          </a:prstGeom>
        </p:spPr>
        <p:txBody>
          <a:bodyPr wrap="square">
            <a:spAutoFit/>
          </a:bodyPr>
          <a:lstStyle/>
          <a:p>
            <a:pPr algn="ctr"/>
            <a:r>
              <a:rPr lang="ru-RU" sz="3200" dirty="0" smtClean="0">
                <a:effectLst>
                  <a:outerShdw blurRad="38100" dist="38100" dir="2700000" algn="tl">
                    <a:srgbClr val="000000">
                      <a:alpha val="43137"/>
                    </a:srgbClr>
                  </a:outerShdw>
                </a:effectLst>
                <a:latin typeface="Times New Roman" pitchFamily="18" charset="0"/>
                <a:cs typeface="Times New Roman" pitchFamily="18" charset="0"/>
              </a:rPr>
              <a:t>1. КЛАСИФІКАЦІЯ, СТРУКТУРА ТА ЗМІСТ ФІТНЕС-ПРОГРАМ.</a:t>
            </a:r>
            <a:endParaRPr lang="ru-RU"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2114700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7344816" cy="923330"/>
          </a:xfrm>
          <a:prstGeom prst="rect">
            <a:avLst/>
          </a:prstGeom>
        </p:spPr>
        <p:txBody>
          <a:bodyPr wrap="square">
            <a:spAutoFit/>
          </a:bodyPr>
          <a:lstStyle/>
          <a:p>
            <a:pPr algn="ctr"/>
            <a:r>
              <a:rPr lang="uk-UA" b="1" dirty="0" smtClean="0">
                <a:latin typeface="Times New Roman" pitchFamily="18" charset="0"/>
                <a:cs typeface="Times New Roman" pitchFamily="18" charset="0"/>
              </a:rPr>
              <a:t>СТЕППЕРИ</a:t>
            </a:r>
          </a:p>
          <a:p>
            <a:pPr indent="449263" algn="just"/>
            <a:r>
              <a:rPr lang="uk-UA" dirty="0" smtClean="0">
                <a:latin typeface="Times New Roman" pitchFamily="18" charset="0"/>
                <a:cs typeface="Times New Roman" pitchFamily="18" charset="0"/>
              </a:rPr>
              <a:t>Цей </a:t>
            </a:r>
            <a:r>
              <a:rPr lang="uk-UA" dirty="0">
                <a:latin typeface="Times New Roman" pitchFamily="18" charset="0"/>
                <a:cs typeface="Times New Roman" pitchFamily="18" charset="0"/>
              </a:rPr>
              <a:t>кардіотренажер імітує підйом сходами, недарма вважається улюбленцем жінок </a:t>
            </a:r>
            <a:endParaRPr lang="ru-RU" dirty="0">
              <a:latin typeface="Times New Roman" pitchFamily="18" charset="0"/>
              <a:cs typeface="Times New Roman" pitchFamily="18" charset="0"/>
            </a:endParaRPr>
          </a:p>
        </p:txBody>
      </p:sp>
      <p:pic>
        <p:nvPicPr>
          <p:cNvPr id="3" name="Рисунок 2" descr="http://st1.diets.ru/data/cache/2012jan/22/35/565987_35790-700x500.jpg"/>
          <p:cNvPicPr/>
          <p:nvPr/>
        </p:nvPicPr>
        <p:blipFill>
          <a:blip r:embed="rId2" r:link="rId3" cstate="print">
            <a:lum contrast="6000"/>
            <a:extLst>
              <a:ext uri="{28A0092B-C50C-407E-A947-70E740481C1C}">
                <a14:useLocalDpi xmlns:a14="http://schemas.microsoft.com/office/drawing/2010/main" val="0"/>
              </a:ext>
            </a:extLst>
          </a:blip>
          <a:srcRect b="2158"/>
          <a:stretch>
            <a:fillRect/>
          </a:stretch>
        </p:blipFill>
        <p:spPr bwMode="auto">
          <a:xfrm>
            <a:off x="1979712" y="1556792"/>
            <a:ext cx="2160240" cy="4392488"/>
          </a:xfrm>
          <a:prstGeom prst="rect">
            <a:avLst/>
          </a:prstGeom>
          <a:noFill/>
          <a:ln>
            <a:noFill/>
          </a:ln>
        </p:spPr>
      </p:pic>
      <p:pic>
        <p:nvPicPr>
          <p:cNvPr id="4" name="Рисунок 3" descr="http://www.sportver.ru/products_pictures/sb204%205.jpg"/>
          <p:cNvPicPr/>
          <p:nvPr/>
        </p:nvPicPr>
        <p:blipFill>
          <a:blip r:embed="rId4" r:link="rId5" cstate="print">
            <a:lum bright="6000" contrast="6000"/>
            <a:extLst>
              <a:ext uri="{28A0092B-C50C-407E-A947-70E740481C1C}">
                <a14:useLocalDpi xmlns:a14="http://schemas.microsoft.com/office/drawing/2010/main" val="0"/>
              </a:ext>
            </a:extLst>
          </a:blip>
          <a:srcRect/>
          <a:stretch>
            <a:fillRect/>
          </a:stretch>
        </p:blipFill>
        <p:spPr bwMode="auto">
          <a:xfrm>
            <a:off x="5652120" y="1556792"/>
            <a:ext cx="2310681" cy="4392488"/>
          </a:xfrm>
          <a:prstGeom prst="rect">
            <a:avLst/>
          </a:prstGeom>
          <a:noFill/>
          <a:ln>
            <a:noFill/>
          </a:ln>
        </p:spPr>
      </p:pic>
    </p:spTree>
    <p:extLst>
      <p:ext uri="{BB962C8B-B14F-4D97-AF65-F5344CB8AC3E}">
        <p14:creationId xmlns:p14="http://schemas.microsoft.com/office/powerpoint/2010/main" val="100534231"/>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60648"/>
            <a:ext cx="7488832" cy="646331"/>
          </a:xfrm>
          <a:prstGeom prst="rect">
            <a:avLst/>
          </a:prstGeom>
        </p:spPr>
        <p:txBody>
          <a:bodyPr wrap="square">
            <a:spAutoFit/>
          </a:bodyPr>
          <a:lstStyle/>
          <a:p>
            <a:pPr algn="ctr"/>
            <a:r>
              <a:rPr lang="uk-UA" b="1" dirty="0" smtClean="0">
                <a:latin typeface="Times New Roman" pitchFamily="18" charset="0"/>
                <a:cs typeface="Times New Roman" pitchFamily="18" charset="0"/>
              </a:rPr>
              <a:t>ЕЛІПТИЧНІ ТРЕНАЖЕРИ АБО ЕЛІПСОЇДИ</a:t>
            </a:r>
            <a:endParaRPr lang="uk-UA"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Ці </a:t>
            </a:r>
            <a:r>
              <a:rPr lang="uk-UA" dirty="0">
                <a:latin typeface="Times New Roman" pitchFamily="18" charset="0"/>
                <a:cs typeface="Times New Roman" pitchFamily="18" charset="0"/>
              </a:rPr>
              <a:t>тренажери – гіб­риди велотренажера, бігової доріжки і </a:t>
            </a:r>
            <a:r>
              <a:rPr lang="uk-UA" dirty="0" smtClean="0">
                <a:latin typeface="Times New Roman" pitchFamily="18" charset="0"/>
                <a:cs typeface="Times New Roman" pitchFamily="18" charset="0"/>
              </a:rPr>
              <a:t>степпера.</a:t>
            </a:r>
            <a:endParaRPr lang="ru-RU" dirty="0">
              <a:latin typeface="Times New Roman" pitchFamily="18" charset="0"/>
              <a:cs typeface="Times New Roman" pitchFamily="18" charset="0"/>
            </a:endParaRPr>
          </a:p>
        </p:txBody>
      </p:sp>
      <p:pic>
        <p:nvPicPr>
          <p:cNvPr id="3" name="Рисунок 2" descr="http://www.insports.ro/media/catalog/product/cache/1/image/950x950/040ec09b1e35df139433887a97daa66f/5/_/5_1_9.jpg"/>
          <p:cNvPicPr/>
          <p:nvPr/>
        </p:nvPicPr>
        <p:blipFill>
          <a:blip r:embed="rId2" r:link="rId3">
            <a:lum bright="24000" contrast="18000"/>
            <a:extLst>
              <a:ext uri="{28A0092B-C50C-407E-A947-70E740481C1C}">
                <a14:useLocalDpi xmlns:a14="http://schemas.microsoft.com/office/drawing/2010/main" val="0"/>
              </a:ext>
            </a:extLst>
          </a:blip>
          <a:srcRect l="8804" t="11612" r="9932" b="11145"/>
          <a:stretch>
            <a:fillRect/>
          </a:stretch>
        </p:blipFill>
        <p:spPr bwMode="auto">
          <a:xfrm>
            <a:off x="2195736" y="1196752"/>
            <a:ext cx="5616624" cy="4968552"/>
          </a:xfrm>
          <a:prstGeom prst="rect">
            <a:avLst/>
          </a:prstGeom>
          <a:noFill/>
          <a:ln>
            <a:noFill/>
          </a:ln>
        </p:spPr>
      </p:pic>
    </p:spTree>
    <p:extLst>
      <p:ext uri="{BB962C8B-B14F-4D97-AF65-F5344CB8AC3E}">
        <p14:creationId xmlns:p14="http://schemas.microsoft.com/office/powerpoint/2010/main" val="1624422762"/>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612845"/>
            <a:ext cx="7488832" cy="6001643"/>
          </a:xfrm>
          <a:prstGeom prst="rect">
            <a:avLst/>
          </a:prstGeom>
        </p:spPr>
        <p:txBody>
          <a:bodyPr wrap="square">
            <a:spAutoFit/>
          </a:bodyPr>
          <a:lstStyle/>
          <a:p>
            <a:pPr indent="536575" algn="just"/>
            <a:r>
              <a:rPr lang="uk-UA" sz="2400" b="1" dirty="0" smtClean="0">
                <a:latin typeface="Times New Roman" pitchFamily="18" charset="0"/>
                <a:cs typeface="Times New Roman" pitchFamily="18" charset="0"/>
              </a:rPr>
              <a:t>Орієнтовна фітнес-програма для здобувачів вищої освіти (початківців), які займаються на кардіотренажерах:</a:t>
            </a:r>
            <a:endParaRPr lang="uk-UA" sz="2400" dirty="0" smtClean="0">
              <a:latin typeface="Times New Roman" pitchFamily="18" charset="0"/>
              <a:cs typeface="Times New Roman" pitchFamily="18" charset="0"/>
            </a:endParaRPr>
          </a:p>
          <a:p>
            <a:pPr indent="536575" algn="just"/>
            <a:r>
              <a:rPr lang="uk-UA" sz="2400" dirty="0" smtClean="0">
                <a:latin typeface="Times New Roman" pitchFamily="18" charset="0"/>
                <a:cs typeface="Times New Roman" pitchFamily="18" charset="0"/>
              </a:rPr>
              <a:t>а) підготовчий період – перші 1–2 тижні занять відво­дять­ся навчанню техніці виконання фізичних вправ на кардіо­тре­нажерах, яке здійснюється способом самостраховки, і тому навантаження повинно бути мінімальним. Послідов­ність роботи на кардіотренажерах у цьому періоді істотного значення не має. Заняття проводяться 3–4 рази на тиждень;</a:t>
            </a:r>
          </a:p>
          <a:p>
            <a:pPr indent="536575" algn="just"/>
            <a:r>
              <a:rPr lang="uk-UA" sz="2400" dirty="0" smtClean="0">
                <a:latin typeface="Times New Roman" pitchFamily="18" charset="0"/>
                <a:cs typeface="Times New Roman" pitchFamily="18" charset="0"/>
              </a:rPr>
              <a:t>б) в основному періоді – частота занять для осіб з низь­кою і середньою фізичною підготовленістю становить не менше 2 разів, з високою – 3 рази на тиждень. Загальна тривалість занять осіб з низьким і нижче середнього фізич­ним станом відповідає 40 хв, середнім, вище серед­нього і високим – 30 хвилинам.</a:t>
            </a:r>
            <a:endParaRPr lang="uk-UA" sz="2400" dirty="0">
              <a:latin typeface="Times New Roman" pitchFamily="18" charset="0"/>
              <a:cs typeface="Times New Roman" pitchFamily="18" charset="0"/>
            </a:endParaRPr>
          </a:p>
        </p:txBody>
      </p:sp>
    </p:spTree>
    <p:extLst>
      <p:ext uri="{BB962C8B-B14F-4D97-AF65-F5344CB8AC3E}">
        <p14:creationId xmlns:p14="http://schemas.microsoft.com/office/powerpoint/2010/main" val="89560227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548680"/>
            <a:ext cx="7416824" cy="3970318"/>
          </a:xfrm>
          <a:prstGeom prst="rect">
            <a:avLst/>
          </a:prstGeom>
        </p:spPr>
        <p:txBody>
          <a:bodyPr wrap="square">
            <a:spAutoFit/>
          </a:bodyPr>
          <a:lstStyle/>
          <a:p>
            <a:pPr algn="ctr"/>
            <a:r>
              <a:rPr lang="uk-UA" sz="2800" b="1" dirty="0" smtClean="0">
                <a:latin typeface="Times New Roman" pitchFamily="18" charset="0"/>
                <a:cs typeface="Times New Roman" pitchFamily="18" charset="0"/>
              </a:rPr>
              <a:t>Основні помилки здобувачів вищої освіти під час кардіотренування</a:t>
            </a:r>
          </a:p>
          <a:p>
            <a:r>
              <a:rPr lang="uk-UA" sz="2800" i="1" dirty="0" smtClean="0">
                <a:latin typeface="Times New Roman" pitchFamily="18" charset="0"/>
                <a:cs typeface="Times New Roman" pitchFamily="18" charset="0"/>
              </a:rPr>
              <a:t> 1. Тривале </a:t>
            </a:r>
            <a:r>
              <a:rPr lang="uk-UA" sz="2800" i="1" dirty="0">
                <a:latin typeface="Times New Roman" pitchFamily="18" charset="0"/>
                <a:cs typeface="Times New Roman" pitchFamily="18" charset="0"/>
              </a:rPr>
              <a:t>тренування з низькою </a:t>
            </a:r>
            <a:r>
              <a:rPr lang="uk-UA" sz="2800" i="1" dirty="0" smtClean="0">
                <a:latin typeface="Times New Roman" pitchFamily="18" charset="0"/>
                <a:cs typeface="Times New Roman" pitchFamily="18" charset="0"/>
              </a:rPr>
              <a:t>інтенсивністю</a:t>
            </a:r>
          </a:p>
          <a:p>
            <a:r>
              <a:rPr lang="uk-UA" sz="2800" i="1" dirty="0" smtClean="0">
                <a:latin typeface="Times New Roman" pitchFamily="18" charset="0"/>
                <a:cs typeface="Times New Roman" pitchFamily="18" charset="0"/>
              </a:rPr>
              <a:t>2. Неправильний </a:t>
            </a:r>
            <a:r>
              <a:rPr lang="uk-UA" sz="2800" i="1" dirty="0">
                <a:latin typeface="Times New Roman" pitchFamily="18" charset="0"/>
                <a:cs typeface="Times New Roman" pitchFamily="18" charset="0"/>
              </a:rPr>
              <a:t>вибір навантаження в </a:t>
            </a:r>
            <a:r>
              <a:rPr lang="uk-UA" sz="2800" i="1" dirty="0" smtClean="0">
                <a:latin typeface="Times New Roman" pitchFamily="18" charset="0"/>
                <a:cs typeface="Times New Roman" pitchFamily="18" charset="0"/>
              </a:rPr>
              <a:t>кардіо­тренажерах</a:t>
            </a:r>
            <a:endParaRPr lang="uk-UA" sz="2800" b="1" i="1" dirty="0">
              <a:latin typeface="Times New Roman" pitchFamily="18" charset="0"/>
              <a:cs typeface="Times New Roman" pitchFamily="18" charset="0"/>
            </a:endParaRPr>
          </a:p>
          <a:p>
            <a:r>
              <a:rPr lang="uk-UA" sz="2800" i="1" dirty="0" smtClean="0">
                <a:latin typeface="Times New Roman" pitchFamily="18" charset="0"/>
                <a:cs typeface="Times New Roman" pitchFamily="18" charset="0"/>
              </a:rPr>
              <a:t>3. Швидке </a:t>
            </a:r>
            <a:r>
              <a:rPr lang="uk-UA" sz="2800" i="1" dirty="0">
                <a:latin typeface="Times New Roman" pitchFamily="18" charset="0"/>
                <a:cs typeface="Times New Roman" pitchFamily="18" charset="0"/>
              </a:rPr>
              <a:t>тренування в надії спалити </a:t>
            </a:r>
            <a:r>
              <a:rPr lang="uk-UA" sz="2800" i="1" dirty="0" smtClean="0">
                <a:latin typeface="Times New Roman" pitchFamily="18" charset="0"/>
                <a:cs typeface="Times New Roman" pitchFamily="18" charset="0"/>
              </a:rPr>
              <a:t>жир</a:t>
            </a:r>
          </a:p>
          <a:p>
            <a:r>
              <a:rPr lang="uk-UA" sz="2800" i="1" dirty="0" smtClean="0">
                <a:latin typeface="Times New Roman" pitchFamily="18" charset="0"/>
                <a:cs typeface="Times New Roman" pitchFamily="18" charset="0"/>
              </a:rPr>
              <a:t>4. Тренування </a:t>
            </a:r>
            <a:r>
              <a:rPr lang="uk-UA" sz="2800" i="1" dirty="0">
                <a:latin typeface="Times New Roman" pitchFamily="18" charset="0"/>
                <a:cs typeface="Times New Roman" pitchFamily="18" charset="0"/>
              </a:rPr>
              <a:t>на голодний </a:t>
            </a:r>
            <a:r>
              <a:rPr lang="uk-UA" sz="2800" i="1" dirty="0" smtClean="0">
                <a:latin typeface="Times New Roman" pitchFamily="18" charset="0"/>
                <a:cs typeface="Times New Roman" pitchFamily="18" charset="0"/>
              </a:rPr>
              <a:t>шлунок</a:t>
            </a:r>
          </a:p>
          <a:p>
            <a:r>
              <a:rPr lang="uk-UA" sz="2800" i="1" dirty="0">
                <a:latin typeface="Times New Roman" pitchFamily="18" charset="0"/>
                <a:cs typeface="Times New Roman" pitchFamily="18" charset="0"/>
              </a:rPr>
              <a:t>5. Кардіотренування заважають набрати вагу</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4212319303"/>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994122"/>
          </a:xfrm>
        </p:spPr>
        <p:txBody>
          <a:bodyPr>
            <a:noAutofit/>
          </a:bodyPr>
          <a:lstStyle/>
          <a:p>
            <a:pPr algn="ctr"/>
            <a:r>
              <a:rPr lang="uk-UA" sz="2800" b="1" dirty="0">
                <a:effectLst/>
                <a:latin typeface="Times New Roman" pitchFamily="18" charset="0"/>
                <a:cs typeface="Times New Roman" pitchFamily="18" charset="0"/>
              </a:rPr>
              <a:t>4. Зміст фітнес-програм з використанням оздоровчих видів гімнастики</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1331640" y="1340768"/>
            <a:ext cx="7498080" cy="4403576"/>
          </a:xfrm>
        </p:spPr>
        <p:txBody>
          <a:bodyPr>
            <a:normAutofit fontScale="85000" lnSpcReduction="20000"/>
          </a:bodyPr>
          <a:lstStyle/>
          <a:p>
            <a:pPr marL="80963" indent="368300" algn="just">
              <a:buNone/>
            </a:pPr>
            <a:r>
              <a:rPr lang="uk-UA" sz="2200" b="1" dirty="0">
                <a:latin typeface="Times New Roman" pitchFamily="18" charset="0"/>
                <a:cs typeface="Times New Roman" pitchFamily="18" charset="0"/>
              </a:rPr>
              <a:t>Сучасна оздоровча аеробіка</a:t>
            </a:r>
            <a:r>
              <a:rPr lang="uk-UA" sz="2200" dirty="0">
                <a:latin typeface="Times New Roman" pitchFamily="18" charset="0"/>
                <a:cs typeface="Times New Roman" pitchFamily="18" charset="0"/>
              </a:rPr>
              <a:t> – це дуже динамічна структура, яка постійно оновлює арсенал використовуваних засобів. З’являються все нові і нові види «</a:t>
            </a:r>
            <a:r>
              <a:rPr lang="uk-UA" sz="2200" dirty="0" err="1">
                <a:latin typeface="Times New Roman" pitchFamily="18" charset="0"/>
                <a:cs typeface="Times New Roman" pitchFamily="18" charset="0"/>
              </a:rPr>
              <a:t>аеробічних</a:t>
            </a:r>
            <a:r>
              <a:rPr lang="uk-UA" sz="2200" dirty="0">
                <a:latin typeface="Times New Roman" pitchFamily="18" charset="0"/>
                <a:cs typeface="Times New Roman" pitchFamily="18" charset="0"/>
              </a:rPr>
              <a:t>» занять (за західною термінологією) з використанням різних пред­метів, тренажерів та інших пристроїв. </a:t>
            </a:r>
            <a:endParaRPr lang="uk-UA" sz="2200" dirty="0" smtClean="0">
              <a:latin typeface="Times New Roman" pitchFamily="18" charset="0"/>
              <a:cs typeface="Times New Roman" pitchFamily="18" charset="0"/>
            </a:endParaRPr>
          </a:p>
          <a:p>
            <a:pPr marL="80963" indent="368300" algn="just">
              <a:buNone/>
            </a:pPr>
            <a:r>
              <a:rPr lang="uk-UA" sz="2200" b="1" dirty="0">
                <a:latin typeface="Times New Roman" pitchFamily="18" charset="0"/>
                <a:cs typeface="Times New Roman" pitchFamily="18" charset="0"/>
              </a:rPr>
              <a:t>Оздоровчі види гімнастики умовно поділяються на три групи.</a:t>
            </a:r>
            <a:r>
              <a:rPr lang="uk-UA" sz="2200" dirty="0">
                <a:latin typeface="Times New Roman" pitchFamily="18" charset="0"/>
                <a:cs typeface="Times New Roman" pitchFamily="18" charset="0"/>
              </a:rPr>
              <a:t> </a:t>
            </a:r>
            <a:endParaRPr lang="ru-RU" sz="2200" dirty="0">
              <a:latin typeface="Times New Roman" pitchFamily="18" charset="0"/>
              <a:cs typeface="Times New Roman" pitchFamily="18" charset="0"/>
            </a:endParaRPr>
          </a:p>
          <a:p>
            <a:pPr marL="80963" indent="368300" algn="just">
              <a:buNone/>
            </a:pPr>
            <a:r>
              <a:rPr lang="uk-UA" sz="2200" i="1" dirty="0">
                <a:latin typeface="Times New Roman" pitchFamily="18" charset="0"/>
                <a:cs typeface="Times New Roman" pitchFamily="18" charset="0"/>
              </a:rPr>
              <a:t>До першої</a:t>
            </a:r>
            <a:r>
              <a:rPr lang="uk-UA" sz="2200" dirty="0">
                <a:latin typeface="Times New Roman" pitchFamily="18" charset="0"/>
                <a:cs typeface="Times New Roman" pitchFamily="18" charset="0"/>
              </a:rPr>
              <a:t> входять види, що включають танцювальні рухи. Це ритмічна гімнастика, жіноча гімнастика, аеробіка та інші, що містять у назві конкретний танцювальний стиль (джаз-гімнастика, диско-гімнастика, модерн-гімнастика). </a:t>
            </a:r>
            <a:endParaRPr lang="ru-RU" sz="2200" dirty="0">
              <a:latin typeface="Times New Roman" pitchFamily="18" charset="0"/>
              <a:cs typeface="Times New Roman" pitchFamily="18" charset="0"/>
            </a:endParaRPr>
          </a:p>
          <a:p>
            <a:pPr marL="80963" indent="368300" algn="just">
              <a:buNone/>
            </a:pPr>
            <a:r>
              <a:rPr lang="uk-UA" sz="2200" i="1" dirty="0">
                <a:latin typeface="Times New Roman" pitchFamily="18" charset="0"/>
                <a:cs typeface="Times New Roman" pitchFamily="18" charset="0"/>
              </a:rPr>
              <a:t>До другої</a:t>
            </a:r>
            <a:r>
              <a:rPr lang="uk-UA" sz="2200" dirty="0">
                <a:latin typeface="Times New Roman" pitchFamily="18" charset="0"/>
                <a:cs typeface="Times New Roman" pitchFamily="18" charset="0"/>
              </a:rPr>
              <a:t> групи належать види, призначені для ціле­спря­мованого розвитку форм тіла або переважного розвитку певних функцій організму. Це атлетична гімнастика, фітнес, калланетика, шейпінг, стретчинг, різні дихальні, косметичні види гімнастики.</a:t>
            </a:r>
            <a:endParaRPr lang="ru-RU" sz="2200" dirty="0">
              <a:latin typeface="Times New Roman" pitchFamily="18" charset="0"/>
              <a:cs typeface="Times New Roman" pitchFamily="18" charset="0"/>
            </a:endParaRPr>
          </a:p>
          <a:p>
            <a:pPr marL="80963" indent="368300" algn="just">
              <a:buNone/>
            </a:pPr>
            <a:r>
              <a:rPr lang="uk-UA" sz="2200" i="1" dirty="0">
                <a:latin typeface="Times New Roman" pitchFamily="18" charset="0"/>
                <a:cs typeface="Times New Roman" pitchFamily="18" charset="0"/>
              </a:rPr>
              <a:t>У третю</a:t>
            </a:r>
            <a:r>
              <a:rPr lang="uk-UA" sz="2200" dirty="0">
                <a:latin typeface="Times New Roman" pitchFamily="18" charset="0"/>
                <a:cs typeface="Times New Roman" pitchFamily="18" charset="0"/>
              </a:rPr>
              <a:t> групу об’єднуються види гімнастики, що утво­рилися на основі східних філософських систем, най­важли­вішою частиною яких завжди було вдосконалення тіла за допомогою спеціальних гімнастичних вправ. Це йога, </a:t>
            </a:r>
            <a:r>
              <a:rPr lang="uk-UA" sz="2200" dirty="0" err="1">
                <a:latin typeface="Times New Roman" pitchFamily="18" charset="0"/>
                <a:cs typeface="Times New Roman" pitchFamily="18" charset="0"/>
              </a:rPr>
              <a:t>тайцзіцуань</a:t>
            </a:r>
            <a:r>
              <a:rPr lang="uk-UA" sz="2200" dirty="0">
                <a:latin typeface="Times New Roman" pitchFamily="18" charset="0"/>
                <a:cs typeface="Times New Roman" pitchFamily="18" charset="0"/>
              </a:rPr>
              <a:t>, </a:t>
            </a:r>
            <a:r>
              <a:rPr lang="uk-UA" sz="2200" dirty="0" err="1">
                <a:latin typeface="Times New Roman" pitchFamily="18" charset="0"/>
                <a:cs typeface="Times New Roman" pitchFamily="18" charset="0"/>
              </a:rPr>
              <a:t>цигун</a:t>
            </a:r>
            <a:r>
              <a:rPr lang="uk-UA" sz="2200" dirty="0">
                <a:latin typeface="Times New Roman" pitchFamily="18" charset="0"/>
                <a:cs typeface="Times New Roman" pitchFamily="18" charset="0"/>
              </a:rPr>
              <a:t> та ін.</a:t>
            </a:r>
            <a:endParaRPr lang="ru-RU" sz="2200" dirty="0">
              <a:latin typeface="Times New Roman" pitchFamily="18" charset="0"/>
              <a:cs typeface="Times New Roman" pitchFamily="18" charset="0"/>
            </a:endParaRPr>
          </a:p>
          <a:p>
            <a:pPr marL="80963" indent="368300" algn="just">
              <a:buNone/>
            </a:pP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3464827346"/>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60648"/>
            <a:ext cx="7488832" cy="2862322"/>
          </a:xfrm>
          <a:prstGeom prst="rect">
            <a:avLst/>
          </a:prstGeom>
        </p:spPr>
        <p:txBody>
          <a:bodyPr wrap="square">
            <a:spAutoFit/>
          </a:bodyPr>
          <a:lstStyle/>
          <a:p>
            <a:pPr indent="449263" algn="just"/>
            <a:r>
              <a:rPr lang="uk-UA" sz="2000" dirty="0">
                <a:latin typeface="Times New Roman" pitchFamily="18" charset="0"/>
                <a:cs typeface="Times New Roman" pitchFamily="18" charset="0"/>
              </a:rPr>
              <a:t>Оздоровча аеробіка ділиться на підвиди за ознакою різного ступеня інтенсивності: </a:t>
            </a:r>
            <a:endParaRPr lang="ru-RU" sz="2000" dirty="0">
              <a:latin typeface="Times New Roman" pitchFamily="18" charset="0"/>
              <a:cs typeface="Times New Roman" pitchFamily="18" charset="0"/>
            </a:endParaRPr>
          </a:p>
          <a:p>
            <a:pPr lvl="0" indent="449263" algn="just"/>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супераеробіка</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(аеробіка високої інтенсивності трива­лістю до 1,5 години); </a:t>
            </a:r>
            <a:endParaRPr lang="ru-RU" sz="2000" dirty="0">
              <a:latin typeface="Times New Roman" pitchFamily="18" charset="0"/>
              <a:cs typeface="Times New Roman" pitchFamily="18" charset="0"/>
            </a:endParaRPr>
          </a:p>
          <a:p>
            <a:pPr lvl="0" indent="449263" algn="just"/>
            <a:r>
              <a:rPr lang="uk-UA" sz="2000" dirty="0" smtClean="0">
                <a:latin typeface="Times New Roman" pitchFamily="18" charset="0"/>
                <a:cs typeface="Times New Roman" pitchFamily="18" charset="0"/>
              </a:rPr>
              <a:t>- аеробіка </a:t>
            </a:r>
            <a:r>
              <a:rPr lang="uk-UA" sz="2000" dirty="0">
                <a:latin typeface="Times New Roman" pitchFamily="18" charset="0"/>
                <a:cs typeface="Times New Roman" pitchFamily="18" charset="0"/>
              </a:rPr>
              <a:t>високої інтенсивності (аеробіка з активним використання бігу та стрибків); </a:t>
            </a:r>
            <a:endParaRPr lang="ru-RU" sz="2000" dirty="0">
              <a:latin typeface="Times New Roman" pitchFamily="18" charset="0"/>
              <a:cs typeface="Times New Roman" pitchFamily="18" charset="0"/>
            </a:endParaRPr>
          </a:p>
          <a:p>
            <a:pPr lvl="0" indent="449263" algn="just"/>
            <a:r>
              <a:rPr lang="uk-UA" sz="2000" dirty="0" smtClean="0">
                <a:latin typeface="Times New Roman" pitchFamily="18" charset="0"/>
                <a:cs typeface="Times New Roman" pitchFamily="18" charset="0"/>
              </a:rPr>
              <a:t>- аеробіка </a:t>
            </a:r>
            <a:r>
              <a:rPr lang="uk-UA" sz="2000" dirty="0">
                <a:latin typeface="Times New Roman" pitchFamily="18" charset="0"/>
                <a:cs typeface="Times New Roman" pitchFamily="18" charset="0"/>
              </a:rPr>
              <a:t>низької інтенсивності (стрибки і біг виклю­ча­ються, а перевага надається ходьбі і пружинистим рухам в напівприсядку). </a:t>
            </a:r>
            <a:endParaRPr lang="ru-RU" sz="2000" dirty="0">
              <a:latin typeface="Times New Roman" pitchFamily="18" charset="0"/>
              <a:cs typeface="Times New Roman" pitchFamily="18" charset="0"/>
            </a:endParaRPr>
          </a:p>
        </p:txBody>
      </p:sp>
      <p:sp>
        <p:nvSpPr>
          <p:cNvPr id="4" name="Прямоугольник 3"/>
          <p:cNvSpPr/>
          <p:nvPr/>
        </p:nvSpPr>
        <p:spPr>
          <a:xfrm>
            <a:off x="1888186" y="3290279"/>
            <a:ext cx="6048672" cy="369332"/>
          </a:xfrm>
          <a:prstGeom prst="rect">
            <a:avLst/>
          </a:prstGeom>
        </p:spPr>
        <p:txBody>
          <a:bodyPr wrap="square">
            <a:spAutoFit/>
          </a:bodyPr>
          <a:lstStyle/>
          <a:p>
            <a:r>
              <a:rPr lang="uk-UA" b="1" dirty="0">
                <a:latin typeface="Times New Roman" pitchFamily="18" charset="0"/>
                <a:cs typeface="Times New Roman" pitchFamily="18" charset="0"/>
              </a:rPr>
              <a:t>Розглянемо види аеробіки, що належать до І категорії</a:t>
            </a:r>
            <a:endParaRPr lang="ru-RU" dirty="0">
              <a:latin typeface="Times New Roman" pitchFamily="18" charset="0"/>
              <a:cs typeface="Times New Roman" pitchFamily="18" charset="0"/>
            </a:endParaRPr>
          </a:p>
        </p:txBody>
      </p:sp>
      <p:sp>
        <p:nvSpPr>
          <p:cNvPr id="5" name="Прямоугольник 4"/>
          <p:cNvSpPr/>
          <p:nvPr/>
        </p:nvSpPr>
        <p:spPr>
          <a:xfrm>
            <a:off x="1259632" y="3789040"/>
            <a:ext cx="7488832" cy="1631216"/>
          </a:xfrm>
          <a:prstGeom prst="rect">
            <a:avLst/>
          </a:prstGeom>
        </p:spPr>
        <p:txBody>
          <a:bodyPr wrap="square">
            <a:spAutoFit/>
          </a:bodyPr>
          <a:lstStyle/>
          <a:p>
            <a:pPr algn="just"/>
            <a:r>
              <a:rPr lang="uk-UA" sz="2000" dirty="0">
                <a:latin typeface="Times New Roman" pitchFamily="18" charset="0"/>
                <a:cs typeface="Times New Roman" pitchFamily="18" charset="0"/>
              </a:rPr>
              <a:t>За цільовою ознакою всі засоби ритмічної гімнастики розділено на такі види фізичних вправ:</a:t>
            </a:r>
            <a:endParaRPr lang="ru-RU" sz="2000" dirty="0">
              <a:latin typeface="Times New Roman" pitchFamily="18" charset="0"/>
              <a:cs typeface="Times New Roman" pitchFamily="18" charset="0"/>
            </a:endParaRPr>
          </a:p>
          <a:p>
            <a:pPr lvl="0" algn="just"/>
            <a:r>
              <a:rPr lang="uk-UA" sz="2000" dirty="0" smtClean="0">
                <a:latin typeface="Times New Roman" pitchFamily="18" charset="0"/>
                <a:cs typeface="Times New Roman" pitchFamily="18" charset="0"/>
              </a:rPr>
              <a:t>- вправи</a:t>
            </a:r>
            <a:r>
              <a:rPr lang="uk-UA" sz="2000" dirty="0">
                <a:latin typeface="Times New Roman" pitchFamily="18" charset="0"/>
                <a:cs typeface="Times New Roman" pitchFamily="18" charset="0"/>
              </a:rPr>
              <a:t>, які розвивають фізичні якості;</a:t>
            </a:r>
            <a:endParaRPr lang="ru-RU" sz="2000" dirty="0">
              <a:latin typeface="Times New Roman" pitchFamily="18" charset="0"/>
              <a:cs typeface="Times New Roman" pitchFamily="18" charset="0"/>
            </a:endParaRPr>
          </a:p>
          <a:p>
            <a:pPr lvl="0" algn="just"/>
            <a:r>
              <a:rPr lang="uk-UA" sz="2000" dirty="0" smtClean="0">
                <a:latin typeface="Times New Roman" pitchFamily="18" charset="0"/>
                <a:cs typeface="Times New Roman" pitchFamily="18" charset="0"/>
              </a:rPr>
              <a:t>- танцювальність</a:t>
            </a:r>
            <a:r>
              <a:rPr lang="uk-UA" sz="2000" dirty="0">
                <a:latin typeface="Times New Roman" pitchFamily="18" charset="0"/>
                <a:cs typeface="Times New Roman" pitchFamily="18" charset="0"/>
              </a:rPr>
              <a:t>, що розвиває пластичність та граціозність;</a:t>
            </a:r>
            <a:endParaRPr lang="ru-RU" sz="2000" dirty="0">
              <a:latin typeface="Times New Roman" pitchFamily="18" charset="0"/>
              <a:cs typeface="Times New Roman" pitchFamily="18" charset="0"/>
            </a:endParaRPr>
          </a:p>
          <a:p>
            <a:pPr lvl="0" algn="just"/>
            <a:r>
              <a:rPr lang="uk-UA" sz="2000" dirty="0" smtClean="0">
                <a:latin typeface="Times New Roman" pitchFamily="18" charset="0"/>
                <a:cs typeface="Times New Roman" pitchFamily="18" charset="0"/>
              </a:rPr>
              <a:t>- музикальність</a:t>
            </a:r>
            <a:r>
              <a:rPr lang="uk-UA"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41868065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2605" y="188640"/>
            <a:ext cx="7239835" cy="2554545"/>
          </a:xfrm>
          <a:prstGeom prst="rect">
            <a:avLst/>
          </a:prstGeom>
        </p:spPr>
        <p:txBody>
          <a:bodyPr wrap="square">
            <a:spAutoFit/>
          </a:bodyPr>
          <a:lstStyle/>
          <a:p>
            <a:pPr indent="449263" algn="just"/>
            <a:r>
              <a:rPr lang="uk-UA" sz="2000" dirty="0">
                <a:latin typeface="Times New Roman" pitchFamily="18" charset="0"/>
                <a:cs typeface="Times New Roman" pitchFamily="18" charset="0"/>
              </a:rPr>
              <a:t>Степ-аеробіка поділяється на дві категорії. </a:t>
            </a:r>
            <a:endParaRPr lang="ru-RU" sz="2000" dirty="0">
              <a:latin typeface="Times New Roman" pitchFamily="18" charset="0"/>
              <a:cs typeface="Times New Roman" pitchFamily="18" charset="0"/>
            </a:endParaRPr>
          </a:p>
          <a:p>
            <a:pPr indent="449263" algn="just"/>
            <a:r>
              <a:rPr lang="uk-UA" sz="2000" dirty="0" smtClean="0">
                <a:latin typeface="Times New Roman" pitchFamily="18" charset="0"/>
                <a:cs typeface="Times New Roman" pitchFamily="18" charset="0"/>
              </a:rPr>
              <a:t>І. Особи</a:t>
            </a:r>
            <a:r>
              <a:rPr lang="uk-UA" sz="2000" dirty="0">
                <a:latin typeface="Times New Roman" pitchFamily="18" charset="0"/>
                <a:cs typeface="Times New Roman" pitchFamily="18" charset="0"/>
              </a:rPr>
              <a:t>, які мають проблеми з координацією та не можуть танцювати під час занять на степ-платформі. Ці занят­тя акцентують увагу не на танцювальних, а на спортив­них рухах зі збільшенням фізичного наванта­ження. </a:t>
            </a:r>
            <a:endParaRPr lang="ru-RU" sz="2000" dirty="0">
              <a:latin typeface="Times New Roman" pitchFamily="18" charset="0"/>
              <a:cs typeface="Times New Roman" pitchFamily="18" charset="0"/>
            </a:endParaRPr>
          </a:p>
          <a:p>
            <a:pPr indent="449263" algn="just"/>
            <a:r>
              <a:rPr lang="uk-UA" sz="2000" dirty="0" smtClean="0">
                <a:latin typeface="Times New Roman" pitchFamily="18" charset="0"/>
                <a:cs typeface="Times New Roman" pitchFamily="18" charset="0"/>
              </a:rPr>
              <a:t>ІІ. Особи</a:t>
            </a:r>
            <a:r>
              <a:rPr lang="uk-UA" sz="2000" dirty="0">
                <a:latin typeface="Times New Roman" pitchFamily="18" charset="0"/>
                <a:cs typeface="Times New Roman" pitchFamily="18" charset="0"/>
              </a:rPr>
              <a:t>, які мають добру координацію та танцю­валь­ну підготовку, виконують танцювальні вправи зі швидкими переходами, зі зміною варіантів та напрямків руху.</a:t>
            </a:r>
            <a:endParaRPr lang="ru-RU" sz="2000" dirty="0">
              <a:latin typeface="Times New Roman" pitchFamily="18" charset="0"/>
              <a:cs typeface="Times New Roman" pitchFamily="18" charset="0"/>
            </a:endParaRPr>
          </a:p>
        </p:txBody>
      </p:sp>
      <p:pic>
        <p:nvPicPr>
          <p:cNvPr id="3" name="Рисунок 2"/>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292604" y="2924944"/>
            <a:ext cx="3723887" cy="2376263"/>
          </a:xfrm>
          <a:prstGeom prst="rect">
            <a:avLst/>
          </a:prstGeom>
          <a:noFill/>
          <a:ln>
            <a:noFill/>
          </a:ln>
        </p:spPr>
      </p:pic>
      <p:pic>
        <p:nvPicPr>
          <p:cNvPr id="4" name="Рисунок 3"/>
          <p:cNvPicPr/>
          <p:nvPr/>
        </p:nvPicPr>
        <p:blipFill>
          <a:blip r:embed="rId3">
            <a:lum bright="12000" contrast="6000"/>
            <a:extLst>
              <a:ext uri="{28A0092B-C50C-407E-A947-70E740481C1C}">
                <a14:useLocalDpi xmlns:a14="http://schemas.microsoft.com/office/drawing/2010/main" val="0"/>
              </a:ext>
            </a:extLst>
          </a:blip>
          <a:srcRect t="1894"/>
          <a:stretch>
            <a:fillRect/>
          </a:stretch>
        </p:blipFill>
        <p:spPr bwMode="auto">
          <a:xfrm>
            <a:off x="5016492" y="2950979"/>
            <a:ext cx="1859764" cy="2350228"/>
          </a:xfrm>
          <a:prstGeom prst="rect">
            <a:avLst/>
          </a:prstGeom>
          <a:noFill/>
          <a:ln>
            <a:noFill/>
          </a:ln>
        </p:spPr>
      </p:pic>
      <p:pic>
        <p:nvPicPr>
          <p:cNvPr id="5" name="Рисунок 4"/>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6876256" y="2950978"/>
            <a:ext cx="1805935" cy="2350229"/>
          </a:xfrm>
          <a:prstGeom prst="rect">
            <a:avLst/>
          </a:prstGeom>
          <a:noFill/>
          <a:ln>
            <a:noFill/>
          </a:ln>
        </p:spPr>
      </p:pic>
    </p:spTree>
    <p:extLst>
      <p:ext uri="{BB962C8B-B14F-4D97-AF65-F5344CB8AC3E}">
        <p14:creationId xmlns:p14="http://schemas.microsoft.com/office/powerpoint/2010/main" val="345339735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718" y="292006"/>
            <a:ext cx="4262770" cy="369332"/>
          </a:xfrm>
          <a:prstGeom prst="rect">
            <a:avLst/>
          </a:prstGeom>
        </p:spPr>
        <p:txBody>
          <a:bodyPr wrap="none">
            <a:spAutoFit/>
          </a:bodyPr>
          <a:lstStyle/>
          <a:p>
            <a:r>
              <a:rPr lang="uk-UA" b="1" dirty="0">
                <a:latin typeface="Times New Roman" pitchFamily="18" charset="0"/>
                <a:cs typeface="Times New Roman" pitchFamily="18" charset="0"/>
              </a:rPr>
              <a:t>Види аеробіки, віднесені до ІІ категорії</a:t>
            </a:r>
            <a:endParaRPr lang="ru-RU" dirty="0">
              <a:latin typeface="Times New Roman" pitchFamily="18" charset="0"/>
              <a:cs typeface="Times New Roman" pitchFamily="18" charset="0"/>
            </a:endParaRPr>
          </a:p>
        </p:txBody>
      </p:sp>
      <p:sp>
        <p:nvSpPr>
          <p:cNvPr id="5" name="Прямоугольник 4"/>
          <p:cNvSpPr/>
          <p:nvPr/>
        </p:nvSpPr>
        <p:spPr>
          <a:xfrm>
            <a:off x="1187624" y="797511"/>
            <a:ext cx="7704856" cy="923330"/>
          </a:xfrm>
          <a:prstGeom prst="rect">
            <a:avLst/>
          </a:prstGeom>
        </p:spPr>
        <p:txBody>
          <a:bodyPr wrap="square">
            <a:spAutoFit/>
          </a:bodyPr>
          <a:lstStyle/>
          <a:p>
            <a:pPr indent="449263" algn="just"/>
            <a:r>
              <a:rPr lang="en-US" b="1" dirty="0">
                <a:latin typeface="Times New Roman" pitchFamily="18" charset="0"/>
                <a:cs typeface="Times New Roman" pitchFamily="18" charset="0"/>
              </a:rPr>
              <a:t>Pump (</a:t>
            </a:r>
            <a:r>
              <a:rPr lang="ru-RU" b="1" dirty="0">
                <a:latin typeface="Times New Roman" pitchFamily="18" charset="0"/>
                <a:cs typeface="Times New Roman" pitchFamily="18" charset="0"/>
              </a:rPr>
              <a:t>Памп-аеробіка). </a:t>
            </a:r>
            <a:r>
              <a:rPr lang="ru-RU" dirty="0" err="1">
                <a:latin typeface="Times New Roman" pitchFamily="18" charset="0"/>
                <a:cs typeface="Times New Roman" pitchFamily="18" charset="0"/>
              </a:rPr>
              <a:t>Силова</a:t>
            </a:r>
            <a:r>
              <a:rPr lang="ru-RU" dirty="0">
                <a:latin typeface="Times New Roman" pitchFamily="18" charset="0"/>
                <a:cs typeface="Times New Roman" pitchFamily="18" charset="0"/>
              </a:rPr>
              <a:t> аеробіка </a:t>
            </a:r>
            <a:r>
              <a:rPr lang="ru-RU" dirty="0" err="1">
                <a:latin typeface="Times New Roman" pitchFamily="18" charset="0"/>
                <a:cs typeface="Times New Roman" pitchFamily="18" charset="0"/>
              </a:rPr>
              <a:t>зі</a:t>
            </a:r>
            <a:r>
              <a:rPr lang="ru-RU" dirty="0">
                <a:latin typeface="Times New Roman" pitchFamily="18" charset="0"/>
                <a:cs typeface="Times New Roman" pitchFamily="18" charset="0"/>
              </a:rPr>
              <a:t> штангою вагою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12 до 18 кг. </a:t>
            </a:r>
            <a:r>
              <a:rPr lang="ru-RU" dirty="0" err="1">
                <a:latin typeface="Times New Roman" pitchFamily="18" charset="0"/>
                <a:cs typeface="Times New Roman" pitchFamily="18" charset="0"/>
              </a:rPr>
              <a:t>Вправи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виконуються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безперервно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музику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танцювальні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елементи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виключено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замість</a:t>
            </a:r>
            <a:r>
              <a:rPr lang="ru-RU" dirty="0">
                <a:latin typeface="Times New Roman" pitchFamily="18" charset="0"/>
                <a:cs typeface="Times New Roman" pitchFamily="18" charset="0"/>
              </a:rPr>
              <a:t> них </a:t>
            </a:r>
            <a:r>
              <a:rPr lang="ru-RU" dirty="0" err="1" smtClean="0">
                <a:latin typeface="Times New Roman" pitchFamily="18" charset="0"/>
                <a:cs typeface="Times New Roman" pitchFamily="18" charset="0"/>
              </a:rPr>
              <a:t>використовуються</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нахили</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присідання</a:t>
            </a:r>
            <a:r>
              <a:rPr lang="ru-RU" dirty="0">
                <a:latin typeface="Times New Roman" pitchFamily="18" charset="0"/>
                <a:cs typeface="Times New Roman" pitchFamily="18" charset="0"/>
              </a:rPr>
              <a:t>. </a:t>
            </a:r>
          </a:p>
        </p:txBody>
      </p:sp>
      <p:pic>
        <p:nvPicPr>
          <p:cNvPr id="6" name="Рисунок 5"/>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475655" y="2132856"/>
            <a:ext cx="3126447" cy="2448272"/>
          </a:xfrm>
          <a:prstGeom prst="rect">
            <a:avLst/>
          </a:prstGeom>
          <a:noFill/>
          <a:ln>
            <a:noFill/>
          </a:ln>
        </p:spPr>
      </p:pic>
      <p:pic>
        <p:nvPicPr>
          <p:cNvPr id="7" name="Рисунок 6"/>
          <p:cNvPicPr/>
          <p:nvPr/>
        </p:nvPicPr>
        <p:blipFill>
          <a:blip r:embed="rId3">
            <a:lum bright="6000" contrast="18000"/>
            <a:extLst>
              <a:ext uri="{28A0092B-C50C-407E-A947-70E740481C1C}">
                <a14:useLocalDpi xmlns:a14="http://schemas.microsoft.com/office/drawing/2010/main" val="0"/>
              </a:ext>
            </a:extLst>
          </a:blip>
          <a:srcRect r="2242"/>
          <a:stretch>
            <a:fillRect/>
          </a:stretch>
        </p:blipFill>
        <p:spPr bwMode="auto">
          <a:xfrm>
            <a:off x="4572000" y="2119716"/>
            <a:ext cx="3456384" cy="2461411"/>
          </a:xfrm>
          <a:prstGeom prst="rect">
            <a:avLst/>
          </a:prstGeom>
          <a:noFill/>
          <a:ln>
            <a:noFill/>
          </a:ln>
        </p:spPr>
      </p:pic>
    </p:spTree>
    <p:extLst>
      <p:ext uri="{BB962C8B-B14F-4D97-AF65-F5344CB8AC3E}">
        <p14:creationId xmlns:p14="http://schemas.microsoft.com/office/powerpoint/2010/main" val="420278081"/>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7416824" cy="1569660"/>
          </a:xfrm>
          <a:prstGeom prst="rect">
            <a:avLst/>
          </a:prstGeom>
        </p:spPr>
        <p:txBody>
          <a:bodyPr wrap="square">
            <a:spAutoFit/>
          </a:bodyPr>
          <a:lstStyle/>
          <a:p>
            <a:pPr indent="449263" algn="just"/>
            <a:r>
              <a:rPr lang="uk-UA" sz="2400" b="1" i="1" dirty="0" err="1" smtClean="0">
                <a:latin typeface="Times New Roman" pitchFamily="18" charset="0"/>
                <a:cs typeface="Times New Roman" pitchFamily="18" charset="0"/>
              </a:rPr>
              <a:t>Fitbаll</a:t>
            </a:r>
            <a:r>
              <a:rPr lang="uk-UA" sz="2400" dirty="0" smtClean="0">
                <a:latin typeface="Times New Roman" pitchFamily="18" charset="0"/>
                <a:cs typeface="Times New Roman" pitchFamily="18" charset="0"/>
              </a:rPr>
              <a:t> </a:t>
            </a:r>
            <a:r>
              <a:rPr lang="uk-UA" sz="2400" b="1" dirty="0" smtClean="0">
                <a:latin typeface="Times New Roman" pitchFamily="18" charset="0"/>
                <a:cs typeface="Times New Roman" pitchFamily="18" charset="0"/>
              </a:rPr>
              <a:t>(</a:t>
            </a:r>
            <a:r>
              <a:rPr lang="uk-UA" sz="2400" b="1" dirty="0" err="1" smtClean="0">
                <a:latin typeface="Times New Roman" pitchFamily="18" charset="0"/>
                <a:cs typeface="Times New Roman" pitchFamily="18" charset="0"/>
              </a:rPr>
              <a:t>фітбол</a:t>
            </a:r>
            <a:r>
              <a:rPr lang="uk-UA" sz="2400" dirty="0" err="1" smtClean="0">
                <a:latin typeface="Times New Roman" pitchFamily="18" charset="0"/>
                <a:cs typeface="Times New Roman" pitchFamily="18" charset="0"/>
              </a:rPr>
              <a:t>-</a:t>
            </a:r>
            <a:r>
              <a:rPr lang="uk-UA" sz="2400" b="1" dirty="0" err="1" smtClean="0">
                <a:latin typeface="Times New Roman" pitchFamily="18" charset="0"/>
                <a:cs typeface="Times New Roman" pitchFamily="18" charset="0"/>
              </a:rPr>
              <a:t>аеробіка</a:t>
            </a:r>
            <a:r>
              <a:rPr lang="uk-UA" sz="2400" b="1"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фітбол</a:t>
            </a:r>
            <a:r>
              <a:rPr lang="uk-UA" sz="2400" dirty="0" err="1" smtClean="0">
                <a:latin typeface="Times New Roman" pitchFamily="18" charset="0"/>
                <a:cs typeface="Times New Roman" pitchFamily="18" charset="0"/>
              </a:rPr>
              <a:t>-</a:t>
            </a:r>
            <a:r>
              <a:rPr lang="uk-UA" sz="2400" b="1" dirty="0" err="1" smtClean="0">
                <a:latin typeface="Times New Roman" pitchFamily="18" charset="0"/>
                <a:cs typeface="Times New Roman" pitchFamily="18" charset="0"/>
              </a:rPr>
              <a:t>гімнастика</a:t>
            </a:r>
            <a:r>
              <a:rPr lang="uk-UA" sz="2400" b="1"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Резист-А-бол-аеробіка</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Фіт-бол</a:t>
            </a:r>
            <a:r>
              <a:rPr lang="uk-UA" sz="2400" dirty="0" smtClean="0">
                <a:latin typeface="Times New Roman" pitchFamily="18" charset="0"/>
                <a:cs typeface="Times New Roman" pitchFamily="18" charset="0"/>
              </a:rPr>
              <a:t>) – аеробіка переважно пар­тер­ного характеру з використанням спеціальних гумових м’ячів вели­кого розміру. </a:t>
            </a:r>
            <a:endParaRPr lang="uk-UA" sz="2400" dirty="0">
              <a:latin typeface="Times New Roman" pitchFamily="18" charset="0"/>
              <a:cs typeface="Times New Roman" pitchFamily="18" charset="0"/>
            </a:endParaRPr>
          </a:p>
        </p:txBody>
      </p:sp>
      <p:pic>
        <p:nvPicPr>
          <p:cNvPr id="3" name="Рисунок 2"/>
          <p:cNvPicPr/>
          <p:nvPr/>
        </p:nvPicPr>
        <p:blipFill>
          <a:blip r:embed="rId2">
            <a:lum bright="6000" contrast="18000"/>
            <a:extLst>
              <a:ext uri="{28A0092B-C50C-407E-A947-70E740481C1C}">
                <a14:useLocalDpi xmlns:a14="http://schemas.microsoft.com/office/drawing/2010/main" val="0"/>
              </a:ext>
            </a:extLst>
          </a:blip>
          <a:srcRect t="12511" b="3833"/>
          <a:stretch>
            <a:fillRect/>
          </a:stretch>
        </p:blipFill>
        <p:spPr bwMode="auto">
          <a:xfrm>
            <a:off x="1868450" y="2060848"/>
            <a:ext cx="6199187" cy="3600400"/>
          </a:xfrm>
          <a:prstGeom prst="rect">
            <a:avLst/>
          </a:prstGeom>
          <a:noFill/>
          <a:ln>
            <a:noFill/>
          </a:ln>
        </p:spPr>
      </p:pic>
    </p:spTree>
    <p:extLst>
      <p:ext uri="{BB962C8B-B14F-4D97-AF65-F5344CB8AC3E}">
        <p14:creationId xmlns:p14="http://schemas.microsoft.com/office/powerpoint/2010/main" val="333625852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260648"/>
            <a:ext cx="7416824" cy="646331"/>
          </a:xfrm>
          <a:prstGeom prst="rect">
            <a:avLst/>
          </a:prstGeom>
        </p:spPr>
        <p:txBody>
          <a:bodyPr wrap="square">
            <a:spAutoFit/>
          </a:bodyPr>
          <a:lstStyle/>
          <a:p>
            <a:pPr indent="449263" algn="just"/>
            <a:r>
              <a:rPr lang="uk-UA" b="1" i="1" dirty="0" err="1">
                <a:latin typeface="Times New Roman" pitchFamily="18" charset="0"/>
                <a:cs typeface="Times New Roman" pitchFamily="18" charset="0"/>
              </a:rPr>
              <a:t>Terarobics</a:t>
            </a:r>
            <a:r>
              <a:rPr lang="uk-UA" b="1" dirty="0">
                <a:latin typeface="Times New Roman" pitchFamily="18" charset="0"/>
                <a:cs typeface="Times New Roman" pitchFamily="18" charset="0"/>
              </a:rPr>
              <a:t> (</a:t>
            </a:r>
            <a:r>
              <a:rPr lang="uk-UA" b="1" dirty="0" err="1">
                <a:latin typeface="Times New Roman" pitchFamily="18" charset="0"/>
                <a:cs typeface="Times New Roman" pitchFamily="18" charset="0"/>
              </a:rPr>
              <a:t>тераробіка</a:t>
            </a:r>
            <a:r>
              <a:rPr lang="uk-UA" b="1" dirty="0">
                <a:latin typeface="Times New Roman" pitchFamily="18" charset="0"/>
                <a:cs typeface="Times New Roman" pitchFamily="18" charset="0"/>
              </a:rPr>
              <a:t>).</a:t>
            </a:r>
            <a:r>
              <a:rPr lang="uk-UA" dirty="0">
                <a:latin typeface="Times New Roman" pitchFamily="18" charset="0"/>
                <a:cs typeface="Times New Roman" pitchFamily="18" charset="0"/>
              </a:rPr>
              <a:t> Оздоровче аеробне тренування, що включає танцювальні вправи, силові вправи і стретчинг.</a:t>
            </a:r>
            <a:endParaRPr lang="ru-RU" dirty="0">
              <a:latin typeface="Times New Roman" pitchFamily="18" charset="0"/>
              <a:cs typeface="Times New Roman" pitchFamily="18" charset="0"/>
            </a:endParaRPr>
          </a:p>
        </p:txBody>
      </p:sp>
      <p:pic>
        <p:nvPicPr>
          <p:cNvPr id="5" name="Рисунок 4"/>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691680" y="1124584"/>
            <a:ext cx="3204356" cy="3384536"/>
          </a:xfrm>
          <a:prstGeom prst="rect">
            <a:avLst/>
          </a:prstGeom>
          <a:noFill/>
          <a:ln>
            <a:noFill/>
          </a:ln>
        </p:spPr>
      </p:pic>
      <p:pic>
        <p:nvPicPr>
          <p:cNvPr id="6" name="Рисунок 5"/>
          <p:cNvPicPr/>
          <p:nvPr/>
        </p:nvPicPr>
        <p:blipFill>
          <a:blip r:embed="rId3">
            <a:extLst>
              <a:ext uri="{28A0092B-C50C-407E-A947-70E740481C1C}">
                <a14:useLocalDpi xmlns:a14="http://schemas.microsoft.com/office/drawing/2010/main" val="0"/>
              </a:ext>
            </a:extLst>
          </a:blip>
          <a:srcRect r="7870"/>
          <a:stretch>
            <a:fillRect/>
          </a:stretch>
        </p:blipFill>
        <p:spPr bwMode="auto">
          <a:xfrm>
            <a:off x="4896036" y="1113698"/>
            <a:ext cx="3060340" cy="3395422"/>
          </a:xfrm>
          <a:prstGeom prst="rect">
            <a:avLst/>
          </a:prstGeom>
          <a:noFill/>
          <a:ln>
            <a:noFill/>
          </a:ln>
        </p:spPr>
      </p:pic>
    </p:spTree>
    <p:extLst>
      <p:ext uri="{BB962C8B-B14F-4D97-AF65-F5344CB8AC3E}">
        <p14:creationId xmlns:p14="http://schemas.microsoft.com/office/powerpoint/2010/main" val="3180815876"/>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404664"/>
            <a:ext cx="7498080" cy="5843736"/>
          </a:xfrm>
        </p:spPr>
        <p:txBody>
          <a:bodyPr>
            <a:normAutofit fontScale="85000" lnSpcReduction="10000"/>
          </a:bodyPr>
          <a:lstStyle/>
          <a:p>
            <a:pPr marL="80963" indent="368300" algn="just">
              <a:buNone/>
            </a:pPr>
            <a:r>
              <a:rPr lang="uk-UA" b="1" dirty="0" smtClean="0">
                <a:latin typeface="Times New Roman" pitchFamily="18" charset="0"/>
                <a:cs typeface="Times New Roman" pitchFamily="18" charset="0"/>
              </a:rPr>
              <a:t>Класифікація фітнес-програм ґрунтується: </a:t>
            </a:r>
          </a:p>
          <a:p>
            <a:pPr marL="80963" indent="368300" algn="just">
              <a:buNone/>
            </a:pPr>
            <a:r>
              <a:rPr lang="uk-UA" dirty="0" smtClean="0">
                <a:latin typeface="Times New Roman" pitchFamily="18" charset="0"/>
                <a:cs typeface="Times New Roman" pitchFamily="18" charset="0"/>
              </a:rPr>
              <a:t>а)	на одному виді рухової діяльності (наприклад, аеробіка, оздоровчий біг, плавання та ін.); </a:t>
            </a:r>
          </a:p>
          <a:p>
            <a:pPr marL="80963" indent="368300" algn="just">
              <a:buNone/>
            </a:pPr>
            <a:r>
              <a:rPr lang="uk-UA" dirty="0" smtClean="0">
                <a:latin typeface="Times New Roman" pitchFamily="18" charset="0"/>
                <a:cs typeface="Times New Roman" pitchFamily="18" charset="0"/>
              </a:rPr>
              <a:t>б)	на поєднанні кількох видів рухової активності (наприклад, аеробіка та бодібілдинг; аеробіка та стретчинг; оздоровче плавання і біг та ін.); </a:t>
            </a:r>
          </a:p>
          <a:p>
            <a:pPr marL="80963" indent="368300" algn="just">
              <a:buNone/>
            </a:pPr>
            <a:r>
              <a:rPr lang="uk-UA" dirty="0" smtClean="0">
                <a:latin typeface="Times New Roman" pitchFamily="18" charset="0"/>
                <a:cs typeface="Times New Roman" pitchFamily="18" charset="0"/>
              </a:rPr>
              <a:t>в)	на поєднанні одного або кількох видів рухової активності та різних факторів здорового способу життя (наприклад, аеробіка та загартовування; бодібілдинг і масаж; оздоровче плавання і комплекс водолікувальних відновлювальних процедур та ін.).</a:t>
            </a:r>
          </a:p>
          <a:p>
            <a:pPr marL="80963" indent="368300" algn="just">
              <a:buNone/>
            </a:pP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306200238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260648"/>
            <a:ext cx="6408712" cy="369332"/>
          </a:xfrm>
          <a:prstGeom prst="rect">
            <a:avLst/>
          </a:prstGeom>
        </p:spPr>
        <p:txBody>
          <a:bodyPr wrap="square">
            <a:spAutoFit/>
          </a:bodyPr>
          <a:lstStyle/>
          <a:p>
            <a:pPr algn="ctr"/>
            <a:r>
              <a:rPr lang="uk-UA" b="1" dirty="0" smtClean="0">
                <a:latin typeface="Times New Roman" pitchFamily="18" charset="0"/>
                <a:cs typeface="Times New Roman" pitchFamily="18" charset="0"/>
              </a:rPr>
              <a:t>Види аеробіки, віднесені до ІІІ категорії</a:t>
            </a:r>
            <a:endParaRPr lang="ru-RU" dirty="0">
              <a:latin typeface="Times New Roman" pitchFamily="18" charset="0"/>
              <a:cs typeface="Times New Roman" pitchFamily="18" charset="0"/>
            </a:endParaRPr>
          </a:p>
        </p:txBody>
      </p:sp>
      <p:sp>
        <p:nvSpPr>
          <p:cNvPr id="3" name="Прямоугольник 2"/>
          <p:cNvSpPr/>
          <p:nvPr/>
        </p:nvSpPr>
        <p:spPr>
          <a:xfrm>
            <a:off x="1187624" y="823862"/>
            <a:ext cx="7560840" cy="1200329"/>
          </a:xfrm>
          <a:prstGeom prst="rect">
            <a:avLst/>
          </a:prstGeom>
        </p:spPr>
        <p:txBody>
          <a:bodyPr wrap="square">
            <a:spAutoFit/>
          </a:bodyPr>
          <a:lstStyle/>
          <a:p>
            <a:pPr indent="449263" algn="just"/>
            <a:r>
              <a:rPr lang="uk-UA" b="1" dirty="0">
                <a:latin typeface="Times New Roman" pitchFamily="18" charset="0"/>
                <a:cs typeface="Times New Roman" pitchFamily="18" charset="0"/>
              </a:rPr>
              <a:t>Танцювальна аеробіка.</a:t>
            </a:r>
            <a:r>
              <a:rPr lang="uk-UA" dirty="0">
                <a:latin typeface="Times New Roman" pitchFamily="18" charset="0"/>
                <a:cs typeface="Times New Roman" pitchFamily="18" charset="0"/>
              </a:rPr>
              <a:t> У танцювальній аеробіці утвер­ди­лася класифікація застосовуваних в основній частині заняття вправ за принципом так званої «ударності», яка в даному випадку є критерієм інтенсивності. </a:t>
            </a:r>
            <a:endParaRPr lang="ru-RU" dirty="0">
              <a:latin typeface="Times New Roman" pitchFamily="18" charset="0"/>
              <a:cs typeface="Times New Roman" pitchFamily="18" charset="0"/>
            </a:endParaRPr>
          </a:p>
        </p:txBody>
      </p:sp>
      <p:sp>
        <p:nvSpPr>
          <p:cNvPr id="4" name="Прямоугольник 3"/>
          <p:cNvSpPr/>
          <p:nvPr/>
        </p:nvSpPr>
        <p:spPr>
          <a:xfrm>
            <a:off x="1187624" y="2132856"/>
            <a:ext cx="7560840" cy="1754326"/>
          </a:xfrm>
          <a:prstGeom prst="rect">
            <a:avLst/>
          </a:prstGeom>
        </p:spPr>
        <p:txBody>
          <a:bodyPr wrap="square">
            <a:spAutoFit/>
          </a:bodyPr>
          <a:lstStyle/>
          <a:p>
            <a:pPr indent="449263" algn="just"/>
            <a:r>
              <a:rPr lang="uk-UA" b="1" dirty="0">
                <a:latin typeface="Times New Roman" pitchFamily="18" charset="0"/>
                <a:cs typeface="Times New Roman" pitchFamily="18" charset="0"/>
              </a:rPr>
              <a:t>Програми</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з</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елементами</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східних</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видів</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єдиноборств</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a:t>
            </a:r>
            <a:r>
              <a:rPr lang="uk-UA" b="1" i="1" dirty="0" err="1">
                <a:latin typeface="Times New Roman" pitchFamily="18" charset="0"/>
                <a:cs typeface="Times New Roman" pitchFamily="18" charset="0"/>
              </a:rPr>
              <a:t>martial</a:t>
            </a:r>
            <a:r>
              <a:rPr lang="uk-UA" i="1" dirty="0">
                <a:latin typeface="Times New Roman" pitchFamily="18" charset="0"/>
                <a:cs typeface="Times New Roman" pitchFamily="18" charset="0"/>
              </a:rPr>
              <a:t> </a:t>
            </a:r>
            <a:r>
              <a:rPr lang="uk-UA" b="1" i="1" dirty="0" err="1">
                <a:latin typeface="Times New Roman" pitchFamily="18" charset="0"/>
                <a:cs typeface="Times New Roman" pitchFamily="18" charset="0"/>
              </a:rPr>
              <a:t>Art</a:t>
            </a:r>
            <a:r>
              <a:rPr lang="uk-UA" b="1" dirty="0">
                <a:latin typeface="Times New Roman" pitchFamily="18" charset="0"/>
                <a:cs typeface="Times New Roman" pitchFamily="18" charset="0"/>
              </a:rPr>
              <a:t>)</a:t>
            </a:r>
            <a:r>
              <a:rPr lang="uk-UA" dirty="0">
                <a:latin typeface="Times New Roman" pitchFamily="18" charset="0"/>
                <a:cs typeface="Times New Roman" pitchFamily="18" charset="0"/>
              </a:rPr>
              <a:t> – прекрасний засіб оздоровчого тренування. Бойові та оздоровчі види східних єдиноборств не можна назвати одноманітними. Чимало людей хотіли б опанувати навичками самооборони, психологічно відчувати себе не лише здоровою людиною, а й уміти постояти за себе в складних життєвих ситуаціях. </a:t>
            </a:r>
            <a:endParaRPr lang="ru-RU" dirty="0">
              <a:latin typeface="Times New Roman" pitchFamily="18" charset="0"/>
              <a:cs typeface="Times New Roman" pitchFamily="18" charset="0"/>
            </a:endParaRPr>
          </a:p>
        </p:txBody>
      </p:sp>
      <p:sp>
        <p:nvSpPr>
          <p:cNvPr id="5" name="Прямоугольник 4"/>
          <p:cNvSpPr/>
          <p:nvPr/>
        </p:nvSpPr>
        <p:spPr>
          <a:xfrm>
            <a:off x="1187624" y="3880822"/>
            <a:ext cx="7560840" cy="2031325"/>
          </a:xfrm>
          <a:prstGeom prst="rect">
            <a:avLst/>
          </a:prstGeom>
        </p:spPr>
        <p:txBody>
          <a:bodyPr wrap="square">
            <a:spAutoFit/>
          </a:bodyPr>
          <a:lstStyle/>
          <a:p>
            <a:pPr indent="449263" algn="just"/>
            <a:r>
              <a:rPr lang="uk-UA" b="1" dirty="0">
                <a:latin typeface="Times New Roman" pitchFamily="18" charset="0"/>
                <a:cs typeface="Times New Roman" pitchFamily="18" charset="0"/>
              </a:rPr>
              <a:t>Китайська оздоровча (</a:t>
            </a:r>
            <a:r>
              <a:rPr lang="uk-UA" b="1" i="1" dirty="0" err="1">
                <a:latin typeface="Times New Roman" pitchFamily="18" charset="0"/>
                <a:cs typeface="Times New Roman" pitchFamily="18" charset="0"/>
              </a:rPr>
              <a:t>Shaolin</a:t>
            </a:r>
            <a:r>
              <a:rPr lang="uk-UA" b="1" i="1" dirty="0">
                <a:latin typeface="Times New Roman" pitchFamily="18" charset="0"/>
                <a:cs typeface="Times New Roman" pitchFamily="18" charset="0"/>
              </a:rPr>
              <a:t> </a:t>
            </a:r>
            <a:r>
              <a:rPr lang="uk-UA" b="1" i="1" dirty="0" err="1">
                <a:latin typeface="Times New Roman" pitchFamily="18" charset="0"/>
                <a:cs typeface="Times New Roman" pitchFamily="18" charset="0"/>
              </a:rPr>
              <a:t>Cuan</a:t>
            </a:r>
            <a:r>
              <a:rPr lang="uk-UA" b="1" dirty="0">
                <a:latin typeface="Times New Roman" pitchFamily="18" charset="0"/>
                <a:cs typeface="Times New Roman" pitchFamily="18" charset="0"/>
              </a:rPr>
              <a:t>) </a:t>
            </a:r>
            <a:r>
              <a:rPr lang="uk-UA" dirty="0">
                <a:latin typeface="Times New Roman" pitchFamily="18" charset="0"/>
                <a:cs typeface="Times New Roman" pitchFamily="18" charset="0"/>
              </a:rPr>
              <a:t>гімнастика, спря­мо­вана на цілісне інтегральне тренування, для вдосконалення на фізичному, енергетичному і духовному рівнях для тих, хто займається.</a:t>
            </a:r>
            <a:endParaRPr lang="ru-RU" dirty="0">
              <a:latin typeface="Times New Roman" pitchFamily="18" charset="0"/>
              <a:cs typeface="Times New Roman" pitchFamily="18" charset="0"/>
            </a:endParaRPr>
          </a:p>
          <a:p>
            <a:pPr indent="449263" algn="just"/>
            <a:r>
              <a:rPr lang="uk-UA" b="1" dirty="0">
                <a:latin typeface="Times New Roman" pitchFamily="18" charset="0"/>
                <a:cs typeface="Times New Roman" pitchFamily="18" charset="0"/>
              </a:rPr>
              <a:t>Східна оздоровча гімнастика (</a:t>
            </a:r>
            <a:r>
              <a:rPr lang="uk-UA" b="1" i="1" dirty="0">
                <a:latin typeface="Times New Roman" pitchFamily="18" charset="0"/>
                <a:cs typeface="Times New Roman" pitchFamily="18" charset="0"/>
              </a:rPr>
              <a:t>Tai-Chi</a:t>
            </a:r>
            <a:r>
              <a:rPr lang="uk-UA" b="1" dirty="0">
                <a:latin typeface="Times New Roman" pitchFamily="18" charset="0"/>
                <a:cs typeface="Times New Roman" pitchFamily="18" charset="0"/>
              </a:rPr>
              <a:t>),</a:t>
            </a:r>
            <a:r>
              <a:rPr lang="uk-UA" dirty="0">
                <a:latin typeface="Times New Roman" pitchFamily="18" charset="0"/>
                <a:cs typeface="Times New Roman" pitchFamily="18" charset="0"/>
              </a:rPr>
              <a:t> заснована на рухово-медитативному диханні, взятому з бойових мистецтв, надає позитивного впливу на серцево-судинну і дихальну системи, зміцнює м’язи спини, покращує поставу.</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38592392"/>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260648"/>
            <a:ext cx="7560840" cy="1200329"/>
          </a:xfrm>
          <a:prstGeom prst="rect">
            <a:avLst/>
          </a:prstGeom>
        </p:spPr>
        <p:txBody>
          <a:bodyPr wrap="square">
            <a:spAutoFit/>
          </a:bodyPr>
          <a:lstStyle/>
          <a:p>
            <a:r>
              <a:rPr lang="uk-UA" sz="2400" b="1" i="1" dirty="0" err="1">
                <a:latin typeface="Times New Roman" pitchFamily="18" charset="0"/>
                <a:cs typeface="Times New Roman" pitchFamily="18" charset="0"/>
              </a:rPr>
              <a:t>Aeroboxing</a:t>
            </a:r>
            <a:r>
              <a:rPr lang="uk-UA" sz="2400" b="1" i="1" dirty="0">
                <a:latin typeface="Times New Roman" pitchFamily="18" charset="0"/>
                <a:cs typeface="Times New Roman" pitchFamily="18" charset="0"/>
              </a:rPr>
              <a:t>, </a:t>
            </a:r>
            <a:r>
              <a:rPr lang="uk-UA" sz="2400" b="1" i="1" dirty="0" err="1">
                <a:latin typeface="Times New Roman" pitchFamily="18" charset="0"/>
                <a:cs typeface="Times New Roman" pitchFamily="18" charset="0"/>
              </a:rPr>
              <a:t>Тае-Во</a:t>
            </a:r>
            <a:r>
              <a:rPr lang="uk-UA" sz="2400" b="1" dirty="0">
                <a:latin typeface="Times New Roman" pitchFamily="18" charset="0"/>
                <a:cs typeface="Times New Roman" pitchFamily="18" charset="0"/>
              </a:rPr>
              <a:t> (</a:t>
            </a:r>
            <a:r>
              <a:rPr lang="uk-UA" sz="2400" b="1" dirty="0" err="1">
                <a:latin typeface="Times New Roman" pitchFamily="18" charset="0"/>
                <a:cs typeface="Times New Roman" pitchFamily="18" charset="0"/>
              </a:rPr>
              <a:t>аеробоксинг</a:t>
            </a:r>
            <a:r>
              <a:rPr lang="uk-UA" sz="2400" b="1" dirty="0">
                <a:latin typeface="Times New Roman" pitchFamily="18" charset="0"/>
                <a:cs typeface="Times New Roman" pitchFamily="18" charset="0"/>
              </a:rPr>
              <a:t>, тай-бо)</a:t>
            </a:r>
            <a:r>
              <a:rPr lang="uk-UA" sz="2400" dirty="0">
                <a:latin typeface="Times New Roman" pitchFamily="18" charset="0"/>
                <a:cs typeface="Times New Roman" pitchFamily="18" charset="0"/>
              </a:rPr>
              <a:t> </a:t>
            </a:r>
            <a:r>
              <a:rPr lang="uk-UA" sz="2400" i="1" dirty="0">
                <a:latin typeface="Times New Roman" pitchFamily="18" charset="0"/>
                <a:cs typeface="Times New Roman" pitchFamily="18" charset="0"/>
              </a:rPr>
              <a:t>–</a:t>
            </a:r>
            <a:r>
              <a:rPr lang="uk-UA" sz="2400" dirty="0">
                <a:latin typeface="Times New Roman" pitchFamily="18" charset="0"/>
                <a:cs typeface="Times New Roman" pitchFamily="18" charset="0"/>
              </a:rPr>
              <a:t> різновид занять аеробікою з елементами боксу та східних єдиноборств. </a:t>
            </a:r>
            <a:endParaRPr lang="ru-RU" sz="2400" dirty="0">
              <a:latin typeface="Times New Roman" pitchFamily="18" charset="0"/>
              <a:cs typeface="Times New Roman" pitchFamily="18" charset="0"/>
            </a:endParaRPr>
          </a:p>
        </p:txBody>
      </p:sp>
      <p:pic>
        <p:nvPicPr>
          <p:cNvPr id="3" name="Рисунок 2"/>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1331639" y="1700807"/>
            <a:ext cx="1922941" cy="2941551"/>
          </a:xfrm>
          <a:prstGeom prst="rect">
            <a:avLst/>
          </a:prstGeom>
          <a:noFill/>
          <a:ln>
            <a:noFill/>
          </a:ln>
        </p:spPr>
      </p:pic>
      <p:grpSp>
        <p:nvGrpSpPr>
          <p:cNvPr id="4" name="Группа 3"/>
          <p:cNvGrpSpPr>
            <a:grpSpLocks/>
          </p:cNvGrpSpPr>
          <p:nvPr/>
        </p:nvGrpSpPr>
        <p:grpSpPr bwMode="auto">
          <a:xfrm>
            <a:off x="6448625" y="1700808"/>
            <a:ext cx="2443855" cy="2942922"/>
            <a:chOff x="2336" y="-2272"/>
            <a:chExt cx="2146" cy="2147"/>
          </a:xfrm>
        </p:grpSpPr>
        <p:pic>
          <p:nvPicPr>
            <p:cNvPr id="5" name="Picture 57"/>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2336" y="-126"/>
              <a:ext cx="5" cy="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8"/>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flipH="1">
              <a:off x="2336" y="-2272"/>
              <a:ext cx="2146" cy="2146"/>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Рисунок 6"/>
          <p:cNvPicPr/>
          <p:nvPr/>
        </p:nvPicPr>
        <p:blipFill>
          <a:blip r:embed="rId5">
            <a:lum bright="12000" contrast="24000"/>
            <a:extLst>
              <a:ext uri="{28A0092B-C50C-407E-A947-70E740481C1C}">
                <a14:useLocalDpi xmlns:a14="http://schemas.microsoft.com/office/drawing/2010/main" val="0"/>
              </a:ext>
            </a:extLst>
          </a:blip>
          <a:srcRect/>
          <a:stretch>
            <a:fillRect/>
          </a:stretch>
        </p:blipFill>
        <p:spPr bwMode="auto">
          <a:xfrm>
            <a:off x="3254581" y="1700808"/>
            <a:ext cx="3194044" cy="2955200"/>
          </a:xfrm>
          <a:prstGeom prst="rect">
            <a:avLst/>
          </a:prstGeom>
          <a:noFill/>
          <a:ln>
            <a:noFill/>
          </a:ln>
        </p:spPr>
      </p:pic>
    </p:spTree>
    <p:extLst>
      <p:ext uri="{BB962C8B-B14F-4D97-AF65-F5344CB8AC3E}">
        <p14:creationId xmlns:p14="http://schemas.microsoft.com/office/powerpoint/2010/main" val="3979362946"/>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040" y="404664"/>
            <a:ext cx="5717527" cy="461665"/>
          </a:xfrm>
          <a:prstGeom prst="rect">
            <a:avLst/>
          </a:prstGeom>
        </p:spPr>
        <p:txBody>
          <a:bodyPr wrap="none">
            <a:spAutoFit/>
          </a:bodyPr>
          <a:lstStyle/>
          <a:p>
            <a:r>
              <a:rPr lang="uk-UA" sz="2400" b="1" dirty="0">
                <a:latin typeface="Times New Roman" pitchFamily="18" charset="0"/>
                <a:cs typeface="Times New Roman" pitchFamily="18" charset="0"/>
              </a:rPr>
              <a:t>Види аеробіки, віднесені до IV категорії</a:t>
            </a:r>
            <a:endParaRPr lang="ru-RU" sz="2400" dirty="0">
              <a:latin typeface="Times New Roman" pitchFamily="18" charset="0"/>
              <a:cs typeface="Times New Roman" pitchFamily="18" charset="0"/>
            </a:endParaRPr>
          </a:p>
        </p:txBody>
      </p:sp>
      <p:sp>
        <p:nvSpPr>
          <p:cNvPr id="3" name="Прямоугольник 2"/>
          <p:cNvSpPr/>
          <p:nvPr/>
        </p:nvSpPr>
        <p:spPr>
          <a:xfrm>
            <a:off x="1259632" y="866329"/>
            <a:ext cx="7560840" cy="1200329"/>
          </a:xfrm>
          <a:prstGeom prst="rect">
            <a:avLst/>
          </a:prstGeom>
        </p:spPr>
        <p:txBody>
          <a:bodyPr wrap="square">
            <a:spAutoFit/>
          </a:bodyPr>
          <a:lstStyle/>
          <a:p>
            <a:pPr indent="449263" algn="just"/>
            <a:r>
              <a:rPr lang="uk-UA" b="1" dirty="0">
                <a:latin typeface="Times New Roman" pitchFamily="18" charset="0"/>
                <a:cs typeface="Times New Roman" pitchFamily="18" charset="0"/>
              </a:rPr>
              <a:t>Йога-аеробіка</a:t>
            </a:r>
            <a:r>
              <a:rPr lang="uk-UA" dirty="0">
                <a:latin typeface="Times New Roman" pitchFamily="18" charset="0"/>
                <a:cs typeface="Times New Roman" pitchFamily="18" charset="0"/>
              </a:rPr>
              <a:t>. Наразі</a:t>
            </a:r>
            <a:r>
              <a:rPr lang="uk-UA" b="1" dirty="0">
                <a:latin typeface="Times New Roman" pitchFamily="18" charset="0"/>
                <a:cs typeface="Times New Roman" pitchFamily="18" charset="0"/>
              </a:rPr>
              <a:t> </a:t>
            </a:r>
            <a:r>
              <a:rPr lang="uk-UA" dirty="0">
                <a:latin typeface="Times New Roman" pitchFamily="18" charset="0"/>
                <a:cs typeface="Times New Roman" pitchFamily="18" charset="0"/>
              </a:rPr>
              <a:t>йога адаптувалася до сучасних умов, потреб людей і перестала бути суто індійською систе­мою: вона стає зрозумілою всім людям – із різним кольором шкіри, різними умовами життя, релігійними пере­ко­наннями, національними традиціями.</a:t>
            </a:r>
            <a:endParaRPr lang="ru-RU" dirty="0">
              <a:latin typeface="Times New Roman" pitchFamily="18" charset="0"/>
              <a:cs typeface="Times New Roman" pitchFamily="18" charset="0"/>
            </a:endParaRPr>
          </a:p>
        </p:txBody>
      </p:sp>
      <p:pic>
        <p:nvPicPr>
          <p:cNvPr id="4" name="Рисунок 3"/>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1763688" y="2128344"/>
            <a:ext cx="2827242" cy="2452784"/>
          </a:xfrm>
          <a:prstGeom prst="rect">
            <a:avLst/>
          </a:prstGeom>
          <a:noFill/>
          <a:ln>
            <a:noFill/>
          </a:ln>
        </p:spPr>
      </p:pic>
      <p:pic>
        <p:nvPicPr>
          <p:cNvPr id="5" name="Рисунок 4"/>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101704" y="2101005"/>
            <a:ext cx="2160240" cy="2454477"/>
          </a:xfrm>
          <a:prstGeom prst="rect">
            <a:avLst/>
          </a:prstGeom>
          <a:noFill/>
          <a:ln>
            <a:noFill/>
          </a:ln>
        </p:spPr>
      </p:pic>
      <p:sp>
        <p:nvSpPr>
          <p:cNvPr id="6" name="Прямоугольник 5"/>
          <p:cNvSpPr/>
          <p:nvPr/>
        </p:nvSpPr>
        <p:spPr>
          <a:xfrm>
            <a:off x="1259632" y="4797152"/>
            <a:ext cx="7560840" cy="646331"/>
          </a:xfrm>
          <a:prstGeom prst="rect">
            <a:avLst/>
          </a:prstGeom>
        </p:spPr>
        <p:txBody>
          <a:bodyPr wrap="square">
            <a:spAutoFit/>
          </a:bodyPr>
          <a:lstStyle/>
          <a:p>
            <a:r>
              <a:rPr lang="uk-UA" b="1" i="1" dirty="0" err="1">
                <a:latin typeface="Times New Roman" pitchFamily="18" charset="0"/>
                <a:cs typeface="Times New Roman" pitchFamily="18" charset="0"/>
              </a:rPr>
              <a:t>Stretching</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(стретчинг)</a:t>
            </a:r>
            <a:r>
              <a:rPr lang="uk-UA" dirty="0">
                <a:latin typeface="Times New Roman" pitchFamily="18" charset="0"/>
                <a:cs typeface="Times New Roman" pitchFamily="18" charset="0"/>
              </a:rPr>
              <a:t> – це система вправ для розтягу­ван­ня м’язів, зв’язок, сухожиль, підвищення рухливості сугло­бів.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638086097"/>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8640"/>
            <a:ext cx="7560840" cy="923330"/>
          </a:xfrm>
          <a:prstGeom prst="rect">
            <a:avLst/>
          </a:prstGeom>
        </p:spPr>
        <p:txBody>
          <a:bodyPr wrap="square">
            <a:spAutoFit/>
          </a:bodyPr>
          <a:lstStyle/>
          <a:p>
            <a:pPr indent="449263"/>
            <a:r>
              <a:rPr lang="uk-UA" b="1" i="1" dirty="0" err="1">
                <a:latin typeface="Times New Roman" pitchFamily="18" charset="0"/>
                <a:cs typeface="Times New Roman" pitchFamily="18" charset="0"/>
              </a:rPr>
              <a:t>Power</a:t>
            </a:r>
            <a:r>
              <a:rPr lang="uk-UA" b="1" i="1" dirty="0">
                <a:latin typeface="Times New Roman" pitchFamily="18" charset="0"/>
                <a:cs typeface="Times New Roman" pitchFamily="18" charset="0"/>
              </a:rPr>
              <a:t> </a:t>
            </a:r>
            <a:r>
              <a:rPr lang="uk-UA" b="1" i="1" dirty="0" err="1">
                <a:latin typeface="Times New Roman" pitchFamily="18" charset="0"/>
                <a:cs typeface="Times New Roman" pitchFamily="18" charset="0"/>
              </a:rPr>
              <a:t>Stretch</a:t>
            </a:r>
            <a:r>
              <a:rPr lang="uk-UA" b="1" i="1" dirty="0">
                <a:latin typeface="Times New Roman" pitchFamily="18" charset="0"/>
                <a:cs typeface="Times New Roman" pitchFamily="18" charset="0"/>
              </a:rPr>
              <a:t>, </a:t>
            </a:r>
            <a:r>
              <a:rPr lang="uk-UA" b="1" i="1" dirty="0" err="1">
                <a:latin typeface="Times New Roman" pitchFamily="18" charset="0"/>
                <a:cs typeface="Times New Roman" pitchFamily="18" charset="0"/>
              </a:rPr>
              <a:t>Super</a:t>
            </a:r>
            <a:r>
              <a:rPr lang="uk-UA" b="1" i="1" dirty="0">
                <a:latin typeface="Times New Roman" pitchFamily="18" charset="0"/>
                <a:cs typeface="Times New Roman" pitchFamily="18" charset="0"/>
              </a:rPr>
              <a:t> </a:t>
            </a:r>
            <a:r>
              <a:rPr lang="uk-UA" b="1" i="1" dirty="0" err="1">
                <a:latin typeface="Times New Roman" pitchFamily="18" charset="0"/>
                <a:cs typeface="Times New Roman" pitchFamily="18" charset="0"/>
              </a:rPr>
              <a:t>Flex</a:t>
            </a:r>
            <a:r>
              <a:rPr lang="uk-UA" b="1" dirty="0">
                <a:latin typeface="Times New Roman" pitchFamily="18" charset="0"/>
                <a:cs typeface="Times New Roman" pitchFamily="18" charset="0"/>
              </a:rPr>
              <a:t> (активний </a:t>
            </a:r>
            <a:r>
              <a:rPr lang="uk-UA" b="1" dirty="0" err="1">
                <a:latin typeface="Times New Roman" pitchFamily="18" charset="0"/>
                <a:cs typeface="Times New Roman" pitchFamily="18" charset="0"/>
              </a:rPr>
              <a:t>стретч</a:t>
            </a:r>
            <a:r>
              <a:rPr lang="uk-UA" b="1" dirty="0">
                <a:latin typeface="Times New Roman" pitchFamily="18" charset="0"/>
                <a:cs typeface="Times New Roman" pitchFamily="18" charset="0"/>
              </a:rPr>
              <a:t>)</a:t>
            </a:r>
            <a:r>
              <a:rPr lang="uk-UA" dirty="0">
                <a:latin typeface="Times New Roman" pitchFamily="18" charset="0"/>
                <a:cs typeface="Times New Roman" pitchFamily="18" charset="0"/>
              </a:rPr>
              <a:t> – програма, до якої входять статичні й динамічні вправи на розтягування, а також силові вправи </a:t>
            </a:r>
            <a:endParaRPr lang="ru-RU" dirty="0">
              <a:latin typeface="Times New Roman" pitchFamily="18" charset="0"/>
              <a:cs typeface="Times New Roman" pitchFamily="18" charset="0"/>
            </a:endParaRPr>
          </a:p>
        </p:txBody>
      </p:sp>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237160"/>
            <a:ext cx="2664296" cy="2119831"/>
          </a:xfrm>
          <a:prstGeom prst="rect">
            <a:avLst/>
          </a:prstGeom>
          <a:noFill/>
          <a:ln>
            <a:noFill/>
          </a:ln>
        </p:spPr>
      </p:pic>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237160"/>
            <a:ext cx="2519718" cy="2119831"/>
          </a:xfrm>
          <a:prstGeom prst="rect">
            <a:avLst/>
          </a:prstGeom>
          <a:noFill/>
          <a:ln>
            <a:noFill/>
          </a:ln>
        </p:spPr>
      </p:pic>
      <p:sp>
        <p:nvSpPr>
          <p:cNvPr id="5" name="Прямоугольник 4"/>
          <p:cNvSpPr/>
          <p:nvPr/>
        </p:nvSpPr>
        <p:spPr>
          <a:xfrm>
            <a:off x="3310472" y="3436648"/>
            <a:ext cx="3097451" cy="369332"/>
          </a:xfrm>
          <a:prstGeom prst="rect">
            <a:avLst/>
          </a:prstGeom>
        </p:spPr>
        <p:txBody>
          <a:bodyPr wrap="none">
            <a:spAutoFit/>
          </a:bodyPr>
          <a:lstStyle/>
          <a:p>
            <a:r>
              <a:rPr lang="uk-UA" b="1" dirty="0">
                <a:latin typeface="Times New Roman" pitchFamily="18" charset="0"/>
                <a:cs typeface="Times New Roman" pitchFamily="18" charset="0"/>
              </a:rPr>
              <a:t>Комбіновані</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види</a:t>
            </a:r>
            <a:r>
              <a:rPr lang="uk-UA" dirty="0">
                <a:latin typeface="Times New Roman" pitchFamily="18" charset="0"/>
                <a:cs typeface="Times New Roman" pitchFamily="18" charset="0"/>
              </a:rPr>
              <a:t> </a:t>
            </a:r>
            <a:r>
              <a:rPr lang="uk-UA" b="1" dirty="0" smtClean="0">
                <a:latin typeface="Times New Roman" pitchFamily="18" charset="0"/>
                <a:cs typeface="Times New Roman" pitchFamily="18" charset="0"/>
              </a:rPr>
              <a:t>аеробіки</a:t>
            </a:r>
            <a:r>
              <a:rPr lang="uk-UA"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6" name="Прямоугольник 5"/>
          <p:cNvSpPr/>
          <p:nvPr/>
        </p:nvSpPr>
        <p:spPr>
          <a:xfrm>
            <a:off x="1259203" y="3805980"/>
            <a:ext cx="7488832" cy="1754326"/>
          </a:xfrm>
          <a:prstGeom prst="rect">
            <a:avLst/>
          </a:prstGeom>
        </p:spPr>
        <p:txBody>
          <a:bodyPr wrap="square">
            <a:spAutoFit/>
          </a:bodyPr>
          <a:lstStyle/>
          <a:p>
            <a:pPr indent="449263" algn="just"/>
            <a:r>
              <a:rPr lang="uk-UA" dirty="0">
                <a:latin typeface="Times New Roman" pitchFamily="18" charset="0"/>
                <a:cs typeface="Times New Roman" pitchFamily="18" charset="0"/>
              </a:rPr>
              <a:t>Дедалі частіше нам трапля­ється комплексний підхід до створення програм аеробіки, який отримав у США назви версій-тренінгів (</a:t>
            </a:r>
            <a:r>
              <a:rPr lang="uk-UA" i="1" dirty="0" err="1">
                <a:latin typeface="Times New Roman" pitchFamily="18" charset="0"/>
                <a:cs typeface="Times New Roman" pitchFamily="18" charset="0"/>
              </a:rPr>
              <a:t>Versa</a:t>
            </a:r>
            <a:r>
              <a:rPr lang="uk-UA" i="1" dirty="0">
                <a:latin typeface="Times New Roman" pitchFamily="18" charset="0"/>
                <a:cs typeface="Times New Roman" pitchFamily="18" charset="0"/>
              </a:rPr>
              <a:t> </a:t>
            </a:r>
            <a:r>
              <a:rPr lang="uk-UA" i="1" dirty="0" err="1">
                <a:latin typeface="Times New Roman" pitchFamily="18" charset="0"/>
                <a:cs typeface="Times New Roman" pitchFamily="18" charset="0"/>
              </a:rPr>
              <a:t>Training</a:t>
            </a:r>
            <a:r>
              <a:rPr lang="uk-UA" dirty="0">
                <a:latin typeface="Times New Roman" pitchFamily="18" charset="0"/>
                <a:cs typeface="Times New Roman" pitchFamily="18" charset="0"/>
              </a:rPr>
              <a:t>). Найбільш поширеним варіантом є основна форма (</a:t>
            </a:r>
            <a:r>
              <a:rPr lang="uk-UA" i="1" dirty="0" err="1">
                <a:latin typeface="Times New Roman" pitchFamily="18" charset="0"/>
                <a:cs typeface="Times New Roman" pitchFamily="18" charset="0"/>
              </a:rPr>
              <a:t>Basic</a:t>
            </a:r>
            <a:r>
              <a:rPr lang="uk-UA" i="1" dirty="0">
                <a:latin typeface="Times New Roman" pitchFamily="18" charset="0"/>
                <a:cs typeface="Times New Roman" pitchFamily="18" charset="0"/>
              </a:rPr>
              <a:t> </a:t>
            </a:r>
            <a:r>
              <a:rPr lang="uk-UA" i="1" dirty="0" err="1">
                <a:latin typeface="Times New Roman" pitchFamily="18" charset="0"/>
                <a:cs typeface="Times New Roman" pitchFamily="18" charset="0"/>
              </a:rPr>
              <a:t>class</a:t>
            </a:r>
            <a:r>
              <a:rPr lang="uk-UA" i="1" dirty="0">
                <a:latin typeface="Times New Roman" pitchFamily="18" charset="0"/>
                <a:cs typeface="Times New Roman" pitchFamily="18" charset="0"/>
              </a:rPr>
              <a:t> </a:t>
            </a:r>
            <a:r>
              <a:rPr lang="uk-UA" i="1" dirty="0" err="1">
                <a:latin typeface="Times New Roman" pitchFamily="18" charset="0"/>
                <a:cs typeface="Times New Roman" pitchFamily="18" charset="0"/>
              </a:rPr>
              <a:t>format</a:t>
            </a:r>
            <a:r>
              <a:rPr lang="uk-UA" dirty="0">
                <a:latin typeface="Times New Roman" pitchFamily="18" charset="0"/>
                <a:cs typeface="Times New Roman" pitchFamily="18" charset="0"/>
              </a:rPr>
              <a:t>): 20 </a:t>
            </a:r>
            <a:r>
              <a:rPr lang="uk-UA" dirty="0" smtClean="0">
                <a:latin typeface="Times New Roman" pitchFamily="18" charset="0"/>
                <a:cs typeface="Times New Roman" pitchFamily="18" charset="0"/>
              </a:rPr>
              <a:t>хв. </a:t>
            </a:r>
            <a:r>
              <a:rPr lang="uk-UA" dirty="0">
                <a:latin typeface="Times New Roman" pitchFamily="18" charset="0"/>
                <a:cs typeface="Times New Roman" pitchFamily="18" charset="0"/>
              </a:rPr>
              <a:t>аеробного тренування, 20 хв силового, 20 хв стретчингу. Досить популярним є поєднання степ-аеробіки з вправами з гантелями, штангою, гумовим амортизатором.</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451609020"/>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16632"/>
            <a:ext cx="7704856" cy="923330"/>
          </a:xfrm>
          <a:prstGeom prst="rect">
            <a:avLst/>
          </a:prstGeom>
        </p:spPr>
        <p:txBody>
          <a:bodyPr wrap="square">
            <a:spAutoFit/>
          </a:bodyPr>
          <a:lstStyle/>
          <a:p>
            <a:pPr indent="449263" algn="just"/>
            <a:r>
              <a:rPr lang="uk-UA" b="1" dirty="0">
                <a:latin typeface="Times New Roman" pitchFamily="18" charset="0"/>
                <a:cs typeface="Times New Roman" pitchFamily="18" charset="0"/>
              </a:rPr>
              <a:t>TRX (</a:t>
            </a:r>
            <a:r>
              <a:rPr lang="uk-UA" b="1" i="1" dirty="0" err="1">
                <a:latin typeface="Times New Roman" pitchFamily="18" charset="0"/>
                <a:cs typeface="Times New Roman" pitchFamily="18" charset="0"/>
              </a:rPr>
              <a:t>Training</a:t>
            </a:r>
            <a:r>
              <a:rPr lang="uk-UA" b="1" i="1" dirty="0">
                <a:latin typeface="Times New Roman" pitchFamily="18" charset="0"/>
                <a:cs typeface="Times New Roman" pitchFamily="18" charset="0"/>
              </a:rPr>
              <a:t> </a:t>
            </a:r>
            <a:r>
              <a:rPr lang="uk-UA" b="1" i="1" dirty="0" err="1">
                <a:latin typeface="Times New Roman" pitchFamily="18" charset="0"/>
                <a:cs typeface="Times New Roman" pitchFamily="18" charset="0"/>
              </a:rPr>
              <a:t>Resist</a:t>
            </a:r>
            <a:r>
              <a:rPr lang="uk-UA" b="1" i="1" dirty="0">
                <a:latin typeface="Times New Roman" pitchFamily="18" charset="0"/>
                <a:cs typeface="Times New Roman" pitchFamily="18" charset="0"/>
              </a:rPr>
              <a:t> </a:t>
            </a:r>
            <a:r>
              <a:rPr lang="uk-UA" b="1" i="1" dirty="0" err="1">
                <a:latin typeface="Times New Roman" pitchFamily="18" charset="0"/>
                <a:cs typeface="Times New Roman" pitchFamily="18" charset="0"/>
              </a:rPr>
              <a:t>Exercises</a:t>
            </a:r>
            <a:r>
              <a:rPr lang="uk-UA" b="1" dirty="0">
                <a:latin typeface="Times New Roman" pitchFamily="18" charset="0"/>
                <a:cs typeface="Times New Roman" pitchFamily="18" charset="0"/>
              </a:rPr>
              <a:t> – тренувальні вправи з опором)</a:t>
            </a:r>
            <a:r>
              <a:rPr lang="uk-UA" dirty="0">
                <a:latin typeface="Times New Roman" pitchFamily="18" charset="0"/>
                <a:cs typeface="Times New Roman" pitchFamily="18" charset="0"/>
              </a:rPr>
              <a:t> – функціональне тренування зі спеціальними тросами-стропами, які можна кріпити практично до будь-якої нерухомої поверхні</a:t>
            </a:r>
            <a:endParaRPr lang="ru-RU" dirty="0">
              <a:latin typeface="Times New Roman" pitchFamily="18" charset="0"/>
              <a:cs typeface="Times New Roman" pitchFamily="18" charset="0"/>
            </a:endParaRPr>
          </a:p>
        </p:txBody>
      </p:sp>
      <p:pic>
        <p:nvPicPr>
          <p:cNvPr id="3" name="Рисунок 2"/>
          <p:cNvPicPr/>
          <p:nvPr/>
        </p:nvPicPr>
        <p:blipFill>
          <a:blip r:embed="rId2">
            <a:lum bright="-6000" contrast="36000"/>
            <a:extLst>
              <a:ext uri="{28A0092B-C50C-407E-A947-70E740481C1C}">
                <a14:useLocalDpi xmlns:a14="http://schemas.microsoft.com/office/drawing/2010/main" val="0"/>
              </a:ext>
            </a:extLst>
          </a:blip>
          <a:srcRect/>
          <a:stretch>
            <a:fillRect/>
          </a:stretch>
        </p:blipFill>
        <p:spPr bwMode="auto">
          <a:xfrm>
            <a:off x="1331640" y="1124744"/>
            <a:ext cx="7056784" cy="3384376"/>
          </a:xfrm>
          <a:prstGeom prst="rect">
            <a:avLst/>
          </a:prstGeom>
          <a:noFill/>
          <a:ln>
            <a:noFill/>
          </a:ln>
        </p:spPr>
      </p:pic>
    </p:spTree>
    <p:extLst>
      <p:ext uri="{BB962C8B-B14F-4D97-AF65-F5344CB8AC3E}">
        <p14:creationId xmlns:p14="http://schemas.microsoft.com/office/powerpoint/2010/main" val="195925999"/>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latin typeface="Times New Roman" pitchFamily="18" charset="0"/>
                <a:cs typeface="Times New Roman" pitchFamily="18" charset="0"/>
              </a:rPr>
              <a:t>5. Фітнес-програми силової спрямованості</a:t>
            </a:r>
            <a:endParaRPr lang="uk-UA" dirty="0">
              <a:latin typeface="Times New Roman" pitchFamily="18" charset="0"/>
              <a:cs typeface="Times New Roman" pitchFamily="18" charset="0"/>
            </a:endParaRPr>
          </a:p>
        </p:txBody>
      </p:sp>
      <p:sp>
        <p:nvSpPr>
          <p:cNvPr id="4" name="Прямоугольник 3"/>
          <p:cNvSpPr/>
          <p:nvPr/>
        </p:nvSpPr>
        <p:spPr>
          <a:xfrm>
            <a:off x="1259632" y="1589584"/>
            <a:ext cx="7632848" cy="1200329"/>
          </a:xfrm>
          <a:prstGeom prst="rect">
            <a:avLst/>
          </a:prstGeom>
        </p:spPr>
        <p:txBody>
          <a:bodyPr wrap="square">
            <a:spAutoFit/>
          </a:bodyPr>
          <a:lstStyle/>
          <a:p>
            <a:pPr indent="449263" algn="just"/>
            <a:r>
              <a:rPr lang="uk-UA" b="1" dirty="0" err="1">
                <a:latin typeface="Times New Roman" pitchFamily="18" charset="0"/>
                <a:cs typeface="Times New Roman" pitchFamily="18" charset="0"/>
              </a:rPr>
              <a:t>Бодібілдінг</a:t>
            </a:r>
            <a:r>
              <a:rPr lang="uk-UA" b="1" dirty="0">
                <a:latin typeface="Times New Roman" pitchFamily="18" charset="0"/>
                <a:cs typeface="Times New Roman" pitchFamily="18" charset="0"/>
              </a:rPr>
              <a:t> </a:t>
            </a:r>
            <a:r>
              <a:rPr lang="uk-UA" dirty="0">
                <a:latin typeface="Times New Roman" pitchFamily="18" charset="0"/>
                <a:cs typeface="Times New Roman" pitchFamily="18" charset="0"/>
              </a:rPr>
              <a:t>(культура тіла, </a:t>
            </a:r>
            <a:r>
              <a:rPr lang="uk-UA" u="sng" dirty="0">
                <a:latin typeface="Times New Roman" pitchFamily="18" charset="0"/>
                <a:cs typeface="Times New Roman" pitchFamily="18" charset="0"/>
                <a:hlinkClick r:id="rId2" tooltip="Англійська мова"/>
              </a:rPr>
              <a:t>англ.</a:t>
            </a:r>
            <a:r>
              <a:rPr lang="uk-UA" dirty="0">
                <a:latin typeface="Times New Roman" pitchFamily="18" charset="0"/>
                <a:cs typeface="Times New Roman" pitchFamily="18" charset="0"/>
              </a:rPr>
              <a:t> – </a:t>
            </a:r>
            <a:r>
              <a:rPr lang="uk-UA" i="1" dirty="0" err="1">
                <a:latin typeface="Times New Roman" pitchFamily="18" charset="0"/>
                <a:cs typeface="Times New Roman" pitchFamily="18" charset="0"/>
              </a:rPr>
              <a:t>bodybuilding</a:t>
            </a:r>
            <a:r>
              <a:rPr lang="uk-UA" dirty="0">
                <a:latin typeface="Times New Roman" pitchFamily="18" charset="0"/>
                <a:cs typeface="Times New Roman" pitchFamily="18" charset="0"/>
              </a:rPr>
              <a:t>) – система фізичних вправ, спрямована на пропорційний розвиток людського тіла, нарощування маси й розвиток рельєфу </a:t>
            </a:r>
            <a:r>
              <a:rPr lang="uk-UA" u="sng" dirty="0">
                <a:latin typeface="Times New Roman" pitchFamily="18" charset="0"/>
                <a:cs typeface="Times New Roman" pitchFamily="18" charset="0"/>
                <a:hlinkClick r:id="rId3" tooltip="Скелетна мускулатура (ще не написана)"/>
              </a:rPr>
              <a:t>м’язів</a:t>
            </a:r>
            <a:r>
              <a:rPr lang="uk-UA" dirty="0">
                <a:latin typeface="Times New Roman" pitchFamily="18" charset="0"/>
                <a:cs typeface="Times New Roman" pitchFamily="18" charset="0"/>
              </a:rPr>
              <a:t>, контроль </a:t>
            </a:r>
            <a:r>
              <a:rPr lang="uk-UA" u="sng" dirty="0">
                <a:latin typeface="Times New Roman" pitchFamily="18" charset="0"/>
                <a:cs typeface="Times New Roman" pitchFamily="18" charset="0"/>
                <a:hlinkClick r:id="rId4" tooltip="Жир"/>
              </a:rPr>
              <a:t>жирової</a:t>
            </a:r>
            <a:r>
              <a:rPr lang="uk-UA" dirty="0">
                <a:latin typeface="Times New Roman" pitchFamily="18" charset="0"/>
                <a:cs typeface="Times New Roman" pitchFamily="18" charset="0"/>
              </a:rPr>
              <a:t> тканини тіла, </a:t>
            </a:r>
            <a:r>
              <a:rPr lang="uk-UA" u="sng" dirty="0">
                <a:latin typeface="Times New Roman" pitchFamily="18" charset="0"/>
                <a:cs typeface="Times New Roman" pitchFamily="18" charset="0"/>
                <a:hlinkClick r:id="rId5" tooltip="Тренування"/>
              </a:rPr>
              <a:t>тренування</a:t>
            </a:r>
            <a:r>
              <a:rPr lang="uk-UA" dirty="0">
                <a:latin typeface="Times New Roman" pitchFamily="18" charset="0"/>
                <a:cs typeface="Times New Roman" pitchFamily="18" charset="0"/>
              </a:rPr>
              <a:t> сили й витри­валості</a:t>
            </a:r>
            <a:endParaRPr lang="ru-RU" dirty="0">
              <a:latin typeface="Times New Roman" pitchFamily="18" charset="0"/>
              <a:cs typeface="Times New Roman" pitchFamily="18" charset="0"/>
            </a:endParaRPr>
          </a:p>
        </p:txBody>
      </p:sp>
      <p:pic>
        <p:nvPicPr>
          <p:cNvPr id="5" name="Рисунок 4" descr="http://koelnblogging.com/wp-content/uploads/fitnesss.jpg"/>
          <p:cNvPicPr/>
          <p:nvPr/>
        </p:nvPicPr>
        <p:blipFill>
          <a:blip r:embed="rId6" r:link="rId7">
            <a:lum bright="12000" contrast="6000"/>
            <a:extLst>
              <a:ext uri="{28A0092B-C50C-407E-A947-70E740481C1C}">
                <a14:useLocalDpi xmlns:a14="http://schemas.microsoft.com/office/drawing/2010/main" val="0"/>
              </a:ext>
            </a:extLst>
          </a:blip>
          <a:srcRect l="8185" r="22717"/>
          <a:stretch>
            <a:fillRect/>
          </a:stretch>
        </p:blipFill>
        <p:spPr bwMode="auto">
          <a:xfrm>
            <a:off x="3302801" y="2924944"/>
            <a:ext cx="3546510" cy="3456384"/>
          </a:xfrm>
          <a:prstGeom prst="rect">
            <a:avLst/>
          </a:prstGeom>
          <a:noFill/>
          <a:ln>
            <a:noFill/>
          </a:ln>
        </p:spPr>
      </p:pic>
    </p:spTree>
    <p:extLst>
      <p:ext uri="{BB962C8B-B14F-4D97-AF65-F5344CB8AC3E}">
        <p14:creationId xmlns:p14="http://schemas.microsoft.com/office/powerpoint/2010/main" val="326189389"/>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89484"/>
            <a:ext cx="7632848" cy="6001643"/>
          </a:xfrm>
          <a:prstGeom prst="rect">
            <a:avLst/>
          </a:prstGeom>
        </p:spPr>
        <p:txBody>
          <a:bodyPr wrap="square">
            <a:spAutoFit/>
          </a:bodyPr>
          <a:lstStyle/>
          <a:p>
            <a:pPr indent="449263" algn="just"/>
            <a:r>
              <a:rPr lang="uk-UA" sz="2400" b="1" dirty="0" smtClean="0">
                <a:latin typeface="Times New Roman" pitchFamily="18" charset="0"/>
                <a:cs typeface="Times New Roman" pitchFamily="18" charset="0"/>
              </a:rPr>
              <a:t>1.</a:t>
            </a:r>
            <a:r>
              <a:rPr lang="uk-UA" sz="2400" dirty="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Бодібілдінг</a:t>
            </a:r>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 це система фізичних вправ, спрямо­ва­них на збільшення об’ємів окремих м’язових груп і їхній гіпер­трофований розвиток, формування рельєфної м’язової маси з метою реалізації результатів тренувань в умовах змагань або конкурсних. Цей вид занять фізичними вправами близький до поняття «культуризм</a:t>
            </a:r>
            <a:r>
              <a:rPr lang="uk-UA" sz="2400" dirty="0" smtClean="0">
                <a:latin typeface="Times New Roman" pitchFamily="18" charset="0"/>
                <a:cs typeface="Times New Roman" pitchFamily="18" charset="0"/>
              </a:rPr>
              <a:t>».</a:t>
            </a:r>
          </a:p>
          <a:p>
            <a:pPr indent="449263" algn="just"/>
            <a:r>
              <a:rPr lang="uk-UA" sz="2400" b="1" dirty="0" smtClean="0">
                <a:latin typeface="Times New Roman" pitchFamily="18" charset="0"/>
                <a:cs typeface="Times New Roman" pitchFamily="18" charset="0"/>
              </a:rPr>
              <a:t>2. </a:t>
            </a:r>
            <a:r>
              <a:rPr lang="uk-UA" sz="2400" b="1" dirty="0" err="1" smtClean="0">
                <a:latin typeface="Times New Roman" pitchFamily="18" charset="0"/>
                <a:cs typeface="Times New Roman" pitchFamily="18" charset="0"/>
              </a:rPr>
              <a:t>Пауерліфтинг</a:t>
            </a:r>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 вид фізичних вправ, спрямованих на подолання максимальної ваги штанги в силовому триборстві: жим штанги лежачи, присідання з штангою на плечах, тяга штанги в положенні нахилу, тобто основне завдання полягає в максимальному розвитку сили тих груп м’язів, які забезпе­чують виконання вправ </a:t>
            </a:r>
            <a:r>
              <a:rPr lang="uk-UA" sz="2400" dirty="0" smtClean="0">
                <a:latin typeface="Times New Roman" pitchFamily="18" charset="0"/>
                <a:cs typeface="Times New Roman" pitchFamily="18" charset="0"/>
              </a:rPr>
              <a:t>змагань.</a:t>
            </a:r>
          </a:p>
          <a:p>
            <a:pPr indent="449263" algn="just"/>
            <a:r>
              <a:rPr lang="uk-UA" sz="2400" b="1" dirty="0" smtClean="0">
                <a:latin typeface="Times New Roman" pitchFamily="18" charset="0"/>
                <a:cs typeface="Times New Roman" pitchFamily="18" charset="0"/>
              </a:rPr>
              <a:t>3. </a:t>
            </a:r>
            <a:r>
              <a:rPr lang="uk-UA" sz="2400" b="1" dirty="0" err="1" smtClean="0">
                <a:latin typeface="Times New Roman" pitchFamily="18" charset="0"/>
                <a:cs typeface="Times New Roman" pitchFamily="18" charset="0"/>
              </a:rPr>
              <a:t>Армрестлінг</a:t>
            </a:r>
            <a:r>
              <a:rPr lang="uk-UA" sz="2400" b="1" dirty="0" smtClean="0">
                <a:latin typeface="Times New Roman" pitchFamily="18" charset="0"/>
                <a:cs typeface="Times New Roman" pitchFamily="18" charset="0"/>
              </a:rPr>
              <a:t> </a:t>
            </a:r>
            <a:r>
              <a:rPr lang="uk-UA" sz="2400" b="1" dirty="0">
                <a:latin typeface="Times New Roman" pitchFamily="18" charset="0"/>
                <a:cs typeface="Times New Roman" pitchFamily="18" charset="0"/>
              </a:rPr>
              <a:t>(або </a:t>
            </a:r>
            <a:r>
              <a:rPr lang="uk-UA" sz="2400" b="1" dirty="0" err="1">
                <a:latin typeface="Times New Roman" pitchFamily="18" charset="0"/>
                <a:cs typeface="Times New Roman" pitchFamily="18" charset="0"/>
              </a:rPr>
              <a:t>армспорт</a:t>
            </a:r>
            <a:r>
              <a:rPr lang="uk-UA" sz="2400" b="1" dirty="0">
                <a:latin typeface="Times New Roman" pitchFamily="18" charset="0"/>
                <a:cs typeface="Times New Roman" pitchFamily="18" charset="0"/>
              </a:rPr>
              <a:t>)</a:t>
            </a:r>
            <a:r>
              <a:rPr lang="uk-UA" sz="2400" dirty="0">
                <a:latin typeface="Times New Roman" pitchFamily="18" charset="0"/>
                <a:cs typeface="Times New Roman" pitchFamily="18" charset="0"/>
              </a:rPr>
              <a:t> – силове єдиноборство в конкретній статичній позі, вимагає максимальної силової напруги в діях робочої руки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67601377"/>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16632"/>
            <a:ext cx="7416824" cy="6001643"/>
          </a:xfrm>
          <a:prstGeom prst="rect">
            <a:avLst/>
          </a:prstGeom>
        </p:spPr>
        <p:txBody>
          <a:bodyPr wrap="square">
            <a:spAutoFit/>
          </a:bodyPr>
          <a:lstStyle/>
          <a:p>
            <a:pPr indent="449263" algn="just"/>
            <a:r>
              <a:rPr lang="uk-UA" sz="2400" dirty="0">
                <a:latin typeface="Times New Roman" pitchFamily="18" charset="0"/>
                <a:cs typeface="Times New Roman" pitchFamily="18" charset="0"/>
              </a:rPr>
              <a:t>До засобів атлетичної гімнастики слід віднести шість груп гімнастичних вправ, які відрізняються </a:t>
            </a:r>
            <a:r>
              <a:rPr lang="uk-UA" sz="2400" u="sng" dirty="0">
                <a:latin typeface="Times New Roman" pitchFamily="18" charset="0"/>
                <a:cs typeface="Times New Roman" pitchFamily="18" charset="0"/>
                <a:hlinkClick r:id="rId2" tooltip="Характер"/>
              </a:rPr>
              <a:t>характером</a:t>
            </a:r>
            <a:r>
              <a:rPr lang="uk-UA" sz="2400" dirty="0">
                <a:latin typeface="Times New Roman" pitchFamily="18" charset="0"/>
                <a:cs typeface="Times New Roman" pitchFamily="18" charset="0"/>
              </a:rPr>
              <a:t> і умовами виконання: </a:t>
            </a:r>
            <a:endParaRPr lang="ru-RU" sz="2400" dirty="0">
              <a:latin typeface="Times New Roman" pitchFamily="18" charset="0"/>
              <a:cs typeface="Times New Roman" pitchFamily="18" charset="0"/>
            </a:endParaRPr>
          </a:p>
          <a:p>
            <a:pPr indent="449263" algn="just"/>
            <a:r>
              <a:rPr lang="uk-UA" sz="2400" dirty="0">
                <a:latin typeface="Times New Roman" pitchFamily="18" charset="0"/>
                <a:cs typeface="Times New Roman" pitchFamily="18" charset="0"/>
              </a:rPr>
              <a:t>1-а група – вправи без обтяжень і предметів, пов’язані з подоланням опору власної ваги тіла (ланки); </a:t>
            </a:r>
            <a:endParaRPr lang="ru-RU" sz="2400" dirty="0">
              <a:latin typeface="Times New Roman" pitchFamily="18" charset="0"/>
              <a:cs typeface="Times New Roman" pitchFamily="18" charset="0"/>
            </a:endParaRPr>
          </a:p>
          <a:p>
            <a:pPr indent="449263" algn="just"/>
            <a:r>
              <a:rPr lang="uk-UA" sz="2400" dirty="0">
                <a:latin typeface="Times New Roman" pitchFamily="18" charset="0"/>
                <a:cs typeface="Times New Roman" pitchFamily="18" charset="0"/>
              </a:rPr>
              <a:t>2-а група – вправи на снарядах масового типу та гімнастичного багатоборства; </a:t>
            </a:r>
            <a:endParaRPr lang="ru-RU" sz="2400" dirty="0">
              <a:latin typeface="Times New Roman" pitchFamily="18" charset="0"/>
              <a:cs typeface="Times New Roman" pitchFamily="18" charset="0"/>
            </a:endParaRPr>
          </a:p>
          <a:p>
            <a:pPr indent="449263" algn="just"/>
            <a:r>
              <a:rPr lang="uk-UA" sz="2400" dirty="0">
                <a:latin typeface="Times New Roman" pitchFamily="18" charset="0"/>
                <a:cs typeface="Times New Roman" pitchFamily="18" charset="0"/>
              </a:rPr>
              <a:t>3-я група – вправи з гімнастичними предметами певної конструкції і ваги (м’ячі, палиці, </a:t>
            </a:r>
            <a:r>
              <a:rPr lang="uk-UA" sz="2400" u="sng" dirty="0">
                <a:latin typeface="Times New Roman" pitchFamily="18" charset="0"/>
                <a:cs typeface="Times New Roman" pitchFamily="18" charset="0"/>
                <a:hlinkClick r:id="rId3" tooltip="Амортизація"/>
              </a:rPr>
              <a:t>амортизатори</a:t>
            </a:r>
            <a:r>
              <a:rPr lang="uk-UA" sz="2400" dirty="0">
                <a:latin typeface="Times New Roman" pitchFamily="18" charset="0"/>
                <a:cs typeface="Times New Roman" pitchFamily="18" charset="0"/>
              </a:rPr>
              <a:t> і т.п.); </a:t>
            </a:r>
            <a:endParaRPr lang="ru-RU" sz="2400" dirty="0">
              <a:latin typeface="Times New Roman" pitchFamily="18" charset="0"/>
              <a:cs typeface="Times New Roman" pitchFamily="18" charset="0"/>
            </a:endParaRPr>
          </a:p>
          <a:p>
            <a:pPr indent="449263" algn="just"/>
            <a:r>
              <a:rPr lang="uk-UA" sz="2400" dirty="0">
                <a:latin typeface="Times New Roman" pitchFamily="18" charset="0"/>
                <a:cs typeface="Times New Roman" pitchFamily="18" charset="0"/>
              </a:rPr>
              <a:t>4-а група – вправи зі </a:t>
            </a:r>
            <a:r>
              <a:rPr lang="uk-UA" sz="2400" u="sng" dirty="0">
                <a:latin typeface="Times New Roman" pitchFamily="18" charset="0"/>
                <a:cs typeface="Times New Roman" pitchFamily="18" charset="0"/>
                <a:hlinkClick r:id="rId4" tooltip="Стандарт"/>
              </a:rPr>
              <a:t>стандартними</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тягарами</a:t>
            </a:r>
            <a:r>
              <a:rPr lang="uk-UA" sz="2400" dirty="0">
                <a:latin typeface="Times New Roman" pitchFamily="18" charset="0"/>
                <a:cs typeface="Times New Roman" pitchFamily="18" charset="0"/>
              </a:rPr>
              <a:t> (гантелі, гирі, штанга); </a:t>
            </a:r>
            <a:endParaRPr lang="ru-RU" sz="2400" dirty="0">
              <a:latin typeface="Times New Roman" pitchFamily="18" charset="0"/>
              <a:cs typeface="Times New Roman" pitchFamily="18" charset="0"/>
            </a:endParaRPr>
          </a:p>
          <a:p>
            <a:pPr indent="449263" algn="just"/>
            <a:r>
              <a:rPr lang="uk-UA" sz="2400" dirty="0">
                <a:latin typeface="Times New Roman" pitchFamily="18" charset="0"/>
                <a:cs typeface="Times New Roman" pitchFamily="18" charset="0"/>
              </a:rPr>
              <a:t>5-а група – вправи з партнером (в парах, трійках); </a:t>
            </a:r>
            <a:endParaRPr lang="ru-RU" sz="2400" dirty="0">
              <a:latin typeface="Times New Roman" pitchFamily="18" charset="0"/>
              <a:cs typeface="Times New Roman" pitchFamily="18" charset="0"/>
            </a:endParaRPr>
          </a:p>
          <a:p>
            <a:pPr indent="449263" algn="just"/>
            <a:r>
              <a:rPr lang="uk-UA" sz="2400" dirty="0">
                <a:latin typeface="Times New Roman" pitchFamily="18" charset="0"/>
                <a:cs typeface="Times New Roman" pitchFamily="18" charset="0"/>
              </a:rPr>
              <a:t>6-а група – вправи на тренажерах і спеціальних пристроях.</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57773101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260648"/>
            <a:ext cx="7488832" cy="2308324"/>
          </a:xfrm>
          <a:prstGeom prst="rect">
            <a:avLst/>
          </a:prstGeom>
        </p:spPr>
        <p:txBody>
          <a:bodyPr wrap="square">
            <a:spAutoFit/>
          </a:bodyPr>
          <a:lstStyle/>
          <a:p>
            <a:pPr indent="449263" algn="just"/>
            <a:r>
              <a:rPr lang="uk-UA" dirty="0">
                <a:latin typeface="Times New Roman" pitchFamily="18" charset="0"/>
                <a:cs typeface="Times New Roman" pitchFamily="18" charset="0"/>
              </a:rPr>
              <a:t>У спортивному тренуванні використовують таку класи­фікацію фізичних вправ:</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 загально підготовчі </a:t>
            </a:r>
            <a:r>
              <a:rPr lang="uk-UA" dirty="0">
                <a:latin typeface="Times New Roman" pitchFamily="18" charset="0"/>
                <a:cs typeface="Times New Roman" pitchFamily="18" charset="0"/>
              </a:rPr>
              <a:t>(вправи аеробного характеру: ходьба, біг, гімнастичні вправи, плавання, велосипедні прогу­лянки </a:t>
            </a:r>
            <a:r>
              <a:rPr lang="uk-UA" dirty="0" err="1">
                <a:latin typeface="Times New Roman" pitchFamily="18" charset="0"/>
                <a:cs typeface="Times New Roman" pitchFamily="18" charset="0"/>
              </a:rPr>
              <a:t>й стретчи</a:t>
            </a:r>
            <a:r>
              <a:rPr lang="uk-UA" dirty="0">
                <a:latin typeface="Times New Roman" pitchFamily="18" charset="0"/>
                <a:cs typeface="Times New Roman" pitchFamily="18" charset="0"/>
              </a:rPr>
              <a:t>нг);</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 спеціально-підготовчі </a:t>
            </a:r>
            <a:r>
              <a:rPr lang="uk-UA" dirty="0">
                <a:latin typeface="Times New Roman" pitchFamily="18" charset="0"/>
                <a:cs typeface="Times New Roman" pitchFamily="18" charset="0"/>
              </a:rPr>
              <a:t>(основні вправи в системі під­готовки спортсмена) – базові й формуючі вправи з усіма видами обтяжень;</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 змагальні </a:t>
            </a:r>
            <a:r>
              <a:rPr lang="uk-UA" dirty="0">
                <a:latin typeface="Times New Roman" pitchFamily="18" charset="0"/>
                <a:cs typeface="Times New Roman" pitchFamily="18" charset="0"/>
              </a:rPr>
              <a:t>(рухові дії – предмет спортивної спеціалі­зації) вправи в статичному та динамічному позуванні.</a:t>
            </a:r>
            <a:endParaRPr lang="ru-RU" dirty="0">
              <a:latin typeface="Times New Roman" pitchFamily="18" charset="0"/>
              <a:cs typeface="Times New Roman" pitchFamily="18" charset="0"/>
            </a:endParaRPr>
          </a:p>
        </p:txBody>
      </p:sp>
      <p:sp>
        <p:nvSpPr>
          <p:cNvPr id="3" name="Прямоугольник 2"/>
          <p:cNvSpPr/>
          <p:nvPr/>
        </p:nvSpPr>
        <p:spPr>
          <a:xfrm>
            <a:off x="1152533" y="2567101"/>
            <a:ext cx="7632848" cy="4524315"/>
          </a:xfrm>
          <a:prstGeom prst="rect">
            <a:avLst/>
          </a:prstGeom>
        </p:spPr>
        <p:txBody>
          <a:bodyPr wrap="square">
            <a:spAutoFit/>
          </a:bodyPr>
          <a:lstStyle/>
          <a:p>
            <a:pPr indent="449263" algn="ctr"/>
            <a:r>
              <a:rPr lang="uk-UA" sz="1600" b="1" dirty="0">
                <a:latin typeface="Times New Roman" pitchFamily="18" charset="0"/>
                <a:cs typeface="Times New Roman" pitchFamily="18" charset="0"/>
              </a:rPr>
              <a:t>Поради для </a:t>
            </a:r>
            <a:r>
              <a:rPr lang="uk-UA" sz="1600" b="1" dirty="0" smtClean="0">
                <a:latin typeface="Times New Roman" pitchFamily="18" charset="0"/>
                <a:cs typeface="Times New Roman" pitchFamily="18" charset="0"/>
              </a:rPr>
              <a:t>здобувачів вищої освіти   (початківців.)які займаються калланетикою.</a:t>
            </a:r>
            <a:endParaRPr lang="ru-RU" sz="1600" dirty="0">
              <a:latin typeface="Times New Roman" pitchFamily="18" charset="0"/>
              <a:cs typeface="Times New Roman" pitchFamily="18" charset="0"/>
            </a:endParaRPr>
          </a:p>
          <a:p>
            <a:pPr indent="449263" algn="just"/>
            <a:r>
              <a:rPr lang="uk-UA" sz="1600" dirty="0" smtClean="0">
                <a:latin typeface="Times New Roman" pitchFamily="18" charset="0"/>
                <a:cs typeface="Times New Roman" pitchFamily="18" charset="0"/>
              </a:rPr>
              <a:t>Заняття калланетикою повинне проходити 2 раза на тиждень та   </a:t>
            </a:r>
            <a:r>
              <a:rPr lang="uk-UA" sz="1600" dirty="0">
                <a:latin typeface="Times New Roman" pitchFamily="18" charset="0"/>
                <a:cs typeface="Times New Roman" pitchFamily="18" charset="0"/>
              </a:rPr>
              <a:t>годину в день, потім, коли ефект стане візуально помітний (а це відбу­деть­ся буквально через пару тижнів занять), кількість тренувань можна знизити до двох. Після отримання необхід­ного результату час занять можна скоротити до однієї години на тиждень. Необов’язково, щоб це було одне тренування: його можна розділити на 3–4 заняття по 15–20 хвилин.</a:t>
            </a:r>
            <a:endParaRPr lang="ru-RU" sz="1600" dirty="0">
              <a:latin typeface="Times New Roman" pitchFamily="18" charset="0"/>
              <a:cs typeface="Times New Roman" pitchFamily="18" charset="0"/>
            </a:endParaRPr>
          </a:p>
          <a:p>
            <a:pPr indent="449263" algn="just"/>
            <a:r>
              <a:rPr lang="uk-UA" sz="1600" dirty="0">
                <a:latin typeface="Times New Roman" pitchFamily="18" charset="0"/>
                <a:cs typeface="Times New Roman" pitchFamily="18" charset="0"/>
              </a:rPr>
              <a:t>Незважаючи на уявну простоту </a:t>
            </a:r>
            <a:r>
              <a:rPr lang="uk-UA" sz="1600" dirty="0" err="1" smtClean="0">
                <a:latin typeface="Times New Roman" pitchFamily="18" charset="0"/>
                <a:cs typeface="Times New Roman" pitchFamily="18" charset="0"/>
              </a:rPr>
              <a:t>калланетики</a:t>
            </a:r>
            <a:r>
              <a:rPr lang="uk-UA" sz="1600" dirty="0" smtClean="0">
                <a:latin typeface="Times New Roman" pitchFamily="18" charset="0"/>
                <a:cs typeface="Times New Roman" pitchFamily="18" charset="0"/>
              </a:rPr>
              <a:t>, </a:t>
            </a:r>
            <a:r>
              <a:rPr lang="uk-UA" sz="1600" dirty="0">
                <a:latin typeface="Times New Roman" pitchFamily="18" charset="0"/>
                <a:cs typeface="Times New Roman" pitchFamily="18" charset="0"/>
              </a:rPr>
              <a:t>надмірне захоплення цією системою може призвести до тяжких наслідків для здоров’я. Потрібно пам’ятати, що цей ком­плекс вправ призначено в першу чергу для тих, хто зай­ма­ється, які звикли до регулярних фізичних наванта­жень. Тим, хто раніше не захоплювався фітнесом і спортивними заняттями взагалі, потрібно розумно дозувати наванта­ження.</a:t>
            </a:r>
            <a:endParaRPr lang="ru-RU" sz="1600" dirty="0">
              <a:latin typeface="Times New Roman" pitchFamily="18" charset="0"/>
              <a:cs typeface="Times New Roman" pitchFamily="18" charset="0"/>
            </a:endParaRPr>
          </a:p>
          <a:p>
            <a:pPr indent="449263" algn="just"/>
            <a:r>
              <a:rPr lang="uk-UA" sz="1600" dirty="0">
                <a:latin typeface="Times New Roman" pitchFamily="18" charset="0"/>
                <a:cs typeface="Times New Roman" pitchFamily="18" charset="0"/>
              </a:rPr>
              <a:t>Існує й низка протипоказань: захворювання серцево-судинної системи, бронхіальна астма. Тим, у кого є про­блеми із зором або хребтом, а також тим, хто нещо­давно переніс інфекційне захворювання, перед початком занять калланетикою необхідно проконсультуватися з лікарем.</a:t>
            </a:r>
            <a:endParaRPr lang="ru-RU" sz="1600" dirty="0">
              <a:latin typeface="Times New Roman" pitchFamily="18" charset="0"/>
              <a:cs typeface="Times New Roman" pitchFamily="18" charset="0"/>
            </a:endParaRPr>
          </a:p>
          <a:p>
            <a:pPr indent="449263" algn="just"/>
            <a:r>
              <a:rPr lang="uk-UA"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51430629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76672"/>
            <a:ext cx="7498080" cy="1224136"/>
          </a:xfrm>
        </p:spPr>
        <p:txBody>
          <a:bodyPr>
            <a:noAutofit/>
          </a:bodyPr>
          <a:lstStyle/>
          <a:p>
            <a:pPr algn="ctr"/>
            <a:r>
              <a:rPr lang="uk-UA" sz="3600" dirty="0" smtClean="0">
                <a:latin typeface="Times New Roman" pitchFamily="18" charset="0"/>
                <a:cs typeface="Times New Roman" pitchFamily="18" charset="0"/>
              </a:rPr>
              <a:t>6. Фітнес-програми, створені на основі оздоровчих видів гімнастики і занять силової спрямованості</a:t>
            </a:r>
            <a:br>
              <a:rPr lang="uk-UA" sz="3600" dirty="0" smtClean="0">
                <a:latin typeface="Times New Roman" pitchFamily="18" charset="0"/>
                <a:cs typeface="Times New Roman" pitchFamily="18" charset="0"/>
              </a:rPr>
            </a:br>
            <a:endParaRPr lang="uk-UA" sz="3600" dirty="0">
              <a:latin typeface="Times New Roman" pitchFamily="18" charset="0"/>
              <a:cs typeface="Times New Roman" pitchFamily="18" charset="0"/>
            </a:endParaRPr>
          </a:p>
        </p:txBody>
      </p:sp>
      <p:sp>
        <p:nvSpPr>
          <p:cNvPr id="4" name="Прямоугольник 3"/>
          <p:cNvSpPr/>
          <p:nvPr/>
        </p:nvSpPr>
        <p:spPr>
          <a:xfrm>
            <a:off x="1187624" y="1772816"/>
            <a:ext cx="7704856" cy="923330"/>
          </a:xfrm>
          <a:prstGeom prst="rect">
            <a:avLst/>
          </a:prstGeom>
        </p:spPr>
        <p:txBody>
          <a:bodyPr wrap="square">
            <a:spAutoFit/>
          </a:bodyPr>
          <a:lstStyle/>
          <a:p>
            <a:pPr indent="449263"/>
            <a:r>
              <a:rPr lang="uk-UA" b="1" dirty="0">
                <a:latin typeface="Times New Roman" pitchFamily="18" charset="0"/>
                <a:cs typeface="Times New Roman" pitchFamily="18" charset="0"/>
              </a:rPr>
              <a:t>Силове тренування</a:t>
            </a:r>
            <a:r>
              <a:rPr lang="uk-UA" dirty="0">
                <a:latin typeface="Times New Roman" pitchFamily="18" charset="0"/>
                <a:cs typeface="Times New Roman" pitchFamily="18" charset="0"/>
              </a:rPr>
              <a:t> передбачає використання різних рухів (жими, тяги, розведення і т. д.) не тільки з вільними обтяженнями (штанги, гирі, гантелі), а й на спеціальних трена­жерах, а також з власною вагою. </a:t>
            </a:r>
            <a:endParaRPr lang="ru-RU" dirty="0">
              <a:latin typeface="Times New Roman" pitchFamily="18" charset="0"/>
              <a:cs typeface="Times New Roman" pitchFamily="18" charset="0"/>
            </a:endParaRPr>
          </a:p>
        </p:txBody>
      </p:sp>
      <p:sp>
        <p:nvSpPr>
          <p:cNvPr id="5" name="Прямоугольник 4"/>
          <p:cNvSpPr/>
          <p:nvPr/>
        </p:nvSpPr>
        <p:spPr>
          <a:xfrm>
            <a:off x="1187624" y="2852936"/>
            <a:ext cx="3528392" cy="3477875"/>
          </a:xfrm>
          <a:prstGeom prst="rect">
            <a:avLst/>
          </a:prstGeom>
        </p:spPr>
        <p:txBody>
          <a:bodyPr wrap="square">
            <a:spAutoFit/>
          </a:bodyPr>
          <a:lstStyle/>
          <a:p>
            <a:pPr indent="449263" algn="just"/>
            <a:r>
              <a:rPr lang="uk-UA" sz="2000" b="1" dirty="0">
                <a:latin typeface="Times New Roman" pitchFamily="18" charset="0"/>
                <a:cs typeface="Times New Roman" pitchFamily="18" charset="0"/>
              </a:rPr>
              <a:t>Різновиди пілатесу: </a:t>
            </a:r>
            <a:endParaRPr lang="ru-RU" sz="2000" dirty="0">
              <a:latin typeface="Times New Roman" pitchFamily="18" charset="0"/>
              <a:cs typeface="Times New Roman" pitchFamily="18" charset="0"/>
            </a:endParaRPr>
          </a:p>
          <a:p>
            <a:pPr indent="449263" algn="just"/>
            <a:r>
              <a:rPr lang="uk-UA" sz="2000" dirty="0" smtClean="0">
                <a:latin typeface="Times New Roman" pitchFamily="18" charset="0"/>
                <a:cs typeface="Times New Roman" pitchFamily="18" charset="0"/>
              </a:rPr>
              <a:t>– </a:t>
            </a:r>
            <a:r>
              <a:rPr lang="uk-UA" sz="2000" i="1" dirty="0" smtClean="0">
                <a:latin typeface="Times New Roman" pitchFamily="18" charset="0"/>
                <a:cs typeface="Times New Roman" pitchFamily="18" charset="0"/>
              </a:rPr>
              <a:t>Pilates </a:t>
            </a:r>
            <a:r>
              <a:rPr lang="uk-UA" sz="2000" i="1" dirty="0">
                <a:latin typeface="Times New Roman" pitchFamily="18" charset="0"/>
                <a:cs typeface="Times New Roman" pitchFamily="18" charset="0"/>
              </a:rPr>
              <a:t>Matwork</a:t>
            </a:r>
            <a:r>
              <a:rPr lang="uk-UA" sz="2000" dirty="0">
                <a:latin typeface="Times New Roman" pitchFamily="18" charset="0"/>
                <a:cs typeface="Times New Roman" pitchFamily="18" charset="0"/>
              </a:rPr>
              <a:t> (пілатес матворк) – система вправ, що виконуються за методом Пілатеса в положенні лежачи, сидячи, в упорах на підлозі; </a:t>
            </a:r>
            <a:endParaRPr lang="ru-RU" sz="2000" dirty="0">
              <a:latin typeface="Times New Roman" pitchFamily="18" charset="0"/>
              <a:cs typeface="Times New Roman" pitchFamily="18" charset="0"/>
            </a:endParaRPr>
          </a:p>
          <a:p>
            <a:pPr indent="449263" algn="just"/>
            <a:r>
              <a:rPr lang="uk-UA" sz="2000" dirty="0" smtClean="0">
                <a:latin typeface="Times New Roman" pitchFamily="18" charset="0"/>
                <a:cs typeface="Times New Roman" pitchFamily="18" charset="0"/>
              </a:rPr>
              <a:t>– </a:t>
            </a:r>
            <a:r>
              <a:rPr lang="uk-UA" sz="2000" i="1" dirty="0" smtClean="0">
                <a:latin typeface="Times New Roman" pitchFamily="18" charset="0"/>
                <a:cs typeface="Times New Roman" pitchFamily="18" charset="0"/>
              </a:rPr>
              <a:t>Pilates </a:t>
            </a:r>
            <a:r>
              <a:rPr lang="uk-UA" sz="2000" i="1" dirty="0">
                <a:latin typeface="Times New Roman" pitchFamily="18" charset="0"/>
                <a:cs typeface="Times New Roman" pitchFamily="18" charset="0"/>
              </a:rPr>
              <a:t>Rings</a:t>
            </a:r>
            <a:r>
              <a:rPr lang="uk-UA" sz="2000" dirty="0">
                <a:latin typeface="Times New Roman" pitchFamily="18" charset="0"/>
                <a:cs typeface="Times New Roman" pitchFamily="18" charset="0"/>
              </a:rPr>
              <a:t> (пілатес з кільцями) – тренування за системою Пілатеса з використанням спеціального ізо­тоніч­ного кільця</a:t>
            </a:r>
            <a:endParaRPr lang="ru-RU" sz="2000" dirty="0">
              <a:latin typeface="Times New Roman" pitchFamily="18" charset="0"/>
              <a:cs typeface="Times New Roman" pitchFamily="18" charset="0"/>
            </a:endParaRPr>
          </a:p>
        </p:txBody>
      </p:sp>
      <p:pic>
        <p:nvPicPr>
          <p:cNvPr id="6" name="Рисунок 5"/>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5292080" y="2852936"/>
            <a:ext cx="2520280" cy="1738937"/>
          </a:xfrm>
          <a:prstGeom prst="rect">
            <a:avLst/>
          </a:prstGeom>
          <a:noFill/>
          <a:ln>
            <a:noFill/>
          </a:ln>
        </p:spPr>
      </p:pic>
      <p:grpSp>
        <p:nvGrpSpPr>
          <p:cNvPr id="7" name="Группа 6"/>
          <p:cNvGrpSpPr>
            <a:grpSpLocks/>
          </p:cNvGrpSpPr>
          <p:nvPr/>
        </p:nvGrpSpPr>
        <p:grpSpPr bwMode="auto">
          <a:xfrm>
            <a:off x="5292080" y="4591873"/>
            <a:ext cx="2472655" cy="1502738"/>
            <a:chOff x="2837" y="-1628"/>
            <a:chExt cx="2298" cy="1451"/>
          </a:xfrm>
        </p:grpSpPr>
        <p:pic>
          <p:nvPicPr>
            <p:cNvPr id="8" name="Picture 13"/>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861" y="-1628"/>
              <a:ext cx="2246" cy="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861" y="-1626"/>
              <a:ext cx="2246" cy="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2852" y="-1624"/>
              <a:ext cx="2269" cy="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2847" y="-1621"/>
              <a:ext cx="2275" cy="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7"/>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845" y="-1619"/>
              <a:ext cx="2280" cy="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2842" y="-1616"/>
              <a:ext cx="2286" cy="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9"/>
            <p:cNvPicPr>
              <a:picLocks noChangeAspect="1" noChangeArrowheads="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2842" y="-1614"/>
              <a:ext cx="2286" cy="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p:cNvPicPr>
              <a:picLocks noChangeAspect="1" noChangeArrowheads="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2842" y="-1612"/>
              <a:ext cx="2286" cy="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p:cNvPicPr>
              <a:picLocks noChangeAspect="1" noChangeArrowheads="1"/>
            </p:cNvPicPr>
            <p:nvPr/>
          </p:nvPicPr>
          <p:blipFill>
            <a:blip r:embed="rId9">
              <a:lum bright="6000"/>
              <a:extLst>
                <a:ext uri="{28A0092B-C50C-407E-A947-70E740481C1C}">
                  <a14:useLocalDpi xmlns:a14="http://schemas.microsoft.com/office/drawing/2010/main" val="0"/>
                </a:ext>
              </a:extLst>
            </a:blip>
            <a:srcRect/>
            <a:stretch>
              <a:fillRect/>
            </a:stretch>
          </p:blipFill>
          <p:spPr bwMode="auto">
            <a:xfrm flipH="1">
              <a:off x="2837" y="-1609"/>
              <a:ext cx="2298" cy="14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p:cNvPicPr>
              <a:picLocks noChangeAspect="1" noChangeArrowheads="1"/>
            </p:cNvPicPr>
            <p:nvPr/>
          </p:nvPicPr>
          <p:blipFill>
            <a:blip r:embed="rId10">
              <a:lum bright="6000"/>
              <a:extLst>
                <a:ext uri="{28A0092B-C50C-407E-A947-70E740481C1C}">
                  <a14:useLocalDpi xmlns:a14="http://schemas.microsoft.com/office/drawing/2010/main" val="0"/>
                </a:ext>
              </a:extLst>
            </a:blip>
            <a:srcRect/>
            <a:stretch>
              <a:fillRect/>
            </a:stretch>
          </p:blipFill>
          <p:spPr bwMode="auto">
            <a:xfrm>
              <a:off x="2842" y="-193"/>
              <a:ext cx="2286" cy="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3"/>
            <p:cNvPicPr>
              <a:picLocks noChangeAspect="1" noChangeArrowheads="1"/>
            </p:cNvPicPr>
            <p:nvPr/>
          </p:nvPicPr>
          <p:blipFill>
            <a:blip r:embed="rId11">
              <a:lum bright="6000"/>
              <a:extLst>
                <a:ext uri="{28A0092B-C50C-407E-A947-70E740481C1C}">
                  <a14:useLocalDpi xmlns:a14="http://schemas.microsoft.com/office/drawing/2010/main" val="0"/>
                </a:ext>
              </a:extLst>
            </a:blip>
            <a:srcRect/>
            <a:stretch>
              <a:fillRect/>
            </a:stretch>
          </p:blipFill>
          <p:spPr bwMode="auto">
            <a:xfrm>
              <a:off x="2842" y="-191"/>
              <a:ext cx="2286" cy="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4"/>
            <p:cNvPicPr>
              <a:picLocks noChangeAspect="1" noChangeArrowheads="1"/>
            </p:cNvPicPr>
            <p:nvPr/>
          </p:nvPicPr>
          <p:blipFill>
            <a:blip r:embed="rId12">
              <a:lum bright="6000"/>
              <a:extLst>
                <a:ext uri="{28A0092B-C50C-407E-A947-70E740481C1C}">
                  <a14:useLocalDpi xmlns:a14="http://schemas.microsoft.com/office/drawing/2010/main" val="0"/>
                </a:ext>
              </a:extLst>
            </a:blip>
            <a:srcRect/>
            <a:stretch>
              <a:fillRect/>
            </a:stretch>
          </p:blipFill>
          <p:spPr bwMode="auto">
            <a:xfrm>
              <a:off x="2845" y="-188"/>
              <a:ext cx="2280" cy="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5"/>
            <p:cNvPicPr>
              <a:picLocks noChangeAspect="1" noChangeArrowheads="1"/>
            </p:cNvPicPr>
            <p:nvPr/>
          </p:nvPicPr>
          <p:blipFill>
            <a:blip r:embed="rId13">
              <a:lum bright="6000"/>
              <a:extLst>
                <a:ext uri="{28A0092B-C50C-407E-A947-70E740481C1C}">
                  <a14:useLocalDpi xmlns:a14="http://schemas.microsoft.com/office/drawing/2010/main" val="0"/>
                </a:ext>
              </a:extLst>
            </a:blip>
            <a:srcRect/>
            <a:stretch>
              <a:fillRect/>
            </a:stretch>
          </p:blipFill>
          <p:spPr bwMode="auto">
            <a:xfrm>
              <a:off x="2847" y="-186"/>
              <a:ext cx="2275" cy="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6"/>
            <p:cNvPicPr>
              <a:picLocks noChangeAspect="1" noChangeArrowheads="1"/>
            </p:cNvPicPr>
            <p:nvPr/>
          </p:nvPicPr>
          <p:blipFill>
            <a:blip r:embed="rId13">
              <a:lum bright="6000"/>
              <a:extLst>
                <a:ext uri="{28A0092B-C50C-407E-A947-70E740481C1C}">
                  <a14:useLocalDpi xmlns:a14="http://schemas.microsoft.com/office/drawing/2010/main" val="0"/>
                </a:ext>
              </a:extLst>
            </a:blip>
            <a:srcRect/>
            <a:stretch>
              <a:fillRect/>
            </a:stretch>
          </p:blipFill>
          <p:spPr bwMode="auto">
            <a:xfrm>
              <a:off x="2847" y="-184"/>
              <a:ext cx="2275" cy="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7"/>
            <p:cNvPicPr>
              <a:picLocks noChangeAspect="1" noChangeArrowheads="1"/>
            </p:cNvPicPr>
            <p:nvPr/>
          </p:nvPicPr>
          <p:blipFill>
            <a:blip r:embed="rId14">
              <a:lum bright="6000"/>
              <a:extLst>
                <a:ext uri="{28A0092B-C50C-407E-A947-70E740481C1C}">
                  <a14:useLocalDpi xmlns:a14="http://schemas.microsoft.com/office/drawing/2010/main" val="0"/>
                </a:ext>
              </a:extLst>
            </a:blip>
            <a:srcRect/>
            <a:stretch>
              <a:fillRect/>
            </a:stretch>
          </p:blipFill>
          <p:spPr bwMode="auto">
            <a:xfrm>
              <a:off x="2852" y="-181"/>
              <a:ext cx="2269" cy="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8"/>
            <p:cNvPicPr>
              <a:picLocks noChangeAspect="1" noChangeArrowheads="1"/>
            </p:cNvPicPr>
            <p:nvPr/>
          </p:nvPicPr>
          <p:blipFill>
            <a:blip r:embed="rId15">
              <a:lum bright="6000"/>
              <a:extLst>
                <a:ext uri="{28A0092B-C50C-407E-A947-70E740481C1C}">
                  <a14:useLocalDpi xmlns:a14="http://schemas.microsoft.com/office/drawing/2010/main" val="0"/>
                </a:ext>
              </a:extLst>
            </a:blip>
            <a:srcRect/>
            <a:stretch>
              <a:fillRect/>
            </a:stretch>
          </p:blipFill>
          <p:spPr bwMode="auto">
            <a:xfrm>
              <a:off x="2861" y="-179"/>
              <a:ext cx="2246" cy="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448540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88640"/>
            <a:ext cx="7704856" cy="6001643"/>
          </a:xfrm>
          <a:prstGeom prst="rect">
            <a:avLst/>
          </a:prstGeom>
        </p:spPr>
        <p:txBody>
          <a:bodyPr wrap="square">
            <a:spAutoFit/>
          </a:bodyPr>
          <a:lstStyle/>
          <a:p>
            <a:pPr indent="449263" algn="ctr"/>
            <a:r>
              <a:rPr lang="uk-UA" sz="3200" b="1" dirty="0">
                <a:latin typeface="Times New Roman" pitchFamily="18" charset="0"/>
                <a:cs typeface="Times New Roman" pitchFamily="18" charset="0"/>
              </a:rPr>
              <a:t>Структура фітнес-програм складається з таких частин (компонентів):</a:t>
            </a:r>
            <a:endParaRPr lang="ru-RU" sz="3200" b="1" i="1" dirty="0">
              <a:latin typeface="Times New Roman" pitchFamily="18" charset="0"/>
              <a:cs typeface="Times New Roman" pitchFamily="18" charset="0"/>
            </a:endParaRPr>
          </a:p>
          <a:p>
            <a:pPr marL="457200" lvl="0" indent="-457200">
              <a:buFont typeface="Arial" pitchFamily="34" charset="0"/>
              <a:buChar char="•"/>
            </a:pPr>
            <a:r>
              <a:rPr lang="uk-UA" sz="3200" dirty="0">
                <a:latin typeface="Times New Roman" pitchFamily="18" charset="0"/>
                <a:cs typeface="Times New Roman" pitchFamily="18" charset="0"/>
              </a:rPr>
              <a:t>розминка;</a:t>
            </a:r>
            <a:endParaRPr lang="ru-RU" sz="3200" i="1" dirty="0">
              <a:latin typeface="Times New Roman" pitchFamily="18" charset="0"/>
              <a:cs typeface="Times New Roman" pitchFamily="18" charset="0"/>
            </a:endParaRPr>
          </a:p>
          <a:p>
            <a:pPr marL="457200" lvl="0" indent="-457200">
              <a:buFont typeface="Arial" pitchFamily="34" charset="0"/>
              <a:buChar char="•"/>
            </a:pPr>
            <a:r>
              <a:rPr lang="uk-UA" sz="3200" dirty="0">
                <a:latin typeface="Times New Roman" pitchFamily="18" charset="0"/>
                <a:cs typeface="Times New Roman" pitchFamily="18" charset="0"/>
              </a:rPr>
              <a:t>аеробна частина;</a:t>
            </a:r>
            <a:endParaRPr lang="ru-RU" sz="3200" i="1" dirty="0">
              <a:latin typeface="Times New Roman" pitchFamily="18" charset="0"/>
              <a:cs typeface="Times New Roman" pitchFamily="18" charset="0"/>
            </a:endParaRPr>
          </a:p>
          <a:p>
            <a:pPr marL="457200" lvl="0" indent="-457200">
              <a:buFont typeface="Arial" pitchFamily="34" charset="0"/>
              <a:buChar char="•"/>
            </a:pPr>
            <a:r>
              <a:rPr lang="uk-UA" sz="3200" dirty="0">
                <a:latin typeface="Times New Roman" pitchFamily="18" charset="0"/>
                <a:cs typeface="Times New Roman" pitchFamily="18" charset="0"/>
              </a:rPr>
              <a:t>кардіореспіраторний компонент (частина програми, орієнтована на розвиток аеробної продуктивності);</a:t>
            </a:r>
            <a:endParaRPr lang="ru-RU" sz="3200" i="1" dirty="0">
              <a:latin typeface="Times New Roman" pitchFamily="18" charset="0"/>
              <a:cs typeface="Times New Roman" pitchFamily="18" charset="0"/>
            </a:endParaRPr>
          </a:p>
          <a:p>
            <a:pPr marL="457200" lvl="0" indent="-457200">
              <a:buFont typeface="Arial" pitchFamily="34" charset="0"/>
              <a:buChar char="•"/>
            </a:pPr>
            <a:r>
              <a:rPr lang="uk-UA" sz="3200" dirty="0">
                <a:latin typeface="Times New Roman" pitchFamily="18" charset="0"/>
                <a:cs typeface="Times New Roman" pitchFamily="18" charset="0"/>
              </a:rPr>
              <a:t>силова частина;</a:t>
            </a:r>
            <a:endParaRPr lang="ru-RU" sz="3200" i="1" dirty="0">
              <a:latin typeface="Times New Roman" pitchFamily="18" charset="0"/>
              <a:cs typeface="Times New Roman" pitchFamily="18" charset="0"/>
            </a:endParaRPr>
          </a:p>
          <a:p>
            <a:pPr marL="457200" lvl="0" indent="-457200">
              <a:buFont typeface="Arial" pitchFamily="34" charset="0"/>
              <a:buChar char="•"/>
            </a:pPr>
            <a:r>
              <a:rPr lang="uk-UA" sz="3200" dirty="0">
                <a:latin typeface="Times New Roman" pitchFamily="18" charset="0"/>
                <a:cs typeface="Times New Roman" pitchFamily="18" charset="0"/>
              </a:rPr>
              <a:t>компонент розвитку гнучкості (стретчинг);</a:t>
            </a:r>
            <a:endParaRPr lang="ru-RU" sz="3200" i="1" dirty="0">
              <a:latin typeface="Times New Roman" pitchFamily="18" charset="0"/>
              <a:cs typeface="Times New Roman" pitchFamily="18" charset="0"/>
            </a:endParaRPr>
          </a:p>
          <a:p>
            <a:pPr marL="457200" lvl="0" indent="-457200">
              <a:buFont typeface="Arial" pitchFamily="34" charset="0"/>
              <a:buChar char="•"/>
            </a:pPr>
            <a:r>
              <a:rPr lang="uk-UA" sz="3200" dirty="0">
                <a:latin typeface="Times New Roman" pitchFamily="18" charset="0"/>
                <a:cs typeface="Times New Roman" pitchFamily="18" charset="0"/>
              </a:rPr>
              <a:t>заключна (відновлювальна) частина.</a:t>
            </a:r>
            <a:endParaRPr lang="ru-RU" sz="3200" i="1" dirty="0">
              <a:latin typeface="Times New Roman" pitchFamily="18" charset="0"/>
              <a:cs typeface="Times New Roman" pitchFamily="18" charset="0"/>
            </a:endParaRPr>
          </a:p>
        </p:txBody>
      </p:sp>
    </p:spTree>
    <p:extLst>
      <p:ext uri="{BB962C8B-B14F-4D97-AF65-F5344CB8AC3E}">
        <p14:creationId xmlns:p14="http://schemas.microsoft.com/office/powerpoint/2010/main" val="1078818533"/>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7624" y="116632"/>
            <a:ext cx="7704856" cy="2031325"/>
          </a:xfrm>
          <a:prstGeom prst="rect">
            <a:avLst/>
          </a:prstGeom>
        </p:spPr>
        <p:txBody>
          <a:bodyPr wrap="square">
            <a:spAutoFit/>
          </a:bodyPr>
          <a:lstStyle/>
          <a:p>
            <a:pPr indent="449263" algn="just"/>
            <a:r>
              <a:rPr lang="uk-UA" b="1" i="1" dirty="0">
                <a:latin typeface="Times New Roman" pitchFamily="18" charset="0"/>
                <a:cs typeface="Times New Roman" pitchFamily="18" charset="0"/>
              </a:rPr>
              <a:t>Pilates </a:t>
            </a:r>
            <a:r>
              <a:rPr lang="uk-UA" b="1" i="1" dirty="0" err="1">
                <a:latin typeface="Times New Roman" pitchFamily="18" charset="0"/>
                <a:cs typeface="Times New Roman" pitchFamily="18" charset="0"/>
              </a:rPr>
              <a:t>Mat</a:t>
            </a:r>
            <a:r>
              <a:rPr lang="uk-UA" dirty="0">
                <a:latin typeface="Times New Roman" pitchFamily="18" charset="0"/>
                <a:cs typeface="Times New Roman" pitchFamily="18" charset="0"/>
              </a:rPr>
              <a:t> – заняття з повільними, контрольованими рухами.</a:t>
            </a:r>
            <a:endParaRPr lang="ru-RU" dirty="0">
              <a:latin typeface="Times New Roman" pitchFamily="18" charset="0"/>
              <a:cs typeface="Times New Roman" pitchFamily="18" charset="0"/>
            </a:endParaRPr>
          </a:p>
          <a:p>
            <a:pPr indent="449263" algn="just"/>
            <a:r>
              <a:rPr lang="uk-UA" dirty="0">
                <a:latin typeface="Times New Roman" pitchFamily="18" charset="0"/>
                <a:cs typeface="Times New Roman" pitchFamily="18" charset="0"/>
              </a:rPr>
              <a:t>Особливістю занять є усвідомлене виконання вправ, які благотворно впливають на опорно-руховий апарат. Заняття формують правильну поставу, оздоровлюють хребет, зніма­ють напругу в області спини і шиї.</a:t>
            </a:r>
            <a:endParaRPr lang="ru-RU" dirty="0">
              <a:latin typeface="Times New Roman" pitchFamily="18" charset="0"/>
              <a:cs typeface="Times New Roman" pitchFamily="18" charset="0"/>
            </a:endParaRPr>
          </a:p>
          <a:p>
            <a:pPr indent="449263" algn="just"/>
            <a:r>
              <a:rPr lang="uk-UA" b="1" i="1" dirty="0">
                <a:latin typeface="Times New Roman" pitchFamily="18" charset="0"/>
                <a:cs typeface="Times New Roman" pitchFamily="18" charset="0"/>
              </a:rPr>
              <a:t>Pilates </a:t>
            </a:r>
            <a:r>
              <a:rPr lang="uk-UA" b="1" i="1" dirty="0" err="1">
                <a:latin typeface="Times New Roman" pitchFamily="18" charset="0"/>
                <a:cs typeface="Times New Roman" pitchFamily="18" charset="0"/>
              </a:rPr>
              <a:t>Ring</a:t>
            </a:r>
            <a:r>
              <a:rPr lang="uk-UA" dirty="0">
                <a:latin typeface="Times New Roman" pitchFamily="18" charset="0"/>
                <a:cs typeface="Times New Roman" pitchFamily="18" charset="0"/>
              </a:rPr>
              <a:t> – заняття для всіх рівнів підготовленості, зміцнюють м’язи всього тіла, покращують поставу. Ці заняття, зазвичай, низького і середнього рівня інтенсивності. Тривалість занять від 30 </a:t>
            </a:r>
            <a:r>
              <a:rPr lang="uk-UA" dirty="0" err="1">
                <a:latin typeface="Times New Roman" pitchFamily="18" charset="0"/>
                <a:cs typeface="Times New Roman" pitchFamily="18" charset="0"/>
              </a:rPr>
              <a:t>хв</a:t>
            </a:r>
            <a:r>
              <a:rPr lang="uk-UA" dirty="0">
                <a:latin typeface="Times New Roman" pitchFamily="18" charset="0"/>
                <a:cs typeface="Times New Roman" pitchFamily="18" charset="0"/>
              </a:rPr>
              <a:t> до 1 год. 20 хв.</a:t>
            </a:r>
            <a:endParaRPr lang="ru-RU" dirty="0">
              <a:latin typeface="Times New Roman" pitchFamily="18" charset="0"/>
              <a:cs typeface="Times New Roman" pitchFamily="18" charset="0"/>
            </a:endParaRPr>
          </a:p>
        </p:txBody>
      </p:sp>
      <p:sp>
        <p:nvSpPr>
          <p:cNvPr id="4" name="Прямоугольник 3"/>
          <p:cNvSpPr/>
          <p:nvPr/>
        </p:nvSpPr>
        <p:spPr>
          <a:xfrm>
            <a:off x="1187624" y="2348880"/>
            <a:ext cx="7704856" cy="1323439"/>
          </a:xfrm>
          <a:prstGeom prst="rect">
            <a:avLst/>
          </a:prstGeom>
        </p:spPr>
        <p:txBody>
          <a:bodyPr wrap="square">
            <a:spAutoFit/>
          </a:bodyPr>
          <a:lstStyle/>
          <a:p>
            <a:pPr indent="449263" algn="just"/>
            <a:r>
              <a:rPr lang="uk-UA" sz="2000" b="1" dirty="0" err="1">
                <a:latin typeface="Times New Roman" pitchFamily="18" charset="0"/>
                <a:cs typeface="Times New Roman" pitchFamily="18" charset="0"/>
              </a:rPr>
              <a:t>Аквааеробіка</a:t>
            </a:r>
            <a:r>
              <a:rPr lang="uk-UA" sz="2000" b="1" dirty="0">
                <a:latin typeface="Times New Roman" pitchFamily="18" charset="0"/>
                <a:cs typeface="Times New Roman" pitchFamily="18" charset="0"/>
              </a:rPr>
              <a:t>.</a:t>
            </a:r>
            <a:r>
              <a:rPr lang="uk-UA" sz="2000" dirty="0">
                <a:latin typeface="Times New Roman" pitchFamily="18" charset="0"/>
                <a:cs typeface="Times New Roman" pitchFamily="18" charset="0"/>
              </a:rPr>
              <a:t> Водне середовище створює спеціальні умови для виконання рухів, сповільнюється темп їхнього вико­нання, в одних випадках полегшуються умови вико­нання, в інших – ускладнюються. </a:t>
            </a:r>
            <a:endParaRPr lang="ru-RU" sz="2000" dirty="0">
              <a:latin typeface="Times New Roman" pitchFamily="18" charset="0"/>
              <a:cs typeface="Times New Roman" pitchFamily="18" charset="0"/>
            </a:endParaRPr>
          </a:p>
        </p:txBody>
      </p:sp>
      <p:sp>
        <p:nvSpPr>
          <p:cNvPr id="5" name="Прямоугольник 4"/>
          <p:cNvSpPr/>
          <p:nvPr/>
        </p:nvSpPr>
        <p:spPr>
          <a:xfrm>
            <a:off x="1187624" y="3715997"/>
            <a:ext cx="7704856" cy="2862322"/>
          </a:xfrm>
          <a:prstGeom prst="rect">
            <a:avLst/>
          </a:prstGeom>
        </p:spPr>
        <p:txBody>
          <a:bodyPr wrap="square">
            <a:spAutoFit/>
          </a:bodyPr>
          <a:lstStyle/>
          <a:p>
            <a:pPr indent="449263" algn="just"/>
            <a:r>
              <a:rPr lang="uk-UA" sz="2000" b="1" dirty="0">
                <a:latin typeface="Times New Roman" pitchFamily="18" charset="0"/>
                <a:cs typeface="Times New Roman" pitchFamily="18" charset="0"/>
              </a:rPr>
              <a:t>Існує кілька видів </a:t>
            </a:r>
            <a:r>
              <a:rPr lang="uk-UA" sz="2000" b="1" dirty="0" err="1">
                <a:latin typeface="Times New Roman" pitchFamily="18" charset="0"/>
                <a:cs typeface="Times New Roman" pitchFamily="18" charset="0"/>
              </a:rPr>
              <a:t>аквааеробіки</a:t>
            </a:r>
            <a:r>
              <a:rPr lang="uk-UA" sz="2000" b="1"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lvl="0" indent="449263" algn="just"/>
            <a:r>
              <a:rPr lang="uk-UA" sz="2000" i="1" dirty="0" err="1">
                <a:latin typeface="Times New Roman" pitchFamily="18" charset="0"/>
                <a:cs typeface="Times New Roman" pitchFamily="18" charset="0"/>
              </a:rPr>
              <a:t>Aqua</a:t>
            </a:r>
            <a:r>
              <a:rPr lang="uk-UA" sz="2000" i="1" dirty="0">
                <a:latin typeface="Times New Roman" pitchFamily="18" charset="0"/>
                <a:cs typeface="Times New Roman" pitchFamily="18" charset="0"/>
              </a:rPr>
              <a:t> </a:t>
            </a:r>
            <a:r>
              <a:rPr lang="uk-UA" sz="2000" i="1" dirty="0" err="1">
                <a:latin typeface="Times New Roman" pitchFamily="18" charset="0"/>
                <a:cs typeface="Times New Roman" pitchFamily="18" charset="0"/>
              </a:rPr>
              <a:t>Jogging</a:t>
            </a:r>
            <a:r>
              <a:rPr lang="uk-UA" sz="2000" dirty="0">
                <a:latin typeface="Times New Roman" pitchFamily="18" charset="0"/>
                <a:cs typeface="Times New Roman" pitchFamily="18" charset="0"/>
              </a:rPr>
              <a:t> – імітація бігу у воді.</a:t>
            </a:r>
            <a:endParaRPr lang="ru-RU" sz="2000" dirty="0">
              <a:latin typeface="Times New Roman" pitchFamily="18" charset="0"/>
              <a:cs typeface="Times New Roman" pitchFamily="18" charset="0"/>
            </a:endParaRPr>
          </a:p>
          <a:p>
            <a:pPr lvl="0" indent="449263" algn="just"/>
            <a:r>
              <a:rPr lang="uk-UA" sz="2000" i="1" dirty="0" err="1">
                <a:latin typeface="Times New Roman" pitchFamily="18" charset="0"/>
                <a:cs typeface="Times New Roman" pitchFamily="18" charset="0"/>
              </a:rPr>
              <a:t>Aqua</a:t>
            </a:r>
            <a:r>
              <a:rPr lang="uk-UA" sz="2000" i="1" dirty="0">
                <a:latin typeface="Times New Roman" pitchFamily="18" charset="0"/>
                <a:cs typeface="Times New Roman" pitchFamily="18" charset="0"/>
              </a:rPr>
              <a:t> </a:t>
            </a:r>
            <a:r>
              <a:rPr lang="uk-UA" sz="2000" i="1" dirty="0" err="1">
                <a:latin typeface="Times New Roman" pitchFamily="18" charset="0"/>
                <a:cs typeface="Times New Roman" pitchFamily="18" charset="0"/>
              </a:rPr>
              <a:t>Relaxation</a:t>
            </a:r>
            <a:r>
              <a:rPr lang="uk-UA" sz="2000" dirty="0">
                <a:latin typeface="Times New Roman" pitchFamily="18" charset="0"/>
                <a:cs typeface="Times New Roman" pitchFamily="18" charset="0"/>
              </a:rPr>
              <a:t> – вправи на розтяжку і розслаблення різних груп м’язів.</a:t>
            </a:r>
            <a:endParaRPr lang="ru-RU" sz="2000" dirty="0">
              <a:latin typeface="Times New Roman" pitchFamily="18" charset="0"/>
              <a:cs typeface="Times New Roman" pitchFamily="18" charset="0"/>
            </a:endParaRPr>
          </a:p>
          <a:p>
            <a:pPr lvl="0" indent="449263" algn="just"/>
            <a:r>
              <a:rPr lang="uk-UA" sz="2000" i="1" dirty="0" err="1">
                <a:latin typeface="Times New Roman" pitchFamily="18" charset="0"/>
                <a:cs typeface="Times New Roman" pitchFamily="18" charset="0"/>
              </a:rPr>
              <a:t>Aqua</a:t>
            </a:r>
            <a:r>
              <a:rPr lang="uk-UA" sz="2000" i="1" dirty="0">
                <a:latin typeface="Times New Roman" pitchFamily="18" charset="0"/>
                <a:cs typeface="Times New Roman" pitchFamily="18" charset="0"/>
              </a:rPr>
              <a:t> </a:t>
            </a:r>
            <a:r>
              <a:rPr lang="uk-UA" sz="2000" i="1" dirty="0" err="1">
                <a:latin typeface="Times New Roman" pitchFamily="18" charset="0"/>
                <a:cs typeface="Times New Roman" pitchFamily="18" charset="0"/>
              </a:rPr>
              <a:t>Gym</a:t>
            </a:r>
            <a:r>
              <a:rPr lang="uk-UA" sz="2000" dirty="0">
                <a:latin typeface="Times New Roman" pitchFamily="18" charset="0"/>
                <a:cs typeface="Times New Roman" pitchFamily="18" charset="0"/>
              </a:rPr>
              <a:t> – силове тренування з використанням спеціального устаткування: плавучих гантелей, м’ячів, спе­ціаль­них гнучких паличок, що збільшують опір.</a:t>
            </a:r>
            <a:endParaRPr lang="ru-RU" sz="2000" dirty="0">
              <a:latin typeface="Times New Roman" pitchFamily="18" charset="0"/>
              <a:cs typeface="Times New Roman" pitchFamily="18" charset="0"/>
            </a:endParaRPr>
          </a:p>
          <a:p>
            <a:pPr lvl="0" indent="449263" algn="just"/>
            <a:r>
              <a:rPr lang="uk-UA" sz="2000" i="1" dirty="0" err="1">
                <a:latin typeface="Times New Roman" pitchFamily="18" charset="0"/>
                <a:cs typeface="Times New Roman" pitchFamily="18" charset="0"/>
              </a:rPr>
              <a:t>Aqua</a:t>
            </a:r>
            <a:r>
              <a:rPr lang="uk-UA" sz="2000" i="1" dirty="0">
                <a:latin typeface="Times New Roman" pitchFamily="18" charset="0"/>
                <a:cs typeface="Times New Roman" pitchFamily="18" charset="0"/>
              </a:rPr>
              <a:t> </a:t>
            </a:r>
            <a:r>
              <a:rPr lang="uk-UA" sz="2000" i="1" dirty="0" err="1">
                <a:latin typeface="Times New Roman" pitchFamily="18" charset="0"/>
                <a:cs typeface="Times New Roman" pitchFamily="18" charset="0"/>
              </a:rPr>
              <a:t>Box</a:t>
            </a:r>
            <a:r>
              <a:rPr lang="uk-UA" sz="2000" dirty="0">
                <a:latin typeface="Times New Roman" pitchFamily="18" charset="0"/>
                <a:cs typeface="Times New Roman" pitchFamily="18" charset="0"/>
              </a:rPr>
              <a:t> – заняття з елементами боксу, карате і кікбоксингу.</a:t>
            </a:r>
            <a:endParaRPr lang="ru-RU" sz="2000" dirty="0">
              <a:latin typeface="Times New Roman" pitchFamily="18" charset="0"/>
              <a:cs typeface="Times New Roman" pitchFamily="18" charset="0"/>
            </a:endParaRPr>
          </a:p>
          <a:p>
            <a:pPr lvl="0" indent="449263" algn="just"/>
            <a:r>
              <a:rPr lang="uk-UA" sz="2000" i="1" dirty="0" err="1">
                <a:latin typeface="Times New Roman" pitchFamily="18" charset="0"/>
                <a:cs typeface="Times New Roman" pitchFamily="18" charset="0"/>
              </a:rPr>
              <a:t>Aqua</a:t>
            </a:r>
            <a:r>
              <a:rPr lang="uk-UA" sz="2000" i="1" dirty="0">
                <a:latin typeface="Times New Roman" pitchFamily="18" charset="0"/>
                <a:cs typeface="Times New Roman" pitchFamily="18" charset="0"/>
              </a:rPr>
              <a:t> </a:t>
            </a:r>
            <a:r>
              <a:rPr lang="uk-UA" sz="2000" i="1" dirty="0" err="1">
                <a:latin typeface="Times New Roman" pitchFamily="18" charset="0"/>
                <a:cs typeface="Times New Roman" pitchFamily="18" charset="0"/>
              </a:rPr>
              <a:t>Cycle</a:t>
            </a:r>
            <a:r>
              <a:rPr lang="uk-UA" sz="2000" dirty="0">
                <a:latin typeface="Times New Roman" pitchFamily="18" charset="0"/>
                <a:cs typeface="Times New Roman" pitchFamily="18" charset="0"/>
              </a:rPr>
              <a:t> – вправи, що імітують їзду на велосипеді.</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89559873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16632"/>
            <a:ext cx="7632848" cy="1631216"/>
          </a:xfrm>
          <a:prstGeom prst="rect">
            <a:avLst/>
          </a:prstGeom>
        </p:spPr>
        <p:txBody>
          <a:bodyPr wrap="square">
            <a:spAutoFit/>
          </a:bodyPr>
          <a:lstStyle/>
          <a:p>
            <a:pPr indent="449263" algn="just"/>
            <a:r>
              <a:rPr lang="uk-UA" sz="2000" b="1" dirty="0">
                <a:latin typeface="Times New Roman" pitchFamily="18" charset="0"/>
                <a:cs typeface="Times New Roman" pitchFamily="18" charset="0"/>
              </a:rPr>
              <a:t>Шейпінг</a:t>
            </a:r>
            <a:r>
              <a:rPr lang="uk-UA" sz="2000" dirty="0">
                <a:latin typeface="Times New Roman" pitchFamily="18" charset="0"/>
                <a:cs typeface="Times New Roman" pitchFamily="18" charset="0"/>
              </a:rPr>
              <a:t> – це один із нетрадиційних видів оздо­ровчої гімнастики, що взяв усе найкраще: з аеробіки – музику, динамічні навантаження, що дозволяють зміцнювати серцево-судинну систему, забирати зайві «запаси», а з атле­тизму – можливість впливати на локальні групи м’язів.</a:t>
            </a:r>
            <a:endParaRPr lang="ru-RU" sz="2000" dirty="0">
              <a:latin typeface="Times New Roman" pitchFamily="18" charset="0"/>
              <a:cs typeface="Times New Roman" pitchFamily="18" charset="0"/>
            </a:endParaRPr>
          </a:p>
        </p:txBody>
      </p:sp>
      <p:sp>
        <p:nvSpPr>
          <p:cNvPr id="3" name="Прямоугольник 2"/>
          <p:cNvSpPr/>
          <p:nvPr/>
        </p:nvSpPr>
        <p:spPr>
          <a:xfrm>
            <a:off x="1202138" y="1750485"/>
            <a:ext cx="7776864" cy="4708981"/>
          </a:xfrm>
          <a:prstGeom prst="rect">
            <a:avLst/>
          </a:prstGeom>
        </p:spPr>
        <p:txBody>
          <a:bodyPr wrap="square">
            <a:spAutoFit/>
          </a:bodyPr>
          <a:lstStyle/>
          <a:p>
            <a:pPr indent="449263" algn="just"/>
            <a:r>
              <a:rPr lang="uk-UA" sz="2000" dirty="0">
                <a:latin typeface="Times New Roman" pitchFamily="18" charset="0"/>
                <a:cs typeface="Times New Roman" pitchFamily="18" charset="0"/>
              </a:rPr>
              <a:t>У порівнянні з іншими видами оздоровчої гімнастики шейпінг має низку відмінних особливостей.</a:t>
            </a:r>
            <a:endParaRPr lang="ru-RU" sz="2000" dirty="0">
              <a:latin typeface="Times New Roman" pitchFamily="18" charset="0"/>
              <a:cs typeface="Times New Roman" pitchFamily="18" charset="0"/>
            </a:endParaRPr>
          </a:p>
          <a:p>
            <a:pPr indent="449263" algn="just"/>
            <a:r>
              <a:rPr lang="uk-UA" sz="2000" dirty="0" smtClean="0">
                <a:latin typeface="Times New Roman" pitchFamily="18" charset="0"/>
                <a:cs typeface="Times New Roman" pitchFamily="18" charset="0"/>
              </a:rPr>
              <a:t>1.</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Для </a:t>
            </a:r>
            <a:r>
              <a:rPr lang="uk-UA" sz="2000" dirty="0">
                <a:latin typeface="Times New Roman" pitchFamily="18" charset="0"/>
                <a:cs typeface="Times New Roman" pitchFamily="18" charset="0"/>
              </a:rPr>
              <a:t>оцінки вихідних даних фізичного розвитку люди­ни використовується медичне і антропометричне тесту­вання, що дозволяє визначити функціональні можли­вості, дати об’єк­тив­но-суб’єктивну оцінку фігури і вибрати відпо­відну про­граму для тренування.</a:t>
            </a:r>
            <a:endParaRPr lang="ru-RU" sz="2000" dirty="0">
              <a:latin typeface="Times New Roman" pitchFamily="18" charset="0"/>
              <a:cs typeface="Times New Roman" pitchFamily="18" charset="0"/>
            </a:endParaRPr>
          </a:p>
          <a:p>
            <a:pPr indent="449263" algn="just"/>
            <a:r>
              <a:rPr lang="uk-UA" sz="2000" dirty="0" smtClean="0">
                <a:latin typeface="Times New Roman" pitchFamily="18" charset="0"/>
                <a:cs typeface="Times New Roman" pitchFamily="18" charset="0"/>
              </a:rPr>
              <a:t>2. Вся </a:t>
            </a:r>
            <a:r>
              <a:rPr lang="uk-UA" sz="2000" dirty="0">
                <a:latin typeface="Times New Roman" pitchFamily="18" charset="0"/>
                <a:cs typeface="Times New Roman" pitchFamily="18" charset="0"/>
              </a:rPr>
              <a:t>система занять </a:t>
            </a:r>
            <a:r>
              <a:rPr lang="uk-UA" sz="2000" dirty="0" smtClean="0">
                <a:latin typeface="Times New Roman" pitchFamily="18" charset="0"/>
                <a:cs typeface="Times New Roman" pitchFamily="18" charset="0"/>
              </a:rPr>
              <a:t>шейпингом </a:t>
            </a:r>
            <a:r>
              <a:rPr lang="uk-UA" sz="2000" dirty="0">
                <a:latin typeface="Times New Roman" pitchFamily="18" charset="0"/>
                <a:cs typeface="Times New Roman" pitchFamily="18" charset="0"/>
              </a:rPr>
              <a:t>забезпечується наяв­ністю комп’ютерних технологій, починаючи з діагностики стану того, хто займається, і визначенням його готовності до занять.</a:t>
            </a:r>
            <a:endParaRPr lang="ru-RU" sz="2000" dirty="0">
              <a:latin typeface="Times New Roman" pitchFamily="18" charset="0"/>
              <a:cs typeface="Times New Roman" pitchFamily="18" charset="0"/>
            </a:endParaRPr>
          </a:p>
          <a:p>
            <a:pPr indent="449263" algn="just"/>
            <a:r>
              <a:rPr lang="uk-UA" sz="2000" dirty="0" smtClean="0">
                <a:latin typeface="Times New Roman" pitchFamily="18" charset="0"/>
                <a:cs typeface="Times New Roman" pitchFamily="18" charset="0"/>
              </a:rPr>
              <a:t>3. Невід’ємним </a:t>
            </a:r>
            <a:r>
              <a:rPr lang="uk-UA" sz="2000" dirty="0">
                <a:latin typeface="Times New Roman" pitchFamily="18" charset="0"/>
                <a:cs typeface="Times New Roman" pitchFamily="18" charset="0"/>
              </a:rPr>
              <a:t>атрибутом занять </a:t>
            </a:r>
            <a:r>
              <a:rPr lang="uk-UA" sz="2000" dirty="0" smtClean="0">
                <a:latin typeface="Times New Roman" pitchFamily="18" charset="0"/>
                <a:cs typeface="Times New Roman" pitchFamily="18" charset="0"/>
              </a:rPr>
              <a:t>шейпингом </a:t>
            </a:r>
            <a:r>
              <a:rPr lang="uk-UA" sz="2000" dirty="0">
                <a:latin typeface="Times New Roman" pitchFamily="18" charset="0"/>
                <a:cs typeface="Times New Roman" pitchFamily="18" charset="0"/>
              </a:rPr>
              <a:t>є відео-моніторинг. Відтворення відео-програм забезпечує музичне оформлення занять, підвищує самостійність.</a:t>
            </a:r>
            <a:endParaRPr lang="ru-RU" sz="2000" dirty="0">
              <a:latin typeface="Times New Roman" pitchFamily="18" charset="0"/>
              <a:cs typeface="Times New Roman" pitchFamily="18" charset="0"/>
            </a:endParaRPr>
          </a:p>
          <a:p>
            <a:pPr indent="449263" algn="just"/>
            <a:r>
              <a:rPr lang="uk-UA" sz="2000" dirty="0" smtClean="0">
                <a:latin typeface="Times New Roman" pitchFamily="18" charset="0"/>
                <a:cs typeface="Times New Roman" pitchFamily="18" charset="0"/>
              </a:rPr>
              <a:t>4. Позитивний </a:t>
            </a:r>
            <a:r>
              <a:rPr lang="uk-UA" sz="2000" dirty="0">
                <a:latin typeface="Times New Roman" pitchFamily="18" charset="0"/>
                <a:cs typeface="Times New Roman" pitchFamily="18" charset="0"/>
              </a:rPr>
              <a:t>ефект від занять </a:t>
            </a:r>
            <a:r>
              <a:rPr lang="uk-UA" sz="2000" dirty="0" smtClean="0">
                <a:latin typeface="Times New Roman" pitchFamily="18" charset="0"/>
                <a:cs typeface="Times New Roman" pitchFamily="18" charset="0"/>
              </a:rPr>
              <a:t>шейпингом </a:t>
            </a:r>
            <a:r>
              <a:rPr lang="uk-UA" sz="2000" dirty="0">
                <a:latin typeface="Times New Roman" pitchFamily="18" charset="0"/>
                <a:cs typeface="Times New Roman" pitchFamily="18" charset="0"/>
              </a:rPr>
              <a:t>немислимий без поєднання фізичних вправ з раціональним харчуванням. </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913575591"/>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latin typeface="Times New Roman" pitchFamily="18" charset="0"/>
                <a:cs typeface="Times New Roman" pitchFamily="18" charset="0"/>
              </a:rPr>
              <a:t>7. </a:t>
            </a:r>
            <a:r>
              <a:rPr lang="ru-RU" dirty="0" err="1">
                <a:latin typeface="Times New Roman" pitchFamily="18" charset="0"/>
                <a:cs typeface="Times New Roman" pitchFamily="18" charset="0"/>
              </a:rPr>
              <a:t>Комп’ютерні</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фітнес-програми</a:t>
            </a:r>
            <a:endParaRPr lang="ru-RU" dirty="0">
              <a:latin typeface="Times New Roman" pitchFamily="18" charset="0"/>
              <a:cs typeface="Times New Roman" pitchFamily="18" charset="0"/>
            </a:endParaRPr>
          </a:p>
        </p:txBody>
      </p:sp>
      <p:sp>
        <p:nvSpPr>
          <p:cNvPr id="4" name="Прямоугольник 3"/>
          <p:cNvSpPr/>
          <p:nvPr/>
        </p:nvSpPr>
        <p:spPr>
          <a:xfrm>
            <a:off x="1259632" y="1340768"/>
            <a:ext cx="7416824" cy="5078313"/>
          </a:xfrm>
          <a:prstGeom prst="rect">
            <a:avLst/>
          </a:prstGeom>
        </p:spPr>
        <p:txBody>
          <a:bodyPr wrap="square">
            <a:spAutoFit/>
          </a:bodyPr>
          <a:lstStyle/>
          <a:p>
            <a:pPr indent="449263" algn="just"/>
            <a:r>
              <a:rPr lang="uk-UA" dirty="0">
                <a:latin typeface="Times New Roman" pitchFamily="18" charset="0"/>
                <a:cs typeface="Times New Roman" pitchFamily="18" charset="0"/>
              </a:rPr>
              <a:t>Однією з таких програм є комп’ютерна програма «</a:t>
            </a:r>
            <a:r>
              <a:rPr lang="uk-UA" i="1" dirty="0" err="1">
                <a:latin typeface="Times New Roman" pitchFamily="18" charset="0"/>
                <a:cs typeface="Times New Roman" pitchFamily="18" charset="0"/>
              </a:rPr>
              <a:t>Aerobic</a:t>
            </a:r>
            <a:r>
              <a:rPr lang="uk-UA" dirty="0">
                <a:latin typeface="Times New Roman" pitchFamily="18" charset="0"/>
                <a:cs typeface="Times New Roman" pitchFamily="18" charset="0"/>
              </a:rPr>
              <a:t>» (CYBEX), що являє собою версію відео-уроку аеробіки, де рухи спроектовані у вигляді відео-анімації, амплі­туда і темп рухів відповідають реальним рухам. Ця про­грама містить більше 20 вправ і складається чотирьох частин.</a:t>
            </a:r>
            <a:endParaRPr lang="ru-RU" dirty="0">
              <a:latin typeface="Times New Roman" pitchFamily="18" charset="0"/>
              <a:cs typeface="Times New Roman" pitchFamily="18" charset="0"/>
            </a:endParaRPr>
          </a:p>
          <a:p>
            <a:pPr indent="449263" algn="just"/>
            <a:r>
              <a:rPr lang="uk-UA" dirty="0">
                <a:latin typeface="Times New Roman" pitchFamily="18" charset="0"/>
                <a:cs typeface="Times New Roman" pitchFamily="18" charset="0"/>
              </a:rPr>
              <a:t>1. Розминка – 7 вправ;</a:t>
            </a:r>
            <a:endParaRPr lang="ru-RU" dirty="0">
              <a:latin typeface="Times New Roman" pitchFamily="18" charset="0"/>
              <a:cs typeface="Times New Roman" pitchFamily="18" charset="0"/>
            </a:endParaRPr>
          </a:p>
          <a:p>
            <a:pPr indent="449263" algn="just"/>
            <a:r>
              <a:rPr lang="uk-UA" dirty="0">
                <a:latin typeface="Times New Roman" pitchFamily="18" charset="0"/>
                <a:cs typeface="Times New Roman" pitchFamily="18" charset="0"/>
              </a:rPr>
              <a:t>2. Аеробна частина – 5–6 вправ;</a:t>
            </a:r>
            <a:endParaRPr lang="ru-RU" dirty="0">
              <a:latin typeface="Times New Roman" pitchFamily="18" charset="0"/>
              <a:cs typeface="Times New Roman" pitchFamily="18" charset="0"/>
            </a:endParaRPr>
          </a:p>
          <a:p>
            <a:pPr indent="449263" algn="just"/>
            <a:r>
              <a:rPr lang="uk-UA" dirty="0">
                <a:latin typeface="Times New Roman" pitchFamily="18" charset="0"/>
                <a:cs typeface="Times New Roman" pitchFamily="18" charset="0"/>
              </a:rPr>
              <a:t>3. Силова частина – 4 вправи;</a:t>
            </a:r>
            <a:endParaRPr lang="ru-RU" dirty="0">
              <a:latin typeface="Times New Roman" pitchFamily="18" charset="0"/>
              <a:cs typeface="Times New Roman" pitchFamily="18" charset="0"/>
            </a:endParaRPr>
          </a:p>
          <a:p>
            <a:pPr indent="449263" algn="just"/>
            <a:r>
              <a:rPr lang="uk-UA" dirty="0">
                <a:latin typeface="Times New Roman" pitchFamily="18" charset="0"/>
                <a:cs typeface="Times New Roman" pitchFamily="18" charset="0"/>
              </a:rPr>
              <a:t>4. Заключна частина – 6–7 вправ</a:t>
            </a:r>
            <a:r>
              <a:rPr lang="uk-UA" dirty="0" smtClean="0">
                <a:latin typeface="Times New Roman" pitchFamily="18" charset="0"/>
                <a:cs typeface="Times New Roman" pitchFamily="18" charset="0"/>
              </a:rPr>
              <a:t>.</a:t>
            </a:r>
          </a:p>
          <a:p>
            <a:pPr indent="449263" algn="just"/>
            <a:r>
              <a:rPr lang="uk-UA" b="1" dirty="0">
                <a:latin typeface="Times New Roman" pitchFamily="18" charset="0"/>
                <a:cs typeface="Times New Roman" pitchFamily="18" charset="0"/>
              </a:rPr>
              <a:t>Результатом використання комп’ютерних технологій є:</a:t>
            </a:r>
            <a:endParaRPr lang="ru-RU" b="1"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 зменшення </a:t>
            </a:r>
            <a:r>
              <a:rPr lang="uk-UA" dirty="0">
                <a:latin typeface="Times New Roman" pitchFamily="18" charset="0"/>
                <a:cs typeface="Times New Roman" pitchFamily="18" charset="0"/>
              </a:rPr>
              <a:t>ризиків зриву адаптивних можливостей організму студентів шляхом оптимізації структури та обсягу фізичних навантажень;</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 організація </a:t>
            </a:r>
            <a:r>
              <a:rPr lang="uk-UA" dirty="0">
                <a:latin typeface="Times New Roman" pitchFamily="18" charset="0"/>
                <a:cs typeface="Times New Roman" pitchFamily="18" charset="0"/>
              </a:rPr>
              <a:t>цільових тренувальних дій на </a:t>
            </a:r>
            <a:r>
              <a:rPr lang="uk-UA" dirty="0" err="1">
                <a:latin typeface="Times New Roman" pitchFamily="18" charset="0"/>
                <a:cs typeface="Times New Roman" pitchFamily="18" charset="0"/>
              </a:rPr>
              <a:t>кінезіоло­гічні</a:t>
            </a:r>
            <a:r>
              <a:rPr lang="uk-UA" dirty="0">
                <a:latin typeface="Times New Roman" pitchFamily="18" charset="0"/>
                <a:cs typeface="Times New Roman" pitchFamily="18" charset="0"/>
              </a:rPr>
              <a:t> системи студентів;</a:t>
            </a:r>
            <a:endParaRPr lang="ru-RU" dirty="0">
              <a:latin typeface="Times New Roman" pitchFamily="18" charset="0"/>
              <a:cs typeface="Times New Roman" pitchFamily="18" charset="0"/>
            </a:endParaRPr>
          </a:p>
          <a:p>
            <a:pPr lvl="0" indent="449263" algn="just"/>
            <a:r>
              <a:rPr lang="uk-UA" dirty="0" smtClean="0">
                <a:latin typeface="Times New Roman" pitchFamily="18" charset="0"/>
                <a:cs typeface="Times New Roman" pitchFamily="18" charset="0"/>
              </a:rPr>
              <a:t>- оптимальний </a:t>
            </a:r>
            <a:r>
              <a:rPr lang="uk-UA" dirty="0">
                <a:latin typeface="Times New Roman" pitchFamily="18" charset="0"/>
                <a:cs typeface="Times New Roman" pitchFamily="18" charset="0"/>
              </a:rPr>
              <a:t>баланс фізичних та інтелектуальних наван­тажень, відпочинку, достатності харчування, засобів відновлення і стимуляції працездатності.</a:t>
            </a:r>
            <a:endParaRPr lang="ru-RU" dirty="0">
              <a:latin typeface="Times New Roman" pitchFamily="18" charset="0"/>
              <a:cs typeface="Times New Roman" pitchFamily="18" charset="0"/>
            </a:endParaRPr>
          </a:p>
          <a:p>
            <a:pPr indent="449263"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73090103"/>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348880"/>
            <a:ext cx="7498080" cy="1143000"/>
          </a:xfrm>
        </p:spPr>
        <p:txBody>
          <a:bodyPr/>
          <a:lstStyle/>
          <a:p>
            <a:pPr algn="ctr"/>
            <a:r>
              <a:rPr lang="uk-UA" dirty="0" smtClean="0">
                <a:latin typeface="Times New Roman" pitchFamily="18" charset="0"/>
                <a:cs typeface="Times New Roman" pitchFamily="18" charset="0"/>
              </a:rPr>
              <a:t>Дякую за увагу!!!</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007807437"/>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88640"/>
            <a:ext cx="7488832" cy="3970318"/>
          </a:xfrm>
          <a:prstGeom prst="rect">
            <a:avLst/>
          </a:prstGeom>
        </p:spPr>
        <p:txBody>
          <a:bodyPr wrap="square">
            <a:spAutoFit/>
          </a:bodyPr>
          <a:lstStyle/>
          <a:p>
            <a:pPr indent="363538" algn="ctr"/>
            <a:r>
              <a:rPr lang="uk-UA" sz="2800" b="1" dirty="0">
                <a:latin typeface="Times New Roman" pitchFamily="18" charset="0"/>
                <a:cs typeface="Times New Roman" pitchFamily="18" charset="0"/>
              </a:rPr>
              <a:t>Основні фактори, що визначають створення нових фітнес-програм:</a:t>
            </a:r>
            <a:endParaRPr lang="ru-RU" sz="2800" dirty="0">
              <a:latin typeface="Times New Roman" pitchFamily="18" charset="0"/>
              <a:cs typeface="Times New Roman" pitchFamily="18" charset="0"/>
            </a:endParaRPr>
          </a:p>
          <a:p>
            <a:pPr indent="363538"/>
            <a:r>
              <a:rPr lang="uk-UA" sz="2800" dirty="0">
                <a:latin typeface="Times New Roman" pitchFamily="18" charset="0"/>
                <a:cs typeface="Times New Roman" pitchFamily="18" charset="0"/>
              </a:rPr>
              <a:t>а</a:t>
            </a:r>
            <a:r>
              <a:rPr lang="uk-UA"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uk-UA" sz="2800" dirty="0" smtClean="0">
                <a:latin typeface="Times New Roman" pitchFamily="18" charset="0"/>
                <a:cs typeface="Times New Roman" pitchFamily="18" charset="0"/>
              </a:rPr>
              <a:t>результати </a:t>
            </a:r>
            <a:r>
              <a:rPr lang="uk-UA" sz="2800" dirty="0">
                <a:latin typeface="Times New Roman" pitchFamily="18" charset="0"/>
                <a:cs typeface="Times New Roman" pitchFamily="18" charset="0"/>
              </a:rPr>
              <a:t>наукових досліджень проблем рухової активності; </a:t>
            </a:r>
            <a:endParaRPr lang="ru-RU" sz="2800" dirty="0">
              <a:latin typeface="Times New Roman" pitchFamily="18" charset="0"/>
              <a:cs typeface="Times New Roman" pitchFamily="18" charset="0"/>
            </a:endParaRPr>
          </a:p>
          <a:p>
            <a:pPr indent="363538"/>
            <a:r>
              <a:rPr lang="uk-UA" sz="2800" dirty="0" smtClean="0">
                <a:latin typeface="Times New Roman" pitchFamily="18" charset="0"/>
                <a:cs typeface="Times New Roman" pitchFamily="18" charset="0"/>
              </a:rPr>
              <a:t>б)</a:t>
            </a:r>
            <a:r>
              <a:rPr lang="en-US" sz="2800" dirty="0" smtClean="0">
                <a:latin typeface="Times New Roman" pitchFamily="18" charset="0"/>
                <a:cs typeface="Times New Roman" pitchFamily="18" charset="0"/>
              </a:rPr>
              <a:t> </a:t>
            </a:r>
            <a:r>
              <a:rPr lang="uk-UA" sz="2800" dirty="0" smtClean="0">
                <a:latin typeface="Times New Roman" pitchFamily="18" charset="0"/>
                <a:cs typeface="Times New Roman" pitchFamily="18" charset="0"/>
              </a:rPr>
              <a:t>поява </a:t>
            </a:r>
            <a:r>
              <a:rPr lang="uk-UA" sz="2800" dirty="0">
                <a:latin typeface="Times New Roman" pitchFamily="18" charset="0"/>
                <a:cs typeface="Times New Roman" pitchFamily="18" charset="0"/>
              </a:rPr>
              <a:t>нового спортивного інвентарю й обладнання (степ-платформи,тренажери, </a:t>
            </a:r>
            <a:r>
              <a:rPr lang="uk-UA" sz="2800" dirty="0" err="1">
                <a:latin typeface="Times New Roman" pitchFamily="18" charset="0"/>
                <a:cs typeface="Times New Roman" pitchFamily="18" charset="0"/>
              </a:rPr>
              <a:t>фітболи</a:t>
            </a:r>
            <a:r>
              <a:rPr lang="uk-UA" sz="2800" dirty="0">
                <a:latin typeface="Times New Roman" pitchFamily="18" charset="0"/>
                <a:cs typeface="Times New Roman" pitchFamily="18" charset="0"/>
              </a:rPr>
              <a:t> тощо); </a:t>
            </a:r>
            <a:endParaRPr lang="ru-RU" sz="2800" dirty="0">
              <a:latin typeface="Times New Roman" pitchFamily="18" charset="0"/>
              <a:cs typeface="Times New Roman" pitchFamily="18" charset="0"/>
            </a:endParaRPr>
          </a:p>
          <a:p>
            <a:pPr indent="363538"/>
            <a:r>
              <a:rPr lang="uk-UA" sz="2800" dirty="0" smtClean="0">
                <a:latin typeface="Times New Roman" pitchFamily="18" charset="0"/>
                <a:cs typeface="Times New Roman" pitchFamily="18" charset="0"/>
              </a:rPr>
              <a:t>в)</a:t>
            </a:r>
            <a:r>
              <a:rPr lang="en-US" sz="2800" dirty="0" smtClean="0">
                <a:latin typeface="Times New Roman" pitchFamily="18" charset="0"/>
                <a:cs typeface="Times New Roman" pitchFamily="18" charset="0"/>
              </a:rPr>
              <a:t> </a:t>
            </a:r>
            <a:r>
              <a:rPr lang="uk-UA" sz="2800" dirty="0" smtClean="0">
                <a:latin typeface="Times New Roman" pitchFamily="18" charset="0"/>
                <a:cs typeface="Times New Roman" pitchFamily="18" charset="0"/>
              </a:rPr>
              <a:t>ініціатива </a:t>
            </a:r>
            <a:r>
              <a:rPr lang="uk-UA" sz="2800" dirty="0">
                <a:latin typeface="Times New Roman" pitchFamily="18" charset="0"/>
                <a:cs typeface="Times New Roman" pitchFamily="18" charset="0"/>
              </a:rPr>
              <a:t>та творчий пошук спеціалістів з фітнесу.</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664610063"/>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87624" y="260648"/>
            <a:ext cx="7488832" cy="4832092"/>
          </a:xfrm>
          <a:prstGeom prst="rect">
            <a:avLst/>
          </a:prstGeom>
        </p:spPr>
        <p:txBody>
          <a:bodyPr wrap="square">
            <a:spAutoFit/>
          </a:bodyPr>
          <a:lstStyle/>
          <a:p>
            <a:pPr indent="449263" algn="ctr"/>
            <a:r>
              <a:rPr lang="uk-UA" sz="2800" b="1" dirty="0" smtClean="0">
                <a:latin typeface="Times New Roman" pitchFamily="18" charset="0"/>
                <a:cs typeface="Times New Roman" pitchFamily="18" charset="0"/>
              </a:rPr>
              <a:t>Відповідно до переліку міжнародних стандартів та рекомендацій, фітнес-технології та програми диференційовані за такими напрямами:</a:t>
            </a:r>
          </a:p>
          <a:p>
            <a:pPr indent="449263"/>
            <a:r>
              <a:rPr lang="uk-UA" sz="2800" dirty="0" smtClean="0">
                <a:latin typeface="Times New Roman" pitchFamily="18" charset="0"/>
                <a:cs typeface="Times New Roman" pitchFamily="18" charset="0"/>
              </a:rPr>
              <a:t>–	аеробні програми;</a:t>
            </a:r>
          </a:p>
          <a:p>
            <a:pPr indent="449263"/>
            <a:r>
              <a:rPr lang="uk-UA" sz="2800" dirty="0" smtClean="0">
                <a:latin typeface="Times New Roman" pitchFamily="18" charset="0"/>
                <a:cs typeface="Times New Roman" pitchFamily="18" charset="0"/>
              </a:rPr>
              <a:t>–	силові програми;</a:t>
            </a:r>
          </a:p>
          <a:p>
            <a:pPr indent="449263"/>
            <a:r>
              <a:rPr lang="uk-UA" sz="2800" dirty="0" smtClean="0">
                <a:latin typeface="Times New Roman" pitchFamily="18" charset="0"/>
                <a:cs typeface="Times New Roman" pitchFamily="18" charset="0"/>
              </a:rPr>
              <a:t>–	програми змішаного формату;</a:t>
            </a:r>
          </a:p>
          <a:p>
            <a:pPr indent="449263"/>
            <a:r>
              <a:rPr lang="uk-UA" sz="2800" dirty="0" smtClean="0">
                <a:latin typeface="Times New Roman" pitchFamily="18" charset="0"/>
                <a:cs typeface="Times New Roman" pitchFamily="18" charset="0"/>
              </a:rPr>
              <a:t>–	програми «</a:t>
            </a:r>
            <a:r>
              <a:rPr lang="uk-UA" sz="2800" dirty="0" err="1" smtClean="0">
                <a:latin typeface="Times New Roman" pitchFamily="18" charset="0"/>
                <a:cs typeface="Times New Roman" pitchFamily="18" charset="0"/>
              </a:rPr>
              <a:t>Body</a:t>
            </a:r>
            <a:r>
              <a:rPr lang="uk-UA" sz="2800" dirty="0" smtClean="0">
                <a:latin typeface="Times New Roman" pitchFamily="18" charset="0"/>
                <a:cs typeface="Times New Roman" pitchFamily="18" charset="0"/>
              </a:rPr>
              <a:t> &amp; </a:t>
            </a:r>
            <a:r>
              <a:rPr lang="uk-UA" sz="2800" dirty="0" err="1" smtClean="0">
                <a:latin typeface="Times New Roman" pitchFamily="18" charset="0"/>
                <a:cs typeface="Times New Roman" pitchFamily="18" charset="0"/>
              </a:rPr>
              <a:t>Mind</a:t>
            </a:r>
            <a:r>
              <a:rPr lang="uk-UA" sz="2800" dirty="0" smtClean="0">
                <a:latin typeface="Times New Roman" pitchFamily="18" charset="0"/>
                <a:cs typeface="Times New Roman" pitchFamily="18" charset="0"/>
              </a:rPr>
              <a:t>» (розумне тіло);</a:t>
            </a:r>
          </a:p>
          <a:p>
            <a:pPr indent="449263"/>
            <a:r>
              <a:rPr lang="uk-UA" sz="2800" dirty="0" smtClean="0">
                <a:latin typeface="Times New Roman" pitchFamily="18" charset="0"/>
                <a:cs typeface="Times New Roman" pitchFamily="18" charset="0"/>
              </a:rPr>
              <a:t>–	танцювальні програми;</a:t>
            </a:r>
          </a:p>
          <a:p>
            <a:pPr indent="449263"/>
            <a:r>
              <a:rPr lang="uk-UA" sz="2800" dirty="0" smtClean="0">
                <a:latin typeface="Times New Roman" pitchFamily="18" charset="0"/>
                <a:cs typeface="Times New Roman" pitchFamily="18" charset="0"/>
              </a:rPr>
              <a:t>–	програми з використанням східних єдиноборств.</a:t>
            </a:r>
            <a:endParaRPr lang="uk-UA" sz="2800" dirty="0">
              <a:latin typeface="Times New Roman" pitchFamily="18" charset="0"/>
              <a:cs typeface="Times New Roman" pitchFamily="18" charset="0"/>
            </a:endParaRPr>
          </a:p>
        </p:txBody>
      </p:sp>
    </p:spTree>
    <p:extLst>
      <p:ext uri="{BB962C8B-B14F-4D97-AF65-F5344CB8AC3E}">
        <p14:creationId xmlns:p14="http://schemas.microsoft.com/office/powerpoint/2010/main" val="230025421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260648"/>
            <a:ext cx="7632848" cy="5509200"/>
          </a:xfrm>
          <a:prstGeom prst="rect">
            <a:avLst/>
          </a:prstGeom>
        </p:spPr>
        <p:txBody>
          <a:bodyPr wrap="square">
            <a:spAutoFit/>
          </a:bodyPr>
          <a:lstStyle/>
          <a:p>
            <a:pPr indent="449263" algn="just"/>
            <a:r>
              <a:rPr lang="uk-UA" sz="2200" b="1" u="sng" dirty="0">
                <a:latin typeface="Times New Roman" pitchFamily="18" charset="0"/>
                <a:cs typeface="Times New Roman" pitchFamily="18" charset="0"/>
              </a:rPr>
              <a:t>Розрізняють два типи фітнес-програм:</a:t>
            </a:r>
            <a:endParaRPr lang="ru-RU" sz="2200" b="1" u="sng" dirty="0">
              <a:latin typeface="Times New Roman" pitchFamily="18" charset="0"/>
              <a:cs typeface="Times New Roman" pitchFamily="18" charset="0"/>
            </a:endParaRPr>
          </a:p>
          <a:p>
            <a:pPr indent="449263" algn="just"/>
            <a:r>
              <a:rPr lang="uk-UA" sz="2200" u="sng" dirty="0">
                <a:latin typeface="Times New Roman" pitchFamily="18" charset="0"/>
                <a:cs typeface="Times New Roman" pitchFamily="18" charset="0"/>
              </a:rPr>
              <a:t>1.</a:t>
            </a:r>
            <a:r>
              <a:rPr lang="uk-UA" sz="2200" i="1" u="sng" dirty="0">
                <a:latin typeface="Times New Roman" pitchFamily="18" charset="0"/>
                <a:cs typeface="Times New Roman" pitchFamily="18" charset="0"/>
              </a:rPr>
              <a:t>	Програми, засновані на видах рухової активності аеробного характеру</a:t>
            </a:r>
            <a:r>
              <a:rPr lang="uk-UA" sz="2200" u="sng" dirty="0">
                <a:latin typeface="Times New Roman" pitchFamily="18" charset="0"/>
                <a:cs typeface="Times New Roman" pitchFamily="18" charset="0"/>
              </a:rPr>
              <a:t>,</a:t>
            </a:r>
            <a:r>
              <a:rPr lang="uk-UA" sz="2200" dirty="0">
                <a:latin typeface="Times New Roman" pitchFamily="18" charset="0"/>
                <a:cs typeface="Times New Roman" pitchFamily="18" charset="0"/>
              </a:rPr>
              <a:t> включаючи оздоровчу ходьбу, біг підтюпцем, плавання, катання на роликових ковзанах, роботу на </a:t>
            </a:r>
            <a:r>
              <a:rPr lang="uk-UA" sz="2200" dirty="0" err="1">
                <a:latin typeface="Times New Roman" pitchFamily="18" charset="0"/>
                <a:cs typeface="Times New Roman" pitchFamily="18" charset="0"/>
              </a:rPr>
              <a:t>кардиотренажерах</a:t>
            </a:r>
            <a:r>
              <a:rPr lang="uk-UA" sz="2200" dirty="0">
                <a:latin typeface="Times New Roman" pitchFamily="18" charset="0"/>
                <a:cs typeface="Times New Roman" pitchFamily="18" charset="0"/>
              </a:rPr>
              <a:t>, </a:t>
            </a:r>
            <a:r>
              <a:rPr lang="uk-UA" sz="2200" dirty="0" err="1">
                <a:latin typeface="Times New Roman" pitchFamily="18" charset="0"/>
                <a:cs typeface="Times New Roman" pitchFamily="18" charset="0"/>
              </a:rPr>
              <a:t>спінкбайк-аеробіку</a:t>
            </a:r>
            <a:r>
              <a:rPr lang="uk-UA" sz="2200" dirty="0">
                <a:latin typeface="Times New Roman" pitchFamily="18" charset="0"/>
                <a:cs typeface="Times New Roman" pitchFamily="18" charset="0"/>
              </a:rPr>
              <a:t>. Для розвитку витри­валості використовуються програми на бігових доріж­ках і велотренажерах. Тривалість занять на тренажерах, що імітують гоночний велосипед (</a:t>
            </a:r>
            <a:r>
              <a:rPr lang="uk-UA" sz="2200" i="1" dirty="0" err="1">
                <a:latin typeface="Times New Roman" pitchFamily="18" charset="0"/>
                <a:cs typeface="Times New Roman" pitchFamily="18" charset="0"/>
              </a:rPr>
              <a:t>Cycle</a:t>
            </a:r>
            <a:r>
              <a:rPr lang="uk-UA" sz="2200" i="1" dirty="0">
                <a:latin typeface="Times New Roman" pitchFamily="18" charset="0"/>
                <a:cs typeface="Times New Roman" pitchFamily="18" charset="0"/>
              </a:rPr>
              <a:t> </a:t>
            </a:r>
            <a:r>
              <a:rPr lang="uk-UA" sz="2200" i="1" dirty="0" err="1">
                <a:latin typeface="Times New Roman" pitchFamily="18" charset="0"/>
                <a:cs typeface="Times New Roman" pitchFamily="18" charset="0"/>
              </a:rPr>
              <a:t>Beginners</a:t>
            </a:r>
            <a:r>
              <a:rPr lang="uk-UA" sz="2200" dirty="0">
                <a:latin typeface="Times New Roman" pitchFamily="18" charset="0"/>
                <a:cs typeface="Times New Roman" pitchFamily="18" charset="0"/>
              </a:rPr>
              <a:t>), і бігових доріжках (</a:t>
            </a:r>
            <a:r>
              <a:rPr lang="uk-UA" sz="2200" i="1" dirty="0">
                <a:latin typeface="Times New Roman" pitchFamily="18" charset="0"/>
                <a:cs typeface="Times New Roman" pitchFamily="18" charset="0"/>
              </a:rPr>
              <a:t>Trekking-30</a:t>
            </a:r>
            <a:r>
              <a:rPr lang="uk-UA" sz="2200" dirty="0">
                <a:latin typeface="Times New Roman" pitchFamily="18" charset="0"/>
                <a:cs typeface="Times New Roman" pitchFamily="18" charset="0"/>
              </a:rPr>
              <a:t>) 30 хв і рекомендується для почат­ківців. Для вищого рівня підготовленості тривалість занять збільшується: для простого рівня становить 40 хв, для під­готовлених – 50 хв і для добре підготовлених – 60 хв Інтенсивність занять варіюється від низької до високої.</a:t>
            </a:r>
            <a:endParaRPr lang="ru-RU" sz="2200" dirty="0">
              <a:latin typeface="Times New Roman" pitchFamily="18" charset="0"/>
              <a:cs typeface="Times New Roman" pitchFamily="18" charset="0"/>
            </a:endParaRPr>
          </a:p>
          <a:p>
            <a:pPr indent="449263" algn="just"/>
            <a:r>
              <a:rPr lang="uk-UA" sz="2200" u="sng" dirty="0">
                <a:latin typeface="Times New Roman" pitchFamily="18" charset="0"/>
                <a:cs typeface="Times New Roman" pitchFamily="18" charset="0"/>
              </a:rPr>
              <a:t>2.</a:t>
            </a:r>
            <a:r>
              <a:rPr lang="uk-UA" sz="2200" i="1" u="sng" dirty="0">
                <a:latin typeface="Times New Roman" pitchFamily="18" charset="0"/>
                <a:cs typeface="Times New Roman" pitchFamily="18" charset="0"/>
              </a:rPr>
              <a:t>	Програми, засновані на оздоровчих видах гімнастики</a:t>
            </a:r>
            <a:r>
              <a:rPr lang="uk-UA" sz="2200" dirty="0">
                <a:latin typeface="Times New Roman" pitchFamily="18" charset="0"/>
                <a:cs typeface="Times New Roman" pitchFamily="18" charset="0"/>
              </a:rPr>
              <a:t>, включаючи танцювальні програми; групові силові уроки; східні єдиноборства; ігрові види спорту; </a:t>
            </a:r>
            <a:r>
              <a:rPr lang="uk-UA" sz="2200" i="1" dirty="0">
                <a:latin typeface="Times New Roman" pitchFamily="18" charset="0"/>
                <a:cs typeface="Times New Roman" pitchFamily="18" charset="0"/>
              </a:rPr>
              <a:t>Cutdoor</a:t>
            </a:r>
            <a:r>
              <a:rPr lang="uk-UA" sz="2200" dirty="0">
                <a:latin typeface="Times New Roman" pitchFamily="18" charset="0"/>
                <a:cs typeface="Times New Roman" pitchFamily="18" charset="0"/>
              </a:rPr>
              <a:t>-програми.  </a:t>
            </a:r>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341451718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Другая 7">
      <a:dk1>
        <a:srgbClr val="000000"/>
      </a:dk1>
      <a:lt1>
        <a:srgbClr val="45F04D"/>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554</TotalTime>
  <Words>3870</Words>
  <Application>Microsoft Office PowerPoint</Application>
  <PresentationFormat>Экран (4:3)</PresentationFormat>
  <Paragraphs>507</Paragraphs>
  <Slides>63</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63</vt:i4>
      </vt:variant>
    </vt:vector>
  </HeadingPairs>
  <TitlesOfParts>
    <vt:vector size="72" baseType="lpstr">
      <vt:lpstr>Arial</vt:lpstr>
      <vt:lpstr>Calibri</vt:lpstr>
      <vt:lpstr>Corbel</vt:lpstr>
      <vt:lpstr>Gill Sans MT</vt:lpstr>
      <vt:lpstr>Symbol</vt:lpstr>
      <vt:lpstr>Times New Roman</vt:lpstr>
      <vt:lpstr>Verdana</vt:lpstr>
      <vt:lpstr>Wingdings 2</vt:lpstr>
      <vt:lpstr>Солнцестояние</vt:lpstr>
      <vt:lpstr>Відкрита  лекція на тему:  «Застосування фітнес-технології у  ЗВО»</vt:lpstr>
      <vt:lpstr>ПЛАН</vt:lpstr>
      <vt:lpstr>РЕКОМЕНДОВАНА ЛІТЕРАТУРА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Характеристика різних видів фітнес-програм.</vt:lpstr>
      <vt:lpstr>Презентация PowerPoint</vt:lpstr>
      <vt:lpstr>Презентация PowerPoint</vt:lpstr>
      <vt:lpstr>Презентация PowerPoint</vt:lpstr>
      <vt:lpstr>Презентация PowerPoint</vt:lpstr>
      <vt:lpstr>Презентация PowerPoint</vt:lpstr>
      <vt:lpstr>3. Фітнес-програми аеробної спрямованості.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Зміст фітнес-програм з використанням оздоровчих видів гімнастики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5. Фітнес-програми силової спрямованості</vt:lpstr>
      <vt:lpstr>Презентация PowerPoint</vt:lpstr>
      <vt:lpstr>Презентация PowerPoint</vt:lpstr>
      <vt:lpstr>Презентация PowerPoint</vt:lpstr>
      <vt:lpstr>6. Фітнес-програми, створені на основі оздоровчих видів гімнастики і занять силової спрямованості </vt:lpstr>
      <vt:lpstr>Презентация PowerPoint</vt:lpstr>
      <vt:lpstr>Презентация PowerPoint</vt:lpstr>
      <vt:lpstr>7. Комп’ютерні фітнес-програми</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Сучасні фізкультурно-оздоровчі технології у фізичному вихованні</dc:title>
  <dc:creator>Александр</dc:creator>
  <cp:lastModifiedBy>Nadiya</cp:lastModifiedBy>
  <cp:revision>56</cp:revision>
  <dcterms:created xsi:type="dcterms:W3CDTF">2015-03-09T07:03:43Z</dcterms:created>
  <dcterms:modified xsi:type="dcterms:W3CDTF">2025-03-19T12:41:53Z</dcterms:modified>
</cp:coreProperties>
</file>