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59" r:id="rId4"/>
    <p:sldId id="257" r:id="rId5"/>
    <p:sldId id="261" r:id="rId6"/>
    <p:sldId id="266" r:id="rId7"/>
    <p:sldId id="264" r:id="rId8"/>
    <p:sldId id="268" r:id="rId9"/>
    <p:sldId id="263" r:id="rId10"/>
    <p:sldId id="269" r:id="rId11"/>
    <p:sldId id="270" r:id="rId12"/>
    <p:sldId id="267" r:id="rId13"/>
  </p:sldIdLst>
  <p:sldSz cx="18288000" cy="10287000"/>
  <p:notesSz cx="6858000" cy="9144000"/>
  <p:embeddedFontLst>
    <p:embeddedFont>
      <p:font typeface="Georgia" panose="02040502050405020303" pitchFamily="18" charset="0"/>
      <p:regular r:id="rId14"/>
      <p:bold r:id="rId15"/>
      <p:italic r:id="rId16"/>
      <p:boldItalic r:id="rId17"/>
    </p:embeddedFont>
    <p:embeddedFont>
      <p:font typeface="Dosis" panose="020B0604020202020204" charset="0"/>
      <p:regular r:id="rId18"/>
    </p:embeddedFont>
    <p:embeddedFont>
      <p:font typeface="Wingdings 2" panose="05020102010507070707" pitchFamily="18" charset="2"/>
      <p:regular r:id="rId19"/>
    </p:embeddedFont>
    <p:embeddedFont>
      <p:font typeface="Dosis Medium" panose="020B0604020202020204" charset="0"/>
      <p:regular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 showGuides="1">
      <p:cViewPr varScale="1">
        <p:scale>
          <a:sx n="55" d="100"/>
          <a:sy n="55" d="100"/>
        </p:scale>
        <p:origin x="658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5.pn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1.png"/><Relationship Id="rId7" Type="http://schemas.openxmlformats.org/officeDocument/2006/relationships/image" Target="../media/image5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svg"/><Relationship Id="rId5" Type="http://schemas.openxmlformats.org/officeDocument/2006/relationships/image" Target="../media/image23.png"/><Relationship Id="rId4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28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76.sv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5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28.svg"/><Relationship Id="rId3" Type="http://schemas.openxmlformats.org/officeDocument/2006/relationships/image" Target="../media/image18.svg"/><Relationship Id="rId7" Type="http://schemas.openxmlformats.org/officeDocument/2006/relationships/image" Target="../media/image22.svg"/><Relationship Id="rId12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26.svg"/><Relationship Id="rId5" Type="http://schemas.openxmlformats.org/officeDocument/2006/relationships/image" Target="../media/image20.svg"/><Relationship Id="rId10" Type="http://schemas.openxmlformats.org/officeDocument/2006/relationships/image" Target="../media/image14.png"/><Relationship Id="rId4" Type="http://schemas.openxmlformats.org/officeDocument/2006/relationships/image" Target="../media/image11.png"/><Relationship Id="rId9" Type="http://schemas.openxmlformats.org/officeDocument/2006/relationships/image" Target="../media/image24.svg"/><Relationship Id="rId1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2.svg"/><Relationship Id="rId7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30.svg"/><Relationship Id="rId10" Type="http://schemas.openxmlformats.org/officeDocument/2006/relationships/image" Target="../media/image20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6.png"/><Relationship Id="rId3" Type="http://schemas.openxmlformats.org/officeDocument/2006/relationships/image" Target="../media/image34.svg"/><Relationship Id="rId7" Type="http://schemas.openxmlformats.org/officeDocument/2006/relationships/image" Target="../media/image38.svg"/><Relationship Id="rId12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5.jpeg"/><Relationship Id="rId5" Type="http://schemas.openxmlformats.org/officeDocument/2006/relationships/image" Target="../media/image36.svg"/><Relationship Id="rId10" Type="http://schemas.openxmlformats.org/officeDocument/2006/relationships/image" Target="../media/image9.png"/><Relationship Id="rId4" Type="http://schemas.openxmlformats.org/officeDocument/2006/relationships/image" Target="../media/image22.png"/><Relationship Id="rId9" Type="http://schemas.openxmlformats.org/officeDocument/2006/relationships/image" Target="../media/image40.svg"/><Relationship Id="rId14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9.png"/><Relationship Id="rId3" Type="http://schemas.openxmlformats.org/officeDocument/2006/relationships/image" Target="../media/image45.svg"/><Relationship Id="rId7" Type="http://schemas.openxmlformats.org/officeDocument/2006/relationships/image" Target="../media/image49.svg"/><Relationship Id="rId12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0" Type="http://schemas.openxmlformats.org/officeDocument/2006/relationships/image" Target="../media/image32.png"/><Relationship Id="rId4" Type="http://schemas.openxmlformats.org/officeDocument/2006/relationships/image" Target="../media/image29.png"/><Relationship Id="rId9" Type="http://schemas.openxmlformats.org/officeDocument/2006/relationships/image" Target="../media/image51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56.svg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openxmlformats.org/officeDocument/2006/relationships/image" Target="../media/image40.png"/><Relationship Id="rId4" Type="http://schemas.openxmlformats.org/officeDocument/2006/relationships/image" Target="../media/image9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41.png"/><Relationship Id="rId4" Type="http://schemas.openxmlformats.org/officeDocument/2006/relationships/image" Target="../media/image38.svg"/><Relationship Id="rId9" Type="http://schemas.openxmlformats.org/officeDocument/2006/relationships/image" Target="../media/image4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62.svg"/><Relationship Id="rId7" Type="http://schemas.openxmlformats.org/officeDocument/2006/relationships/image" Target="../media/image47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64.sv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663033" y="6195861"/>
            <a:ext cx="6914093" cy="5028432"/>
          </a:xfrm>
          <a:custGeom>
            <a:avLst/>
            <a:gdLst/>
            <a:ahLst/>
            <a:cxnLst/>
            <a:rect l="l" t="t" r="r" b="b"/>
            <a:pathLst>
              <a:path w="6914093" h="5028432">
                <a:moveTo>
                  <a:pt x="0" y="0"/>
                </a:moveTo>
                <a:lnTo>
                  <a:pt x="6914093" y="0"/>
                </a:lnTo>
                <a:lnTo>
                  <a:pt x="6914093" y="5028431"/>
                </a:lnTo>
                <a:lnTo>
                  <a:pt x="0" y="50284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029971" y="4820778"/>
            <a:ext cx="10228058" cy="1710875"/>
          </a:xfrm>
          <a:custGeom>
            <a:avLst/>
            <a:gdLst/>
            <a:ahLst/>
            <a:cxnLst/>
            <a:rect l="l" t="t" r="r" b="b"/>
            <a:pathLst>
              <a:path w="10228058" h="1710875">
                <a:moveTo>
                  <a:pt x="0" y="0"/>
                </a:moveTo>
                <a:lnTo>
                  <a:pt x="10228058" y="0"/>
                </a:lnTo>
                <a:lnTo>
                  <a:pt x="10228058" y="1710876"/>
                </a:lnTo>
                <a:lnTo>
                  <a:pt x="0" y="17108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3191843" y="4057392"/>
            <a:ext cx="12333788" cy="34624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0"/>
              </a:lnSpc>
            </a:pPr>
            <a:r>
              <a:rPr lang="en-US" sz="3865" dirty="0" err="1">
                <a:solidFill>
                  <a:srgbClr val="01070A"/>
                </a:solidFill>
                <a:latin typeface="Georgia" panose="02040502050405020303" pitchFamily="18" charset="0"/>
              </a:rPr>
              <a:t>Звіт</a:t>
            </a:r>
            <a:r>
              <a:rPr lang="en-US" sz="386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Georgia" panose="02040502050405020303" pitchFamily="18" charset="0"/>
              </a:rPr>
              <a:t>роботи</a:t>
            </a:r>
            <a:r>
              <a:rPr lang="en-US" sz="386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</a:p>
          <a:p>
            <a:pPr algn="ctr">
              <a:lnSpc>
                <a:spcPts val="5410"/>
              </a:lnSpc>
            </a:pPr>
            <a:r>
              <a:rPr lang="en-US" sz="3865" dirty="0" err="1">
                <a:solidFill>
                  <a:srgbClr val="01070A"/>
                </a:solidFill>
                <a:latin typeface="Georgia" panose="02040502050405020303" pitchFamily="18" charset="0"/>
              </a:rPr>
              <a:t>студентського</a:t>
            </a:r>
            <a:r>
              <a:rPr lang="en-US" sz="386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Georgia" panose="02040502050405020303" pitchFamily="18" charset="0"/>
              </a:rPr>
              <a:t>наукового</a:t>
            </a:r>
            <a:r>
              <a:rPr lang="en-US" sz="386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3865" dirty="0" err="1">
                <a:solidFill>
                  <a:srgbClr val="01070A"/>
                </a:solidFill>
                <a:latin typeface="Georgia" panose="02040502050405020303" pitchFamily="18" charset="0"/>
              </a:rPr>
              <a:t>гуртка</a:t>
            </a:r>
            <a:endParaRPr lang="en-US" sz="3865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5410"/>
              </a:lnSpc>
            </a:pPr>
            <a:r>
              <a:rPr lang="en-US" sz="386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4000" b="1" dirty="0">
                <a:solidFill>
                  <a:srgbClr val="01070A"/>
                </a:solidFill>
                <a:latin typeface="Georgia" panose="02040502050405020303" pitchFamily="18" charset="0"/>
              </a:rPr>
              <a:t>«</a:t>
            </a:r>
            <a:r>
              <a:rPr lang="en-US" sz="4000" b="1" dirty="0" err="1">
                <a:solidFill>
                  <a:srgbClr val="01070A"/>
                </a:solidFill>
                <a:latin typeface="Georgia" panose="02040502050405020303" pitchFamily="18" charset="0"/>
              </a:rPr>
              <a:t>Філософсько-дискусійний</a:t>
            </a:r>
            <a:r>
              <a:rPr lang="en-US" sz="4000" b="1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4000" b="1" dirty="0" err="1">
                <a:solidFill>
                  <a:srgbClr val="01070A"/>
                </a:solidFill>
                <a:latin typeface="Georgia" panose="02040502050405020303" pitchFamily="18" charset="0"/>
              </a:rPr>
              <a:t>клуб</a:t>
            </a:r>
            <a:r>
              <a:rPr lang="en-US" sz="4000" b="1" dirty="0">
                <a:solidFill>
                  <a:srgbClr val="01070A"/>
                </a:solidFill>
                <a:latin typeface="Georgia" panose="02040502050405020303" pitchFamily="18" charset="0"/>
              </a:rPr>
              <a:t>»</a:t>
            </a:r>
          </a:p>
          <a:p>
            <a:pPr algn="ctr">
              <a:lnSpc>
                <a:spcPts val="5410"/>
              </a:lnSpc>
            </a:pPr>
            <a:r>
              <a:rPr lang="ru-RU" sz="3200" i="1" dirty="0">
                <a:solidFill>
                  <a:srgbClr val="01070A"/>
                </a:solidFill>
                <a:latin typeface="Georgia" panose="02040502050405020303" pitchFamily="18" charset="0"/>
              </a:rPr>
              <a:t>з</a:t>
            </a:r>
            <a:r>
              <a:rPr lang="en-US" sz="3200" i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а</a:t>
            </a:r>
            <a:r>
              <a:rPr lang="uk-UA" sz="3200" i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 2024 рік</a:t>
            </a:r>
            <a:endParaRPr lang="en-US" sz="3200" i="1" dirty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5410"/>
              </a:lnSpc>
            </a:pPr>
            <a:endParaRPr lang="en-US" sz="3865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12456379" y="5404911"/>
            <a:ext cx="8246933" cy="6247677"/>
          </a:xfrm>
          <a:custGeom>
            <a:avLst/>
            <a:gdLst/>
            <a:ahLst/>
            <a:cxnLst/>
            <a:rect l="l" t="t" r="r" b="b"/>
            <a:pathLst>
              <a:path w="8246933" h="6247677">
                <a:moveTo>
                  <a:pt x="0" y="0"/>
                </a:moveTo>
                <a:lnTo>
                  <a:pt x="8246933" y="0"/>
                </a:lnTo>
                <a:lnTo>
                  <a:pt x="8246933" y="6247677"/>
                </a:lnTo>
                <a:lnTo>
                  <a:pt x="0" y="624767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15308980" y="-1652824"/>
            <a:ext cx="8905028" cy="5575060"/>
          </a:xfrm>
          <a:custGeom>
            <a:avLst/>
            <a:gdLst/>
            <a:ahLst/>
            <a:cxnLst/>
            <a:rect l="l" t="t" r="r" b="b"/>
            <a:pathLst>
              <a:path w="8905028" h="5575060">
                <a:moveTo>
                  <a:pt x="0" y="0"/>
                </a:moveTo>
                <a:lnTo>
                  <a:pt x="8905029" y="0"/>
                </a:lnTo>
                <a:lnTo>
                  <a:pt x="8905029" y="5575060"/>
                </a:lnTo>
                <a:lnTo>
                  <a:pt x="0" y="557506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 rot="-3495846">
            <a:off x="-3929800" y="-2685694"/>
            <a:ext cx="5243739" cy="7338566"/>
          </a:xfrm>
          <a:custGeom>
            <a:avLst/>
            <a:gdLst/>
            <a:ahLst/>
            <a:cxnLst/>
            <a:rect l="l" t="t" r="r" b="b"/>
            <a:pathLst>
              <a:path w="5243739" h="7338566">
                <a:moveTo>
                  <a:pt x="0" y="0"/>
                </a:moveTo>
                <a:lnTo>
                  <a:pt x="5243739" y="0"/>
                </a:lnTo>
                <a:lnTo>
                  <a:pt x="5243739" y="7338565"/>
                </a:lnTo>
                <a:lnTo>
                  <a:pt x="0" y="733856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7484620" y="963264"/>
            <a:ext cx="3124200" cy="3094128"/>
          </a:xfrm>
          <a:custGeom>
            <a:avLst/>
            <a:gdLst/>
            <a:ahLst/>
            <a:cxnLst/>
            <a:rect l="l" t="t" r="r" b="b"/>
            <a:pathLst>
              <a:path w="2313774" h="2265165">
                <a:moveTo>
                  <a:pt x="0" y="0"/>
                </a:moveTo>
                <a:lnTo>
                  <a:pt x="2313774" y="0"/>
                </a:lnTo>
                <a:lnTo>
                  <a:pt x="2313774" y="2265165"/>
                </a:lnTo>
                <a:lnTo>
                  <a:pt x="0" y="226516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4467939" y="8043110"/>
            <a:ext cx="8979456" cy="15260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НАУКОВИЙ КЕРІВНИК ГУРТКА :</a:t>
            </a:r>
          </a:p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Асистент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кафедри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філософії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та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міжнародної</a:t>
            </a:r>
            <a:r>
              <a:rPr lang="en-US" sz="2095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комунікації</a:t>
            </a:r>
            <a:endParaRPr lang="en-US" sz="2095" dirty="0" smtClean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>
              <a:lnSpc>
                <a:spcPts val="2930"/>
              </a:lnSpc>
              <a:spcBef>
                <a:spcPct val="0"/>
              </a:spcBef>
            </a:pPr>
            <a:r>
              <a:rPr lang="en-US" sz="2095" b="1" i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en-US" sz="2095" b="1" i="1" dirty="0">
                <a:solidFill>
                  <a:srgbClr val="01070A"/>
                </a:solidFill>
                <a:latin typeface="Georgia" panose="02040502050405020303" pitchFamily="18" charset="0"/>
              </a:rPr>
              <a:t>ШЕХОВЦОВА-БУРЯНОВА ВІКТОРІЯ АНАТОЛІЇВН</a:t>
            </a:r>
            <a:r>
              <a:rPr lang="en-US" sz="2095" dirty="0">
                <a:solidFill>
                  <a:srgbClr val="01070A"/>
                </a:solidFill>
                <a:latin typeface="Georgia" panose="02040502050405020303" pitchFamily="18" charset="0"/>
              </a:rPr>
              <a:t>А</a:t>
            </a:r>
          </a:p>
          <a:p>
            <a:pPr algn="ctr">
              <a:lnSpc>
                <a:spcPts val="3210"/>
              </a:lnSpc>
              <a:spcBef>
                <a:spcPct val="0"/>
              </a:spcBef>
            </a:pPr>
            <a:endParaRPr lang="en-US" sz="2095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8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>
                <a:solidFill>
                  <a:srgbClr val="01070A"/>
                </a:solidFill>
                <a:latin typeface="Georgia" panose="02040502050405020303" pitchFamily="18" charset="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11" name="Freeform 24"/>
          <p:cNvSpPr/>
          <p:nvPr/>
        </p:nvSpPr>
        <p:spPr>
          <a:xfrm>
            <a:off x="0" y="6887852"/>
            <a:ext cx="4152900" cy="3585502"/>
          </a:xfrm>
          <a:custGeom>
            <a:avLst/>
            <a:gdLst/>
            <a:ahLst/>
            <a:cxnLst/>
            <a:rect l="l" t="t" r="r" b="b"/>
            <a:pathLst>
              <a:path w="6367078" h="5335932">
                <a:moveTo>
                  <a:pt x="0" y="0"/>
                </a:moveTo>
                <a:lnTo>
                  <a:pt x="6367078" y="0"/>
                </a:lnTo>
                <a:lnTo>
                  <a:pt x="6367078" y="5335932"/>
                </a:lnTo>
                <a:lnTo>
                  <a:pt x="0" y="5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27"/>
          <p:cNvSpPr/>
          <p:nvPr/>
        </p:nvSpPr>
        <p:spPr>
          <a:xfrm>
            <a:off x="15212722" y="7521183"/>
            <a:ext cx="4460238" cy="3237756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8228" y="2674195"/>
            <a:ext cx="6096000" cy="545782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8147" y="2689370"/>
            <a:ext cx="7134889" cy="535116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2957847" y="1868432"/>
            <a:ext cx="12420600" cy="787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науково-практичного </a:t>
            </a:r>
            <a:r>
              <a:rPr lang="uk-UA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cемінару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«ІV КАНТІВСЬКІ ЧИТАННЯ» (до 300-ої річниці від дня народження І. </a:t>
            </a: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Канта)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uk-UA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квітня 2024 р.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8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>
                <a:solidFill>
                  <a:srgbClr val="01070A"/>
                </a:solidFill>
                <a:latin typeface="Georgia" panose="02040502050405020303" pitchFamily="18" charset="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13" name="Freeform 23"/>
          <p:cNvSpPr/>
          <p:nvPr/>
        </p:nvSpPr>
        <p:spPr>
          <a:xfrm>
            <a:off x="12624945" y="7798926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0073" y="3086100"/>
            <a:ext cx="6096000" cy="38671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7178" y="2993918"/>
            <a:ext cx="6096000" cy="4572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67000" y="1975391"/>
            <a:ext cx="12900755" cy="853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у науково-практичного семінару «Національна українська ідентичність очима молодих науковців</a:t>
            </a: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20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09 травня 2024 р.</a:t>
            </a:r>
            <a:endParaRPr lang="ru-RU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0" y="-1418908"/>
            <a:ext cx="18516595" cy="11953726"/>
            <a:chOff x="0" y="-47625"/>
            <a:chExt cx="4876799" cy="3148306"/>
          </a:xfrm>
        </p:grpSpPr>
        <p:sp>
          <p:nvSpPr>
            <p:cNvPr id="4" name="Freeform 4"/>
            <p:cNvSpPr/>
            <p:nvPr/>
          </p:nvSpPr>
          <p:spPr>
            <a:xfrm>
              <a:off x="60207" y="391348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 b="1"/>
            </a:p>
          </p:txBody>
        </p:sp>
      </p:grpSp>
      <p:sp>
        <p:nvSpPr>
          <p:cNvPr id="6" name="Freeform 6"/>
          <p:cNvSpPr/>
          <p:nvPr/>
        </p:nvSpPr>
        <p:spPr>
          <a:xfrm>
            <a:off x="10195682" y="4955439"/>
            <a:ext cx="9448343" cy="5616757"/>
          </a:xfrm>
          <a:custGeom>
            <a:avLst/>
            <a:gdLst/>
            <a:ahLst/>
            <a:cxnLst/>
            <a:rect l="l" t="t" r="r" b="b"/>
            <a:pathLst>
              <a:path w="9448343" h="5616757">
                <a:moveTo>
                  <a:pt x="0" y="0"/>
                </a:moveTo>
                <a:lnTo>
                  <a:pt x="9448342" y="0"/>
                </a:lnTo>
                <a:lnTo>
                  <a:pt x="9448342" y="5616757"/>
                </a:lnTo>
                <a:lnTo>
                  <a:pt x="0" y="56167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1400634" y="5428244"/>
            <a:ext cx="8436357" cy="5844796"/>
          </a:xfrm>
          <a:custGeom>
            <a:avLst/>
            <a:gdLst/>
            <a:ahLst/>
            <a:cxnLst/>
            <a:rect l="l" t="t" r="r" b="b"/>
            <a:pathLst>
              <a:path w="8436357" h="5844796">
                <a:moveTo>
                  <a:pt x="0" y="0"/>
                </a:moveTo>
                <a:lnTo>
                  <a:pt x="8436357" y="0"/>
                </a:lnTo>
                <a:lnTo>
                  <a:pt x="8436357" y="5844796"/>
                </a:lnTo>
                <a:lnTo>
                  <a:pt x="0" y="58447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855075" y="4733215"/>
            <a:ext cx="1332108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uk-UA" sz="5380" b="1" dirty="0">
                <a:solidFill>
                  <a:srgbClr val="01070A"/>
                </a:solidFill>
                <a:latin typeface="Georgia" panose="02040502050405020303" pitchFamily="18" charset="0"/>
              </a:rPr>
              <a:t>Дякую за увагу</a:t>
            </a:r>
            <a:r>
              <a:rPr lang="uk-UA" sz="6000" dirty="0">
                <a:solidFill>
                  <a:srgbClr val="01070A"/>
                </a:solidFill>
                <a:latin typeface="Georgia" panose="02040502050405020303" pitchFamily="18" charset="0"/>
              </a:rPr>
              <a:t>!</a:t>
            </a:r>
            <a:endParaRPr lang="en-US" sz="5380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800" y="834288"/>
            <a:ext cx="3782748" cy="37486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037331" y="2030095"/>
            <a:ext cx="13293258" cy="6791564"/>
            <a:chOff x="0" y="0"/>
            <a:chExt cx="3501105" cy="178872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0" y="0"/>
                  </a:moveTo>
                  <a:lnTo>
                    <a:pt x="3501105" y="0"/>
                  </a:lnTo>
                  <a:lnTo>
                    <a:pt x="3501105" y="1788725"/>
                  </a:lnTo>
                  <a:lnTo>
                    <a:pt x="0" y="1788725"/>
                  </a:lnTo>
                  <a:close/>
                </a:path>
              </a:pathLst>
            </a:custGeom>
            <a:solidFill>
              <a:srgbClr val="000000">
                <a:alpha val="31765"/>
              </a:srgbClr>
            </a:solidFill>
            <a:ln w="38100" cap="sq">
              <a:solidFill>
                <a:srgbClr val="000000">
                  <a:alpha val="31765"/>
                </a:srgbClr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-147716">
            <a:off x="2497371" y="1747718"/>
            <a:ext cx="13293258" cy="6791564"/>
            <a:chOff x="0" y="0"/>
            <a:chExt cx="3501105" cy="178872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501105" cy="1788725"/>
            </a:xfrm>
            <a:custGeom>
              <a:avLst/>
              <a:gdLst/>
              <a:ahLst/>
              <a:cxnLst/>
              <a:rect l="l" t="t" r="r" b="b"/>
              <a:pathLst>
                <a:path w="3501105" h="1788725">
                  <a:moveTo>
                    <a:pt x="6406" y="0"/>
                  </a:moveTo>
                  <a:lnTo>
                    <a:pt x="3494699" y="0"/>
                  </a:lnTo>
                  <a:cubicBezTo>
                    <a:pt x="3496397" y="0"/>
                    <a:pt x="3498027" y="675"/>
                    <a:pt x="3499229" y="1876"/>
                  </a:cubicBezTo>
                  <a:cubicBezTo>
                    <a:pt x="3500430" y="3078"/>
                    <a:pt x="3501105" y="4707"/>
                    <a:pt x="3501105" y="6406"/>
                  </a:cubicBezTo>
                  <a:lnTo>
                    <a:pt x="3501105" y="1782318"/>
                  </a:lnTo>
                  <a:cubicBezTo>
                    <a:pt x="3501105" y="1785856"/>
                    <a:pt x="3498237" y="1788725"/>
                    <a:pt x="3494699" y="1788725"/>
                  </a:cubicBezTo>
                  <a:lnTo>
                    <a:pt x="6406" y="1788725"/>
                  </a:lnTo>
                  <a:cubicBezTo>
                    <a:pt x="4707" y="1788725"/>
                    <a:pt x="3078" y="1788050"/>
                    <a:pt x="1876" y="1786848"/>
                  </a:cubicBezTo>
                  <a:cubicBezTo>
                    <a:pt x="675" y="1785647"/>
                    <a:pt x="0" y="1784017"/>
                    <a:pt x="0" y="1782318"/>
                  </a:cubicBezTo>
                  <a:lnTo>
                    <a:pt x="0" y="6406"/>
                  </a:lnTo>
                  <a:cubicBezTo>
                    <a:pt x="0" y="4707"/>
                    <a:pt x="675" y="3078"/>
                    <a:pt x="1876" y="1876"/>
                  </a:cubicBezTo>
                  <a:cubicBezTo>
                    <a:pt x="3078" y="675"/>
                    <a:pt x="4707" y="0"/>
                    <a:pt x="6406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3501105" cy="18363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6928985" y="1314623"/>
            <a:ext cx="3667332" cy="946839"/>
          </a:xfrm>
          <a:custGeom>
            <a:avLst/>
            <a:gdLst/>
            <a:ahLst/>
            <a:cxnLst/>
            <a:rect l="l" t="t" r="r" b="b"/>
            <a:pathLst>
              <a:path w="3667332" h="946839">
                <a:moveTo>
                  <a:pt x="0" y="0"/>
                </a:moveTo>
                <a:lnTo>
                  <a:pt x="3667333" y="0"/>
                </a:lnTo>
                <a:lnTo>
                  <a:pt x="3667333" y="946839"/>
                </a:lnTo>
                <a:lnTo>
                  <a:pt x="0" y="94683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12469465" y="5905716"/>
            <a:ext cx="6921795" cy="4114800"/>
          </a:xfrm>
          <a:custGeom>
            <a:avLst/>
            <a:gdLst/>
            <a:ahLst/>
            <a:cxnLst/>
            <a:rect l="l" t="t" r="r" b="b"/>
            <a:pathLst>
              <a:path w="6921795" h="4114800">
                <a:moveTo>
                  <a:pt x="0" y="0"/>
                </a:moveTo>
                <a:lnTo>
                  <a:pt x="6921795" y="0"/>
                </a:lnTo>
                <a:lnTo>
                  <a:pt x="692179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19" name="Прямоугольник 18"/>
          <p:cNvSpPr/>
          <p:nvPr/>
        </p:nvSpPr>
        <p:spPr>
          <a:xfrm>
            <a:off x="3407016" y="3702827"/>
            <a:ext cx="11147184" cy="18707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Метою </a:t>
            </a:r>
            <a:r>
              <a:rPr lang="ru-RU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  <a:r>
              <a:rPr lang="ru-RU" sz="36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є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створення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сприятливих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умов для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підготовки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молоді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самостійної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творчої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навчальної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наукової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36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роботи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57133" y="-67659"/>
            <a:ext cx="2130867" cy="21100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2007541" y="1028700"/>
            <a:ext cx="14154503" cy="8229600"/>
            <a:chOff x="0" y="0"/>
            <a:chExt cx="3727935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727935" cy="2167467"/>
            </a:xfrm>
            <a:custGeom>
              <a:avLst/>
              <a:gdLst/>
              <a:ahLst/>
              <a:cxnLst/>
              <a:rect l="l" t="t" r="r" b="b"/>
              <a:pathLst>
                <a:path w="3727935" h="2167467">
                  <a:moveTo>
                    <a:pt x="6017" y="0"/>
                  </a:moveTo>
                  <a:lnTo>
                    <a:pt x="3721918" y="0"/>
                  </a:lnTo>
                  <a:cubicBezTo>
                    <a:pt x="3725241" y="0"/>
                    <a:pt x="3727935" y="2694"/>
                    <a:pt x="3727935" y="6017"/>
                  </a:cubicBezTo>
                  <a:lnTo>
                    <a:pt x="3727935" y="2161450"/>
                  </a:lnTo>
                  <a:cubicBezTo>
                    <a:pt x="3727935" y="2164773"/>
                    <a:pt x="3725241" y="2167467"/>
                    <a:pt x="3721918" y="2167467"/>
                  </a:cubicBezTo>
                  <a:lnTo>
                    <a:pt x="6017" y="2167467"/>
                  </a:lnTo>
                  <a:cubicBezTo>
                    <a:pt x="2694" y="2167467"/>
                    <a:pt x="0" y="2164773"/>
                    <a:pt x="0" y="2161450"/>
                  </a:cubicBezTo>
                  <a:lnTo>
                    <a:pt x="0" y="6017"/>
                  </a:lnTo>
                  <a:cubicBezTo>
                    <a:pt x="0" y="2694"/>
                    <a:pt x="2694" y="0"/>
                    <a:pt x="6017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3727935" cy="22150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3387528" y="3271681"/>
            <a:ext cx="1855658" cy="1855658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8" name="TextBox 8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3794018" y="3738417"/>
            <a:ext cx="1142391" cy="1113312"/>
          </a:xfrm>
          <a:custGeom>
            <a:avLst/>
            <a:gdLst/>
            <a:ahLst/>
            <a:cxnLst/>
            <a:rect l="l" t="t" r="r" b="b"/>
            <a:pathLst>
              <a:path w="1142391" h="1113312">
                <a:moveTo>
                  <a:pt x="0" y="0"/>
                </a:moveTo>
                <a:lnTo>
                  <a:pt x="1142391" y="0"/>
                </a:lnTo>
                <a:lnTo>
                  <a:pt x="1142391" y="1113313"/>
                </a:lnTo>
                <a:lnTo>
                  <a:pt x="0" y="111331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276159" y="6894969"/>
            <a:ext cx="3835024" cy="3091905"/>
          </a:xfrm>
          <a:custGeom>
            <a:avLst/>
            <a:gdLst/>
            <a:ahLst/>
            <a:cxnLst/>
            <a:rect l="l" t="t" r="r" b="b"/>
            <a:pathLst>
              <a:path w="3835024" h="3091905">
                <a:moveTo>
                  <a:pt x="0" y="0"/>
                </a:moveTo>
                <a:lnTo>
                  <a:pt x="3835024" y="0"/>
                </a:lnTo>
                <a:lnTo>
                  <a:pt x="3835024" y="3091905"/>
                </a:lnTo>
                <a:lnTo>
                  <a:pt x="0" y="309190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11" name="Group 11"/>
          <p:cNvGrpSpPr/>
          <p:nvPr/>
        </p:nvGrpSpPr>
        <p:grpSpPr>
          <a:xfrm>
            <a:off x="6623173" y="3367245"/>
            <a:ext cx="1855658" cy="1855658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3" name="TextBox 13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809169" y="3367245"/>
            <a:ext cx="1855658" cy="1855658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2798302" y="3367245"/>
            <a:ext cx="1855658" cy="185565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9" name="TextBox 19"/>
            <p:cNvSpPr txBox="1"/>
            <p:nvPr/>
          </p:nvSpPr>
          <p:spPr>
            <a:xfrm>
              <a:off x="76200" y="28575"/>
              <a:ext cx="660400" cy="7080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20" name="Freeform 20"/>
          <p:cNvSpPr/>
          <p:nvPr/>
        </p:nvSpPr>
        <p:spPr>
          <a:xfrm>
            <a:off x="7026068" y="3665981"/>
            <a:ext cx="1177785" cy="1346740"/>
          </a:xfrm>
          <a:custGeom>
            <a:avLst/>
            <a:gdLst/>
            <a:ahLst/>
            <a:cxnLst/>
            <a:rect l="l" t="t" r="r" b="b"/>
            <a:pathLst>
              <a:path w="1177785" h="1346740">
                <a:moveTo>
                  <a:pt x="0" y="0"/>
                </a:moveTo>
                <a:lnTo>
                  <a:pt x="1177785" y="0"/>
                </a:lnTo>
                <a:lnTo>
                  <a:pt x="1177785" y="1346740"/>
                </a:lnTo>
                <a:lnTo>
                  <a:pt x="0" y="13467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1" name="Freeform 21"/>
          <p:cNvSpPr/>
          <p:nvPr/>
        </p:nvSpPr>
        <p:spPr>
          <a:xfrm>
            <a:off x="10301062" y="3723426"/>
            <a:ext cx="871871" cy="1128304"/>
          </a:xfrm>
          <a:custGeom>
            <a:avLst/>
            <a:gdLst/>
            <a:ahLst/>
            <a:cxnLst/>
            <a:rect l="l" t="t" r="r" b="b"/>
            <a:pathLst>
              <a:path w="871871" h="1128304">
                <a:moveTo>
                  <a:pt x="0" y="0"/>
                </a:moveTo>
                <a:lnTo>
                  <a:pt x="871871" y="0"/>
                </a:lnTo>
                <a:lnTo>
                  <a:pt x="871871" y="1128304"/>
                </a:lnTo>
                <a:lnTo>
                  <a:pt x="0" y="112830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2" name="Freeform 22"/>
          <p:cNvSpPr/>
          <p:nvPr/>
        </p:nvSpPr>
        <p:spPr>
          <a:xfrm>
            <a:off x="13236452" y="3621704"/>
            <a:ext cx="996588" cy="1346740"/>
          </a:xfrm>
          <a:custGeom>
            <a:avLst/>
            <a:gdLst/>
            <a:ahLst/>
            <a:cxnLst/>
            <a:rect l="l" t="t" r="r" b="b"/>
            <a:pathLst>
              <a:path w="996588" h="1346740">
                <a:moveTo>
                  <a:pt x="0" y="0"/>
                </a:moveTo>
                <a:lnTo>
                  <a:pt x="996587" y="0"/>
                </a:lnTo>
                <a:lnTo>
                  <a:pt x="996587" y="1346740"/>
                </a:lnTo>
                <a:lnTo>
                  <a:pt x="0" y="1346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1664827" y="7806013"/>
            <a:ext cx="5792103" cy="2522235"/>
          </a:xfrm>
          <a:custGeom>
            <a:avLst/>
            <a:gdLst/>
            <a:ahLst/>
            <a:cxnLst/>
            <a:rect l="l" t="t" r="r" b="b"/>
            <a:pathLst>
              <a:path w="5792103" h="2522235">
                <a:moveTo>
                  <a:pt x="0" y="0"/>
                </a:moveTo>
                <a:lnTo>
                  <a:pt x="5792103" y="0"/>
                </a:lnTo>
                <a:lnTo>
                  <a:pt x="5792103" y="2522235"/>
                </a:lnTo>
                <a:lnTo>
                  <a:pt x="0" y="252223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24" name="TextBox 24"/>
          <p:cNvSpPr txBox="1"/>
          <p:nvPr/>
        </p:nvSpPr>
        <p:spPr>
          <a:xfrm>
            <a:off x="4762897" y="1527166"/>
            <a:ext cx="8762207" cy="11413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865"/>
              </a:lnSpc>
              <a:spcBef>
                <a:spcPct val="0"/>
              </a:spcBef>
            </a:pPr>
            <a:r>
              <a:rPr lang="uk-UA" sz="6330" b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Завдання</a:t>
            </a:r>
            <a:endParaRPr lang="en-US" sz="6330" b="1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5" name="TextBox 25"/>
          <p:cNvSpPr txBox="1"/>
          <p:nvPr/>
        </p:nvSpPr>
        <p:spPr>
          <a:xfrm>
            <a:off x="2986632" y="5328280"/>
            <a:ext cx="2757164" cy="2575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ru-RU" dirty="0" err="1" smtClean="0">
                <a:latin typeface="Georgia" panose="02040502050405020303" pitchFamily="18" charset="0"/>
              </a:rPr>
              <a:t>Формування</a:t>
            </a:r>
            <a:r>
              <a:rPr lang="ru-RU" dirty="0" smtClean="0">
                <a:latin typeface="Georgia" panose="02040502050405020303" pitchFamily="18" charset="0"/>
              </a:rPr>
              <a:t> у </a:t>
            </a:r>
            <a:r>
              <a:rPr lang="ru-RU" dirty="0" err="1" smtClean="0">
                <a:latin typeface="Georgia" panose="02040502050405020303" pitchFamily="18" charset="0"/>
              </a:rPr>
              <a:t>студентів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інтересу</a:t>
            </a:r>
            <a:r>
              <a:rPr lang="ru-RU" dirty="0" smtClean="0">
                <a:latin typeface="Georgia" panose="02040502050405020303" pitchFamily="18" charset="0"/>
              </a:rPr>
              <a:t> й потреби до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досліджень</a:t>
            </a:r>
            <a:r>
              <a:rPr lang="ru-RU" dirty="0" smtClean="0">
                <a:latin typeface="Georgia" panose="02040502050405020303" pitchFamily="18" charset="0"/>
              </a:rPr>
              <a:t>; </a:t>
            </a: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Виховання у студентів потреби у постійному удосконаленні знань, які були отриманні у процесі навчання;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6" name="TextBox 26"/>
          <p:cNvSpPr txBox="1"/>
          <p:nvPr/>
        </p:nvSpPr>
        <p:spPr>
          <a:xfrm>
            <a:off x="6372755" y="5246219"/>
            <a:ext cx="2757164" cy="3960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uk-UA" dirty="0" smtClean="0">
                <a:latin typeface="Georgia" panose="02040502050405020303" pitchFamily="18" charset="0"/>
              </a:rPr>
              <a:t>Розвиток у студентів творчого мислення, наукової самостійності, підвищення внутрішньої організованості, свідомого відношення до навчання, поглиблення й закріплення отриманих у процесі навчання знань;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Вироблення у студентів стійких навичок самостійної дослідної діяльності;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7" name="TextBox 27"/>
          <p:cNvSpPr txBox="1"/>
          <p:nvPr/>
        </p:nvSpPr>
        <p:spPr>
          <a:xfrm>
            <a:off x="9358416" y="5328280"/>
            <a:ext cx="2757164" cy="31290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/>
            <a:r>
              <a:rPr lang="uk-UA" dirty="0" smtClean="0">
                <a:latin typeface="Georgia" panose="02040502050405020303" pitchFamily="18" charset="0"/>
              </a:rPr>
              <a:t>Вміння використовувати теоретичні знання у практичній діяльності; </a:t>
            </a:r>
            <a:endParaRPr lang="ru-RU" dirty="0" smtClean="0">
              <a:latin typeface="Georgia" panose="02040502050405020303" pitchFamily="18" charset="0"/>
            </a:endParaRPr>
          </a:p>
          <a:p>
            <a:pPr lvl="0"/>
            <a:r>
              <a:rPr lang="uk-UA" dirty="0" smtClean="0">
                <a:latin typeface="Georgia" panose="02040502050405020303" pitchFamily="18" charset="0"/>
              </a:rPr>
              <a:t>Залучення студентів до участі у наукових конференціях, семінарах, форумах, конкурсах та інших науково-дослідних і просвітницьких заходах; </a:t>
            </a:r>
            <a:endParaRPr lang="ru-RU" dirty="0" smtClean="0">
              <a:latin typeface="Georgia" panose="02040502050405020303" pitchFamily="18" charset="0"/>
            </a:endParaRPr>
          </a:p>
          <a:p>
            <a:pPr algn="ctr">
              <a:lnSpc>
                <a:spcPts val="2760"/>
              </a:lnSpc>
            </a:pPr>
            <a:endParaRPr lang="en-US" u="none" strike="noStrike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2544205" y="5328280"/>
            <a:ext cx="2757164" cy="25135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>
              <a:lnSpc>
                <a:spcPts val="2760"/>
              </a:lnSpc>
            </a:pPr>
            <a:r>
              <a:rPr lang="ru-RU" dirty="0" err="1" smtClean="0">
                <a:latin typeface="Georgia" panose="02040502050405020303" pitchFamily="18" charset="0"/>
              </a:rPr>
              <a:t>Допомога</a:t>
            </a:r>
            <a:r>
              <a:rPr lang="ru-RU" dirty="0" smtClean="0">
                <a:latin typeface="Georgia" panose="02040502050405020303" pitchFamily="18" charset="0"/>
              </a:rPr>
              <a:t> студентам в </a:t>
            </a:r>
            <a:r>
              <a:rPr lang="ru-RU" dirty="0" err="1" smtClean="0">
                <a:latin typeface="Georgia" panose="02040502050405020303" pitchFamily="18" charset="0"/>
              </a:rPr>
              <a:t>оволодінні</a:t>
            </a:r>
            <a:r>
              <a:rPr lang="ru-RU" dirty="0" smtClean="0">
                <a:latin typeface="Georgia" panose="02040502050405020303" pitchFamily="18" charset="0"/>
              </a:rPr>
              <a:t> методикою й </a:t>
            </a:r>
            <a:r>
              <a:rPr lang="ru-RU" dirty="0" err="1" smtClean="0">
                <a:latin typeface="Georgia" panose="02040502050405020303" pitchFamily="18" charset="0"/>
              </a:rPr>
              <a:t>навичками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проведення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самостійних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досліджень</a:t>
            </a:r>
            <a:r>
              <a:rPr lang="ru-RU" dirty="0" smtClean="0">
                <a:latin typeface="Georgia" panose="02040502050405020303" pitchFamily="18" charset="0"/>
              </a:rPr>
              <a:t> і </a:t>
            </a:r>
            <a:r>
              <a:rPr lang="ru-RU" dirty="0" err="1" smtClean="0">
                <a:latin typeface="Georgia" panose="02040502050405020303" pitchFamily="18" charset="0"/>
              </a:rPr>
              <a:t>розробки</a:t>
            </a:r>
            <a:r>
              <a:rPr lang="ru-RU" dirty="0" smtClean="0">
                <a:latin typeface="Georgia" panose="02040502050405020303" pitchFamily="18" charset="0"/>
              </a:rPr>
              <a:t> </a:t>
            </a:r>
            <a:r>
              <a:rPr lang="ru-RU" dirty="0" err="1" smtClean="0">
                <a:latin typeface="Georgia" panose="02040502050405020303" pitchFamily="18" charset="0"/>
              </a:rPr>
              <a:t>наукових</a:t>
            </a:r>
            <a:r>
              <a:rPr lang="ru-RU" dirty="0" smtClean="0">
                <a:latin typeface="Georgia" panose="02040502050405020303" pitchFamily="18" charset="0"/>
              </a:rPr>
              <a:t> проблем.</a:t>
            </a:r>
          </a:p>
          <a:p>
            <a:pPr algn="ctr">
              <a:lnSpc>
                <a:spcPts val="2760"/>
              </a:lnSpc>
            </a:pPr>
            <a:endParaRPr lang="en-US" sz="197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641453" y="-249780"/>
            <a:ext cx="9048214" cy="12247451"/>
            <a:chOff x="0" y="0"/>
            <a:chExt cx="2383069" cy="322566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383069" cy="3225666"/>
            </a:xfrm>
            <a:custGeom>
              <a:avLst/>
              <a:gdLst/>
              <a:ahLst/>
              <a:cxnLst/>
              <a:rect l="l" t="t" r="r" b="b"/>
              <a:pathLst>
                <a:path w="2383069" h="3225666">
                  <a:moveTo>
                    <a:pt x="0" y="0"/>
                  </a:moveTo>
                  <a:lnTo>
                    <a:pt x="2383069" y="0"/>
                  </a:lnTo>
                  <a:lnTo>
                    <a:pt x="2383069" y="3225666"/>
                  </a:lnTo>
                  <a:lnTo>
                    <a:pt x="0" y="3225666"/>
                  </a:ln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2383069" cy="32732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flipH="1">
            <a:off x="11887200" y="3759824"/>
            <a:ext cx="5565196" cy="4047415"/>
          </a:xfrm>
          <a:custGeom>
            <a:avLst/>
            <a:gdLst/>
            <a:ahLst/>
            <a:cxnLst/>
            <a:rect l="l" t="t" r="r" b="b"/>
            <a:pathLst>
              <a:path w="5565196" h="4047415">
                <a:moveTo>
                  <a:pt x="5565195" y="0"/>
                </a:moveTo>
                <a:lnTo>
                  <a:pt x="0" y="0"/>
                </a:lnTo>
                <a:lnTo>
                  <a:pt x="0" y="4047415"/>
                </a:lnTo>
                <a:lnTo>
                  <a:pt x="5565195" y="4047415"/>
                </a:lnTo>
                <a:lnTo>
                  <a:pt x="5565195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87327" y="4249396"/>
            <a:ext cx="9206034" cy="31803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950595" lvl="1" indent="-474980" algn="ctr">
              <a:lnSpc>
                <a:spcPts val="6165"/>
              </a:lnSpc>
              <a:buFont typeface="Arial" panose="020B0604020202020204"/>
              <a:buChar char="•"/>
            </a:pPr>
            <a:r>
              <a:rPr lang="uk-UA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роботі гуртка беруть участь студенти </a:t>
            </a:r>
            <a:r>
              <a:rPr lang="uk-UA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гумантарно</a:t>
            </a:r>
            <a:r>
              <a:rPr lang="uk-UA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-педагогічного та механіко-технологічного факультету</a:t>
            </a:r>
            <a:endParaRPr lang="ru-RU" sz="3200" dirty="0"/>
          </a:p>
          <a:p>
            <a:pPr marL="950595" lvl="1" indent="-474980">
              <a:lnSpc>
                <a:spcPts val="6165"/>
              </a:lnSpc>
              <a:buFont typeface="Arial" panose="020B0604020202020204"/>
              <a:buChar char="•"/>
            </a:pPr>
            <a:endParaRPr lang="en-US" sz="3200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9" name="Freeform 9"/>
          <p:cNvSpPr/>
          <p:nvPr/>
        </p:nvSpPr>
        <p:spPr>
          <a:xfrm flipH="1">
            <a:off x="1355002" y="5873946"/>
            <a:ext cx="3190321" cy="3316969"/>
          </a:xfrm>
          <a:custGeom>
            <a:avLst/>
            <a:gdLst/>
            <a:ahLst/>
            <a:cxnLst/>
            <a:rect l="l" t="t" r="r" b="b"/>
            <a:pathLst>
              <a:path w="3190321" h="3316969">
                <a:moveTo>
                  <a:pt x="3190321" y="0"/>
                </a:moveTo>
                <a:lnTo>
                  <a:pt x="0" y="0"/>
                </a:lnTo>
                <a:lnTo>
                  <a:pt x="0" y="3316969"/>
                </a:lnTo>
                <a:lnTo>
                  <a:pt x="3190321" y="3316969"/>
                </a:lnTo>
                <a:lnTo>
                  <a:pt x="3190321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92328" y="531666"/>
            <a:ext cx="3758752" cy="281906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/>
          <a:srcRect t="43751" b="10941"/>
          <a:stretch>
            <a:fillRect/>
          </a:stretch>
        </p:blipFill>
        <p:spPr>
          <a:xfrm>
            <a:off x="8424173" y="7541681"/>
            <a:ext cx="3924361" cy="237076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54521" y="503848"/>
            <a:ext cx="3799220" cy="284941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46177" y="7436009"/>
            <a:ext cx="3518393" cy="26387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973208" y="2725793"/>
            <a:ext cx="3320006" cy="5572849"/>
            <a:chOff x="0" y="0"/>
            <a:chExt cx="1415529" cy="237606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590443" y="2692168"/>
            <a:ext cx="3320006" cy="5572849"/>
            <a:chOff x="0" y="0"/>
            <a:chExt cx="1415529" cy="237606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973505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9321327" y="2781549"/>
            <a:ext cx="3320006" cy="5572849"/>
            <a:chOff x="0" y="0"/>
            <a:chExt cx="1415529" cy="237606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16" name="TextBox 16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9646965" y="6243319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20" name="Group 20"/>
          <p:cNvGrpSpPr/>
          <p:nvPr/>
        </p:nvGrpSpPr>
        <p:grpSpPr>
          <a:xfrm>
            <a:off x="12994787" y="2725793"/>
            <a:ext cx="3320006" cy="5572849"/>
            <a:chOff x="0" y="0"/>
            <a:chExt cx="1415529" cy="237606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415529" cy="2376060"/>
            </a:xfrm>
            <a:custGeom>
              <a:avLst/>
              <a:gdLst/>
              <a:ahLst/>
              <a:cxnLst/>
              <a:rect l="l" t="t" r="r" b="b"/>
              <a:pathLst>
                <a:path w="1415529" h="2376060">
                  <a:moveTo>
                    <a:pt x="72289" y="0"/>
                  </a:moveTo>
                  <a:lnTo>
                    <a:pt x="1343240" y="0"/>
                  </a:lnTo>
                  <a:cubicBezTo>
                    <a:pt x="1383165" y="0"/>
                    <a:pt x="1415529" y="32365"/>
                    <a:pt x="1415529" y="72289"/>
                  </a:cubicBezTo>
                  <a:lnTo>
                    <a:pt x="1415529" y="2303771"/>
                  </a:lnTo>
                  <a:cubicBezTo>
                    <a:pt x="1415529" y="2343695"/>
                    <a:pt x="1383165" y="2376060"/>
                    <a:pt x="1343240" y="2376060"/>
                  </a:cubicBezTo>
                  <a:lnTo>
                    <a:pt x="72289" y="2376060"/>
                  </a:lnTo>
                  <a:cubicBezTo>
                    <a:pt x="53117" y="2376060"/>
                    <a:pt x="34730" y="2368443"/>
                    <a:pt x="21173" y="2354887"/>
                  </a:cubicBezTo>
                  <a:cubicBezTo>
                    <a:pt x="7616" y="2341330"/>
                    <a:pt x="0" y="2322943"/>
                    <a:pt x="0" y="2303771"/>
                  </a:cubicBezTo>
                  <a:lnTo>
                    <a:pt x="0" y="72289"/>
                  </a:lnTo>
                  <a:cubicBezTo>
                    <a:pt x="0" y="53117"/>
                    <a:pt x="7616" y="34730"/>
                    <a:pt x="21173" y="21173"/>
                  </a:cubicBezTo>
                  <a:cubicBezTo>
                    <a:pt x="34730" y="7616"/>
                    <a:pt x="53117" y="0"/>
                    <a:pt x="72289" y="0"/>
                  </a:cubicBezTo>
                  <a:close/>
                </a:path>
              </a:pathLst>
            </a:custGeom>
            <a:solidFill>
              <a:srgbClr val="FFFFFF"/>
            </a:solidFill>
            <a:ln w="38100" cap="rnd">
              <a:solidFill>
                <a:srgbClr val="000000"/>
              </a:solidFill>
              <a:prstDash val="solid"/>
              <a:round/>
            </a:ln>
          </p:spPr>
        </p:sp>
        <p:sp>
          <p:nvSpPr>
            <p:cNvPr id="22" name="TextBox 22"/>
            <p:cNvSpPr txBox="1"/>
            <p:nvPr/>
          </p:nvSpPr>
          <p:spPr>
            <a:xfrm>
              <a:off x="0" y="-47625"/>
              <a:ext cx="1415529" cy="2423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25" name="Freeform 25"/>
          <p:cNvSpPr/>
          <p:nvPr/>
        </p:nvSpPr>
        <p:spPr>
          <a:xfrm>
            <a:off x="2298846" y="6187563"/>
            <a:ext cx="2664364" cy="329412"/>
          </a:xfrm>
          <a:custGeom>
            <a:avLst/>
            <a:gdLst/>
            <a:ahLst/>
            <a:cxnLst/>
            <a:rect l="l" t="t" r="r" b="b"/>
            <a:pathLst>
              <a:path w="2664364" h="329412">
                <a:moveTo>
                  <a:pt x="0" y="0"/>
                </a:moveTo>
                <a:lnTo>
                  <a:pt x="2664364" y="0"/>
                </a:lnTo>
                <a:lnTo>
                  <a:pt x="2664364" y="329412"/>
                </a:lnTo>
                <a:lnTo>
                  <a:pt x="0" y="3294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3496103" y="6103849"/>
            <a:ext cx="2317374" cy="640438"/>
          </a:xfrm>
          <a:custGeom>
            <a:avLst/>
            <a:gdLst/>
            <a:ahLst/>
            <a:cxnLst/>
            <a:rect l="l" t="t" r="r" b="b"/>
            <a:pathLst>
              <a:path w="2317374" h="640438">
                <a:moveTo>
                  <a:pt x="0" y="0"/>
                </a:moveTo>
                <a:lnTo>
                  <a:pt x="2317373" y="0"/>
                </a:lnTo>
                <a:lnTo>
                  <a:pt x="2317373" y="640438"/>
                </a:lnTo>
                <a:lnTo>
                  <a:pt x="0" y="6404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7" name="Freeform 27"/>
          <p:cNvSpPr/>
          <p:nvPr/>
        </p:nvSpPr>
        <p:spPr>
          <a:xfrm>
            <a:off x="14957345" y="6744287"/>
            <a:ext cx="6266893" cy="4307065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8" name="Freeform 28"/>
          <p:cNvSpPr/>
          <p:nvPr/>
        </p:nvSpPr>
        <p:spPr>
          <a:xfrm>
            <a:off x="-2023959" y="6897975"/>
            <a:ext cx="4793068" cy="3485868"/>
          </a:xfrm>
          <a:custGeom>
            <a:avLst/>
            <a:gdLst/>
            <a:ahLst/>
            <a:cxnLst/>
            <a:rect l="l" t="t" r="r" b="b"/>
            <a:pathLst>
              <a:path w="4793068" h="3485868">
                <a:moveTo>
                  <a:pt x="0" y="0"/>
                </a:moveTo>
                <a:lnTo>
                  <a:pt x="4793068" y="0"/>
                </a:lnTo>
                <a:lnTo>
                  <a:pt x="4793068" y="3485868"/>
                </a:lnTo>
                <a:lnTo>
                  <a:pt x="0" y="3485868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9" name="TextBox 29"/>
          <p:cNvSpPr txBox="1"/>
          <p:nvPr/>
        </p:nvSpPr>
        <p:spPr>
          <a:xfrm>
            <a:off x="2971800" y="611318"/>
            <a:ext cx="12378908" cy="1779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350"/>
              </a:lnSpc>
            </a:pPr>
            <a:r>
              <a:rPr lang="ru-RU" sz="5250" b="1" dirty="0" smtClean="0">
                <a:solidFill>
                  <a:srgbClr val="01070A"/>
                </a:solidFill>
                <a:latin typeface="Georgia" panose="02040502050405020303" pitchFamily="18" charset="0"/>
              </a:rPr>
              <a:t>Заходи </a:t>
            </a:r>
            <a:r>
              <a:rPr lang="ru-RU" sz="5250" b="1" dirty="0" err="1">
                <a:solidFill>
                  <a:srgbClr val="01070A"/>
                </a:solidFill>
                <a:latin typeface="Georgia" panose="02040502050405020303" pitchFamily="18" charset="0"/>
              </a:rPr>
              <a:t>проведені</a:t>
            </a:r>
            <a:r>
              <a:rPr lang="ru-RU" sz="5250" b="1" dirty="0">
                <a:solidFill>
                  <a:srgbClr val="01070A"/>
                </a:solidFill>
                <a:latin typeface="Georgia" panose="02040502050405020303" pitchFamily="18" charset="0"/>
              </a:rPr>
              <a:t> </a:t>
            </a:r>
            <a:r>
              <a:rPr lang="ru-RU" sz="5250" b="1" dirty="0" err="1" smtClean="0">
                <a:solidFill>
                  <a:srgbClr val="01070A"/>
                </a:solidFill>
                <a:latin typeface="Georgia" panose="02040502050405020303" pitchFamily="18" charset="0"/>
              </a:rPr>
              <a:t>гуртком</a:t>
            </a:r>
            <a:endParaRPr lang="ru-RU" sz="5250" b="1" dirty="0" smtClean="0">
              <a:solidFill>
                <a:srgbClr val="01070A"/>
              </a:solidFill>
              <a:latin typeface="Georgia" panose="02040502050405020303" pitchFamily="18" charset="0"/>
            </a:endParaRPr>
          </a:p>
          <a:p>
            <a:pPr algn="ctr"/>
            <a:r>
              <a:rPr lang="uk-UA" sz="5400" b="1" dirty="0">
                <a:latin typeface="Georgia" panose="02040502050405020303" pitchFamily="18" charset="0"/>
              </a:rPr>
              <a:t>з</a:t>
            </a:r>
            <a:r>
              <a:rPr lang="uk-UA" sz="5400" b="1" dirty="0" smtClean="0">
                <a:latin typeface="Georgia" panose="02040502050405020303" pitchFamily="18" charset="0"/>
              </a:rPr>
              <a:t>а 2024 рік</a:t>
            </a:r>
            <a:endParaRPr lang="ru-RU" sz="5400" b="1" dirty="0">
              <a:latin typeface="Georgia" panose="02040502050405020303" pitchFamily="18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9404367" y="5913290"/>
            <a:ext cx="3169372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b="1" dirty="0" err="1" smtClean="0">
                <a:latin typeface="Georgia" panose="02040502050405020303" pitchFamily="18" charset="0"/>
              </a:rPr>
              <a:t>Обговорення</a:t>
            </a:r>
            <a:r>
              <a:rPr lang="ru-RU" b="1" dirty="0" smtClean="0">
                <a:latin typeface="Georgia" panose="02040502050405020303" pitchFamily="18" charset="0"/>
              </a:rPr>
              <a:t> теми</a:t>
            </a:r>
          </a:p>
          <a:p>
            <a:pPr marL="0" lvl="1" algn="ctr">
              <a:spcBef>
                <a:spcPct val="0"/>
              </a:spcBef>
            </a:pPr>
            <a:r>
              <a:rPr lang="ru-RU" b="1" dirty="0" smtClean="0">
                <a:latin typeface="Georgia" panose="02040502050405020303" pitchFamily="18" charset="0"/>
              </a:rPr>
              <a:t> </a:t>
            </a:r>
            <a:r>
              <a:rPr lang="ru-RU" b="1" dirty="0">
                <a:latin typeface="Georgia" panose="02040502050405020303" pitchFamily="18" charset="0"/>
              </a:rPr>
              <a:t>«Роль і </a:t>
            </a:r>
            <a:r>
              <a:rPr lang="ru-RU" b="1" dirty="0" err="1">
                <a:latin typeface="Georgia" panose="02040502050405020303" pitchFamily="18" charset="0"/>
              </a:rPr>
              <a:t>значення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любові</a:t>
            </a:r>
            <a:r>
              <a:rPr lang="ru-RU" b="1" dirty="0">
                <a:latin typeface="Georgia" panose="02040502050405020303" pitchFamily="18" charset="0"/>
              </a:rPr>
              <a:t> в </a:t>
            </a:r>
            <a:r>
              <a:rPr lang="ru-RU" b="1" dirty="0" err="1">
                <a:latin typeface="Georgia" panose="02040502050405020303" pitchFamily="18" charset="0"/>
              </a:rPr>
              <a:t>процесі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самореалізації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особистості</a:t>
            </a:r>
            <a:r>
              <a:rPr lang="ru-RU" b="1" dirty="0">
                <a:latin typeface="Georgia" panose="02040502050405020303" pitchFamily="18" charset="0"/>
              </a:rPr>
              <a:t>» (за </a:t>
            </a:r>
            <a:r>
              <a:rPr lang="ru-RU" b="1" dirty="0" err="1">
                <a:latin typeface="Georgia" panose="02040502050405020303" pitchFamily="18" charset="0"/>
              </a:rPr>
              <a:t>працею</a:t>
            </a:r>
            <a:r>
              <a:rPr lang="ru-RU" b="1" dirty="0">
                <a:latin typeface="Georgia" panose="02040502050405020303" pitchFamily="18" charset="0"/>
              </a:rPr>
              <a:t> Е. </a:t>
            </a:r>
            <a:r>
              <a:rPr lang="ru-RU" b="1" dirty="0" err="1">
                <a:latin typeface="Georgia" panose="02040502050405020303" pitchFamily="18" charset="0"/>
              </a:rPr>
              <a:t>Фромма</a:t>
            </a:r>
            <a:r>
              <a:rPr lang="ru-RU" b="1" dirty="0">
                <a:latin typeface="Georgia" panose="02040502050405020303" pitchFamily="18" charset="0"/>
              </a:rPr>
              <a:t> «</a:t>
            </a:r>
            <a:r>
              <a:rPr lang="ru-RU" b="1" dirty="0" err="1">
                <a:latin typeface="Georgia" panose="02040502050405020303" pitchFamily="18" charset="0"/>
              </a:rPr>
              <a:t>Мистецтво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любові</a:t>
            </a:r>
            <a:r>
              <a:rPr lang="ru-RU" b="1" dirty="0">
                <a:latin typeface="Georgia" panose="02040502050405020303" pitchFamily="18" charset="0"/>
              </a:rPr>
              <a:t>»)</a:t>
            </a:r>
            <a:r>
              <a:rPr lang="uk-UA" b="1" dirty="0">
                <a:latin typeface="Georgia" panose="02040502050405020303" pitchFamily="18" charset="0"/>
              </a:rPr>
              <a:t>.</a:t>
            </a:r>
            <a:endParaRPr lang="en-US" b="1" dirty="0">
              <a:latin typeface="Georgia" panose="02040502050405020303" pitchFamily="18" charset="0"/>
            </a:endParaRPr>
          </a:p>
        </p:txBody>
      </p:sp>
      <p:sp>
        <p:nvSpPr>
          <p:cNvPr id="36" name="TextBox 36"/>
          <p:cNvSpPr txBox="1"/>
          <p:nvPr/>
        </p:nvSpPr>
        <p:spPr>
          <a:xfrm>
            <a:off x="2219561" y="6157232"/>
            <a:ext cx="2822933" cy="11079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uk-UA" b="1" dirty="0" smtClean="0">
                <a:latin typeface="Georgia" panose="02040502050405020303" pitchFamily="18" charset="0"/>
              </a:rPr>
              <a:t>Обговорення теми </a:t>
            </a:r>
            <a:r>
              <a:rPr lang="ru-RU" b="1" dirty="0" smtClean="0">
                <a:latin typeface="Georgia" panose="02040502050405020303" pitchFamily="18" charset="0"/>
              </a:rPr>
              <a:t>«</a:t>
            </a:r>
            <a:r>
              <a:rPr lang="ru-RU" b="1" dirty="0">
                <a:latin typeface="Georgia" panose="02040502050405020303" pitchFamily="18" charset="0"/>
              </a:rPr>
              <a:t>Роль </a:t>
            </a:r>
            <a:r>
              <a:rPr lang="ru-RU" b="1" dirty="0" err="1">
                <a:latin typeface="Georgia" panose="02040502050405020303" pitchFamily="18" charset="0"/>
              </a:rPr>
              <a:t>філософії</a:t>
            </a:r>
            <a:r>
              <a:rPr lang="ru-RU" b="1" dirty="0">
                <a:latin typeface="Georgia" panose="02040502050405020303" pitchFamily="18" charset="0"/>
              </a:rPr>
              <a:t> в </a:t>
            </a:r>
            <a:r>
              <a:rPr lang="ru-RU" b="1" dirty="0" err="1">
                <a:latin typeface="Georgia" panose="02040502050405020303" pitchFamily="18" charset="0"/>
              </a:rPr>
              <a:t>сучасному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суспільстві</a:t>
            </a:r>
            <a:r>
              <a:rPr lang="ru-RU" b="1" dirty="0">
                <a:latin typeface="Georgia" panose="02040502050405020303" pitchFamily="18" charset="0"/>
              </a:rPr>
              <a:t>». </a:t>
            </a:r>
            <a:endParaRPr lang="en-US" b="1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474975" y="6020812"/>
            <a:ext cx="34666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>
              <a:spcBef>
                <a:spcPct val="0"/>
              </a:spcBef>
            </a:pPr>
            <a:r>
              <a:rPr lang="ru-RU" b="1" dirty="0" err="1">
                <a:latin typeface="Georgia" panose="02040502050405020303" pitchFamily="18" charset="0"/>
              </a:rPr>
              <a:t>Обговорення</a:t>
            </a:r>
            <a:r>
              <a:rPr lang="ru-RU" b="1" dirty="0">
                <a:latin typeface="Georgia" panose="02040502050405020303" pitchFamily="18" charset="0"/>
              </a:rPr>
              <a:t> теми «Проблема </a:t>
            </a:r>
            <a:r>
              <a:rPr lang="ru-RU" b="1" dirty="0" err="1">
                <a:latin typeface="Georgia" panose="02040502050405020303" pitchFamily="18" charset="0"/>
              </a:rPr>
              <a:t>смислу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життя</a:t>
            </a:r>
            <a:r>
              <a:rPr lang="ru-RU" b="1" dirty="0">
                <a:latin typeface="Georgia" panose="02040502050405020303" pitchFamily="18" charset="0"/>
              </a:rPr>
              <a:t> і </a:t>
            </a:r>
            <a:r>
              <a:rPr lang="ru-RU" b="1" dirty="0" err="1">
                <a:latin typeface="Georgia" panose="02040502050405020303" pitchFamily="18" charset="0"/>
              </a:rPr>
              <a:t>смерті</a:t>
            </a:r>
            <a:r>
              <a:rPr lang="ru-RU" b="1" dirty="0">
                <a:latin typeface="Georgia" panose="02040502050405020303" pitchFamily="18" charset="0"/>
              </a:rPr>
              <a:t>» (за </a:t>
            </a:r>
            <a:r>
              <a:rPr lang="ru-RU" b="1" dirty="0" err="1">
                <a:latin typeface="Georgia" panose="02040502050405020303" pitchFamily="18" charset="0"/>
              </a:rPr>
              <a:t>працею</a:t>
            </a:r>
            <a:r>
              <a:rPr lang="ru-RU" b="1" dirty="0">
                <a:latin typeface="Georgia" panose="02040502050405020303" pitchFamily="18" charset="0"/>
              </a:rPr>
              <a:t> В. </a:t>
            </a:r>
            <a:r>
              <a:rPr lang="ru-RU" b="1" dirty="0" err="1">
                <a:latin typeface="Georgia" panose="02040502050405020303" pitchFamily="18" charset="0"/>
              </a:rPr>
              <a:t>Франкла</a:t>
            </a:r>
            <a:r>
              <a:rPr lang="ru-RU" b="1" dirty="0">
                <a:latin typeface="Georgia" panose="02040502050405020303" pitchFamily="18" charset="0"/>
              </a:rPr>
              <a:t> «Людина в </a:t>
            </a:r>
            <a:r>
              <a:rPr lang="ru-RU" b="1" dirty="0" err="1">
                <a:latin typeface="Georgia" panose="02040502050405020303" pitchFamily="18" charset="0"/>
              </a:rPr>
              <a:t>пошуках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справжнього</a:t>
            </a:r>
            <a:r>
              <a:rPr lang="ru-RU" b="1" dirty="0">
                <a:latin typeface="Georgia" panose="02040502050405020303" pitchFamily="18" charset="0"/>
              </a:rPr>
              <a:t> </a:t>
            </a:r>
            <a:r>
              <a:rPr lang="ru-RU" b="1" dirty="0" err="1">
                <a:latin typeface="Georgia" panose="02040502050405020303" pitchFamily="18" charset="0"/>
              </a:rPr>
              <a:t>сенсу</a:t>
            </a:r>
            <a:r>
              <a:rPr lang="ru-RU" b="1" dirty="0">
                <a:latin typeface="Georgia" panose="02040502050405020303" pitchFamily="18" charset="0"/>
              </a:rPr>
              <a:t>»).</a:t>
            </a:r>
          </a:p>
        </p:txBody>
      </p:sp>
      <p:pic>
        <p:nvPicPr>
          <p:cNvPr id="47" name="Рисунок 4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  <p:sp>
        <p:nvSpPr>
          <p:cNvPr id="30" name="TextBox 36"/>
          <p:cNvSpPr txBox="1"/>
          <p:nvPr/>
        </p:nvSpPr>
        <p:spPr>
          <a:xfrm>
            <a:off x="13368274" y="6253876"/>
            <a:ext cx="2822933" cy="830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ctr">
              <a:spcBef>
                <a:spcPct val="0"/>
              </a:spcBef>
            </a:pPr>
            <a:r>
              <a:rPr lang="uk-UA" b="1" dirty="0" smtClean="0">
                <a:latin typeface="Georgia" panose="02040502050405020303" pitchFamily="18" charset="0"/>
              </a:rPr>
              <a:t>Обговорення </a:t>
            </a:r>
            <a:r>
              <a:rPr lang="uk-UA" b="1" dirty="0">
                <a:latin typeface="Georgia" panose="02040502050405020303" pitchFamily="18" charset="0"/>
              </a:rPr>
              <a:t>теми «Штучний інтелект: </a:t>
            </a:r>
            <a:r>
              <a:rPr lang="uk-UA" b="1" dirty="0" err="1">
                <a:latin typeface="Georgia" panose="02040502050405020303" pitchFamily="18" charset="0"/>
              </a:rPr>
              <a:t>можливость</a:t>
            </a:r>
            <a:r>
              <a:rPr lang="uk-UA" b="1" dirty="0">
                <a:latin typeface="Georgia" panose="02040502050405020303" pitchFamily="18" charset="0"/>
              </a:rPr>
              <a:t> і межі».</a:t>
            </a:r>
            <a:endParaRPr lang="en-US" b="1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1026" name="Picture 2" descr="https://nubip.edu.ua/sites/default/files/u368/1_1_0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959" y="3921191"/>
            <a:ext cx="3154592" cy="1774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12"/>
          <a:srcRect t="19835"/>
          <a:stretch/>
        </p:blipFill>
        <p:spPr>
          <a:xfrm>
            <a:off x="5685152" y="3859257"/>
            <a:ext cx="3088269" cy="185681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3"/>
          <a:srcRect t="20487"/>
          <a:stretch/>
        </p:blipFill>
        <p:spPr>
          <a:xfrm>
            <a:off x="9404367" y="3792117"/>
            <a:ext cx="3192022" cy="19035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4"/>
          <a:srcRect l="23240" t="37702" r="1"/>
          <a:stretch/>
        </p:blipFill>
        <p:spPr>
          <a:xfrm>
            <a:off x="13147917" y="3788655"/>
            <a:ext cx="3109494" cy="189277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3465865" y="3097048"/>
            <a:ext cx="3283874" cy="4092904"/>
            <a:chOff x="0" y="0"/>
            <a:chExt cx="1006794" cy="12548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4373756" y="3369690"/>
            <a:ext cx="1468090" cy="1577050"/>
          </a:xfrm>
          <a:custGeom>
            <a:avLst/>
            <a:gdLst/>
            <a:ahLst/>
            <a:cxnLst/>
            <a:rect l="l" t="t" r="r" b="b"/>
            <a:pathLst>
              <a:path w="1468090" h="1577050">
                <a:moveTo>
                  <a:pt x="0" y="0"/>
                </a:moveTo>
                <a:lnTo>
                  <a:pt x="1468091" y="0"/>
                </a:lnTo>
                <a:lnTo>
                  <a:pt x="1468091" y="1577051"/>
                </a:lnTo>
                <a:lnTo>
                  <a:pt x="0" y="1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7768613" y="3097048"/>
            <a:ext cx="3283874" cy="4092904"/>
            <a:chOff x="0" y="0"/>
            <a:chExt cx="1006794" cy="1254832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7254563" y="3360253"/>
            <a:ext cx="1066105" cy="1066105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15" name="TextBox 15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0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052311" y="3097048"/>
            <a:ext cx="3283874" cy="4092904"/>
            <a:chOff x="0" y="0"/>
            <a:chExt cx="1006794" cy="1254832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006794" cy="1254833"/>
            </a:xfrm>
            <a:custGeom>
              <a:avLst/>
              <a:gdLst/>
              <a:ahLst/>
              <a:cxnLst/>
              <a:rect l="l" t="t" r="r" b="b"/>
              <a:pathLst>
                <a:path w="1006794" h="1254833">
                  <a:moveTo>
                    <a:pt x="25933" y="0"/>
                  </a:moveTo>
                  <a:lnTo>
                    <a:pt x="980861" y="0"/>
                  </a:lnTo>
                  <a:cubicBezTo>
                    <a:pt x="987739" y="0"/>
                    <a:pt x="994335" y="2732"/>
                    <a:pt x="999198" y="7596"/>
                  </a:cubicBezTo>
                  <a:cubicBezTo>
                    <a:pt x="1004062" y="12459"/>
                    <a:pt x="1006794" y="19055"/>
                    <a:pt x="1006794" y="25933"/>
                  </a:cubicBezTo>
                  <a:lnTo>
                    <a:pt x="1006794" y="1228899"/>
                  </a:lnTo>
                  <a:cubicBezTo>
                    <a:pt x="1006794" y="1243222"/>
                    <a:pt x="995183" y="1254833"/>
                    <a:pt x="980861" y="1254833"/>
                  </a:cubicBezTo>
                  <a:lnTo>
                    <a:pt x="25933" y="1254833"/>
                  </a:lnTo>
                  <a:cubicBezTo>
                    <a:pt x="11611" y="1254833"/>
                    <a:pt x="0" y="1243222"/>
                    <a:pt x="0" y="1228899"/>
                  </a:cubicBezTo>
                  <a:lnTo>
                    <a:pt x="0" y="25933"/>
                  </a:lnTo>
                  <a:cubicBezTo>
                    <a:pt x="0" y="19055"/>
                    <a:pt x="2732" y="12459"/>
                    <a:pt x="7596" y="7596"/>
                  </a:cubicBezTo>
                  <a:cubicBezTo>
                    <a:pt x="12459" y="2732"/>
                    <a:pt x="19055" y="0"/>
                    <a:pt x="25933" y="0"/>
                  </a:cubicBezTo>
                  <a:close/>
                </a:path>
              </a:pathLst>
            </a:custGeom>
            <a:solidFill>
              <a:srgbClr val="FFFFFF"/>
            </a:solidFill>
            <a:ln w="66675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18" name="TextBox 18"/>
            <p:cNvSpPr txBox="1"/>
            <p:nvPr/>
          </p:nvSpPr>
          <p:spPr>
            <a:xfrm>
              <a:off x="0" y="-47625"/>
              <a:ext cx="1006794" cy="13024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38262" y="3360253"/>
            <a:ext cx="1066105" cy="1066105"/>
            <a:chOff x="0" y="0"/>
            <a:chExt cx="812800" cy="81280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070A"/>
            </a:solidFill>
            <a:ln cap="sq">
              <a:noFill/>
              <a:prstDash val="solid"/>
              <a:miter/>
            </a:ln>
          </p:spPr>
        </p:sp>
        <p:sp>
          <p:nvSpPr>
            <p:cNvPr id="21" name="TextBox 21"/>
            <p:cNvSpPr txBox="1"/>
            <p:nvPr/>
          </p:nvSpPr>
          <p:spPr>
            <a:xfrm>
              <a:off x="76200" y="0"/>
              <a:ext cx="660400" cy="7366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514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8922512" y="3369690"/>
            <a:ext cx="1287446" cy="1577050"/>
          </a:xfrm>
          <a:custGeom>
            <a:avLst/>
            <a:gdLst/>
            <a:ahLst/>
            <a:cxnLst/>
            <a:rect l="l" t="t" r="r" b="b"/>
            <a:pathLst>
              <a:path w="1287446" h="1577050">
                <a:moveTo>
                  <a:pt x="0" y="0"/>
                </a:moveTo>
                <a:lnTo>
                  <a:pt x="1287446" y="0"/>
                </a:lnTo>
                <a:lnTo>
                  <a:pt x="1287446" y="1577051"/>
                </a:lnTo>
                <a:lnTo>
                  <a:pt x="0" y="157705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3086769" y="3424821"/>
            <a:ext cx="1214958" cy="1386363"/>
          </a:xfrm>
          <a:custGeom>
            <a:avLst/>
            <a:gdLst/>
            <a:ahLst/>
            <a:cxnLst/>
            <a:rect l="l" t="t" r="r" b="b"/>
            <a:pathLst>
              <a:path w="1214958" h="1386363">
                <a:moveTo>
                  <a:pt x="0" y="0"/>
                </a:moveTo>
                <a:lnTo>
                  <a:pt x="1214958" y="0"/>
                </a:lnTo>
                <a:lnTo>
                  <a:pt x="1214958" y="1386362"/>
                </a:lnTo>
                <a:lnTo>
                  <a:pt x="0" y="138636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-2039029" y="5483634"/>
            <a:ext cx="6367078" cy="5335932"/>
          </a:xfrm>
          <a:custGeom>
            <a:avLst/>
            <a:gdLst/>
            <a:ahLst/>
            <a:cxnLst/>
            <a:rect l="l" t="t" r="r" b="b"/>
            <a:pathLst>
              <a:path w="6367078" h="5335932">
                <a:moveTo>
                  <a:pt x="0" y="0"/>
                </a:moveTo>
                <a:lnTo>
                  <a:pt x="6367078" y="0"/>
                </a:lnTo>
                <a:lnTo>
                  <a:pt x="6367078" y="5335932"/>
                </a:lnTo>
                <a:lnTo>
                  <a:pt x="0" y="533593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076256" y="7189952"/>
            <a:ext cx="5261408" cy="3309904"/>
          </a:xfrm>
          <a:custGeom>
            <a:avLst/>
            <a:gdLst/>
            <a:ahLst/>
            <a:cxnLst/>
            <a:rect l="l" t="t" r="r" b="b"/>
            <a:pathLst>
              <a:path w="5261408" h="3309904">
                <a:moveTo>
                  <a:pt x="0" y="0"/>
                </a:moveTo>
                <a:lnTo>
                  <a:pt x="5261408" y="0"/>
                </a:lnTo>
                <a:lnTo>
                  <a:pt x="5261408" y="3309904"/>
                </a:lnTo>
                <a:lnTo>
                  <a:pt x="0" y="330990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1302512" y="1327891"/>
            <a:ext cx="15240000" cy="11413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ctr">
              <a:lnSpc>
                <a:spcPts val="8865"/>
              </a:lnSpc>
              <a:spcBef>
                <a:spcPct val="0"/>
              </a:spcBef>
            </a:pPr>
            <a:r>
              <a:rPr lang="uk-UA" sz="6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anose="02040502050405020303" pitchFamily="18" charset="0"/>
                <a:cs typeface="Times New Roman" panose="02020603050405020304" pitchFamily="18" charset="0"/>
              </a:rPr>
              <a:t>Досягнуті результати гуртка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7906139" y="5190808"/>
            <a:ext cx="3008821" cy="1603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495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тез, матеріалів доповідей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ts val="2495"/>
              </a:lnSpc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ts val="2495"/>
              </a:lnSpc>
            </a:pPr>
            <a:r>
              <a:rPr lang="en-US" sz="1780" u="none" strike="noStrike" dirty="0" smtClean="0">
                <a:solidFill>
                  <a:srgbClr val="01070A"/>
                </a:solidFill>
                <a:latin typeface="Dosis" panose="02010503020202060003"/>
              </a:rPr>
              <a:t>.</a:t>
            </a:r>
            <a:endParaRPr lang="en-US" sz="1780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12189838" y="5190808"/>
            <a:ext cx="3008821" cy="1982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виступів студентів-учасників</a:t>
            </a:r>
          </a:p>
          <a:p>
            <a:pPr algn="ctr">
              <a:buFont typeface="Wingdings 2" panose="05020102010507070707" pitchFamily="18" charset="2"/>
              <a:buNone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 в семінарах, конференціях, тощо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 panose="05020102010507070707" pitchFamily="18" charset="2"/>
              <a:buNone/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buFont typeface="Wingdings 2" panose="05020102010507070707" pitchFamily="18" charset="2"/>
              <a:buNone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algn="ctr">
              <a:lnSpc>
                <a:spcPts val="2495"/>
              </a:lnSpc>
            </a:pPr>
            <a:r>
              <a:rPr lang="en-US" u="none" strike="noStrike" dirty="0" smtClean="0">
                <a:solidFill>
                  <a:srgbClr val="01070A"/>
                </a:solidFill>
                <a:latin typeface="Dosis" panose="02010503020202060003"/>
              </a:rPr>
              <a:t>.</a:t>
            </a:r>
            <a:endParaRPr lang="en-US" u="none" strike="noStrike" dirty="0">
              <a:solidFill>
                <a:srgbClr val="01070A"/>
              </a:solidFill>
              <a:latin typeface="Dosis" panose="02010503020202060003"/>
            </a:endParaRPr>
          </a:p>
        </p:txBody>
      </p:sp>
      <p:pic>
        <p:nvPicPr>
          <p:cNvPr id="33" name="Рисунок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62891" y="3338613"/>
            <a:ext cx="1066892" cy="1066892"/>
          </a:xfrm>
          <a:prstGeom prst="rect">
            <a:avLst/>
          </a:prstGeom>
        </p:spPr>
      </p:pic>
      <p:sp>
        <p:nvSpPr>
          <p:cNvPr id="36" name="TextBox 15"/>
          <p:cNvSpPr txBox="1"/>
          <p:nvPr/>
        </p:nvSpPr>
        <p:spPr>
          <a:xfrm>
            <a:off x="7506910" y="3512653"/>
            <a:ext cx="866210" cy="966158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1" indent="0" algn="ctr">
              <a:lnSpc>
                <a:spcPts val="5140"/>
              </a:lnSpc>
              <a:spcBef>
                <a:spcPct val="0"/>
              </a:spcBef>
            </a:pPr>
            <a:endParaRPr/>
          </a:p>
        </p:txBody>
      </p:sp>
      <p:sp>
        <p:nvSpPr>
          <p:cNvPr id="37" name="Прямоугольник 36"/>
          <p:cNvSpPr/>
          <p:nvPr/>
        </p:nvSpPr>
        <p:spPr>
          <a:xfrm>
            <a:off x="3733234" y="5483634"/>
            <a:ext cx="27638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 членів гуртка </a:t>
            </a:r>
            <a:endParaRPr lang="uk-UA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uk-UA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257411" y="-67659"/>
            <a:ext cx="2030589" cy="20107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497520" y="65754"/>
            <a:ext cx="18288000" cy="10467826"/>
            <a:chOff x="0" y="-47625"/>
            <a:chExt cx="4816593" cy="27569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2709333"/>
            </a:xfrm>
            <a:custGeom>
              <a:avLst/>
              <a:gdLst/>
              <a:ahLst/>
              <a:cxnLst/>
              <a:rect l="l" t="t" r="r" b="b"/>
              <a:pathLst>
                <a:path w="4816592" h="2709333">
                  <a:moveTo>
                    <a:pt x="0" y="0"/>
                  </a:moveTo>
                  <a:lnTo>
                    <a:pt x="4816592" y="0"/>
                  </a:lnTo>
                  <a:lnTo>
                    <a:pt x="4816592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657225" cap="sq">
              <a:solidFill>
                <a:srgbClr val="1E3F48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816593" cy="27569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321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486400" y="6981765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1" name="Freeform 11"/>
          <p:cNvSpPr/>
          <p:nvPr/>
        </p:nvSpPr>
        <p:spPr>
          <a:xfrm>
            <a:off x="5783442" y="3441785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4" name="Freeform 14"/>
          <p:cNvSpPr/>
          <p:nvPr/>
        </p:nvSpPr>
        <p:spPr>
          <a:xfrm>
            <a:off x="9641520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17" name="Freeform 17"/>
          <p:cNvSpPr/>
          <p:nvPr/>
        </p:nvSpPr>
        <p:spPr>
          <a:xfrm>
            <a:off x="13476468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grpSp>
        <p:nvGrpSpPr>
          <p:cNvPr id="18" name="Group 18"/>
          <p:cNvGrpSpPr/>
          <p:nvPr/>
        </p:nvGrpSpPr>
        <p:grpSpPr>
          <a:xfrm>
            <a:off x="2268136" y="2971053"/>
            <a:ext cx="2144778" cy="773918"/>
            <a:chOff x="0" y="-52639"/>
            <a:chExt cx="519101" cy="187312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0" name="TextBox 20"/>
            <p:cNvSpPr txBox="1"/>
            <p:nvPr/>
          </p:nvSpPr>
          <p:spPr>
            <a:xfrm>
              <a:off x="5899" y="-52639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06 березня 2024 р.</a:t>
              </a:r>
              <a:endParaRPr lang="en-US" dirty="0">
                <a:solidFill>
                  <a:srgbClr val="FFFFFF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146827" y="3188542"/>
            <a:ext cx="2120405" cy="556429"/>
            <a:chOff x="0" y="0"/>
            <a:chExt cx="513202" cy="134673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ru-RU" sz="1400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20 </a:t>
              </a:r>
              <a:r>
                <a:rPr lang="ru-RU" sz="1400" b="1" dirty="0" err="1">
                  <a:solidFill>
                    <a:schemeClr val="bg1"/>
                  </a:solidFill>
                  <a:latin typeface="Georgia" panose="02040502050405020303" pitchFamily="18" charset="0"/>
                </a:rPr>
                <a:t>березня</a:t>
              </a:r>
              <a:r>
                <a:rPr lang="ru-RU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 2024 </a:t>
              </a:r>
              <a:r>
                <a:rPr lang="ru-RU" sz="1400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р.</a:t>
              </a:r>
              <a:endParaRPr lang="en-US" sz="1400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0025025" y="3188542"/>
            <a:ext cx="2120405" cy="556429"/>
            <a:chOff x="0" y="0"/>
            <a:chExt cx="513202" cy="134673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endParaRPr lang="en-US" sz="2170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3903716" y="3188542"/>
            <a:ext cx="2120405" cy="556429"/>
            <a:chOff x="0" y="0"/>
            <a:chExt cx="513202" cy="13467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b="1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20 </a:t>
              </a:r>
              <a:r>
                <a:rPr lang="uk-UA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квітня</a:t>
              </a:r>
              <a:r>
                <a:rPr lang="uk-UA" b="1" dirty="0" smtClean="0">
                  <a:solidFill>
                    <a:srgbClr val="FFFFFF"/>
                  </a:solidFill>
                  <a:latin typeface="Georgia" panose="02040502050405020303" pitchFamily="18" charset="0"/>
                </a:rPr>
                <a:t> 2024 р. </a:t>
              </a:r>
              <a:endParaRPr lang="en-US" b="1" dirty="0">
                <a:solidFill>
                  <a:srgbClr val="FFFFFF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35" name="Freeform 35"/>
          <p:cNvSpPr/>
          <p:nvPr/>
        </p:nvSpPr>
        <p:spPr>
          <a:xfrm>
            <a:off x="-1828800" y="7681348"/>
            <a:ext cx="4653210" cy="324490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10" y="0"/>
                </a:lnTo>
                <a:lnTo>
                  <a:pt x="4653210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6" name="Freeform 36"/>
          <p:cNvSpPr/>
          <p:nvPr/>
        </p:nvSpPr>
        <p:spPr>
          <a:xfrm>
            <a:off x="16024122" y="7855520"/>
            <a:ext cx="4653210" cy="3244906"/>
          </a:xfrm>
          <a:custGeom>
            <a:avLst/>
            <a:gdLst/>
            <a:ahLst/>
            <a:cxnLst/>
            <a:rect l="l" t="t" r="r" b="b"/>
            <a:pathLst>
              <a:path w="4653210" h="3244906">
                <a:moveTo>
                  <a:pt x="0" y="0"/>
                </a:moveTo>
                <a:lnTo>
                  <a:pt x="4653209" y="0"/>
                </a:lnTo>
                <a:lnTo>
                  <a:pt x="4653209" y="3244906"/>
                </a:lnTo>
                <a:lnTo>
                  <a:pt x="0" y="324490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40" name="TextBox 23"/>
          <p:cNvSpPr txBox="1"/>
          <p:nvPr/>
        </p:nvSpPr>
        <p:spPr>
          <a:xfrm>
            <a:off x="10178559" y="3109832"/>
            <a:ext cx="2120405" cy="713847"/>
          </a:xfrm>
          <a:prstGeom prst="rect">
            <a:avLst/>
          </a:prstGeom>
        </p:spPr>
        <p:txBody>
          <a:bodyPr lIns="50800" tIns="50800" rIns="50800" bIns="50800" rtlCol="0" anchor="ctr"/>
          <a:lstStyle/>
          <a:p>
            <a:pPr marL="0" lvl="1" algn="ctr">
              <a:lnSpc>
                <a:spcPts val="3040"/>
              </a:lnSpc>
              <a:spcBef>
                <a:spcPct val="0"/>
              </a:spcBef>
            </a:pPr>
            <a:r>
              <a:rPr lang="uk-UA" sz="1400" b="1" dirty="0">
                <a:solidFill>
                  <a:schemeClr val="bg1"/>
                </a:solidFill>
                <a:latin typeface="Georgia" panose="02040502050405020303" pitchFamily="18" charset="0"/>
              </a:rPr>
              <a:t>11 квітня 2024 р.</a:t>
            </a:r>
            <a:endParaRPr lang="en-US" sz="14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2451628" y="912780"/>
            <a:ext cx="1256641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latin typeface="Georgia" panose="02040502050405020303" pitchFamily="18" charset="0"/>
              </a:rPr>
              <a:t>Участь у </a:t>
            </a:r>
            <a:r>
              <a:rPr lang="ru-RU" sz="4400" b="1" dirty="0" err="1">
                <a:latin typeface="Georgia" panose="02040502050405020303" pitchFamily="18" charset="0"/>
              </a:rPr>
              <a:t>всеукраїнських</a:t>
            </a:r>
            <a:r>
              <a:rPr lang="ru-RU" sz="4400" b="1" dirty="0">
                <a:latin typeface="Georgia" panose="02040502050405020303" pitchFamily="18" charset="0"/>
              </a:rPr>
              <a:t> </a:t>
            </a:r>
            <a:r>
              <a:rPr lang="ru-RU" sz="4400" b="1" dirty="0" err="1">
                <a:latin typeface="Georgia" panose="02040502050405020303" pitchFamily="18" charset="0"/>
              </a:rPr>
              <a:t>конференціях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</a:p>
          <a:p>
            <a:pPr algn="ctr"/>
            <a:r>
              <a:rPr lang="ru-RU" sz="4400" b="1" dirty="0" err="1" smtClean="0">
                <a:latin typeface="Georgia" panose="02040502050405020303" pitchFamily="18" charset="0"/>
              </a:rPr>
              <a:t>семінарах</a:t>
            </a:r>
            <a:r>
              <a:rPr lang="ru-RU" sz="4400" b="1" dirty="0">
                <a:latin typeface="Georgia" panose="02040502050405020303" pitchFamily="18" charset="0"/>
              </a:rPr>
              <a:t>, </a:t>
            </a:r>
            <a:r>
              <a:rPr lang="ru-RU" sz="4400" b="1" dirty="0" err="1" smtClean="0">
                <a:latin typeface="Georgia" panose="02040502050405020303" pitchFamily="18" charset="0"/>
              </a:rPr>
              <a:t>вебінарах</a:t>
            </a:r>
            <a:endParaRPr lang="ru-RU" sz="4400" b="1" dirty="0">
              <a:latin typeface="Georgia" panose="02040502050405020303" pitchFamily="18" charset="0"/>
            </a:endParaRP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83816" y="853632"/>
            <a:ext cx="2030589" cy="2010759"/>
          </a:xfrm>
          <a:prstGeom prst="rect">
            <a:avLst/>
          </a:prstGeom>
        </p:spPr>
      </p:pic>
      <p:sp>
        <p:nvSpPr>
          <p:cNvPr id="43" name="Freeform 8"/>
          <p:cNvSpPr/>
          <p:nvPr/>
        </p:nvSpPr>
        <p:spPr>
          <a:xfrm>
            <a:off x="9799311" y="6896100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sp>
        <p:nvSpPr>
          <p:cNvPr id="45" name="Freeform 8"/>
          <p:cNvSpPr/>
          <p:nvPr/>
        </p:nvSpPr>
        <p:spPr>
          <a:xfrm>
            <a:off x="1827560" y="3466757"/>
            <a:ext cx="2878900" cy="2878900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5953760" y="6350000"/>
                </a:moveTo>
                <a:lnTo>
                  <a:pt x="396240" y="6350000"/>
                </a:lnTo>
                <a:cubicBezTo>
                  <a:pt x="177800" y="6350000"/>
                  <a:pt x="0" y="6172200"/>
                  <a:pt x="0" y="5953760"/>
                </a:cubicBezTo>
                <a:lnTo>
                  <a:pt x="0" y="396240"/>
                </a:lnTo>
                <a:cubicBezTo>
                  <a:pt x="0" y="177800"/>
                  <a:pt x="177800" y="0"/>
                  <a:pt x="396240" y="0"/>
                </a:cubicBezTo>
                <a:lnTo>
                  <a:pt x="5955030" y="0"/>
                </a:lnTo>
                <a:cubicBezTo>
                  <a:pt x="6172200" y="0"/>
                  <a:pt x="6350000" y="177800"/>
                  <a:pt x="6350000" y="396240"/>
                </a:cubicBezTo>
                <a:lnTo>
                  <a:pt x="6350000" y="5955030"/>
                </a:lnTo>
                <a:cubicBezTo>
                  <a:pt x="6350000" y="6172200"/>
                  <a:pt x="6172200" y="6350000"/>
                  <a:pt x="5953760" y="6350000"/>
                </a:cubicBezTo>
                <a:close/>
                <a:moveTo>
                  <a:pt x="396240" y="179070"/>
                </a:moveTo>
                <a:cubicBezTo>
                  <a:pt x="276860" y="179070"/>
                  <a:pt x="179070" y="276860"/>
                  <a:pt x="179070" y="396240"/>
                </a:cubicBezTo>
                <a:lnTo>
                  <a:pt x="179070" y="5955030"/>
                </a:lnTo>
                <a:cubicBezTo>
                  <a:pt x="179070" y="6074410"/>
                  <a:pt x="276860" y="6172200"/>
                  <a:pt x="396240" y="6172200"/>
                </a:cubicBezTo>
                <a:lnTo>
                  <a:pt x="5955030" y="6172200"/>
                </a:lnTo>
                <a:cubicBezTo>
                  <a:pt x="6074410" y="6172200"/>
                  <a:pt x="6172200" y="6074410"/>
                  <a:pt x="6172200" y="5955030"/>
                </a:cubicBezTo>
                <a:lnTo>
                  <a:pt x="6172200" y="396240"/>
                </a:lnTo>
                <a:cubicBezTo>
                  <a:pt x="6172200" y="276860"/>
                  <a:pt x="6074410" y="179070"/>
                  <a:pt x="5955030" y="179070"/>
                </a:cubicBezTo>
                <a:lnTo>
                  <a:pt x="396240" y="179070"/>
                </a:lnTo>
                <a:close/>
              </a:path>
            </a:pathLst>
          </a:custGeom>
          <a:solidFill>
            <a:srgbClr val="1E3F48"/>
          </a:solidFill>
        </p:spPr>
      </p:sp>
      <p:grpSp>
        <p:nvGrpSpPr>
          <p:cNvPr id="50" name="Group 18"/>
          <p:cNvGrpSpPr/>
          <p:nvPr/>
        </p:nvGrpSpPr>
        <p:grpSpPr>
          <a:xfrm>
            <a:off x="10183395" y="6530465"/>
            <a:ext cx="2120405" cy="713847"/>
            <a:chOff x="0" y="-38100"/>
            <a:chExt cx="513202" cy="172773"/>
          </a:xfrm>
        </p:grpSpPr>
        <p:sp>
          <p:nvSpPr>
            <p:cNvPr id="51" name="Freeform 19"/>
            <p:cNvSpPr/>
            <p:nvPr/>
          </p:nvSpPr>
          <p:spPr>
            <a:xfrm>
              <a:off x="0" y="0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52" name="TextBox 20"/>
            <p:cNvSpPr txBox="1"/>
            <p:nvPr/>
          </p:nvSpPr>
          <p:spPr>
            <a:xfrm>
              <a:off x="0" y="-38100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indent="0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sz="1400" b="1" dirty="0" smtClean="0">
                  <a:solidFill>
                    <a:schemeClr val="bg1"/>
                  </a:solidFill>
                  <a:latin typeface="Georgia" panose="02040502050405020303" pitchFamily="18" charset="0"/>
                </a:rPr>
                <a:t>06 червня 2024</a:t>
              </a:r>
              <a:r>
                <a:rPr lang="uk-UA" dirty="0" smtClean="0">
                  <a:solidFill>
                    <a:srgbClr val="FFFFFF"/>
                  </a:solidFill>
                  <a:latin typeface="Dosis Medium" panose="02010603020202060003"/>
                </a:rPr>
                <a:t> р.</a:t>
              </a:r>
              <a:endParaRPr lang="en-US" dirty="0">
                <a:solidFill>
                  <a:srgbClr val="FFFFFF"/>
                </a:solidFill>
                <a:latin typeface="Dosis Medium" panose="02010603020202060003"/>
              </a:endParaRPr>
            </a:p>
          </p:txBody>
        </p:sp>
      </p:grpSp>
      <p:pic>
        <p:nvPicPr>
          <p:cNvPr id="2050" name="Picture 2" descr="https://nubip.edu.ua/sites/default/files/u368/foto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983" y="3949070"/>
            <a:ext cx="2260220" cy="1486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95278" y="4072769"/>
            <a:ext cx="2743464" cy="112482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05954" y="3951567"/>
            <a:ext cx="2636949" cy="143796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98818" y="7276838"/>
            <a:ext cx="2240465" cy="1680349"/>
          </a:xfrm>
          <a:prstGeom prst="rect">
            <a:avLst/>
          </a:prstGeom>
        </p:spPr>
      </p:pic>
      <p:grpSp>
        <p:nvGrpSpPr>
          <p:cNvPr id="53" name="Group 18"/>
          <p:cNvGrpSpPr/>
          <p:nvPr/>
        </p:nvGrpSpPr>
        <p:grpSpPr>
          <a:xfrm>
            <a:off x="5887844" y="6600632"/>
            <a:ext cx="2151439" cy="713846"/>
            <a:chOff x="-1076538" y="-58003"/>
            <a:chExt cx="520713" cy="172773"/>
          </a:xfrm>
        </p:grpSpPr>
        <p:sp>
          <p:nvSpPr>
            <p:cNvPr id="54" name="Freeform 19"/>
            <p:cNvSpPr/>
            <p:nvPr/>
          </p:nvSpPr>
          <p:spPr>
            <a:xfrm>
              <a:off x="-1069027" y="-29013"/>
              <a:ext cx="513202" cy="134673"/>
            </a:xfrm>
            <a:custGeom>
              <a:avLst/>
              <a:gdLst/>
              <a:ahLst/>
              <a:cxnLst/>
              <a:rect l="l" t="t" r="r" b="b"/>
              <a:pathLst>
                <a:path w="513202" h="134673">
                  <a:moveTo>
                    <a:pt x="29209" y="0"/>
                  </a:moveTo>
                  <a:lnTo>
                    <a:pt x="483993" y="0"/>
                  </a:lnTo>
                  <a:cubicBezTo>
                    <a:pt x="500124" y="0"/>
                    <a:pt x="513202" y="13077"/>
                    <a:pt x="513202" y="29209"/>
                  </a:cubicBezTo>
                  <a:lnTo>
                    <a:pt x="513202" y="105463"/>
                  </a:lnTo>
                  <a:cubicBezTo>
                    <a:pt x="513202" y="113210"/>
                    <a:pt x="510124" y="120640"/>
                    <a:pt x="504647" y="126117"/>
                  </a:cubicBezTo>
                  <a:cubicBezTo>
                    <a:pt x="499169" y="131595"/>
                    <a:pt x="491739" y="134673"/>
                    <a:pt x="483993" y="134673"/>
                  </a:cubicBezTo>
                  <a:lnTo>
                    <a:pt x="29209" y="134673"/>
                  </a:lnTo>
                  <a:cubicBezTo>
                    <a:pt x="21462" y="134673"/>
                    <a:pt x="14033" y="131595"/>
                    <a:pt x="8555" y="126117"/>
                  </a:cubicBezTo>
                  <a:cubicBezTo>
                    <a:pt x="3077" y="120640"/>
                    <a:pt x="0" y="113210"/>
                    <a:pt x="0" y="105463"/>
                  </a:cubicBezTo>
                  <a:lnTo>
                    <a:pt x="0" y="29209"/>
                  </a:lnTo>
                  <a:cubicBezTo>
                    <a:pt x="0" y="21462"/>
                    <a:pt x="3077" y="14033"/>
                    <a:pt x="8555" y="8555"/>
                  </a:cubicBezTo>
                  <a:cubicBezTo>
                    <a:pt x="14033" y="3077"/>
                    <a:pt x="21462" y="0"/>
                    <a:pt x="29209" y="0"/>
                  </a:cubicBezTo>
                  <a:close/>
                </a:path>
              </a:pathLst>
            </a:custGeom>
            <a:solidFill>
              <a:srgbClr val="1E3F48"/>
            </a:solidFill>
            <a:ln cap="sq">
              <a:noFill/>
              <a:prstDash val="solid"/>
              <a:miter/>
            </a:ln>
          </p:spPr>
        </p:sp>
        <p:sp>
          <p:nvSpPr>
            <p:cNvPr id="55" name="TextBox 20"/>
            <p:cNvSpPr txBox="1"/>
            <p:nvPr/>
          </p:nvSpPr>
          <p:spPr>
            <a:xfrm>
              <a:off x="-1076538" y="-58003"/>
              <a:ext cx="513202" cy="17277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1" algn="ctr">
                <a:lnSpc>
                  <a:spcPts val="3040"/>
                </a:lnSpc>
                <a:spcBef>
                  <a:spcPct val="0"/>
                </a:spcBef>
              </a:pPr>
              <a:r>
                <a:rPr lang="uk-UA" sz="1400" b="1" dirty="0">
                  <a:solidFill>
                    <a:schemeClr val="bg1"/>
                  </a:solidFill>
                  <a:latin typeface="Georgia" panose="02040502050405020303" pitchFamily="18" charset="0"/>
                </a:rPr>
                <a:t>09 травня 2024 р. </a:t>
              </a:r>
              <a:endParaRPr lang="en-US" sz="1400" b="1" dirty="0">
                <a:solidFill>
                  <a:schemeClr val="bg1"/>
                </a:solidFill>
                <a:latin typeface="Georgia" panose="02040502050405020303" pitchFamily="18" charset="0"/>
              </a:endParaRPr>
            </a:p>
          </p:txBody>
        </p:sp>
      </p:grpSp>
      <p:sp>
        <p:nvSpPr>
          <p:cNvPr id="10" name="Прямоугольник 9"/>
          <p:cNvSpPr/>
          <p:nvPr/>
        </p:nvSpPr>
        <p:spPr>
          <a:xfrm>
            <a:off x="1933530" y="5299667"/>
            <a:ext cx="24793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Georgia" panose="02040502050405020303" pitchFamily="18" charset="0"/>
              </a:rPr>
              <a:t> </a:t>
            </a:r>
            <a:r>
              <a:rPr lang="ru-RU" sz="1400" dirty="0" err="1" smtClean="0">
                <a:latin typeface="Georgia" panose="02040502050405020303" pitchFamily="18" charset="0"/>
              </a:rPr>
              <a:t>Вебінар</a:t>
            </a:r>
            <a:r>
              <a:rPr lang="ru-RU" sz="1400" dirty="0" smtClean="0">
                <a:latin typeface="Georgia" panose="02040502050405020303" pitchFamily="18" charset="0"/>
              </a:rPr>
              <a:t> «</a:t>
            </a:r>
            <a:r>
              <a:rPr lang="ru-RU" sz="1400" dirty="0" err="1" smtClean="0">
                <a:latin typeface="Georgia" panose="02040502050405020303" pitchFamily="18" charset="0"/>
              </a:rPr>
              <a:t>академічна</a:t>
            </a:r>
            <a:r>
              <a:rPr lang="ru-RU" sz="1400" dirty="0" smtClean="0">
                <a:latin typeface="Georgia" panose="02040502050405020303" pitchFamily="18" charset="0"/>
              </a:rPr>
              <a:t> </a:t>
            </a:r>
            <a:r>
              <a:rPr lang="ru-RU" sz="1400" dirty="0" err="1" smtClean="0">
                <a:latin typeface="Georgia" panose="02040502050405020303" pitchFamily="18" charset="0"/>
              </a:rPr>
              <a:t>доброчесність</a:t>
            </a:r>
            <a:r>
              <a:rPr lang="ru-RU" sz="1400" dirty="0" smtClean="0">
                <a:latin typeface="Georgia" panose="02040502050405020303" pitchFamily="18" charset="0"/>
              </a:rPr>
              <a:t>: </a:t>
            </a:r>
            <a:r>
              <a:rPr lang="ru-RU" sz="1400" dirty="0" err="1" smtClean="0">
                <a:latin typeface="Georgia" panose="02040502050405020303" pitchFamily="18" charset="0"/>
              </a:rPr>
              <a:t>виклики</a:t>
            </a:r>
            <a:r>
              <a:rPr lang="ru-RU" sz="1400" dirty="0" smtClean="0">
                <a:latin typeface="Georgia" panose="02040502050405020303" pitchFamily="18" charset="0"/>
              </a:rPr>
              <a:t>, </a:t>
            </a:r>
            <a:r>
              <a:rPr lang="ru-RU" sz="1400" dirty="0" err="1" smtClean="0">
                <a:latin typeface="Georgia" panose="02040502050405020303" pitchFamily="18" charset="0"/>
              </a:rPr>
              <a:t>проблеми</a:t>
            </a:r>
            <a:r>
              <a:rPr lang="ru-RU" sz="1400" dirty="0" smtClean="0">
                <a:latin typeface="Georgia" panose="02040502050405020303" pitchFamily="18" charset="0"/>
              </a:rPr>
              <a:t> та </a:t>
            </a:r>
            <a:r>
              <a:rPr lang="ru-RU" sz="1400" dirty="0" err="1" smtClean="0">
                <a:latin typeface="Georgia" panose="02040502050405020303" pitchFamily="18" charset="0"/>
              </a:rPr>
              <a:t>перспективи</a:t>
            </a:r>
            <a:r>
              <a:rPr lang="ru-RU" sz="1400" dirty="0" smtClean="0">
                <a:latin typeface="Georgia" panose="02040502050405020303" pitchFamily="18" charset="0"/>
              </a:rPr>
              <a:t>»</a:t>
            </a:r>
            <a:endParaRPr lang="ru-RU" sz="1400" dirty="0">
              <a:latin typeface="Georgia" panose="02040502050405020303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9661997" y="5565017"/>
            <a:ext cx="27427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900" dirty="0" smtClean="0">
                <a:latin typeface="Georgia" panose="02040502050405020303" pitchFamily="18" charset="0"/>
              </a:rPr>
              <a:t>Міжнародна науково-практична конференція «розвиток лідерського потенціалу жінок в академічному середовищі: міжнародний досвід для потреб розбудови </a:t>
            </a:r>
            <a:r>
              <a:rPr lang="uk-UA" sz="900" dirty="0" err="1" smtClean="0">
                <a:latin typeface="Georgia" panose="02040502050405020303" pitchFamily="18" charset="0"/>
              </a:rPr>
              <a:t>україни</a:t>
            </a:r>
            <a:r>
              <a:rPr lang="uk-UA" sz="900" dirty="0" smtClean="0">
                <a:latin typeface="Georgia" panose="02040502050405020303" pitchFamily="18" charset="0"/>
              </a:rPr>
              <a:t>»</a:t>
            </a:r>
            <a:endParaRPr lang="ru-RU" sz="900" dirty="0">
              <a:latin typeface="Georgia" panose="02040502050405020303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3583567" y="5420701"/>
            <a:ext cx="265374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Georgia" panose="02040502050405020303" pitchFamily="18" charset="0"/>
              </a:rPr>
              <a:t>Науково-практичний </a:t>
            </a:r>
            <a:r>
              <a:rPr lang="uk-UA" sz="1200" dirty="0" err="1" smtClean="0">
                <a:latin typeface="Georgia" panose="02040502050405020303" pitchFamily="18" charset="0"/>
              </a:rPr>
              <a:t>cемінарй</a:t>
            </a:r>
            <a:r>
              <a:rPr lang="uk-UA" sz="1200" dirty="0" smtClean="0">
                <a:latin typeface="Georgia" panose="02040502050405020303" pitchFamily="18" charset="0"/>
              </a:rPr>
              <a:t> «ІV КАНТІВСЬКІ ЧИТАННЯ» (до 300-ої річниці від дня народження І. Канта)</a:t>
            </a:r>
            <a:endParaRPr lang="ru-RU" sz="1200" dirty="0">
              <a:latin typeface="Georgia" panose="02040502050405020303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95158" y="8957187"/>
            <a:ext cx="272754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Georgia" panose="02040502050405020303" pitchFamily="18" charset="0"/>
              </a:rPr>
              <a:t>Науково-практичний семінар «національна українська ідентичність очима молодих науковців»</a:t>
            </a:r>
            <a:endParaRPr lang="ru-RU" sz="1200" dirty="0">
              <a:latin typeface="Georgia" panose="02040502050405020303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698315" y="8653564"/>
            <a:ext cx="28621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200" dirty="0" smtClean="0">
                <a:latin typeface="Georgia" panose="02040502050405020303" pitchFamily="18" charset="0"/>
              </a:rPr>
              <a:t>Міжнародна науково-практична конференція  «</a:t>
            </a:r>
            <a:r>
              <a:rPr lang="uk-UA" sz="1200" dirty="0" err="1" smtClean="0">
                <a:latin typeface="Georgia" panose="02040502050405020303" pitchFamily="18" charset="0"/>
              </a:rPr>
              <a:t>україна</a:t>
            </a:r>
            <a:r>
              <a:rPr lang="uk-UA" sz="1200" dirty="0" smtClean="0">
                <a:latin typeface="Georgia" panose="02040502050405020303" pitchFamily="18" charset="0"/>
              </a:rPr>
              <a:t> та світ в умовах російської збройної інтервенції (з 2014 р.)»</a:t>
            </a:r>
            <a:endParaRPr lang="ru-RU" sz="1200" dirty="0">
              <a:latin typeface="Georgia" panose="02040502050405020303" pitchFamily="18" charset="0"/>
            </a:endParaRPr>
          </a:p>
        </p:txBody>
      </p:sp>
      <p:pic>
        <p:nvPicPr>
          <p:cNvPr id="30" name="Рисунок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885423" y="3867723"/>
            <a:ext cx="2487912" cy="1659904"/>
          </a:xfrm>
          <a:prstGeom prst="rect">
            <a:avLst/>
          </a:prstGeom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2179" y="7218658"/>
            <a:ext cx="2421808" cy="1358483"/>
          </a:xfrm>
          <a:prstGeom prst="rect">
            <a:avLst/>
          </a:prstGeom>
        </p:spPr>
      </p:pic>
      <p:sp>
        <p:nvSpPr>
          <p:cNvPr id="57" name="Прямоугольник 56"/>
          <p:cNvSpPr/>
          <p:nvPr/>
        </p:nvSpPr>
        <p:spPr>
          <a:xfrm>
            <a:off x="5804794" y="5607794"/>
            <a:ext cx="256050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dirty="0">
                <a:latin typeface="Georgia" panose="02040502050405020303" pitchFamily="18" charset="0"/>
              </a:rPr>
              <a:t>І </a:t>
            </a:r>
            <a:r>
              <a:rPr lang="ru-RU" sz="1100" dirty="0" err="1">
                <a:latin typeface="Georgia" panose="02040502050405020303" pitchFamily="18" charset="0"/>
              </a:rPr>
              <a:t>етапі</a:t>
            </a:r>
            <a:r>
              <a:rPr lang="ru-RU" sz="1100" dirty="0">
                <a:latin typeface="Georgia" panose="02040502050405020303" pitchFamily="18" charset="0"/>
              </a:rPr>
              <a:t> </a:t>
            </a:r>
            <a:r>
              <a:rPr lang="ru-RU" sz="1100" dirty="0" err="1">
                <a:latin typeface="Georgia" panose="02040502050405020303" pitchFamily="18" charset="0"/>
              </a:rPr>
              <a:t>Всеукраїнської</a:t>
            </a:r>
            <a:r>
              <a:rPr lang="ru-RU" sz="1100" dirty="0">
                <a:latin typeface="Georgia" panose="02040502050405020303" pitchFamily="18" charset="0"/>
              </a:rPr>
              <a:t> </a:t>
            </a:r>
            <a:r>
              <a:rPr lang="ru-RU" sz="1100" dirty="0" err="1">
                <a:latin typeface="Georgia" panose="02040502050405020303" pitchFamily="18" charset="0"/>
              </a:rPr>
              <a:t>студентської</a:t>
            </a:r>
            <a:r>
              <a:rPr lang="ru-RU" sz="1100" dirty="0">
                <a:latin typeface="Georgia" panose="02040502050405020303" pitchFamily="18" charset="0"/>
              </a:rPr>
              <a:t> </a:t>
            </a:r>
            <a:r>
              <a:rPr lang="ru-RU" sz="1100" dirty="0" err="1">
                <a:latin typeface="Georgia" panose="02040502050405020303" pitchFamily="18" charset="0"/>
              </a:rPr>
              <a:t>олімпіади</a:t>
            </a:r>
            <a:r>
              <a:rPr lang="ru-RU" sz="1100" dirty="0">
                <a:latin typeface="Georgia" panose="02040502050405020303" pitchFamily="18" charset="0"/>
              </a:rPr>
              <a:t> з </a:t>
            </a:r>
            <a:r>
              <a:rPr lang="ru-RU" sz="1100" dirty="0" err="1">
                <a:latin typeface="Georgia" panose="02040502050405020303" pitchFamily="18" charset="0"/>
              </a:rPr>
              <a:t>філософських</a:t>
            </a:r>
            <a:r>
              <a:rPr lang="ru-RU" sz="1100" dirty="0">
                <a:latin typeface="Georgia" panose="02040502050405020303" pitchFamily="18" charset="0"/>
              </a:rPr>
              <a:t> </a:t>
            </a:r>
            <a:r>
              <a:rPr lang="ru-RU" sz="1100" dirty="0" err="1">
                <a:latin typeface="Georgia" panose="02040502050405020303" pitchFamily="18" charset="0"/>
              </a:rPr>
              <a:t>дисциплін</a:t>
            </a:r>
            <a:endParaRPr lang="ru-RU" sz="1100" dirty="0">
              <a:latin typeface="Georgia" panose="02040502050405020303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752600" y="1846783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667000" y="565762"/>
            <a:ext cx="12443555" cy="8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 smtClean="0">
                <a:solidFill>
                  <a:srgbClr val="01070A"/>
                </a:solidFill>
                <a:latin typeface="Georgia" panose="02040502050405020303" pitchFamily="18" charset="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sp>
        <p:nvSpPr>
          <p:cNvPr id="13" name="Freeform 27"/>
          <p:cNvSpPr/>
          <p:nvPr/>
        </p:nvSpPr>
        <p:spPr>
          <a:xfrm>
            <a:off x="14957345" y="6744287"/>
            <a:ext cx="6266893" cy="4307065"/>
          </a:xfrm>
          <a:custGeom>
            <a:avLst/>
            <a:gdLst/>
            <a:ahLst/>
            <a:cxnLst/>
            <a:rect l="l" t="t" r="r" b="b"/>
            <a:pathLst>
              <a:path w="6266893" h="4307065">
                <a:moveTo>
                  <a:pt x="0" y="0"/>
                </a:moveTo>
                <a:lnTo>
                  <a:pt x="6266894" y="0"/>
                </a:lnTo>
                <a:lnTo>
                  <a:pt x="6266894" y="4307064"/>
                </a:lnTo>
                <a:lnTo>
                  <a:pt x="0" y="430706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9"/>
          <p:cNvSpPr/>
          <p:nvPr/>
        </p:nvSpPr>
        <p:spPr>
          <a:xfrm>
            <a:off x="-863001" y="7012197"/>
            <a:ext cx="5939287" cy="4114800"/>
          </a:xfrm>
          <a:custGeom>
            <a:avLst/>
            <a:gdLst/>
            <a:ahLst/>
            <a:cxnLst/>
            <a:rect l="l" t="t" r="r" b="b"/>
            <a:pathLst>
              <a:path w="5939287" h="4114800">
                <a:moveTo>
                  <a:pt x="0" y="0"/>
                </a:moveTo>
                <a:lnTo>
                  <a:pt x="5939287" y="0"/>
                </a:lnTo>
                <a:lnTo>
                  <a:pt x="59392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6" name="Прямоугольник 5"/>
          <p:cNvSpPr/>
          <p:nvPr/>
        </p:nvSpPr>
        <p:spPr>
          <a:xfrm>
            <a:off x="2229464" y="2157278"/>
            <a:ext cx="14173200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Члени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Філософсько-дискусійний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клуб»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долучились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до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вебінару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«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Академічна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доброчесність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виклики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ru-RU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перспективи</a:t>
            </a: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81400" y="3356683"/>
            <a:ext cx="4572000" cy="4572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93773" y="3069239"/>
            <a:ext cx="6096000" cy="24955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16486" y="5881055"/>
            <a:ext cx="6096000" cy="3028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1818968" y="1760572"/>
            <a:ext cx="14650064" cy="7379489"/>
            <a:chOff x="0" y="0"/>
            <a:chExt cx="4491524" cy="226245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91524" cy="2262458"/>
            </a:xfrm>
            <a:custGeom>
              <a:avLst/>
              <a:gdLst/>
              <a:ahLst/>
              <a:cxnLst/>
              <a:rect l="l" t="t" r="r" b="b"/>
              <a:pathLst>
                <a:path w="4491524" h="2262458">
                  <a:moveTo>
                    <a:pt x="5813" y="0"/>
                  </a:moveTo>
                  <a:lnTo>
                    <a:pt x="4485710" y="0"/>
                  </a:lnTo>
                  <a:cubicBezTo>
                    <a:pt x="4487252" y="0"/>
                    <a:pt x="4488731" y="612"/>
                    <a:pt x="4489821" y="1703"/>
                  </a:cubicBezTo>
                  <a:cubicBezTo>
                    <a:pt x="4490911" y="2793"/>
                    <a:pt x="4491524" y="4271"/>
                    <a:pt x="4491524" y="5813"/>
                  </a:cubicBezTo>
                  <a:lnTo>
                    <a:pt x="4491524" y="2256645"/>
                  </a:lnTo>
                  <a:cubicBezTo>
                    <a:pt x="4491524" y="2258187"/>
                    <a:pt x="4490911" y="2259665"/>
                    <a:pt x="4489821" y="2260755"/>
                  </a:cubicBezTo>
                  <a:cubicBezTo>
                    <a:pt x="4488731" y="2261845"/>
                    <a:pt x="4487252" y="2262458"/>
                    <a:pt x="4485710" y="2262458"/>
                  </a:cubicBezTo>
                  <a:lnTo>
                    <a:pt x="5813" y="2262458"/>
                  </a:lnTo>
                  <a:cubicBezTo>
                    <a:pt x="4271" y="2262458"/>
                    <a:pt x="2793" y="2261845"/>
                    <a:pt x="1703" y="2260755"/>
                  </a:cubicBezTo>
                  <a:cubicBezTo>
                    <a:pt x="612" y="2259665"/>
                    <a:pt x="0" y="2258187"/>
                    <a:pt x="0" y="2256645"/>
                  </a:cubicBezTo>
                  <a:lnTo>
                    <a:pt x="0" y="5813"/>
                  </a:lnTo>
                  <a:cubicBezTo>
                    <a:pt x="0" y="4271"/>
                    <a:pt x="612" y="2793"/>
                    <a:pt x="1703" y="1703"/>
                  </a:cubicBezTo>
                  <a:cubicBezTo>
                    <a:pt x="2793" y="612"/>
                    <a:pt x="4271" y="0"/>
                    <a:pt x="5813" y="0"/>
                  </a:cubicBezTo>
                  <a:close/>
                </a:path>
              </a:pathLst>
            </a:custGeom>
            <a:solidFill>
              <a:srgbClr val="FFFFFF"/>
            </a:solidFill>
            <a:ln w="19050" cap="sq">
              <a:solidFill>
                <a:srgbClr val="000000"/>
              </a:solidFill>
              <a:prstDash val="solid"/>
              <a:miter/>
            </a:ln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91524" cy="23100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210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09671" y="6753080"/>
            <a:ext cx="3584090" cy="3192451"/>
          </a:xfrm>
          <a:custGeom>
            <a:avLst/>
            <a:gdLst/>
            <a:ahLst/>
            <a:cxnLst/>
            <a:rect l="l" t="t" r="r" b="b"/>
            <a:pathLst>
              <a:path w="3584090" h="3192451">
                <a:moveTo>
                  <a:pt x="0" y="0"/>
                </a:moveTo>
                <a:lnTo>
                  <a:pt x="3584090" y="0"/>
                </a:lnTo>
                <a:lnTo>
                  <a:pt x="3584090" y="3192451"/>
                </a:lnTo>
                <a:lnTo>
                  <a:pt x="0" y="319245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1437982">
            <a:off x="14323702" y="511342"/>
            <a:ext cx="3160431" cy="3028267"/>
          </a:xfrm>
          <a:custGeom>
            <a:avLst/>
            <a:gdLst/>
            <a:ahLst/>
            <a:cxnLst/>
            <a:rect l="l" t="t" r="r" b="b"/>
            <a:pathLst>
              <a:path w="3160431" h="3028267">
                <a:moveTo>
                  <a:pt x="0" y="0"/>
                </a:moveTo>
                <a:lnTo>
                  <a:pt x="3160431" y="0"/>
                </a:lnTo>
                <a:lnTo>
                  <a:pt x="3160431" y="3028267"/>
                </a:lnTo>
                <a:lnTo>
                  <a:pt x="0" y="3028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2667000" y="565762"/>
            <a:ext cx="12443555" cy="8810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30"/>
              </a:lnSpc>
              <a:spcBef>
                <a:spcPct val="0"/>
              </a:spcBef>
            </a:pPr>
            <a:r>
              <a:rPr lang="uk-UA" sz="5380" dirty="0">
                <a:solidFill>
                  <a:srgbClr val="01070A"/>
                </a:solidFill>
                <a:latin typeface="Georgia" panose="02040502050405020303" pitchFamily="18" charset="0"/>
              </a:rPr>
              <a:t>Світлини</a:t>
            </a:r>
            <a:endParaRPr lang="en-US" sz="5380" dirty="0">
              <a:solidFill>
                <a:srgbClr val="01070A"/>
              </a:solidFill>
              <a:latin typeface="Georgia" panose="02040502050405020303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6400" y="314591"/>
            <a:ext cx="1293654" cy="128102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92777" y="2781155"/>
            <a:ext cx="6096000" cy="401002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48800" y="2684796"/>
            <a:ext cx="5661755" cy="42463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18041" y="5638726"/>
            <a:ext cx="4605552" cy="3454164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071068" y="1967026"/>
            <a:ext cx="11635417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Участь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члені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гуртка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І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етапі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Всеукраїнської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студентської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олімпіади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філософських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дисциплін</a:t>
            </a:r>
            <a:endParaRPr lang="ru-RU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454</Words>
  <Application>Microsoft Office PowerPoint</Application>
  <PresentationFormat>Произвольный</PresentationFormat>
  <Paragraphs>63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20" baseType="lpstr">
      <vt:lpstr>Georgia</vt:lpstr>
      <vt:lpstr>Dosis</vt:lpstr>
      <vt:lpstr>Times New Roman</vt:lpstr>
      <vt:lpstr>Wingdings 2</vt:lpstr>
      <vt:lpstr>Dosis Medium</vt:lpstr>
      <vt:lpstr>Calibri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Beige Blue and Red Lined Monthly Academic Planner Presentation</dc:title>
  <dc:creator/>
  <cp:lastModifiedBy>Учетная запись Майкрософт</cp:lastModifiedBy>
  <cp:revision>19</cp:revision>
  <dcterms:created xsi:type="dcterms:W3CDTF">2006-08-16T00:00:00Z</dcterms:created>
  <dcterms:modified xsi:type="dcterms:W3CDTF">2024-11-07T05:20:17Z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899A04F96C5F4BAD9331F30FC6038406_13</vt:lpwstr>
  </property>
  <property fmtid="{D5CDD505-2E9C-101B-9397-08002B2CF9AE}" pid="3" name="KSOProductBuildVer">
    <vt:lpwstr>1033-12.2.0.13306</vt:lpwstr>
  </property>
</Properties>
</file>