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3.svg" ContentType="image/svg+xml"/>
  <Override PartName="/ppt/media/image15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6.svg" ContentType="image/svg+xml"/>
  <Override PartName="/ppt/media/image6.svg" ContentType="image/svg+xml"/>
  <Override PartName="/ppt/media/image62.svg" ContentType="image/svg+xml"/>
  <Override PartName="/ppt/media/image64.svg" ContentType="image/svg+xml"/>
  <Override PartName="/ppt/media/image69.svg" ContentType="image/svg+xml"/>
  <Override PartName="/ppt/media/image7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8" r:id="rId4"/>
    <p:sldId id="259" r:id="rId5"/>
    <p:sldId id="257" r:id="rId6"/>
    <p:sldId id="261" r:id="rId7"/>
    <p:sldId id="266" r:id="rId8"/>
    <p:sldId id="264" r:id="rId9"/>
    <p:sldId id="263" r:id="rId10"/>
    <p:sldId id="268" r:id="rId11"/>
    <p:sldId id="269" r:id="rId12"/>
    <p:sldId id="270" r:id="rId13"/>
    <p:sldId id="267" r:id="rId14"/>
  </p:sldIdLst>
  <p:sldSz cx="18288000" cy="10287000"/>
  <p:notesSz cx="6858000" cy="9144000"/>
  <p:embeddedFontLst>
    <p:embeddedFont>
      <p:font typeface="Georgia" panose="02040502050405020303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Dosis" panose="02010503020202060003"/>
      <p:regular r:id="rId26"/>
    </p:embeddedFont>
    <p:embeddedFont>
      <p:font typeface="Wingdings 2" panose="05020102010507070707" pitchFamily="18" charset="2"/>
      <p:regular r:id="rId27"/>
    </p:embeddedFont>
    <p:embeddedFont>
      <p:font typeface="Dosis Medium" panose="020106030202020600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jpeg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58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6.png"/><Relationship Id="rId12" Type="http://schemas.openxmlformats.org/officeDocument/2006/relationships/image" Target="../media/image28.svg"/><Relationship Id="rId11" Type="http://schemas.openxmlformats.org/officeDocument/2006/relationships/image" Target="../media/image27.png"/><Relationship Id="rId10" Type="http://schemas.openxmlformats.org/officeDocument/2006/relationships/image" Target="../media/image26.sv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40.svg"/><Relationship Id="rId7" Type="http://schemas.openxmlformats.org/officeDocument/2006/relationships/image" Target="../media/image39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6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1" Type="http://schemas.openxmlformats.org/officeDocument/2006/relationships/image" Target="../media/image54.png"/><Relationship Id="rId10" Type="http://schemas.openxmlformats.org/officeDocument/2006/relationships/image" Target="../media/image53.svg"/><Relationship Id="rId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16.png"/><Relationship Id="rId4" Type="http://schemas.openxmlformats.org/officeDocument/2006/relationships/image" Target="../media/image64.svg"/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663033" y="6195861"/>
            <a:ext cx="6914093" cy="5028432"/>
          </a:xfrm>
          <a:custGeom>
            <a:avLst/>
            <a:gdLst/>
            <a:ahLst/>
            <a:cxnLst/>
            <a:rect l="l" t="t" r="r" b="b"/>
            <a:pathLst>
              <a:path w="6914093" h="5028432">
                <a:moveTo>
                  <a:pt x="0" y="0"/>
                </a:moveTo>
                <a:lnTo>
                  <a:pt x="6914093" y="0"/>
                </a:lnTo>
                <a:lnTo>
                  <a:pt x="6914093" y="5028431"/>
                </a:lnTo>
                <a:lnTo>
                  <a:pt x="0" y="50284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29971" y="4820778"/>
            <a:ext cx="10228058" cy="1710875"/>
          </a:xfrm>
          <a:custGeom>
            <a:avLst/>
            <a:gdLst/>
            <a:ahLst/>
            <a:cxnLst/>
            <a:rect l="l" t="t" r="r" b="b"/>
            <a:pathLst>
              <a:path w="10228058" h="1710875">
                <a:moveTo>
                  <a:pt x="0" y="0"/>
                </a:moveTo>
                <a:lnTo>
                  <a:pt x="10228058" y="0"/>
                </a:lnTo>
                <a:lnTo>
                  <a:pt x="10228058" y="1710876"/>
                </a:lnTo>
                <a:lnTo>
                  <a:pt x="0" y="1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91843" y="4057392"/>
            <a:ext cx="12333788" cy="338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Звіт</a:t>
            </a:r>
            <a:r>
              <a:rPr lang="en-US" sz="3865" dirty="0">
                <a:solidFill>
                  <a:srgbClr val="01070A"/>
                </a:solidFill>
                <a:latin typeface="Carelia Bold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роботи</a:t>
            </a:r>
            <a:r>
              <a:rPr lang="en-US" sz="3865" dirty="0">
                <a:solidFill>
                  <a:srgbClr val="01070A"/>
                </a:solidFill>
                <a:latin typeface="Carelia Bold"/>
              </a:rPr>
              <a:t> </a:t>
            </a:r>
            <a:endParaRPr lang="en-US" sz="3865" dirty="0">
              <a:solidFill>
                <a:srgbClr val="01070A"/>
              </a:solidFill>
              <a:latin typeface="Carelia Bold"/>
            </a:endParaRPr>
          </a:p>
          <a:p>
            <a:pPr algn="ctr">
              <a:lnSpc>
                <a:spcPts val="5410"/>
              </a:lnSpc>
            </a:pP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студентського</a:t>
            </a:r>
            <a:r>
              <a:rPr lang="en-US" sz="3865" dirty="0">
                <a:solidFill>
                  <a:srgbClr val="01070A"/>
                </a:solidFill>
                <a:latin typeface="Carelia Bold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наукового</a:t>
            </a:r>
            <a:r>
              <a:rPr lang="en-US" sz="3865" dirty="0">
                <a:solidFill>
                  <a:srgbClr val="01070A"/>
                </a:solidFill>
                <a:latin typeface="Carelia Bold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гуртка</a:t>
            </a:r>
            <a:endParaRPr lang="en-US" sz="3865" dirty="0">
              <a:solidFill>
                <a:srgbClr val="01070A"/>
              </a:solidFill>
              <a:latin typeface="Carelia Bold"/>
            </a:endParaRPr>
          </a:p>
          <a:p>
            <a:pPr algn="ctr">
              <a:lnSpc>
                <a:spcPts val="5410"/>
              </a:lnSpc>
            </a:pPr>
            <a:r>
              <a:rPr lang="en-US" sz="3865" dirty="0">
                <a:solidFill>
                  <a:srgbClr val="01070A"/>
                </a:solidFill>
                <a:latin typeface="Carelia" panose="00000500000000000000"/>
              </a:rPr>
              <a:t> «</a:t>
            </a:r>
            <a:r>
              <a:rPr lang="en-US" sz="3865" dirty="0" err="1">
                <a:solidFill>
                  <a:srgbClr val="01070A"/>
                </a:solidFill>
                <a:latin typeface="Carelia" panose="00000500000000000000"/>
              </a:rPr>
              <a:t>Філософсько-дискусійний</a:t>
            </a:r>
            <a:r>
              <a:rPr lang="en-US" sz="3865" dirty="0">
                <a:solidFill>
                  <a:srgbClr val="01070A"/>
                </a:solidFill>
                <a:latin typeface="Carelia" panose="00000500000000000000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Carelia" panose="00000500000000000000"/>
              </a:rPr>
              <a:t>клуб</a:t>
            </a:r>
            <a:r>
              <a:rPr lang="en-US" sz="3865" dirty="0">
                <a:solidFill>
                  <a:srgbClr val="01070A"/>
                </a:solidFill>
                <a:latin typeface="Carelia" panose="00000500000000000000"/>
              </a:rPr>
              <a:t>»</a:t>
            </a:r>
            <a:endParaRPr lang="en-US" sz="3865" dirty="0">
              <a:solidFill>
                <a:srgbClr val="01070A"/>
              </a:solidFill>
              <a:latin typeface="Carelia" panose="00000500000000000000"/>
            </a:endParaRPr>
          </a:p>
          <a:p>
            <a:pPr algn="ctr">
              <a:lnSpc>
                <a:spcPts val="5410"/>
              </a:lnSpc>
            </a:pPr>
            <a:r>
              <a:rPr lang="en-US" sz="3865" dirty="0" err="1">
                <a:solidFill>
                  <a:srgbClr val="01070A"/>
                </a:solidFill>
                <a:latin typeface="Carelia Bold"/>
              </a:rPr>
              <a:t>за</a:t>
            </a:r>
            <a:r>
              <a:rPr lang="en-US" sz="3865" dirty="0">
                <a:solidFill>
                  <a:srgbClr val="01070A"/>
                </a:solidFill>
                <a:latin typeface="Carelia Bold"/>
              </a:rPr>
              <a:t> 2023 р.</a:t>
            </a:r>
            <a:endParaRPr lang="en-US" sz="3865" dirty="0">
              <a:solidFill>
                <a:srgbClr val="01070A"/>
              </a:solidFill>
              <a:latin typeface="Carelia Bold"/>
            </a:endParaRPr>
          </a:p>
          <a:p>
            <a:pPr algn="ctr">
              <a:lnSpc>
                <a:spcPts val="5410"/>
              </a:lnSpc>
            </a:pPr>
            <a:endParaRPr lang="en-US" sz="3865" dirty="0">
              <a:solidFill>
                <a:srgbClr val="01070A"/>
              </a:solidFill>
              <a:latin typeface="Carelia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56379" y="5404911"/>
            <a:ext cx="8246933" cy="6247677"/>
          </a:xfrm>
          <a:custGeom>
            <a:avLst/>
            <a:gdLst/>
            <a:ahLst/>
            <a:cxnLst/>
            <a:rect l="l" t="t" r="r" b="b"/>
            <a:pathLst>
              <a:path w="8246933" h="6247677">
                <a:moveTo>
                  <a:pt x="0" y="0"/>
                </a:moveTo>
                <a:lnTo>
                  <a:pt x="8246933" y="0"/>
                </a:lnTo>
                <a:lnTo>
                  <a:pt x="8246933" y="6247677"/>
                </a:lnTo>
                <a:lnTo>
                  <a:pt x="0" y="6247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08980" y="-1652824"/>
            <a:ext cx="8905028" cy="5575060"/>
          </a:xfrm>
          <a:custGeom>
            <a:avLst/>
            <a:gdLst/>
            <a:ahLst/>
            <a:cxnLst/>
            <a:rect l="l" t="t" r="r" b="b"/>
            <a:pathLst>
              <a:path w="8905028" h="5575060">
                <a:moveTo>
                  <a:pt x="0" y="0"/>
                </a:moveTo>
                <a:lnTo>
                  <a:pt x="8905029" y="0"/>
                </a:lnTo>
                <a:lnTo>
                  <a:pt x="8905029" y="5575060"/>
                </a:lnTo>
                <a:lnTo>
                  <a:pt x="0" y="5575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495846">
            <a:off x="-3929800" y="-2685694"/>
            <a:ext cx="5243739" cy="7338566"/>
          </a:xfrm>
          <a:custGeom>
            <a:avLst/>
            <a:gdLst/>
            <a:ahLst/>
            <a:cxnLst/>
            <a:rect l="l" t="t" r="r" b="b"/>
            <a:pathLst>
              <a:path w="5243739" h="7338566">
                <a:moveTo>
                  <a:pt x="0" y="0"/>
                </a:moveTo>
                <a:lnTo>
                  <a:pt x="5243739" y="0"/>
                </a:lnTo>
                <a:lnTo>
                  <a:pt x="5243739" y="7338565"/>
                </a:lnTo>
                <a:lnTo>
                  <a:pt x="0" y="73385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84620" y="963264"/>
            <a:ext cx="3124200" cy="3094128"/>
          </a:xfrm>
          <a:custGeom>
            <a:avLst/>
            <a:gdLst/>
            <a:ahLst/>
            <a:cxnLst/>
            <a:rect l="l" t="t" r="r" b="b"/>
            <a:pathLst>
              <a:path w="2313774" h="2265165">
                <a:moveTo>
                  <a:pt x="0" y="0"/>
                </a:moveTo>
                <a:lnTo>
                  <a:pt x="2313774" y="0"/>
                </a:lnTo>
                <a:lnTo>
                  <a:pt x="2313774" y="2265165"/>
                </a:lnTo>
                <a:lnTo>
                  <a:pt x="0" y="2265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67939" y="8043110"/>
            <a:ext cx="8979456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НАУКОВИЙ КЕРІВНИК ГУРТКА :</a:t>
            </a:r>
            <a:endParaRPr lang="en-US" sz="2095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Асистент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кафедри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філософії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та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міжнародної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комунікації</a:t>
            </a:r>
            <a:endParaRPr lang="en-US" sz="2095" dirty="0" smtClean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b="1" i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b="1" i="1" dirty="0">
                <a:solidFill>
                  <a:srgbClr val="01070A"/>
                </a:solidFill>
                <a:latin typeface="Georgia" panose="02040502050405020303" pitchFamily="18" charset="0"/>
              </a:rPr>
              <a:t>ШЕХОВЦОВА-БУРЯНОВА ВІКТОРІЯ АНАТОЛІЇВН</a:t>
            </a: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А</a:t>
            </a:r>
            <a:endParaRPr lang="en-US" sz="2095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3210"/>
              </a:lnSpc>
              <a:spcBef>
                <a:spcPct val="0"/>
              </a:spcBef>
            </a:pPr>
            <a:endParaRPr lang="en-US" sz="2095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 smtClean="0">
                <a:solidFill>
                  <a:srgbClr val="01070A"/>
                </a:solidFill>
                <a:latin typeface="Carelia" panose="0000050000000000000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Carelia" panose="0000050000000000000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288272" y="1983060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 Науково-практичний </a:t>
            </a:r>
            <a:r>
              <a:rPr lang="uk-UA" sz="2000" dirty="0" err="1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cемінар</a:t>
            </a:r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 «Подорож у світ філософії»</a:t>
            </a:r>
            <a:endParaRPr lang="en-US" sz="2000" dirty="0">
              <a:solidFill>
                <a:srgbClr val="01070A"/>
              </a:solidFill>
              <a:latin typeface="Dosis" panose="02010503020202060003"/>
            </a:endParaRPr>
          </a:p>
          <a:p>
            <a:endParaRPr lang="ru-RU" sz="2000" dirty="0"/>
          </a:p>
        </p:txBody>
      </p:sp>
      <p:sp>
        <p:nvSpPr>
          <p:cNvPr id="11" name="Freeform 24"/>
          <p:cNvSpPr/>
          <p:nvPr/>
        </p:nvSpPr>
        <p:spPr>
          <a:xfrm>
            <a:off x="0" y="6887852"/>
            <a:ext cx="4152900" cy="3585502"/>
          </a:xfrm>
          <a:custGeom>
            <a:avLst/>
            <a:gdLst/>
            <a:ahLst/>
            <a:cxnLst/>
            <a:rect l="l" t="t" r="r" b="b"/>
            <a:pathLst>
              <a:path w="6367078" h="5335932">
                <a:moveTo>
                  <a:pt x="0" y="0"/>
                </a:moveTo>
                <a:lnTo>
                  <a:pt x="6367078" y="0"/>
                </a:lnTo>
                <a:lnTo>
                  <a:pt x="6367078" y="5335932"/>
                </a:lnTo>
                <a:lnTo>
                  <a:pt x="0" y="5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7"/>
          <p:cNvSpPr/>
          <p:nvPr/>
        </p:nvSpPr>
        <p:spPr>
          <a:xfrm>
            <a:off x="15212722" y="7521183"/>
            <a:ext cx="4460238" cy="3237756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05" y="2430318"/>
            <a:ext cx="4038600" cy="3120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5628723"/>
            <a:ext cx="4171573" cy="3223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26" y="5723155"/>
            <a:ext cx="4174507" cy="3225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12" y="2523717"/>
            <a:ext cx="3978553" cy="30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 smtClean="0">
                <a:solidFill>
                  <a:srgbClr val="01070A"/>
                </a:solidFill>
                <a:latin typeface="Carelia" panose="0000050000000000000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Carelia" panose="0000050000000000000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857068" y="2171700"/>
            <a:ext cx="139163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</a:rPr>
              <a:t>Науково-практичний семінар: «Голодомор 1932-1933 р: геноцид української нації» до 90-х роковин Голодомору – геноциду в </a:t>
            </a:r>
            <a:r>
              <a:rPr lang="uk-UA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Україні</a:t>
            </a:r>
            <a:endParaRPr lang="uk-UA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/>
            <a:endParaRPr lang="en-US" sz="2000" dirty="0">
              <a:solidFill>
                <a:srgbClr val="01070A"/>
              </a:solidFill>
              <a:latin typeface="Dosis" panose="02010503020202060003"/>
            </a:endParaRPr>
          </a:p>
          <a:p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238500"/>
            <a:ext cx="8484667" cy="5660865"/>
          </a:xfrm>
          <a:prstGeom prst="rect">
            <a:avLst/>
          </a:prstGeom>
        </p:spPr>
      </p:pic>
      <p:sp>
        <p:nvSpPr>
          <p:cNvPr id="13" name="Freeform 23"/>
          <p:cNvSpPr/>
          <p:nvPr/>
        </p:nvSpPr>
        <p:spPr>
          <a:xfrm>
            <a:off x="12624945" y="7798926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418908"/>
            <a:ext cx="18516595" cy="11953726"/>
            <a:chOff x="0" y="-47625"/>
            <a:chExt cx="4876799" cy="3148306"/>
          </a:xfrm>
        </p:grpSpPr>
        <p:sp>
          <p:nvSpPr>
            <p:cNvPr id="4" name="Freeform 4"/>
            <p:cNvSpPr/>
            <p:nvPr/>
          </p:nvSpPr>
          <p:spPr>
            <a:xfrm>
              <a:off x="60207" y="391348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b="1"/>
            </a:p>
          </p:txBody>
        </p:sp>
      </p:grpSp>
      <p:sp>
        <p:nvSpPr>
          <p:cNvPr id="6" name="Freeform 6"/>
          <p:cNvSpPr/>
          <p:nvPr/>
        </p:nvSpPr>
        <p:spPr>
          <a:xfrm>
            <a:off x="10775654" y="5143500"/>
            <a:ext cx="9448343" cy="5616757"/>
          </a:xfrm>
          <a:custGeom>
            <a:avLst/>
            <a:gdLst/>
            <a:ahLst/>
            <a:cxnLst/>
            <a:rect l="l" t="t" r="r" b="b"/>
            <a:pathLst>
              <a:path w="9448343" h="5616757">
                <a:moveTo>
                  <a:pt x="0" y="0"/>
                </a:moveTo>
                <a:lnTo>
                  <a:pt x="9448342" y="0"/>
                </a:lnTo>
                <a:lnTo>
                  <a:pt x="9448342" y="5616757"/>
                </a:lnTo>
                <a:lnTo>
                  <a:pt x="0" y="56167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00634" y="5428244"/>
            <a:ext cx="8436357" cy="5844796"/>
          </a:xfrm>
          <a:custGeom>
            <a:avLst/>
            <a:gdLst/>
            <a:ahLst/>
            <a:cxnLst/>
            <a:rect l="l" t="t" r="r" b="b"/>
            <a:pathLst>
              <a:path w="8436357" h="5844796">
                <a:moveTo>
                  <a:pt x="0" y="0"/>
                </a:moveTo>
                <a:lnTo>
                  <a:pt x="8436357" y="0"/>
                </a:lnTo>
                <a:lnTo>
                  <a:pt x="8436357" y="5844796"/>
                </a:lnTo>
                <a:lnTo>
                  <a:pt x="0" y="584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12052" y="4194522"/>
            <a:ext cx="13321088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5"/>
              </a:lnSpc>
            </a:pPr>
            <a:r>
              <a:rPr lang="uk-UA" sz="10570" dirty="0" smtClean="0">
                <a:solidFill>
                  <a:srgbClr val="01070A"/>
                </a:solidFill>
                <a:latin typeface="Carelia" panose="00000500000000000000"/>
              </a:rPr>
              <a:t>Дякую за увагу!</a:t>
            </a:r>
            <a:endParaRPr lang="en-US" sz="10570" dirty="0">
              <a:solidFill>
                <a:srgbClr val="01070A"/>
              </a:solidFill>
              <a:latin typeface="Carelia" panose="0000050000000000000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834288"/>
            <a:ext cx="3782748" cy="3748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37331" y="2030095"/>
            <a:ext cx="13293258" cy="6791564"/>
            <a:chOff x="0" y="0"/>
            <a:chExt cx="3501105" cy="178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-147716">
            <a:off x="2497371" y="1747718"/>
            <a:ext cx="13293258" cy="6791564"/>
            <a:chOff x="0" y="0"/>
            <a:chExt cx="3501105" cy="1788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6928985" y="1314623"/>
            <a:ext cx="3667332" cy="946839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69465" y="5905716"/>
            <a:ext cx="6921795" cy="4114800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Прямоугольник 18"/>
          <p:cNvSpPr/>
          <p:nvPr/>
        </p:nvSpPr>
        <p:spPr>
          <a:xfrm>
            <a:off x="3407016" y="3702827"/>
            <a:ext cx="11147184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Метою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сприятливих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для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7133" y="-67659"/>
            <a:ext cx="2130867" cy="211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07541" y="1028700"/>
            <a:ext cx="14154503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87528" y="3271681"/>
            <a:ext cx="1855658" cy="185565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3794018" y="3738417"/>
            <a:ext cx="1142391" cy="1113312"/>
          </a:xfrm>
          <a:custGeom>
            <a:avLst/>
            <a:gdLst/>
            <a:ahLst/>
            <a:cxnLst/>
            <a:rect l="l" t="t" r="r" b="b"/>
            <a:pathLst>
              <a:path w="1142391" h="1113312">
                <a:moveTo>
                  <a:pt x="0" y="0"/>
                </a:moveTo>
                <a:lnTo>
                  <a:pt x="1142391" y="0"/>
                </a:lnTo>
                <a:lnTo>
                  <a:pt x="1142391" y="1113313"/>
                </a:lnTo>
                <a:lnTo>
                  <a:pt x="0" y="111331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6159" y="6894969"/>
            <a:ext cx="3835024" cy="3091905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623173" y="3367245"/>
            <a:ext cx="1855658" cy="185565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09169" y="3367245"/>
            <a:ext cx="1855658" cy="185565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98302" y="3367245"/>
            <a:ext cx="1855658" cy="185565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20" name="Freeform 20"/>
          <p:cNvSpPr/>
          <p:nvPr/>
        </p:nvSpPr>
        <p:spPr>
          <a:xfrm>
            <a:off x="7026068" y="3665981"/>
            <a:ext cx="1177785" cy="1346740"/>
          </a:xfrm>
          <a:custGeom>
            <a:avLst/>
            <a:gdLst/>
            <a:ahLst/>
            <a:cxnLst/>
            <a:rect l="l" t="t" r="r" b="b"/>
            <a:pathLst>
              <a:path w="1177785" h="1346740">
                <a:moveTo>
                  <a:pt x="0" y="0"/>
                </a:moveTo>
                <a:lnTo>
                  <a:pt x="1177785" y="0"/>
                </a:lnTo>
                <a:lnTo>
                  <a:pt x="1177785" y="1346740"/>
                </a:lnTo>
                <a:lnTo>
                  <a:pt x="0" y="1346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01062" y="3723426"/>
            <a:ext cx="871871" cy="1128304"/>
          </a:xfrm>
          <a:custGeom>
            <a:avLst/>
            <a:gdLst/>
            <a:ahLst/>
            <a:cxnLst/>
            <a:rect l="l" t="t" r="r" b="b"/>
            <a:pathLst>
              <a:path w="871871" h="1128304">
                <a:moveTo>
                  <a:pt x="0" y="0"/>
                </a:moveTo>
                <a:lnTo>
                  <a:pt x="871871" y="0"/>
                </a:lnTo>
                <a:lnTo>
                  <a:pt x="871871" y="1128304"/>
                </a:lnTo>
                <a:lnTo>
                  <a:pt x="0" y="1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6452" y="3621704"/>
            <a:ext cx="996588" cy="1346740"/>
          </a:xfrm>
          <a:custGeom>
            <a:avLst/>
            <a:gdLst/>
            <a:ahLst/>
            <a:cxnLst/>
            <a:rect l="l" t="t" r="r" b="b"/>
            <a:pathLst>
              <a:path w="996588" h="1346740">
                <a:moveTo>
                  <a:pt x="0" y="0"/>
                </a:moveTo>
                <a:lnTo>
                  <a:pt x="996587" y="0"/>
                </a:lnTo>
                <a:lnTo>
                  <a:pt x="996587" y="1346740"/>
                </a:lnTo>
                <a:lnTo>
                  <a:pt x="0" y="1346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664827" y="7806013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62897" y="1527166"/>
            <a:ext cx="8762207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5"/>
              </a:lnSpc>
              <a:spcBef>
                <a:spcPct val="0"/>
              </a:spcBef>
            </a:pPr>
            <a:r>
              <a:rPr lang="uk-UA" sz="6330" dirty="0" smtClean="0">
                <a:solidFill>
                  <a:srgbClr val="01070A"/>
                </a:solidFill>
                <a:latin typeface="Carelia" panose="00000500000000000000"/>
              </a:rPr>
              <a:t>Завдання</a:t>
            </a:r>
            <a:endParaRPr lang="en-US" sz="6330" dirty="0">
              <a:solidFill>
                <a:srgbClr val="01070A"/>
              </a:solidFill>
              <a:latin typeface="Carelia" panose="000005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986632" y="5328280"/>
            <a:ext cx="2757164" cy="257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ru-RU" dirty="0" err="1" smtClean="0">
                <a:latin typeface="Georgia" panose="02040502050405020303" pitchFamily="18" charset="0"/>
              </a:rPr>
              <a:t>Формування</a:t>
            </a:r>
            <a:r>
              <a:rPr lang="ru-RU" dirty="0" smtClean="0">
                <a:latin typeface="Georgia" panose="02040502050405020303" pitchFamily="18" charset="0"/>
              </a:rPr>
              <a:t> у </a:t>
            </a:r>
            <a:r>
              <a:rPr lang="ru-RU" dirty="0" err="1" smtClean="0">
                <a:latin typeface="Georgia" panose="02040502050405020303" pitchFamily="18" charset="0"/>
              </a:rPr>
              <a:t>студентів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інтересу</a:t>
            </a:r>
            <a:r>
              <a:rPr lang="ru-RU" dirty="0" smtClean="0">
                <a:latin typeface="Georgia" panose="02040502050405020303" pitchFamily="18" charset="0"/>
              </a:rPr>
              <a:t> й потреби до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досліджень</a:t>
            </a:r>
            <a:r>
              <a:rPr lang="ru-RU" dirty="0" smtClean="0">
                <a:latin typeface="Georgia" panose="02040502050405020303" pitchFamily="18" charset="0"/>
              </a:rPr>
              <a:t>; 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Виховання у студентів потреби у постійному удосконаленні знань, які були отриманні у процесі навчання;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72755" y="5246219"/>
            <a:ext cx="2757164" cy="3960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uk-UA" dirty="0" smtClean="0">
                <a:latin typeface="Georgia" panose="02040502050405020303" pitchFamily="18" charset="0"/>
              </a:rPr>
              <a:t>Розвиток у студентів творчого мислення, наукової самостійності, підвищення внутрішньої організованості, свідомого відношення до навчання, поглиблення й закріплення отриманих у процесі навчання знань;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Вироблення у студентів стійких навичок самостійної дослідної діяльності;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58416" y="5328280"/>
            <a:ext cx="2757164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uk-UA" dirty="0" smtClean="0">
                <a:latin typeface="Georgia" panose="02040502050405020303" pitchFamily="18" charset="0"/>
              </a:rPr>
              <a:t>Вміння використовувати теоретичні знання у практичній діяльності; 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Залучення студентів до участі у наукових конференціях, семінарах, форумах, конкурсах та інших науково-дослідних і просвітницьких заходах; 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544205" y="5328280"/>
            <a:ext cx="2757164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60"/>
              </a:lnSpc>
            </a:pPr>
            <a:r>
              <a:rPr lang="ru-RU" dirty="0" err="1" smtClean="0">
                <a:latin typeface="Georgia" panose="02040502050405020303" pitchFamily="18" charset="0"/>
              </a:rPr>
              <a:t>Допомога</a:t>
            </a:r>
            <a:r>
              <a:rPr lang="ru-RU" dirty="0" smtClean="0">
                <a:latin typeface="Georgia" panose="02040502050405020303" pitchFamily="18" charset="0"/>
              </a:rPr>
              <a:t> студентам в </a:t>
            </a:r>
            <a:r>
              <a:rPr lang="ru-RU" dirty="0" err="1" smtClean="0">
                <a:latin typeface="Georgia" panose="02040502050405020303" pitchFamily="18" charset="0"/>
              </a:rPr>
              <a:t>оволодінні</a:t>
            </a:r>
            <a:r>
              <a:rPr lang="ru-RU" dirty="0" smtClean="0">
                <a:latin typeface="Georgia" panose="02040502050405020303" pitchFamily="18" charset="0"/>
              </a:rPr>
              <a:t> методикою й </a:t>
            </a:r>
            <a:r>
              <a:rPr lang="ru-RU" dirty="0" err="1" smtClean="0">
                <a:latin typeface="Georgia" panose="02040502050405020303" pitchFamily="18" charset="0"/>
              </a:rPr>
              <a:t>навичками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проведення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самостійних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досліджень</a:t>
            </a:r>
            <a:r>
              <a:rPr lang="ru-RU" dirty="0" smtClean="0">
                <a:latin typeface="Georgia" panose="02040502050405020303" pitchFamily="18" charset="0"/>
              </a:rPr>
              <a:t> і </a:t>
            </a:r>
            <a:r>
              <a:rPr lang="ru-RU" dirty="0" err="1" smtClean="0">
                <a:latin typeface="Georgia" panose="02040502050405020303" pitchFamily="18" charset="0"/>
              </a:rPr>
              <a:t>розробки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проблем.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641453" y="-249780"/>
            <a:ext cx="9048214" cy="12247451"/>
            <a:chOff x="0" y="0"/>
            <a:chExt cx="2383069" cy="32256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262661" y="4945727"/>
            <a:ext cx="5565196" cy="404741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90785" y="4352072"/>
            <a:ext cx="7807484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595" lvl="1" indent="-474980" algn="ctr">
              <a:lnSpc>
                <a:spcPts val="6165"/>
              </a:lnSpc>
              <a:buFont typeface="Arial" panose="020B0604020202020204"/>
              <a:buChar char="•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роботі гуртка беруть участь студенти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механіко-технологічного факультету</a:t>
            </a:r>
            <a:endParaRPr lang="ru-RU" sz="3200" dirty="0"/>
          </a:p>
          <a:p>
            <a:pPr marL="950595" lvl="1" indent="-474980">
              <a:lnSpc>
                <a:spcPts val="6165"/>
              </a:lnSpc>
              <a:buFont typeface="Arial" panose="020B0604020202020204"/>
              <a:buChar char="•"/>
            </a:pPr>
            <a:endParaRPr lang="en-US" sz="3200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355002" y="5873946"/>
            <a:ext cx="3190321" cy="3316969"/>
          </a:xfrm>
          <a:custGeom>
            <a:avLst/>
            <a:gdLst/>
            <a:ahLst/>
            <a:cxnLst/>
            <a:rect l="l" t="t" r="r" b="b"/>
            <a:pathLst>
              <a:path w="3190321" h="3316969">
                <a:moveTo>
                  <a:pt x="3190321" y="0"/>
                </a:moveTo>
                <a:lnTo>
                  <a:pt x="0" y="0"/>
                </a:lnTo>
                <a:lnTo>
                  <a:pt x="0" y="3316969"/>
                </a:lnTo>
                <a:lnTo>
                  <a:pt x="3190321" y="3316969"/>
                </a:lnTo>
                <a:lnTo>
                  <a:pt x="31903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590" y="242800"/>
            <a:ext cx="5111418" cy="38335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t="43751" b="10941"/>
          <a:stretch>
            <a:fillRect/>
          </a:stretch>
        </p:blipFill>
        <p:spPr>
          <a:xfrm>
            <a:off x="5087560" y="7131146"/>
            <a:ext cx="5917678" cy="3574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73208" y="2725793"/>
            <a:ext cx="3320006" cy="5572849"/>
            <a:chOff x="0" y="0"/>
            <a:chExt cx="1415529" cy="2376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90443" y="2692168"/>
            <a:ext cx="3320006" cy="5572849"/>
            <a:chOff x="0" y="0"/>
            <a:chExt cx="1415529" cy="2376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73505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21327" y="2781549"/>
            <a:ext cx="3320006" cy="5572849"/>
            <a:chOff x="0" y="0"/>
            <a:chExt cx="1415529" cy="23760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646965" y="6243319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994787" y="2725793"/>
            <a:ext cx="3320006" cy="5572849"/>
            <a:chOff x="0" y="0"/>
            <a:chExt cx="1415529" cy="23760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298846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496103" y="6103849"/>
            <a:ext cx="2317374" cy="640438"/>
          </a:xfrm>
          <a:custGeom>
            <a:avLst/>
            <a:gdLst/>
            <a:ahLst/>
            <a:cxnLst/>
            <a:rect l="l" t="t" r="r" b="b"/>
            <a:pathLst>
              <a:path w="2317374" h="640438">
                <a:moveTo>
                  <a:pt x="0" y="0"/>
                </a:moveTo>
                <a:lnTo>
                  <a:pt x="2317373" y="0"/>
                </a:lnTo>
                <a:lnTo>
                  <a:pt x="2317373" y="640438"/>
                </a:lnTo>
                <a:lnTo>
                  <a:pt x="0" y="640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57345" y="6744287"/>
            <a:ext cx="6266893" cy="4307065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023959" y="6897975"/>
            <a:ext cx="4793068" cy="3485868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971800" y="611318"/>
            <a:ext cx="12378908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ru-RU" sz="5250" dirty="0">
                <a:solidFill>
                  <a:srgbClr val="01070A"/>
                </a:solidFill>
                <a:latin typeface="Carelia" panose="00000500000000000000"/>
              </a:rPr>
              <a:t>Заходи, </a:t>
            </a:r>
            <a:r>
              <a:rPr lang="ru-RU" sz="5250" dirty="0" err="1">
                <a:solidFill>
                  <a:srgbClr val="01070A"/>
                </a:solidFill>
                <a:latin typeface="Carelia" panose="00000500000000000000"/>
              </a:rPr>
              <a:t>проведені</a:t>
            </a:r>
            <a:r>
              <a:rPr lang="ru-RU" sz="5250" dirty="0">
                <a:solidFill>
                  <a:srgbClr val="01070A"/>
                </a:solidFill>
                <a:latin typeface="Carelia" panose="00000500000000000000"/>
              </a:rPr>
              <a:t> </a:t>
            </a:r>
            <a:r>
              <a:rPr lang="ru-RU" sz="5250" dirty="0" err="1" smtClean="0">
                <a:solidFill>
                  <a:srgbClr val="01070A"/>
                </a:solidFill>
                <a:latin typeface="Carelia" panose="00000500000000000000"/>
              </a:rPr>
              <a:t>гуртком</a:t>
            </a:r>
            <a:endParaRPr lang="ru-RU" sz="5250" dirty="0" smtClean="0">
              <a:solidFill>
                <a:srgbClr val="01070A"/>
              </a:solidFill>
              <a:latin typeface="Carelia" panose="00000500000000000000"/>
            </a:endParaRPr>
          </a:p>
          <a:p>
            <a:pPr algn="ctr">
              <a:lnSpc>
                <a:spcPts val="7350"/>
              </a:lnSpc>
            </a:pPr>
            <a:r>
              <a:rPr lang="uk-UA" sz="5250" dirty="0" smtClean="0">
                <a:solidFill>
                  <a:srgbClr val="01070A"/>
                </a:solidFill>
                <a:latin typeface="Carelia" panose="00000500000000000000"/>
              </a:rPr>
              <a:t>2023 р.</a:t>
            </a:r>
            <a:endParaRPr lang="en-US" sz="5250" dirty="0">
              <a:solidFill>
                <a:srgbClr val="01070A"/>
              </a:solidFill>
              <a:latin typeface="Carelia" panose="0000050000000000000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590443" y="6057329"/>
            <a:ext cx="316937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b="1" dirty="0" err="1">
                <a:latin typeface="Georgia" panose="02040502050405020303" pitchFamily="18" charset="0"/>
              </a:rPr>
              <a:t>Обговорення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теми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0" lvl="1" algn="ctr">
              <a:spcBef>
                <a:spcPct val="0"/>
              </a:spcBef>
            </a:pP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«Роль і </a:t>
            </a:r>
            <a:r>
              <a:rPr lang="ru-RU" b="1" dirty="0" err="1">
                <a:latin typeface="Georgia" panose="02040502050405020303" pitchFamily="18" charset="0"/>
              </a:rPr>
              <a:t>значення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любові</a:t>
            </a:r>
            <a:r>
              <a:rPr lang="ru-RU" b="1" dirty="0">
                <a:latin typeface="Georgia" panose="02040502050405020303" pitchFamily="18" charset="0"/>
              </a:rPr>
              <a:t> в </a:t>
            </a:r>
            <a:r>
              <a:rPr lang="ru-RU" b="1" dirty="0" err="1">
                <a:latin typeface="Georgia" panose="02040502050405020303" pitchFamily="18" charset="0"/>
              </a:rPr>
              <a:t>процесі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самореалізації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особистості</a:t>
            </a:r>
            <a:r>
              <a:rPr lang="ru-RU" b="1" dirty="0">
                <a:latin typeface="Georgia" panose="02040502050405020303" pitchFamily="18" charset="0"/>
              </a:rPr>
              <a:t>» (за </a:t>
            </a:r>
            <a:r>
              <a:rPr lang="ru-RU" b="1" dirty="0" err="1">
                <a:latin typeface="Georgia" panose="02040502050405020303" pitchFamily="18" charset="0"/>
              </a:rPr>
              <a:t>працею</a:t>
            </a:r>
            <a:r>
              <a:rPr lang="ru-RU" b="1" dirty="0">
                <a:latin typeface="Georgia" panose="02040502050405020303" pitchFamily="18" charset="0"/>
              </a:rPr>
              <a:t> Е. </a:t>
            </a:r>
            <a:r>
              <a:rPr lang="ru-RU" b="1" dirty="0" err="1">
                <a:latin typeface="Georgia" panose="02040502050405020303" pitchFamily="18" charset="0"/>
              </a:rPr>
              <a:t>Фромма</a:t>
            </a:r>
            <a:r>
              <a:rPr lang="ru-RU" b="1" dirty="0">
                <a:latin typeface="Georgia" panose="02040502050405020303" pitchFamily="18" charset="0"/>
              </a:rPr>
              <a:t> «</a:t>
            </a:r>
            <a:r>
              <a:rPr lang="ru-RU" b="1" dirty="0" err="1">
                <a:latin typeface="Georgia" panose="02040502050405020303" pitchFamily="18" charset="0"/>
              </a:rPr>
              <a:t>Мистецтво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любові</a:t>
            </a:r>
            <a:r>
              <a:rPr lang="ru-RU" b="1" dirty="0">
                <a:latin typeface="Georgia" panose="02040502050405020303" pitchFamily="18" charset="0"/>
              </a:rPr>
              <a:t>»)</a:t>
            </a:r>
            <a:r>
              <a:rPr lang="uk-UA" b="1" dirty="0">
                <a:latin typeface="Georgia" panose="02040502050405020303" pitchFamily="18" charset="0"/>
              </a:rPr>
              <a:t>.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140277" y="6056224"/>
            <a:ext cx="282293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uk-UA" b="1" dirty="0" smtClean="0">
                <a:latin typeface="Georgia" panose="02040502050405020303" pitchFamily="18" charset="0"/>
              </a:rPr>
              <a:t>Обговорення </a:t>
            </a:r>
            <a:r>
              <a:rPr lang="uk-UA" b="1" dirty="0">
                <a:latin typeface="Georgia" panose="02040502050405020303" pitchFamily="18" charset="0"/>
              </a:rPr>
              <a:t>теми «Штучний інтелект: </a:t>
            </a:r>
            <a:r>
              <a:rPr lang="uk-UA" b="1" dirty="0" err="1">
                <a:latin typeface="Georgia" panose="02040502050405020303" pitchFamily="18" charset="0"/>
              </a:rPr>
              <a:t>можливость</a:t>
            </a:r>
            <a:r>
              <a:rPr lang="uk-UA" b="1" dirty="0">
                <a:latin typeface="Georgia" panose="02040502050405020303" pitchFamily="18" charset="0"/>
              </a:rPr>
              <a:t> і межі».</a:t>
            </a:r>
            <a:endParaRPr lang="en-US" b="1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112367" y="6014464"/>
            <a:ext cx="320242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uk-UA" b="1" dirty="0">
                <a:latin typeface="Georgia" panose="02040502050405020303" pitchFamily="18" charset="0"/>
              </a:rPr>
              <a:t>Обговорення теми </a:t>
            </a:r>
            <a:r>
              <a:rPr lang="ru-RU" b="1" dirty="0">
                <a:latin typeface="Georgia" panose="02040502050405020303" pitchFamily="18" charset="0"/>
              </a:rPr>
              <a:t>«Г. С. Сковорода і </a:t>
            </a:r>
            <a:r>
              <a:rPr lang="ru-RU" b="1" dirty="0" err="1">
                <a:latin typeface="Georgia" panose="02040502050405020303" pitchFamily="18" charset="0"/>
              </a:rPr>
              <a:t>сучасність</a:t>
            </a:r>
            <a:r>
              <a:rPr lang="ru-RU" b="1" dirty="0">
                <a:latin typeface="Georgia" panose="02040502050405020303" pitchFamily="18" charset="0"/>
              </a:rPr>
              <a:t>. </a:t>
            </a:r>
            <a:r>
              <a:rPr lang="ru-RU" b="1" dirty="0" err="1">
                <a:latin typeface="Georgia" panose="02040502050405020303" pitchFamily="18" charset="0"/>
              </a:rPr>
              <a:t>Ідея</a:t>
            </a:r>
            <a:r>
              <a:rPr lang="ru-RU" b="1" dirty="0">
                <a:latin typeface="Georgia" panose="02040502050405020303" pitchFamily="18" charset="0"/>
              </a:rPr>
              <a:t> «</a:t>
            </a:r>
            <a:r>
              <a:rPr lang="ru-RU" b="1" dirty="0" err="1">
                <a:latin typeface="Georgia" panose="02040502050405020303" pitchFamily="18" charset="0"/>
              </a:rPr>
              <a:t>сродної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праці</a:t>
            </a:r>
            <a:r>
              <a:rPr lang="ru-RU" b="1" dirty="0">
                <a:latin typeface="Georgia" panose="02040502050405020303" pitchFamily="18" charset="0"/>
              </a:rPr>
              <a:t>» як </a:t>
            </a:r>
            <a:r>
              <a:rPr lang="ru-RU" b="1" dirty="0" err="1">
                <a:latin typeface="Georgia" panose="02040502050405020303" pitchFamily="18" charset="0"/>
              </a:rPr>
              <a:t>умова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самопізнання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сучасної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української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молоді</a:t>
            </a:r>
            <a:r>
              <a:rPr lang="ru-RU" b="1" dirty="0">
                <a:latin typeface="Georgia" panose="02040502050405020303" pitchFamily="18" charset="0"/>
              </a:rPr>
              <a:t>» (</a:t>
            </a:r>
            <a:r>
              <a:rPr lang="ru-RU" b="1" dirty="0" err="1">
                <a:latin typeface="Georgia" panose="02040502050405020303" pitchFamily="18" charset="0"/>
              </a:rPr>
              <a:t>Присвячена</a:t>
            </a:r>
            <a:r>
              <a:rPr lang="ru-RU" b="1" dirty="0">
                <a:latin typeface="Georgia" panose="02040502050405020303" pitchFamily="18" charset="0"/>
              </a:rPr>
              <a:t> Дню </a:t>
            </a:r>
            <a:r>
              <a:rPr lang="ru-RU" b="1" dirty="0" err="1">
                <a:latin typeface="Georgia" panose="02040502050405020303" pitchFamily="18" charset="0"/>
              </a:rPr>
              <a:t>народження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філософа</a:t>
            </a:r>
            <a:r>
              <a:rPr lang="ru-RU" b="1" dirty="0">
                <a:latin typeface="Georgia" panose="02040502050405020303" pitchFamily="18" charset="0"/>
              </a:rPr>
              <a:t>)</a:t>
            </a:r>
            <a:r>
              <a:rPr lang="uk-UA" b="1" dirty="0">
                <a:latin typeface="Georgia" panose="02040502050405020303" pitchFamily="18" charset="0"/>
              </a:rPr>
              <a:t>.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320129" y="5951660"/>
            <a:ext cx="346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b="1" dirty="0" err="1">
                <a:latin typeface="Georgia" panose="02040502050405020303" pitchFamily="18" charset="0"/>
              </a:rPr>
              <a:t>Обговорення</a:t>
            </a:r>
            <a:r>
              <a:rPr lang="ru-RU" b="1" dirty="0">
                <a:latin typeface="Georgia" panose="02040502050405020303" pitchFamily="18" charset="0"/>
              </a:rPr>
              <a:t> теми «Проблема </a:t>
            </a:r>
            <a:r>
              <a:rPr lang="ru-RU" b="1" dirty="0" err="1">
                <a:latin typeface="Georgia" panose="02040502050405020303" pitchFamily="18" charset="0"/>
              </a:rPr>
              <a:t>смислу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життя</a:t>
            </a:r>
            <a:r>
              <a:rPr lang="ru-RU" b="1" dirty="0">
                <a:latin typeface="Georgia" panose="02040502050405020303" pitchFamily="18" charset="0"/>
              </a:rPr>
              <a:t> і </a:t>
            </a:r>
            <a:r>
              <a:rPr lang="ru-RU" b="1" dirty="0" err="1">
                <a:latin typeface="Georgia" panose="02040502050405020303" pitchFamily="18" charset="0"/>
              </a:rPr>
              <a:t>смерті</a:t>
            </a:r>
            <a:r>
              <a:rPr lang="ru-RU" b="1" dirty="0">
                <a:latin typeface="Georgia" panose="02040502050405020303" pitchFamily="18" charset="0"/>
              </a:rPr>
              <a:t>» (за </a:t>
            </a:r>
            <a:r>
              <a:rPr lang="ru-RU" b="1" dirty="0" err="1">
                <a:latin typeface="Georgia" panose="02040502050405020303" pitchFamily="18" charset="0"/>
              </a:rPr>
              <a:t>працею</a:t>
            </a:r>
            <a:r>
              <a:rPr lang="ru-RU" b="1" dirty="0">
                <a:latin typeface="Georgia" panose="02040502050405020303" pitchFamily="18" charset="0"/>
              </a:rPr>
              <a:t> В. </a:t>
            </a:r>
            <a:r>
              <a:rPr lang="ru-RU" b="1" dirty="0" err="1">
                <a:latin typeface="Georgia" panose="02040502050405020303" pitchFamily="18" charset="0"/>
              </a:rPr>
              <a:t>Франкла</a:t>
            </a:r>
            <a:r>
              <a:rPr lang="ru-RU" b="1" dirty="0">
                <a:latin typeface="Georgia" panose="02040502050405020303" pitchFamily="18" charset="0"/>
              </a:rPr>
              <a:t> «Людина в </a:t>
            </a:r>
            <a:r>
              <a:rPr lang="ru-RU" b="1" dirty="0" err="1">
                <a:latin typeface="Georgia" panose="02040502050405020303" pitchFamily="18" charset="0"/>
              </a:rPr>
              <a:t>пошуках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справжнього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сенсу</a:t>
            </a:r>
            <a:r>
              <a:rPr lang="ru-RU" b="1" dirty="0">
                <a:latin typeface="Georgia" panose="02040502050405020303" pitchFamily="18" charset="0"/>
              </a:rPr>
              <a:t>»).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/>
          <a:srcRect l="9422" t="25124" r="25974" b="2085"/>
          <a:stretch>
            <a:fillRect/>
          </a:stretch>
        </p:blipFill>
        <p:spPr>
          <a:xfrm>
            <a:off x="2092778" y="3102747"/>
            <a:ext cx="3048916" cy="257652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0"/>
          <a:srcRect l="-899" t="21700" r="899" b="12933"/>
          <a:stretch>
            <a:fillRect/>
          </a:stretch>
        </p:blipFill>
        <p:spPr>
          <a:xfrm>
            <a:off x="5756385" y="3047067"/>
            <a:ext cx="3020074" cy="263220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1"/>
          <a:srcRect l="-4" t="30465" r="4" b="6259"/>
          <a:stretch>
            <a:fillRect/>
          </a:stretch>
        </p:blipFill>
        <p:spPr>
          <a:xfrm>
            <a:off x="13145735" y="3192628"/>
            <a:ext cx="3018110" cy="254631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2"/>
          <a:srcRect l="-2549" t="29685" r="10045" b="8973"/>
          <a:stretch>
            <a:fillRect/>
          </a:stretch>
        </p:blipFill>
        <p:spPr>
          <a:xfrm>
            <a:off x="9372601" y="3175263"/>
            <a:ext cx="3030610" cy="267955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65865" y="3097048"/>
            <a:ext cx="3283874" cy="4092904"/>
            <a:chOff x="0" y="0"/>
            <a:chExt cx="1006794" cy="1254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4373756" y="3369690"/>
            <a:ext cx="1468090" cy="1577050"/>
          </a:xfrm>
          <a:custGeom>
            <a:avLst/>
            <a:gdLst/>
            <a:ahLst/>
            <a:cxnLst/>
            <a:rect l="l" t="t" r="r" b="b"/>
            <a:pathLst>
              <a:path w="1468090" h="1577050">
                <a:moveTo>
                  <a:pt x="0" y="0"/>
                </a:moveTo>
                <a:lnTo>
                  <a:pt x="1468091" y="0"/>
                </a:lnTo>
                <a:lnTo>
                  <a:pt x="1468091" y="1577051"/>
                </a:lnTo>
                <a:lnTo>
                  <a:pt x="0" y="1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768613" y="3097048"/>
            <a:ext cx="3283874" cy="4092904"/>
            <a:chOff x="0" y="0"/>
            <a:chExt cx="1006794" cy="1254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563" y="3360253"/>
            <a:ext cx="1066105" cy="106610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52311" y="3097048"/>
            <a:ext cx="3283874" cy="4092904"/>
            <a:chOff x="0" y="0"/>
            <a:chExt cx="1006794" cy="12548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38262" y="3360253"/>
            <a:ext cx="1066105" cy="106610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0"/>
                </a:lnSpc>
                <a:spcBef>
                  <a:spcPct val="0"/>
                </a:spcBef>
              </a:pPr>
            </a:p>
          </p:txBody>
        </p:sp>
      </p:grpSp>
      <p:sp>
        <p:nvSpPr>
          <p:cNvPr id="22" name="Freeform 22"/>
          <p:cNvSpPr/>
          <p:nvPr/>
        </p:nvSpPr>
        <p:spPr>
          <a:xfrm>
            <a:off x="8922512" y="3369690"/>
            <a:ext cx="1287446" cy="1577050"/>
          </a:xfrm>
          <a:custGeom>
            <a:avLst/>
            <a:gdLst/>
            <a:ahLst/>
            <a:cxnLst/>
            <a:rect l="l" t="t" r="r" b="b"/>
            <a:pathLst>
              <a:path w="1287446" h="1577050">
                <a:moveTo>
                  <a:pt x="0" y="0"/>
                </a:moveTo>
                <a:lnTo>
                  <a:pt x="1287446" y="0"/>
                </a:lnTo>
                <a:lnTo>
                  <a:pt x="1287446" y="1577051"/>
                </a:lnTo>
                <a:lnTo>
                  <a:pt x="0" y="1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86769" y="3424821"/>
            <a:ext cx="1214958" cy="1386363"/>
          </a:xfrm>
          <a:custGeom>
            <a:avLst/>
            <a:gdLst/>
            <a:ahLst/>
            <a:cxnLst/>
            <a:rect l="l" t="t" r="r" b="b"/>
            <a:pathLst>
              <a:path w="1214958" h="1386363">
                <a:moveTo>
                  <a:pt x="0" y="0"/>
                </a:moveTo>
                <a:lnTo>
                  <a:pt x="1214958" y="0"/>
                </a:lnTo>
                <a:lnTo>
                  <a:pt x="1214958" y="1386362"/>
                </a:lnTo>
                <a:lnTo>
                  <a:pt x="0" y="13863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2039029" y="5483634"/>
            <a:ext cx="6367078" cy="5335932"/>
          </a:xfrm>
          <a:custGeom>
            <a:avLst/>
            <a:gdLst/>
            <a:ahLst/>
            <a:cxnLst/>
            <a:rect l="l" t="t" r="r" b="b"/>
            <a:pathLst>
              <a:path w="6367078" h="5335932">
                <a:moveTo>
                  <a:pt x="0" y="0"/>
                </a:moveTo>
                <a:lnTo>
                  <a:pt x="6367078" y="0"/>
                </a:lnTo>
                <a:lnTo>
                  <a:pt x="6367078" y="5335932"/>
                </a:lnTo>
                <a:lnTo>
                  <a:pt x="0" y="5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76256" y="7189952"/>
            <a:ext cx="5261408" cy="3309904"/>
          </a:xfrm>
          <a:custGeom>
            <a:avLst/>
            <a:gdLst/>
            <a:ahLst/>
            <a:cxnLst/>
            <a:rect l="l" t="t" r="r" b="b"/>
            <a:pathLst>
              <a:path w="5261408" h="3309904">
                <a:moveTo>
                  <a:pt x="0" y="0"/>
                </a:moveTo>
                <a:lnTo>
                  <a:pt x="5261408" y="0"/>
                </a:lnTo>
                <a:lnTo>
                  <a:pt x="5261408" y="3309904"/>
                </a:lnTo>
                <a:lnTo>
                  <a:pt x="0" y="3309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02512" y="1327891"/>
            <a:ext cx="152400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865"/>
              </a:lnSpc>
              <a:spcBef>
                <a:spcPct val="0"/>
              </a:spcBef>
            </a:pPr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Досягнуті результати гуртка</a:t>
            </a:r>
            <a:endParaRPr lang="uk-UA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906139" y="5190808"/>
            <a:ext cx="3008821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тез, матеріалів доповідей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en-US" sz="1780" u="none" strike="noStrike" dirty="0" smtClean="0">
                <a:solidFill>
                  <a:srgbClr val="01070A"/>
                </a:solidFill>
                <a:latin typeface="Dosis" panose="02010503020202060003"/>
              </a:rPr>
              <a:t>.</a:t>
            </a:r>
            <a:endParaRPr lang="en-US" sz="178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189838" y="5190808"/>
            <a:ext cx="3008821" cy="198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виступів студентів-учасників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 panose="05020102010507070707" pitchFamily="18" charset="2"/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семінарах, конференціях, тощо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 panose="05020102010507070707" pitchFamily="18" charset="2"/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en-US" u="none" strike="noStrike" dirty="0" smtClean="0">
                <a:solidFill>
                  <a:srgbClr val="01070A"/>
                </a:solidFill>
                <a:latin typeface="Dosis" panose="02010503020202060003"/>
              </a:rPr>
              <a:t>.</a:t>
            </a:r>
            <a:endParaRPr lang="en-US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2891" y="3338613"/>
            <a:ext cx="1066892" cy="1066892"/>
          </a:xfrm>
          <a:prstGeom prst="rect">
            <a:avLst/>
          </a:prstGeom>
        </p:spPr>
      </p:pic>
      <p:sp>
        <p:nvSpPr>
          <p:cNvPr id="36" name="TextBox 15"/>
          <p:cNvSpPr txBox="1"/>
          <p:nvPr/>
        </p:nvSpPr>
        <p:spPr>
          <a:xfrm>
            <a:off x="7506910" y="3512653"/>
            <a:ext cx="866210" cy="9661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1" indent="0" algn="ctr">
              <a:lnSpc>
                <a:spcPts val="5140"/>
              </a:lnSpc>
              <a:spcBef>
                <a:spcPct val="0"/>
              </a:spcBef>
            </a:pPr>
          </a:p>
        </p:txBody>
      </p:sp>
      <p:sp>
        <p:nvSpPr>
          <p:cNvPr id="37" name="Прямоугольник 36"/>
          <p:cNvSpPr/>
          <p:nvPr/>
        </p:nvSpPr>
        <p:spPr>
          <a:xfrm>
            <a:off x="3733234" y="5483634"/>
            <a:ext cx="27638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членів гуртка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17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28600" y="303357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1888889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1" name="Freeform 11"/>
          <p:cNvSpPr/>
          <p:nvPr/>
        </p:nvSpPr>
        <p:spPr>
          <a:xfrm>
            <a:off x="5783442" y="3441785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4" name="Freeform 14"/>
          <p:cNvSpPr/>
          <p:nvPr/>
        </p:nvSpPr>
        <p:spPr>
          <a:xfrm>
            <a:off x="9641520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7" name="Freeform 17"/>
          <p:cNvSpPr/>
          <p:nvPr/>
        </p:nvSpPr>
        <p:spPr>
          <a:xfrm>
            <a:off x="13520211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grpSp>
        <p:nvGrpSpPr>
          <p:cNvPr id="18" name="Group 18"/>
          <p:cNvGrpSpPr/>
          <p:nvPr/>
        </p:nvGrpSpPr>
        <p:grpSpPr>
          <a:xfrm>
            <a:off x="2268136" y="3188542"/>
            <a:ext cx="2120405" cy="556429"/>
            <a:chOff x="0" y="0"/>
            <a:chExt cx="513202" cy="1346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sz="2170" dirty="0" smtClean="0">
                  <a:solidFill>
                    <a:srgbClr val="FFFFFF"/>
                  </a:solidFill>
                  <a:latin typeface="Dosis Medium" panose="02010603020202060003"/>
                </a:rPr>
                <a:t>жовтень</a:t>
              </a:r>
              <a:endParaRPr lang="en-US" sz="2170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46827" y="3188542"/>
            <a:ext cx="2120405" cy="556429"/>
            <a:chOff x="0" y="0"/>
            <a:chExt cx="513202" cy="1346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sz="2170" dirty="0" smtClean="0">
                  <a:solidFill>
                    <a:srgbClr val="FFFFFF"/>
                  </a:solidFill>
                  <a:latin typeface="Dosis Medium" panose="02010603020202060003"/>
                </a:rPr>
                <a:t>06 листопада</a:t>
              </a:r>
              <a:endParaRPr lang="en-US" sz="2170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025025" y="3188542"/>
            <a:ext cx="2120405" cy="556429"/>
            <a:chOff x="0" y="0"/>
            <a:chExt cx="513202" cy="1346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endParaRPr lang="en-US" sz="2170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903716" y="3188542"/>
            <a:ext cx="2120405" cy="556429"/>
            <a:chOff x="0" y="0"/>
            <a:chExt cx="513202" cy="1346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sz="2170" dirty="0" smtClean="0">
                  <a:solidFill>
                    <a:srgbClr val="FFFFFF"/>
                  </a:solidFill>
                  <a:latin typeface="Dosis Medium" panose="02010603020202060003"/>
                </a:rPr>
                <a:t>23 листопада</a:t>
              </a:r>
              <a:endParaRPr lang="en-US" sz="2170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949757" y="6489638"/>
            <a:ext cx="275716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О</a:t>
            </a:r>
            <a:r>
              <a:rPr lang="ru-RU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нлайн-</a:t>
            </a:r>
            <a:r>
              <a:rPr lang="ru-RU" sz="2000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лекцію</a:t>
            </a:r>
            <a:r>
              <a:rPr lang="ru-RU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>
                <a:solidFill>
                  <a:srgbClr val="01070A"/>
                </a:solidFill>
                <a:latin typeface="Georgia" panose="02040502050405020303" pitchFamily="18" charset="0"/>
              </a:rPr>
              <a:t>Raymond A. </a:t>
            </a:r>
            <a:r>
              <a:rPr lang="en-US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Lutzky</a:t>
            </a:r>
            <a:r>
              <a:rPr lang="en-US" sz="2000" dirty="0">
                <a:solidFill>
                  <a:srgbClr val="01070A"/>
                </a:solidFill>
                <a:latin typeface="Georgia" panose="02040502050405020303" pitchFamily="18" charset="0"/>
              </a:rPr>
              <a:t> «Creating </a:t>
            </a:r>
            <a:r>
              <a:rPr lang="en-US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Persuasive Digital </a:t>
            </a:r>
            <a:r>
              <a:rPr lang="en-US" sz="2000" dirty="0">
                <a:solidFill>
                  <a:srgbClr val="01070A"/>
                </a:solidFill>
                <a:latin typeface="Georgia" panose="02040502050405020303" pitchFamily="18" charset="0"/>
              </a:rPr>
              <a:t>Moments».</a:t>
            </a:r>
            <a:endParaRPr lang="en-US" sz="2000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828448" y="6489638"/>
            <a:ext cx="2757164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base"/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М</a:t>
            </a:r>
            <a:r>
              <a:rPr lang="ru-RU" sz="2000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іжнародна</a:t>
            </a:r>
            <a:r>
              <a:rPr lang="ru-RU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очно-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дистанційна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 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науково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-практична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конференція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ru-RU" sz="2000" dirty="0"/>
              <a:t> 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«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Сучасні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гуманітарні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Дослідження</a:t>
            </a:r>
            <a:r>
              <a:rPr lang="ru-RU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молодих</a:t>
            </a:r>
            <a:r>
              <a:rPr lang="ru-RU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науковців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у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глобалізаційному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світі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: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виклики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інновації,безпека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»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uk-UA"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  <a:p>
            <a:pPr algn="ctr">
              <a:lnSpc>
                <a:spcPts val="2760"/>
              </a:lnSpc>
            </a:pPr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709562" y="6489638"/>
            <a:ext cx="275716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 Науково-практичний </a:t>
            </a:r>
            <a:r>
              <a:rPr lang="uk-UA" sz="2000" dirty="0" err="1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cемінар</a:t>
            </a:r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 «Подорож у світ </a:t>
            </a:r>
            <a:r>
              <a:rPr lang="uk-UA" sz="2000" dirty="0" smtClean="0">
                <a:solidFill>
                  <a:srgbClr val="01070A"/>
                </a:solidFill>
                <a:latin typeface="Georgia" panose="02040502050405020303" pitchFamily="18" charset="0"/>
                <a:sym typeface="+mn-ea"/>
              </a:rPr>
              <a:t>філософії»</a:t>
            </a:r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588253" y="6489638"/>
            <a:ext cx="2757164" cy="2457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2000" dirty="0">
                <a:solidFill>
                  <a:srgbClr val="01070A"/>
                </a:solidFill>
                <a:latin typeface="Georgia" panose="02040502050405020303" pitchFamily="18" charset="0"/>
              </a:rPr>
              <a:t>Науково-практичний семінар: «Голодомор 1932-1933 р: геноцид української нації» до 90-х роковин Голодомору – геноциду в </a:t>
            </a:r>
            <a:r>
              <a:rPr lang="uk-UA" sz="2000" dirty="0" smtClean="0">
                <a:solidFill>
                  <a:srgbClr val="01070A"/>
                </a:solidFill>
                <a:latin typeface="Georgia" panose="02040502050405020303" pitchFamily="18" charset="0"/>
              </a:rPr>
              <a:t>Україні;</a:t>
            </a:r>
            <a:endParaRPr lang="uk-UA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/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-1796761" y="7855520"/>
            <a:ext cx="4653210" cy="324490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10" y="0"/>
                </a:lnTo>
                <a:lnTo>
                  <a:pt x="4653210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024122" y="7855520"/>
            <a:ext cx="4653210" cy="324490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09" y="0"/>
                </a:lnTo>
                <a:lnTo>
                  <a:pt x="4653209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136" y="4180604"/>
            <a:ext cx="2056857" cy="126625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202" y="3960811"/>
            <a:ext cx="2454918" cy="1637891"/>
          </a:xfrm>
          <a:prstGeom prst="rect">
            <a:avLst/>
          </a:prstGeom>
        </p:spPr>
      </p:pic>
      <p:sp>
        <p:nvSpPr>
          <p:cNvPr id="40" name="TextBox 23"/>
          <p:cNvSpPr txBox="1"/>
          <p:nvPr/>
        </p:nvSpPr>
        <p:spPr>
          <a:xfrm>
            <a:off x="10178559" y="3109832"/>
            <a:ext cx="2120405" cy="7138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1" indent="0" algn="ctr">
              <a:lnSpc>
                <a:spcPts val="3040"/>
              </a:lnSpc>
              <a:spcBef>
                <a:spcPct val="0"/>
              </a:spcBef>
            </a:pPr>
            <a:r>
              <a:rPr lang="uk-UA" sz="2170" dirty="0">
                <a:solidFill>
                  <a:srgbClr val="FFFFFF"/>
                </a:solidFill>
                <a:latin typeface="Dosis Medium" panose="02010603020202060003"/>
              </a:rPr>
              <a:t>1</a:t>
            </a:r>
            <a:r>
              <a:rPr lang="uk-UA" sz="2170" dirty="0" smtClean="0">
                <a:solidFill>
                  <a:srgbClr val="FFFFFF"/>
                </a:solidFill>
                <a:latin typeface="Dosis Medium" panose="02010603020202060003"/>
              </a:rPr>
              <a:t>6 листопада</a:t>
            </a:r>
            <a:endParaRPr lang="en-US" sz="2170" dirty="0">
              <a:solidFill>
                <a:srgbClr val="FFFFFF"/>
              </a:solidFill>
              <a:latin typeface="Dosis Medium" panose="02010603020202060003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103" y="3960811"/>
            <a:ext cx="2410758" cy="180806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414" y="4261318"/>
            <a:ext cx="2377569" cy="1337383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2451628" y="912780"/>
            <a:ext cx="12566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Участь у </a:t>
            </a:r>
            <a:r>
              <a:rPr lang="ru-RU" sz="4400" b="1" dirty="0" err="1">
                <a:latin typeface="Georgia" panose="02040502050405020303" pitchFamily="18" charset="0"/>
              </a:rPr>
              <a:t>всеукраїнських</a:t>
            </a:r>
            <a:r>
              <a:rPr lang="ru-RU" sz="4400" b="1" dirty="0">
                <a:latin typeface="Georgia" panose="02040502050405020303" pitchFamily="18" charset="0"/>
              </a:rPr>
              <a:t> </a:t>
            </a:r>
            <a:r>
              <a:rPr lang="ru-RU" sz="4400" b="1" dirty="0" err="1">
                <a:latin typeface="Georgia" panose="02040502050405020303" pitchFamily="18" charset="0"/>
              </a:rPr>
              <a:t>конференціях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endParaRPr lang="ru-RU" sz="4400" b="1" dirty="0">
              <a:latin typeface="Georgia" panose="02040502050405020303" pitchFamily="18" charset="0"/>
            </a:endParaRPr>
          </a:p>
          <a:p>
            <a:pPr algn="ctr"/>
            <a:r>
              <a:rPr lang="ru-RU" sz="4400" b="1" dirty="0" err="1" smtClean="0">
                <a:latin typeface="Georgia" panose="02040502050405020303" pitchFamily="18" charset="0"/>
              </a:rPr>
              <a:t>семінарах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 smtClean="0">
                <a:latin typeface="Georgia" panose="02040502050405020303" pitchFamily="18" charset="0"/>
              </a:rPr>
              <a:t>вебінарах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3816" y="853632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209671" y="6753080"/>
            <a:ext cx="3584090" cy="3192451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37982">
            <a:off x="14323702" y="511342"/>
            <a:ext cx="3160431" cy="3028267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7000" y="565762"/>
            <a:ext cx="124435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 smtClean="0">
                <a:solidFill>
                  <a:srgbClr val="01070A"/>
                </a:solidFill>
                <a:latin typeface="Carelia" panose="0000050000000000000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Carelia" panose="0000050000000000000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941856" y="2161374"/>
            <a:ext cx="840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RobotoRegular"/>
              </a:rPr>
              <a:t>онлайн-</a:t>
            </a:r>
            <a:r>
              <a:rPr lang="ru-RU" dirty="0" err="1" smtClean="0">
                <a:solidFill>
                  <a:srgbClr val="000000"/>
                </a:solidFill>
                <a:latin typeface="RobotoRegular"/>
              </a:rPr>
              <a:t>лекція</a:t>
            </a:r>
            <a:r>
              <a:rPr lang="ru-RU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en-US" b="1" dirty="0">
                <a:solidFill>
                  <a:srgbClr val="000000"/>
                </a:solidFill>
                <a:latin typeface="RobotoRegular"/>
              </a:rPr>
              <a:t>Raymond A. </a:t>
            </a:r>
            <a:r>
              <a:rPr lang="en-US" b="1" dirty="0" err="1">
                <a:solidFill>
                  <a:srgbClr val="000000"/>
                </a:solidFill>
                <a:latin typeface="RobotoRegular"/>
              </a:rPr>
              <a:t>Lutzky</a:t>
            </a:r>
            <a:r>
              <a:rPr lang="en-US" dirty="0">
                <a:solidFill>
                  <a:srgbClr val="000000"/>
                </a:solidFill>
                <a:latin typeface="RobotoRegular"/>
              </a:rPr>
              <a:t> </a:t>
            </a:r>
            <a:r>
              <a:rPr lang="en-US" b="1" dirty="0">
                <a:solidFill>
                  <a:srgbClr val="003366"/>
                </a:solidFill>
                <a:latin typeface="RobotoRegular"/>
              </a:rPr>
              <a:t>«Creating Persuasive Digital Moments».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904" y="3498771"/>
            <a:ext cx="6096000" cy="43148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777" y="3448242"/>
            <a:ext cx="6096000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2600" y="1846783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 smtClean="0">
                <a:solidFill>
                  <a:srgbClr val="01070A"/>
                </a:solidFill>
                <a:latin typeface="Carelia" panose="0000050000000000000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Carelia" panose="0000050000000000000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13" name="Freeform 27"/>
          <p:cNvSpPr/>
          <p:nvPr/>
        </p:nvSpPr>
        <p:spPr>
          <a:xfrm>
            <a:off x="14957345" y="6744287"/>
            <a:ext cx="6266893" cy="4307065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32"/>
          <p:cNvSpPr txBox="1"/>
          <p:nvPr/>
        </p:nvSpPr>
        <p:spPr>
          <a:xfrm>
            <a:off x="3048000" y="2002984"/>
            <a:ext cx="125730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base"/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міжнародна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очно-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дистанційна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 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науково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-практична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конференція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ru-RU" sz="2000" dirty="0"/>
              <a:t> 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«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Сучасні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гуманітарні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дослідження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молодих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науковців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 fontAlgn="base"/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у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глобалізаційному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світі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: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виклики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01070A"/>
                </a:solidFill>
                <a:latin typeface="Georgia" panose="02040502050405020303" pitchFamily="18" charset="0"/>
              </a:rPr>
              <a:t>інновації,безпека</a:t>
            </a:r>
            <a:r>
              <a:rPr lang="ru-RU" sz="2000" dirty="0">
                <a:solidFill>
                  <a:srgbClr val="01070A"/>
                </a:solidFill>
                <a:latin typeface="Georgia" panose="02040502050405020303" pitchFamily="18" charset="0"/>
              </a:rPr>
              <a:t>»</a:t>
            </a:r>
            <a:endParaRPr lang="ru-RU" sz="2000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uk-UA" sz="20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" panose="020B0604020202020204" pitchFamily="34" charset="0"/>
              <a:ea typeface="Arial Unicode MS" panose="020B0604020202020204" charset="-122"/>
              <a:cs typeface="Arial" panose="020B0604020202020204" pitchFamily="34" charset="0"/>
            </a:endParaRPr>
          </a:p>
          <a:p>
            <a:pPr algn="ctr">
              <a:lnSpc>
                <a:spcPts val="2760"/>
              </a:lnSpc>
            </a:pPr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44459"/>
            <a:ext cx="6814689" cy="5106702"/>
          </a:xfrm>
          <a:prstGeom prst="rect">
            <a:avLst/>
          </a:prstGeom>
        </p:spPr>
      </p:pic>
      <p:sp>
        <p:nvSpPr>
          <p:cNvPr id="12" name="Freeform 9"/>
          <p:cNvSpPr/>
          <p:nvPr/>
        </p:nvSpPr>
        <p:spPr>
          <a:xfrm>
            <a:off x="-863001" y="7012197"/>
            <a:ext cx="5939287" cy="4114800"/>
          </a:xfrm>
          <a:custGeom>
            <a:avLst/>
            <a:gdLst/>
            <a:ahLst/>
            <a:cxnLst/>
            <a:rect l="l" t="t" r="r" b="b"/>
            <a:pathLst>
              <a:path w="5939287" h="4114800">
                <a:moveTo>
                  <a:pt x="0" y="0"/>
                </a:moveTo>
                <a:lnTo>
                  <a:pt x="5939287" y="0"/>
                </a:lnTo>
                <a:lnTo>
                  <a:pt x="5939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500" y="3606067"/>
            <a:ext cx="6825111" cy="511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2808</Words>
  <Application>WPS Presentation</Application>
  <PresentationFormat>Произвольный</PresentationFormat>
  <Paragraphs>112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Carelia Bold</vt:lpstr>
      <vt:lpstr>Segoe Print</vt:lpstr>
      <vt:lpstr>Carelia</vt:lpstr>
      <vt:lpstr>Georgia</vt:lpstr>
      <vt:lpstr>Times New Roman</vt:lpstr>
      <vt:lpstr>Calibri</vt:lpstr>
      <vt:lpstr>Dosis</vt:lpstr>
      <vt:lpstr>Arial</vt:lpstr>
      <vt:lpstr>Wingdings 2</vt:lpstr>
      <vt:lpstr>Dosis Medium</vt:lpstr>
      <vt:lpstr>Arial Unicode MS</vt:lpstr>
      <vt:lpstr>RobotoRegular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Blue and Red Lined Monthly Academic Planner Presentation</dc:title>
  <dc:creator/>
  <cp:lastModifiedBy>Олена Дмитрівна </cp:lastModifiedBy>
  <cp:revision>10</cp:revision>
  <dcterms:created xsi:type="dcterms:W3CDTF">2006-08-16T00:00:00Z</dcterms:created>
  <dcterms:modified xsi:type="dcterms:W3CDTF">2023-12-05T18:31:00Z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899A04F96C5F4BAD9331F30FC6038406_13</vt:lpwstr>
  </property>
  <property fmtid="{D5CDD505-2E9C-101B-9397-08002B2CF9AE}" pid="3" name="KSOProductBuildVer">
    <vt:lpwstr>1033-12.2.0.13306</vt:lpwstr>
  </property>
</Properties>
</file>