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3" autoAdjust="0"/>
    <p:restoredTop sz="94709" autoAdjust="0"/>
  </p:normalViewPr>
  <p:slideViewPr>
    <p:cSldViewPr>
      <p:cViewPr varScale="1">
        <p:scale>
          <a:sx n="93" d="100"/>
          <a:sy n="93" d="100"/>
        </p:scale>
        <p:origin x="1166" y="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Скругленный прямоугольник 12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6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10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1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C9873-5DF0-415C-BCF0-627808731561}" type="datetimeFigureOut">
              <a:rPr lang="ru-RU"/>
              <a:pPr>
                <a:defRPr/>
              </a:pPr>
              <a:t>11.12.2022</a:t>
            </a:fld>
            <a:endParaRPr lang="ru-RU"/>
          </a:p>
        </p:txBody>
      </p:sp>
      <p:sp>
        <p:nvSpPr>
          <p:cNvPr id="12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F644ABC-77E8-405E-8C90-C0FB25EA430E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E32BA-421D-44EF-B60F-012C2BED9DF9}" type="datetimeFigureOut">
              <a:rPr lang="ru-RU"/>
              <a:pPr>
                <a:defRPr/>
              </a:pPr>
              <a:t>11.12.2022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C56DB-17E7-4968-8271-6AC7B884BAAE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8F66A-8274-4B86-BFD0-7CAB6597CFF6}" type="datetimeFigureOut">
              <a:rPr lang="ru-RU"/>
              <a:pPr>
                <a:defRPr/>
              </a:pPr>
              <a:t>11.12.2022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2B3C6-4974-4697-AA1A-EA3831858DC8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0009D-866E-482E-AEA7-F7E62B812812}" type="datetimeFigureOut">
              <a:rPr lang="ru-RU"/>
              <a:pPr>
                <a:defRPr/>
              </a:pPr>
              <a:t>11.12.2022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63ACB-6191-40C3-A410-928BF0E8D855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6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7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8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395C4-172D-4669-A7AD-CBACA2AFF61F}" type="datetimeFigureOut">
              <a:rPr lang="ru-RU"/>
              <a:pPr>
                <a:defRPr/>
              </a:pPr>
              <a:t>11.12.2022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A86E8-CCCE-42A4-AE8A-94A32E0EECEB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17C62-BFEC-4EB6-839B-BCE1DE5E93E6}" type="datetimeFigureOut">
              <a:rPr lang="ru-RU"/>
              <a:pPr>
                <a:defRPr/>
              </a:pPr>
              <a:t>11.12.2022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031B6-B2BE-4CF0-A042-7567611E64DC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5D359-A721-4EB6-92FA-C35BD01D7ACF}" type="datetimeFigureOut">
              <a:rPr lang="ru-RU"/>
              <a:pPr>
                <a:defRPr/>
              </a:pPr>
              <a:t>11.12.2022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BD1C0-996A-484A-A89E-1D9F437E214C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01389-BCDF-48AB-99C7-1068F412A5B2}" type="datetimeFigureOut">
              <a:rPr lang="ru-RU"/>
              <a:pPr>
                <a:defRPr/>
              </a:pPr>
              <a:t>11.12.2022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E9686-C637-45EA-A2AA-25D433A64FA0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D48C5-3F90-41EF-A5F6-E533892DBC03}" type="datetimeFigureOut">
              <a:rPr lang="ru-RU"/>
              <a:pPr>
                <a:defRPr/>
              </a:pPr>
              <a:t>11.12.2022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11271-0DE0-43EA-8B96-5BEA9B425A8C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Скругленный прямоугольник 8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15C3A-3D9D-403E-B035-8698361AB403}" type="datetimeFigureOut">
              <a:rPr lang="ru-RU"/>
              <a:pPr>
                <a:defRPr/>
              </a:pPr>
              <a:t>11.12.2022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C96D7-FDAF-4DF7-BABE-7B69E43FB517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10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1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12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D1E40-E201-4E5B-A083-A9A925A92420}" type="datetimeFigureOut">
              <a:rPr lang="ru-RU"/>
              <a:pPr>
                <a:defRPr/>
              </a:pPr>
              <a:t>11.12.2022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1352B3-D99C-4B7A-BBB1-696435DF6684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Заголовок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29" name="Текст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BBE2F6-972A-4B50-B611-B36AE125710A}" type="datetimeFigureOut">
              <a:rPr lang="ru-RU"/>
              <a:pPr>
                <a:defRPr/>
              </a:pPr>
              <a:t>11.12.2022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ED87607A-095E-4FFA-947E-EEB936D6DA1D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7" r:id="rId2"/>
    <p:sldLayoutId id="2147483889" r:id="rId3"/>
    <p:sldLayoutId id="2147483886" r:id="rId4"/>
    <p:sldLayoutId id="2147483885" r:id="rId5"/>
    <p:sldLayoutId id="2147483884" r:id="rId6"/>
    <p:sldLayoutId id="2147483883" r:id="rId7"/>
    <p:sldLayoutId id="2147483890" r:id="rId8"/>
    <p:sldLayoutId id="2147483891" r:id="rId9"/>
    <p:sldLayoutId id="2147483882" r:id="rId10"/>
    <p:sldLayoutId id="214748388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fontAlgn="base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375"/>
        </a:spcBef>
        <a:spcAft>
          <a:spcPct val="0"/>
        </a:spcAft>
        <a:buClr>
          <a:srgbClr val="BCCEBD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375"/>
        </a:spcBef>
        <a:spcAft>
          <a:spcPct val="0"/>
        </a:spcAft>
        <a:buClr>
          <a:srgbClr val="A8CDD7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75"/>
        </a:spcBef>
        <a:spcAft>
          <a:spcPct val="0"/>
        </a:spcAft>
        <a:buClr>
          <a:srgbClr val="A8CDD7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7999"/>
          </a:xfrm>
          <a:blipFill>
            <a:blip r:embed="rId2"/>
            <a:tile sx="100000" sy="100000" algn="tl"/>
          </a:blipFill>
          <a:ln w="57150">
            <a:solidFill>
              <a:schemeClr val="accent4">
                <a:lumMod val="75000"/>
              </a:schemeClr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uk-UA" alt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uk-UA" alt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uk-UA" alt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uk-UA" alt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alt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Звіт роботи </a:t>
            </a:r>
            <a:br>
              <a:rPr lang="uk-UA" alt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alt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студентського наукового гуртка</a:t>
            </a:r>
            <a:br>
              <a:rPr lang="uk-UA" alt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alt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Пізнай себе</a:t>
            </a:r>
            <a:r>
              <a:rPr lang="ru-RU" alt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br>
              <a:rPr lang="uk-UA" alt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alt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 20</a:t>
            </a:r>
            <a:r>
              <a:rPr lang="en-US" alt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21</a:t>
            </a:r>
            <a:r>
              <a:rPr lang="uk-UA" alt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-20</a:t>
            </a:r>
            <a:r>
              <a:rPr lang="en-US" alt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22</a:t>
            </a:r>
            <a:r>
              <a:rPr lang="uk-UA" alt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н. р.</a:t>
            </a:r>
            <a:br>
              <a:rPr lang="uk-UA" alt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uk-UA" alt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uk-UA" alt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13317" name="TextBox 6"/>
          <p:cNvSpPr txBox="1">
            <a:spLocks noChangeArrowheads="1"/>
          </p:cNvSpPr>
          <p:nvPr/>
        </p:nvSpPr>
        <p:spPr bwMode="auto">
          <a:xfrm>
            <a:off x="4429125" y="5429250"/>
            <a:ext cx="41433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Науковий</a:t>
            </a:r>
            <a:r>
              <a:rPr 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керівник гуртка </a:t>
            </a:r>
          </a:p>
          <a:p>
            <a:pPr algn="ctr"/>
            <a:r>
              <a:rPr 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к.філос.н., доц. Супрун А.Г.</a:t>
            </a:r>
            <a:endParaRPr lang="ru-RU">
              <a:latin typeface="Cambria" pitchFamily="18" charset="0"/>
            </a:endParaRPr>
          </a:p>
        </p:txBody>
      </p:sp>
      <p:sp>
        <p:nvSpPr>
          <p:cNvPr id="13318" name="TextBox 7"/>
          <p:cNvSpPr txBox="1">
            <a:spLocks noChangeArrowheads="1"/>
          </p:cNvSpPr>
          <p:nvPr/>
        </p:nvSpPr>
        <p:spPr bwMode="auto">
          <a:xfrm>
            <a:off x="1547664" y="1490700"/>
            <a:ext cx="666204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Гуманітарно-педагогічний факультет</a:t>
            </a:r>
          </a:p>
          <a:p>
            <a:pPr algn="ctr"/>
            <a:r>
              <a:rPr lang="uk-UA" sz="24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Кафедра філософії та міжнародної комунікації</a:t>
            </a:r>
            <a:endParaRPr lang="ru-RU" sz="2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s://nubip.edu.ua/sites/all/themes/nauu/images/redesign2/nubip-logo-gerb.png?20022021">
            <a:extLst>
              <a:ext uri="{FF2B5EF4-FFF2-40B4-BE49-F238E27FC236}">
                <a16:creationId xmlns:a16="http://schemas.microsoft.com/office/drawing/2014/main" id="{B64B9590-9720-42EE-9CC0-00E742201D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5295900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AD0E735-41CD-434E-B462-48EEB7FAA59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581" y="4820562"/>
            <a:ext cx="3600400" cy="186348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3175" y="-3175"/>
            <a:ext cx="9144000" cy="6857999"/>
          </a:xfrm>
          <a:blipFill>
            <a:blip r:embed="rId2"/>
            <a:tile sx="100000" sy="100000" algn="tl"/>
          </a:blipFill>
          <a:ln w="57150">
            <a:solidFill>
              <a:schemeClr val="accent4">
                <a:lumMod val="75000"/>
              </a:schemeClr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uk-UA" alt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uk-UA" alt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uk-UA" alt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000250" y="142875"/>
            <a:ext cx="5072063" cy="785813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0800000" scaled="1"/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dirty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Мета та завдання</a:t>
            </a:r>
            <a:endParaRPr lang="ru-RU" sz="3200" b="1" dirty="0">
              <a:solidFill>
                <a:srgbClr val="C00000"/>
              </a:solidFill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5786438" y="1643063"/>
            <a:ext cx="2857500" cy="2071687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0800000" scaled="1"/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Метою діяльності Гуртка є реалізація наукового і творчого потенціалу талановитих студентів Університету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500063" y="1285875"/>
            <a:ext cx="5000625" cy="5357813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0800000" scaled="1"/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1450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1450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1450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145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145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5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Основними завданнями Гуртка є: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5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• організація науково-дослідницької, діяльності;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5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• створення умов для розкриття наукового та творчого потенціалу членів Гуртка;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5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• залучення до участі в наукових конференціях, семінарах, експедиціях та інших науково-дослідницьких і просвітницьких заходах;</a:t>
            </a:r>
            <a:endParaRPr lang="ru-RU" sz="145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5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uk-UA" sz="145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створення сприятливих умов для активного залучення студентів до наукової діяльності;</a:t>
            </a:r>
            <a:endParaRPr lang="ru-RU" sz="145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5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uk-UA" sz="145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сприяння фізичному розвитку студентів та формування високих моральних принципів;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45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• розвиток взаємозв’язків з благодійними фондами, організаціями і об’єднаннями в Україні та за її межами;</a:t>
            </a:r>
            <a:endParaRPr lang="ru-RU" sz="145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5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•</a:t>
            </a:r>
            <a:r>
              <a:rPr lang="uk-UA" sz="145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забезпечення і захист прав та інтересів членів Гуртка.</a:t>
            </a:r>
            <a:endParaRPr lang="ru-RU" sz="145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50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7999"/>
          </a:xfrm>
          <a:blipFill>
            <a:blip r:embed="rId2"/>
            <a:tile sx="100000" sy="100000" algn="tl"/>
          </a:blipFill>
          <a:ln w="57150">
            <a:solidFill>
              <a:schemeClr val="accent4">
                <a:lumMod val="75000"/>
              </a:schemeClr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uk-UA" alt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uk-UA" alt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uk-UA" alt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000250" y="357188"/>
            <a:ext cx="5072063" cy="78581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0800000" scaled="1"/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dirty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Наукова спрямованість гуртка</a:t>
            </a:r>
            <a:endParaRPr lang="ru-RU" sz="3200" b="1" dirty="0">
              <a:solidFill>
                <a:srgbClr val="C00000"/>
              </a:solidFill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785813" y="1928813"/>
            <a:ext cx="8072437" cy="3500437"/>
          </a:xfrm>
          <a:prstGeom prst="rightArrow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0800000" scaled="1"/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Робота студентського наукового гуртка «Пізнай самого себе» спрямована на поглиблене вивчення актуальних філософських проблем, ознайомлення з історико-філософським досвідом, що сприяє формуванню критичної та  аналітичної думки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7999"/>
          </a:xfrm>
          <a:blipFill>
            <a:blip r:embed="rId2"/>
            <a:tile sx="100000" sy="100000" algn="tl"/>
          </a:blipFill>
          <a:ln w="57150">
            <a:solidFill>
              <a:schemeClr val="accent4">
                <a:lumMod val="75000"/>
              </a:schemeClr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uk-UA" alt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uk-UA" alt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uk-UA" alt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928813" y="285750"/>
            <a:ext cx="5357812" cy="64293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0800000" scaled="1"/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dirty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Заходи проведені гуртком</a:t>
            </a:r>
            <a:endParaRPr lang="ru-RU" sz="2800" b="1" dirty="0">
              <a:solidFill>
                <a:srgbClr val="C00000"/>
              </a:solidFill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11" name="Блок-схема: альтернативный процесс 10"/>
          <p:cNvSpPr/>
          <p:nvPr/>
        </p:nvSpPr>
        <p:spPr>
          <a:xfrm>
            <a:off x="1071563" y="2071688"/>
            <a:ext cx="7143750" cy="714375"/>
          </a:xfrm>
          <a:prstGeom prst="flowChartAlternateProcess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0800000" scaled="1"/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Читання та обговорення філософських текстів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Блок-схема: альтернативный процесс 11"/>
          <p:cNvSpPr/>
          <p:nvPr/>
        </p:nvSpPr>
        <p:spPr>
          <a:xfrm>
            <a:off x="1071563" y="3214688"/>
            <a:ext cx="7143750" cy="928687"/>
          </a:xfrm>
          <a:prstGeom prst="flowChartAlternateProcess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0800000" scaled="1"/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Участь у конференціях та круглих столах, науково-методологічних семінарах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Блок-схема: альтернативный процесс 12"/>
          <p:cNvSpPr/>
          <p:nvPr/>
        </p:nvSpPr>
        <p:spPr>
          <a:xfrm>
            <a:off x="1071563" y="4572000"/>
            <a:ext cx="7143750" cy="714375"/>
          </a:xfrm>
          <a:prstGeom prst="flowChartAlternateProcess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0800000" scaled="1"/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Участь у тематичних дискусіях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7999"/>
          </a:xfrm>
          <a:blipFill>
            <a:blip r:embed="rId2"/>
            <a:tile sx="100000" sy="100000" algn="tl"/>
          </a:blipFill>
          <a:ln w="57150">
            <a:solidFill>
              <a:schemeClr val="accent4">
                <a:lumMod val="75000"/>
              </a:schemeClr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uk-UA" alt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uk-UA" alt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uk-UA" altLang="ru-RU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928813" y="285750"/>
            <a:ext cx="5357812" cy="64293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0800000" scaled="1"/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b="1" dirty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Досягнуті  результати гуртка</a:t>
            </a:r>
            <a:endParaRPr lang="ru-RU" sz="2800" b="1" dirty="0">
              <a:solidFill>
                <a:srgbClr val="C00000"/>
              </a:solidFill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214438" y="2000250"/>
            <a:ext cx="6929437" cy="328612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0800000" scaled="1"/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• Кількість членів гуртка – 1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uk-UA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чоловік;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• Кількість тез, матеріалів доповідей – 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uk-UA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• Кількість виступів студентів-учасників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гуртка в семінарах, конференціях, тощо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6</a:t>
            </a:r>
            <a:r>
              <a:rPr lang="uk-UA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7414" name="TextBox 7"/>
          <p:cNvSpPr txBox="1">
            <a:spLocks noChangeArrowheads="1"/>
          </p:cNvSpPr>
          <p:nvPr/>
        </p:nvSpPr>
        <p:spPr bwMode="auto">
          <a:xfrm>
            <a:off x="6000750" y="414337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17415" name="TextBox 8"/>
          <p:cNvSpPr txBox="1">
            <a:spLocks noChangeArrowheads="1"/>
          </p:cNvSpPr>
          <p:nvPr/>
        </p:nvSpPr>
        <p:spPr bwMode="auto">
          <a:xfrm>
            <a:off x="1785938" y="421481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-3175" y="-3175"/>
            <a:ext cx="9144000" cy="6858000"/>
          </a:xfrm>
          <a:blipFill>
            <a:blip r:embed="rId2"/>
            <a:tile sx="100000" sy="100000" algn="tl"/>
          </a:blipFill>
          <a:ln w="57150">
            <a:solidFill>
              <a:schemeClr val="accent4">
                <a:lumMod val="75000"/>
              </a:schemeClr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uk-UA" alt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uk-UA" alt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uk-UA" alt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214438" y="285750"/>
            <a:ext cx="6858000" cy="64293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0800000" scaled="1"/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uk-UA" sz="2800" b="1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Участь у конференціях, круглих столах</a:t>
            </a:r>
            <a:endParaRPr lang="ru-RU" sz="2800" b="1">
              <a:solidFill>
                <a:srgbClr val="C00000"/>
              </a:solidFill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18437" name="TextBox 7"/>
          <p:cNvSpPr txBox="1">
            <a:spLocks noChangeArrowheads="1"/>
          </p:cNvSpPr>
          <p:nvPr/>
        </p:nvSpPr>
        <p:spPr bwMode="auto">
          <a:xfrm>
            <a:off x="6000750" y="4143375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18438" name="TextBox 8"/>
          <p:cNvSpPr txBox="1">
            <a:spLocks noChangeArrowheads="1"/>
          </p:cNvSpPr>
          <p:nvPr/>
        </p:nvSpPr>
        <p:spPr bwMode="auto">
          <a:xfrm>
            <a:off x="1785938" y="421481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18439" name="TextBox 9"/>
          <p:cNvSpPr txBox="1">
            <a:spLocks noChangeArrowheads="1"/>
          </p:cNvSpPr>
          <p:nvPr/>
        </p:nvSpPr>
        <p:spPr bwMode="auto">
          <a:xfrm>
            <a:off x="428625" y="767825"/>
            <a:ext cx="6929437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Студенти гуртка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Пізнай себе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» брали участь: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Всеукраїнському науково-методичному семінарі «Роль і значення людини в трансформації соціальних практик: минуле і сучасність» в рамках Всеукраїнських </a:t>
            </a:r>
            <a:r>
              <a:rPr lang="uk-UA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Сковородинівських</a:t>
            </a:r>
            <a:r>
              <a:rPr lang="uk-UA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навчань (До 300-ліття </a:t>
            </a:r>
            <a:r>
              <a:rPr lang="uk-UA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Г.Сковороди</a:t>
            </a:r>
            <a:r>
              <a:rPr lang="uk-UA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тематичній дискусії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Західний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східний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спосіб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мислення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контексті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сучасного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світобачення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uk-UA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науково-методичному семінарі «ІІ Кантівські читання»</a:t>
            </a:r>
          </a:p>
          <a:p>
            <a:pPr algn="just"/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9417BC4-225F-4B9F-8CCD-C28155D0BA3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246" y="124610"/>
            <a:ext cx="4392488" cy="3456384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1BF1658-6896-46FC-9F45-ECFC93161B5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3580994"/>
            <a:ext cx="4499992" cy="3240360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10F3D95-BCC4-46BF-B17B-11A7618164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89383"/>
            <a:ext cx="4392488" cy="3376398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7FED523-39D6-4BE2-80AE-09236C873449}"/>
              </a:ext>
            </a:extLst>
          </p:cNvPr>
          <p:cNvSpPr/>
          <p:nvPr/>
        </p:nvSpPr>
        <p:spPr>
          <a:xfrm>
            <a:off x="539552" y="1556792"/>
            <a:ext cx="784887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uk-UA" sz="3600" b="1" dirty="0">
                <a:latin typeface="Cambria" pitchFamily="18" charset="0"/>
              </a:rPr>
              <a:t>«І на оновленій землі, </a:t>
            </a:r>
            <a:r>
              <a:rPr lang="uk-UA" sz="3600" b="1" dirty="0" err="1">
                <a:latin typeface="Cambria" pitchFamily="18" charset="0"/>
              </a:rPr>
              <a:t>врага</a:t>
            </a:r>
            <a:r>
              <a:rPr lang="uk-UA" sz="3600" b="1" dirty="0">
                <a:latin typeface="Cambria" pitchFamily="18" charset="0"/>
              </a:rPr>
              <a:t> не буде супостата, а буде син і буде мати, і будуть люди на землі…»</a:t>
            </a:r>
            <a:br>
              <a:rPr lang="uk-UA" sz="3600" b="1" dirty="0">
                <a:latin typeface="Cambria" pitchFamily="18" charset="0"/>
              </a:rPr>
            </a:br>
            <a:endParaRPr lang="uk-UA" sz="3600" b="1" dirty="0">
              <a:latin typeface="Cambria" pitchFamily="18" charset="0"/>
            </a:endParaRPr>
          </a:p>
          <a:p>
            <a:pPr algn="r"/>
            <a:r>
              <a:rPr lang="uk-UA" sz="3600" b="1" dirty="0">
                <a:latin typeface="Cambria" pitchFamily="18" charset="0"/>
              </a:rPr>
              <a:t> Тарас Шевченко</a:t>
            </a:r>
          </a:p>
          <a:p>
            <a:endParaRPr lang="uk-UA" sz="3600" b="1" dirty="0">
              <a:latin typeface="Cambria" pitchFamily="18" charset="0"/>
            </a:endParaRPr>
          </a:p>
          <a:p>
            <a:pPr algn="ctr"/>
            <a:r>
              <a:rPr lang="uk-UA" sz="3600" b="1" dirty="0">
                <a:latin typeface="Cambria" pitchFamily="18" charset="0"/>
              </a:rPr>
              <a:t>Дякуємо за увагу! </a:t>
            </a:r>
            <a:endParaRPr lang="ru-RU" sz="3600" b="1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437</TotalTime>
  <Words>365</Words>
  <Application>Microsoft Office PowerPoint</Application>
  <PresentationFormat>Екран (4:3)</PresentationFormat>
  <Paragraphs>51</Paragraphs>
  <Slides>8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17" baseType="lpstr">
      <vt:lpstr>Arial</vt:lpstr>
      <vt:lpstr>Calibri</vt:lpstr>
      <vt:lpstr>Cambria</vt:lpstr>
      <vt:lpstr>Franklin Gothic Book</vt:lpstr>
      <vt:lpstr>Monotype Corsiva</vt:lpstr>
      <vt:lpstr>Perpetua</vt:lpstr>
      <vt:lpstr>Times New Roman</vt:lpstr>
      <vt:lpstr>Wingdings 2</vt:lpstr>
      <vt:lpstr>Справедливость</vt:lpstr>
      <vt:lpstr>    Звіт роботи  студентського наукового гуртка «Пізнай себе» за 2021-2022 н. р.   </vt:lpstr>
      <vt:lpstr>   </vt:lpstr>
      <vt:lpstr>   </vt:lpstr>
      <vt:lpstr>   </vt:lpstr>
      <vt:lpstr>   </vt:lpstr>
      <vt:lpstr>   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Alina</dc:creator>
  <cp:lastModifiedBy>Roma</cp:lastModifiedBy>
  <cp:revision>49</cp:revision>
  <dcterms:modified xsi:type="dcterms:W3CDTF">2022-12-11T14:35:25Z</dcterms:modified>
</cp:coreProperties>
</file>