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00" r:id="rId3"/>
    <p:sldId id="298" r:id="rId4"/>
    <p:sldId id="271" r:id="rId5"/>
    <p:sldId id="276" r:id="rId7"/>
    <p:sldId id="301" r:id="rId8"/>
    <p:sldId id="303" r:id="rId9"/>
    <p:sldId id="307" r:id="rId10"/>
    <p:sldId id="308" r:id="rId11"/>
    <p:sldId id="309" r:id="rId12"/>
    <p:sldId id="312" r:id="rId13"/>
    <p:sldId id="313" r:id="rId14"/>
    <p:sldId id="314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62" autoAdjust="0"/>
  </p:normalViewPr>
  <p:slideViewPr>
    <p:cSldViewPr showGuides="1">
      <p:cViewPr varScale="1">
        <p:scale>
          <a:sx n="93" d="100"/>
          <a:sy n="93" d="100"/>
        </p:scale>
        <p:origin x="1162" y="86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D2C1A-999A-4822-86A4-B377F964531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D1051C-B73C-47CB-99DB-D87DB5198F5F}">
      <dgm:prSet custT="1"/>
      <dgm:spPr/>
      <dgm:t>
        <a:bodyPr/>
        <a:lstStyle/>
        <a:p>
          <a:pPr algn="just"/>
          <a:r>
            <a:rPr kumimoji="0" lang="uk-UA" sz="2400" b="1" i="0" u="none" strike="noStrike" cap="none" normalizeH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Глибока розробка найважливіших філософських питань суспільного розвитку, правових та цивілізаційних проблем сучасності </a:t>
          </a:r>
          <a:r>
            <a:rPr lang="uk-UA" sz="2400" b="1" noProof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b="1" noProof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2BC5C-0861-4E73-B39F-6BF85A2D55E3}" cxnId="{97370701-C951-4F61-8885-D5EE48372DBD}" type="parTrans">
      <dgm:prSet/>
      <dgm:spPr/>
      <dgm:t>
        <a:bodyPr/>
        <a:lstStyle/>
        <a:p>
          <a:endParaRPr lang="ru-RU"/>
        </a:p>
      </dgm:t>
    </dgm:pt>
    <dgm:pt modelId="{73EFAE7C-F2AE-4A4A-8FE5-6D47D9ECF17B}" cxnId="{97370701-C951-4F61-8885-D5EE48372DBD}" type="sibTrans">
      <dgm:prSet/>
      <dgm:spPr/>
      <dgm:t>
        <a:bodyPr/>
        <a:lstStyle/>
        <a:p>
          <a:endParaRPr lang="ru-RU"/>
        </a:p>
      </dgm:t>
    </dgm:pt>
    <dgm:pt modelId="{AF4915C3-CF44-4CDB-AB20-9086D505FD87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гуртка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спрямована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актуальні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пізнавальної діяльності людини, філософії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філософії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noProof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b="1" noProof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D1AC75-28D7-43DF-9637-E52A077CEB7B}" cxnId="{A7568C9B-E292-4483-A55A-6AF59A43A358}" type="parTrans">
      <dgm:prSet/>
      <dgm:spPr/>
      <dgm:t>
        <a:bodyPr/>
        <a:lstStyle/>
        <a:p>
          <a:endParaRPr lang="ru-RU"/>
        </a:p>
      </dgm:t>
    </dgm:pt>
    <dgm:pt modelId="{63B5AB65-60F7-461E-9DE6-4DF00DF3782E}" cxnId="{A7568C9B-E292-4483-A55A-6AF59A43A358}" type="sibTrans">
      <dgm:prSet/>
      <dgm:spPr/>
      <dgm:t>
        <a:bodyPr/>
        <a:lstStyle/>
        <a:p>
          <a:endParaRPr lang="ru-RU"/>
        </a:p>
      </dgm:t>
    </dgm:pt>
    <dgm:pt modelId="{F1E59D4B-5680-4426-81AC-1E0FF6113C3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4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 роботі гуртка беруть участь студенти юридичного факультету</a:t>
          </a:r>
        </a:p>
      </dgm:t>
    </dgm:pt>
    <dgm:pt modelId="{76B73BFC-D697-4306-B0C2-BBF9051AB696}" cxnId="{211E9854-CBC3-4A98-9BA4-35FADF7CA7E7}" type="parTrans">
      <dgm:prSet/>
      <dgm:spPr/>
      <dgm:t>
        <a:bodyPr/>
        <a:lstStyle/>
        <a:p>
          <a:endParaRPr lang="ru-RU"/>
        </a:p>
      </dgm:t>
    </dgm:pt>
    <dgm:pt modelId="{0DCF3068-7261-458F-A235-2AA87DC5BA3D}" cxnId="{211E9854-CBC3-4A98-9BA4-35FADF7CA7E7}" type="sibTrans">
      <dgm:prSet/>
      <dgm:spPr/>
      <dgm:t>
        <a:bodyPr/>
        <a:lstStyle/>
        <a:p>
          <a:endParaRPr lang="ru-RU"/>
        </a:p>
      </dgm:t>
    </dgm:pt>
    <dgm:pt modelId="{29FAF894-74F4-4F17-9A34-268AC12DF95E}" type="pres">
      <dgm:prSet presAssocID="{553D2C1A-999A-4822-86A4-B377F964531B}" presName="linear" presStyleCnt="0">
        <dgm:presLayoutVars>
          <dgm:animLvl val="lvl"/>
          <dgm:resizeHandles val="exact"/>
        </dgm:presLayoutVars>
      </dgm:prSet>
      <dgm:spPr/>
    </dgm:pt>
    <dgm:pt modelId="{D4FC5322-F071-482C-AAC0-9E7BAE5A99BC}" type="pres">
      <dgm:prSet presAssocID="{2ED1051C-B73C-47CB-99DB-D87DB5198F5F}" presName="parentText" presStyleLbl="node1" presStyleIdx="0" presStyleCnt="3" custScaleY="77716" custLinFactY="164125" custLinFactNeighborX="-20725" custLinFactNeighborY="200000">
        <dgm:presLayoutVars>
          <dgm:chMax val="0"/>
          <dgm:bulletEnabled val="1"/>
        </dgm:presLayoutVars>
      </dgm:prSet>
      <dgm:spPr/>
    </dgm:pt>
    <dgm:pt modelId="{C7E12993-FA73-41B0-B3DF-3ECA98E9C97E}" type="pres">
      <dgm:prSet presAssocID="{73EFAE7C-F2AE-4A4A-8FE5-6D47D9ECF17B}" presName="spacer" presStyleCnt="0"/>
      <dgm:spPr/>
    </dgm:pt>
    <dgm:pt modelId="{523DC303-BA56-4AAE-9189-7F8E3760BAF5}" type="pres">
      <dgm:prSet presAssocID="{AF4915C3-CF44-4CDB-AB20-9086D505FD87}" presName="parentText" presStyleLbl="node1" presStyleIdx="1" presStyleCnt="3" custScaleY="98114" custLinFactY="98843" custLinFactNeighborX="-19" custLinFactNeighborY="100000">
        <dgm:presLayoutVars>
          <dgm:chMax val="0"/>
          <dgm:bulletEnabled val="1"/>
        </dgm:presLayoutVars>
      </dgm:prSet>
      <dgm:spPr/>
    </dgm:pt>
    <dgm:pt modelId="{B3CDC323-9E18-41D7-81D4-CC280FFA6EB5}" type="pres">
      <dgm:prSet presAssocID="{63B5AB65-60F7-461E-9DE6-4DF00DF3782E}" presName="spacer" presStyleCnt="0"/>
      <dgm:spPr/>
    </dgm:pt>
    <dgm:pt modelId="{CB8ED17F-41DD-4035-8F3C-64B02DF4BF0E}" type="pres">
      <dgm:prSet presAssocID="{F1E59D4B-5680-4426-81AC-1E0FF6113C39}" presName="parentText" presStyleLbl="node1" presStyleIdx="2" presStyleCnt="3" custScaleY="98114" custLinFactY="-177275" custLinFactNeighborX="-19" custLinFactNeighborY="-200000">
        <dgm:presLayoutVars>
          <dgm:chMax val="0"/>
          <dgm:bulletEnabled val="1"/>
        </dgm:presLayoutVars>
      </dgm:prSet>
      <dgm:spPr/>
    </dgm:pt>
  </dgm:ptLst>
  <dgm:cxnLst>
    <dgm:cxn modelId="{97370701-C951-4F61-8885-D5EE48372DBD}" srcId="{553D2C1A-999A-4822-86A4-B377F964531B}" destId="{2ED1051C-B73C-47CB-99DB-D87DB5198F5F}" srcOrd="0" destOrd="0" parTransId="{E522BC5C-0861-4E73-B39F-6BF85A2D55E3}" sibTransId="{73EFAE7C-F2AE-4A4A-8FE5-6D47D9ECF17B}"/>
    <dgm:cxn modelId="{9002B618-9947-4823-BFCF-90CA998EA39E}" type="presOf" srcId="{F1E59D4B-5680-4426-81AC-1E0FF6113C39}" destId="{CB8ED17F-41DD-4035-8F3C-64B02DF4BF0E}" srcOrd="0" destOrd="0" presId="urn:microsoft.com/office/officeart/2005/8/layout/vList2"/>
    <dgm:cxn modelId="{0A13CC61-15A6-4F08-979F-71AD1EC909F6}" type="presOf" srcId="{AF4915C3-CF44-4CDB-AB20-9086D505FD87}" destId="{523DC303-BA56-4AAE-9189-7F8E3760BAF5}" srcOrd="0" destOrd="0" presId="urn:microsoft.com/office/officeart/2005/8/layout/vList2"/>
    <dgm:cxn modelId="{788FF76C-F9D3-4F9B-853B-0435321ABA54}" type="presOf" srcId="{2ED1051C-B73C-47CB-99DB-D87DB5198F5F}" destId="{D4FC5322-F071-482C-AAC0-9E7BAE5A99BC}" srcOrd="0" destOrd="0" presId="urn:microsoft.com/office/officeart/2005/8/layout/vList2"/>
    <dgm:cxn modelId="{D7F7084F-1D7D-4B03-A7C9-2E875AEEFE88}" type="presOf" srcId="{553D2C1A-999A-4822-86A4-B377F964531B}" destId="{29FAF894-74F4-4F17-9A34-268AC12DF95E}" srcOrd="0" destOrd="0" presId="urn:microsoft.com/office/officeart/2005/8/layout/vList2"/>
    <dgm:cxn modelId="{211E9854-CBC3-4A98-9BA4-35FADF7CA7E7}" srcId="{553D2C1A-999A-4822-86A4-B377F964531B}" destId="{F1E59D4B-5680-4426-81AC-1E0FF6113C39}" srcOrd="2" destOrd="0" parTransId="{76B73BFC-D697-4306-B0C2-BBF9051AB696}" sibTransId="{0DCF3068-7261-458F-A235-2AA87DC5BA3D}"/>
    <dgm:cxn modelId="{A7568C9B-E292-4483-A55A-6AF59A43A358}" srcId="{553D2C1A-999A-4822-86A4-B377F964531B}" destId="{AF4915C3-CF44-4CDB-AB20-9086D505FD87}" srcOrd="1" destOrd="0" parTransId="{FCD1AC75-28D7-43DF-9637-E52A077CEB7B}" sibTransId="{63B5AB65-60F7-461E-9DE6-4DF00DF3782E}"/>
    <dgm:cxn modelId="{D6E7BE56-3DDC-40E0-A999-949ACFE2CB79}" type="presParOf" srcId="{29FAF894-74F4-4F17-9A34-268AC12DF95E}" destId="{D4FC5322-F071-482C-AAC0-9E7BAE5A99BC}" srcOrd="0" destOrd="0" presId="urn:microsoft.com/office/officeart/2005/8/layout/vList2"/>
    <dgm:cxn modelId="{FDBF1C0B-F5DD-4031-BF58-63C68E1BD63C}" type="presParOf" srcId="{29FAF894-74F4-4F17-9A34-268AC12DF95E}" destId="{C7E12993-FA73-41B0-B3DF-3ECA98E9C97E}" srcOrd="1" destOrd="0" presId="urn:microsoft.com/office/officeart/2005/8/layout/vList2"/>
    <dgm:cxn modelId="{94096987-7684-4A9F-9B85-1B00768DCB7B}" type="presParOf" srcId="{29FAF894-74F4-4F17-9A34-268AC12DF95E}" destId="{523DC303-BA56-4AAE-9189-7F8E3760BAF5}" srcOrd="2" destOrd="0" presId="urn:microsoft.com/office/officeart/2005/8/layout/vList2"/>
    <dgm:cxn modelId="{A71AFF33-09A1-4F24-822F-D97ECF746F71}" type="presParOf" srcId="{29FAF894-74F4-4F17-9A34-268AC12DF95E}" destId="{B3CDC323-9E18-41D7-81D4-CC280FFA6EB5}" srcOrd="3" destOrd="0" presId="urn:microsoft.com/office/officeart/2005/8/layout/vList2"/>
    <dgm:cxn modelId="{10CFC3B6-879D-4B50-B62B-3C339EE3E685}" type="presParOf" srcId="{29FAF894-74F4-4F17-9A34-268AC12DF95E}" destId="{CB8ED17F-41DD-4035-8F3C-64B02DF4BF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501122" cy="4857784"/>
        <a:chOff x="0" y="0"/>
        <a:chExt cx="8501122" cy="4857784"/>
      </a:xfrm>
    </dsp:grpSpPr>
    <dsp:sp modelId="{D4FC5322-F071-482C-AAC0-9E7BAE5A99BC}">
      <dsp:nvSpPr>
        <dsp:cNvPr id="3" name="Rounded Rectangle 2"/>
        <dsp:cNvSpPr/>
      </dsp:nvSpPr>
      <dsp:spPr bwMode="white">
        <a:xfrm>
          <a:off x="0" y="2921934"/>
          <a:ext cx="8501122" cy="1369950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400" b="1" i="0" u="none" strike="noStrike" cap="none" normalizeH="0" baseline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Глибока розробка найважливіших філософських питань суспільного розвитку, правових та цивілізаційних проблем сучасності </a:t>
          </a:r>
          <a:r>
            <a:rPr lang="uk-UA" sz="2400" b="1" noProof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b="1" noProof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21934"/>
        <a:ext cx="8501122" cy="1369950"/>
      </dsp:txXfrm>
    </dsp:sp>
    <dsp:sp modelId="{523DC303-BA56-4AAE-9189-7F8E3760BAF5}">
      <dsp:nvSpPr>
        <dsp:cNvPr id="4" name="Rounded Rectangle 3"/>
        <dsp:cNvSpPr/>
      </dsp:nvSpPr>
      <dsp:spPr bwMode="white">
        <a:xfrm>
          <a:off x="0" y="3128266"/>
          <a:ext cx="8501122" cy="172951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гуртка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спрямована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актуальні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проблеми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пізнавальної діяльності людини, філософії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культури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соціальної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k-UA" sz="2400" b="1" i="0" noProof="0">
              <a:latin typeface="Times New Roman" panose="02020603050405020304" pitchFamily="18" charset="0"/>
              <a:cs typeface="Times New Roman" panose="02020603050405020304" pitchFamily="18" charset="0"/>
            </a:rPr>
            <a:t>філософії</a:t>
          </a:r>
          <a:r>
            <a:rPr lang="ru-RU" sz="2400" b="1" i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uk-UA" sz="2400" b="1" noProof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000" b="1" noProof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28266"/>
        <a:ext cx="8501122" cy="1729518"/>
      </dsp:txXfrm>
    </dsp:sp>
    <dsp:sp modelId="{CB8ED17F-41DD-4035-8F3C-64B02DF4BF0E}">
      <dsp:nvSpPr>
        <dsp:cNvPr id="5" name="Rounded Rectangle 4"/>
        <dsp:cNvSpPr/>
      </dsp:nvSpPr>
      <dsp:spPr bwMode="white">
        <a:xfrm>
          <a:off x="0" y="0"/>
          <a:ext cx="8501122" cy="172951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3">
          <a:scrgbClr r="0" g="0" b="0"/>
        </a:effectRef>
        <a:fontRef idx="minor">
          <a:schemeClr val="lt1"/>
        </a:fontRef>
      </dsp:style>
      <dsp:txBody>
        <a:bodyPr lIns="91439" tIns="91439" rIns="91439" bIns="91439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 роботі гуртка беруть участь студенти юридичного факультету</a:t>
          </a:r>
        </a:p>
      </dsp:txBody>
      <dsp:txXfrm>
        <a:off x="0" y="0"/>
        <a:ext cx="8501122" cy="1729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1FA619-9340-416F-9A39-CA9B9F1BA3DA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  <a:endParaRPr lang="ru-RU" noProof="0"/>
          </a:p>
          <a:p>
            <a:pPr lvl="1"/>
            <a:r>
              <a:rPr lang="ru-RU" noProof="0"/>
              <a:t>Второй уровень</a:t>
            </a:r>
            <a:endParaRPr lang="ru-RU" noProof="0"/>
          </a:p>
          <a:p>
            <a:pPr lvl="2"/>
            <a:r>
              <a:rPr lang="ru-RU" noProof="0"/>
              <a:t>Третий уровень</a:t>
            </a:r>
            <a:endParaRPr lang="ru-RU" noProof="0"/>
          </a:p>
          <a:p>
            <a:pPr lvl="3"/>
            <a:r>
              <a:rPr lang="ru-RU" noProof="0"/>
              <a:t>Четвертый уровень</a:t>
            </a:r>
            <a:endParaRPr lang="ru-RU" noProof="0"/>
          </a:p>
          <a:p>
            <a:pPr lvl="4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41588E-05B3-4BB3-BAEA-525D38FB878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3131B985-B0DC-432D-843D-D48C41C3BC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C24C967B-ACA3-4BC1-B677-ABE5FFC378A5}" type="slidenum">
              <a:rPr lang="ru-RU" smtClean="0"/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879DCE4-A462-443B-B18E-CEC11146264F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446AEA02-6CD4-46BC-8FE0-34DEAFCF7A2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8E621A18-490C-4726-8446-1AD61353090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14B70276-7E58-40D0-9627-44DAB16A88A4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2119E3CA-51F4-41FE-B783-70BC6F02CD2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1639B7B1-108B-4781-AD24-B46F1E3385B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9920BD6F-CFD6-4362-B35C-2A6CBA7C8AF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497837E2-6826-48D1-9650-D4D60B3EA3F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97F03917-DCA3-489E-AE90-350DD3221B43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9F367CD0-BF3E-4B0D-8AA5-DA562E57BB0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1E8595E0-0AC6-4458-9051-F52BB0EC24D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6F44D51B-4F16-4DD2-9DB7-FC5D234C20D7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4E2FF36D-D703-4937-8CD2-EDA43B88B7F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F9396C1E-52B7-4C0A-BAAE-A709E9117C3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EE2BC994-AD6A-4A28-9837-1DDB69D12141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58DD8CCE-01E2-40F1-9662-26C79F4C7B9F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2671B78D-8CE0-4CF0-B3CB-8B4BF32433C2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CF9776BA-FBD0-4518-81C6-AE485A90DD9F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B200D8ED-7196-4EF5-95D8-A99B6E9DFF8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07BECDBE-FEF0-40F2-B5CA-31549CB83C72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>
              <a:defRPr/>
            </a:pPr>
            <a:fld id="{4D921923-9814-4098-89B5-9ECEB7D893E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>
              <a:defRPr/>
            </a:pPr>
            <a:fld id="{2780E97F-D5D3-479F-869A-53302D2F4A66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fld id="{85AFA0F1-267B-4B39-8E4C-E562AC9E6B70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88C25E86-AF66-44A9-88FF-2882A5340F2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contrast="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4932045" y="4436745"/>
            <a:ext cx="4258945" cy="23888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sp>
        <p:nvSpPr>
          <p:cNvPr id="2" name="TextBox 1"/>
          <p:cNvSpPr txBox="1"/>
          <p:nvPr/>
        </p:nvSpPr>
        <p:spPr>
          <a:xfrm>
            <a:off x="682987" y="5678230"/>
            <a:ext cx="38884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uk-UA" sz="2400" dirty="0">
              <a:solidFill>
                <a:schemeClr val="bg1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гуртка 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к.філос.н., доц.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Лаута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О.Д.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35668" y="1211269"/>
            <a:ext cx="7990546" cy="2553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 роботи </a:t>
            </a:r>
            <a:endParaRPr lang="uk-UA" alt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студентського наукового гуртка</a:t>
            </a:r>
            <a:endParaRPr lang="ru-RU" alt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людини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р.</a:t>
            </a:r>
            <a:endParaRPr lang="uk-UA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Рисунок 7" descr="nubip-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87593"/>
            <a:ext cx="4981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4121"/>
            <a:ext cx="1155107" cy="11551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736600" y="332105"/>
            <a:ext cx="74631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uk-UA" sz="2400" b="1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sym typeface="+mn-ea"/>
              </a:rPr>
              <a:t>Науково-практичний семінар </a:t>
            </a:r>
            <a:endParaRPr lang="uk-UA" sz="2400" b="1" dirty="0">
              <a:solidFill>
                <a:srgbClr val="FFFF00"/>
              </a:solidFill>
              <a:highlight>
                <a:srgbClr val="000080"/>
              </a:highlight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uk-UA" sz="2400" b="1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sym typeface="+mn-ea"/>
              </a:rPr>
              <a:t>"Мистецтво бути оратором"</a:t>
            </a:r>
            <a:endParaRPr lang="uk-UA" sz="2400" b="1" dirty="0">
              <a:solidFill>
                <a:srgbClr val="FFFF00"/>
              </a:solidFill>
              <a:highlight>
                <a:srgbClr val="000080"/>
              </a:highlight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162050"/>
            <a:ext cx="3559175" cy="2669540"/>
          </a:xfrm>
          <a:prstGeom prst="rect">
            <a:avLst/>
          </a:prstGeom>
        </p:spPr>
      </p:pic>
      <p:pic>
        <p:nvPicPr>
          <p:cNvPr id="114" name="Picture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315" y="4292600"/>
            <a:ext cx="3583940" cy="235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Picture 114"/>
          <p:cNvPicPr/>
          <p:nvPr/>
        </p:nvPicPr>
        <p:blipFill>
          <a:blip r:embed="rId3"/>
          <a:stretch>
            <a:fillRect/>
          </a:stretch>
        </p:blipFill>
        <p:spPr>
          <a:xfrm>
            <a:off x="5483860" y="1124585"/>
            <a:ext cx="3410585" cy="2649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Picture 115"/>
          <p:cNvPicPr/>
          <p:nvPr/>
        </p:nvPicPr>
        <p:blipFill>
          <a:blip r:embed="rId4"/>
          <a:stretch>
            <a:fillRect/>
          </a:stretch>
        </p:blipFill>
        <p:spPr>
          <a:xfrm>
            <a:off x="5507990" y="4004945"/>
            <a:ext cx="3597275" cy="2844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03985" y="188595"/>
            <a:ext cx="56610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uk-UA" sz="2400" b="1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sym typeface="+mn-ea"/>
              </a:rPr>
              <a:t>Науково-практичний cемінар «Подорож у світ філософії»</a:t>
            </a:r>
            <a:endParaRPr lang="uk-UA" sz="2400" b="1" dirty="0">
              <a:solidFill>
                <a:srgbClr val="FFFF00"/>
              </a:solidFill>
              <a:highlight>
                <a:srgbClr val="000080"/>
              </a:highlight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17" name="Picture 116"/>
          <p:cNvPicPr/>
          <p:nvPr/>
        </p:nvPicPr>
        <p:blipFill>
          <a:blip r:embed="rId1"/>
          <a:stretch>
            <a:fillRect/>
          </a:stretch>
        </p:blipFill>
        <p:spPr>
          <a:xfrm>
            <a:off x="107315" y="1052195"/>
            <a:ext cx="3477260" cy="2636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Picture 117"/>
          <p:cNvPicPr/>
          <p:nvPr/>
        </p:nvPicPr>
        <p:blipFill>
          <a:blip r:embed="rId2"/>
          <a:stretch>
            <a:fillRect/>
          </a:stretch>
        </p:blipFill>
        <p:spPr>
          <a:xfrm>
            <a:off x="4650105" y="1052195"/>
            <a:ext cx="4288790" cy="3289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Picture 118"/>
          <p:cNvPicPr/>
          <p:nvPr/>
        </p:nvPicPr>
        <p:blipFill>
          <a:blip r:embed="rId3"/>
          <a:stretch>
            <a:fillRect/>
          </a:stretch>
        </p:blipFill>
        <p:spPr>
          <a:xfrm>
            <a:off x="35560" y="4580890"/>
            <a:ext cx="3284855" cy="2194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Picture 119"/>
          <p:cNvPicPr/>
          <p:nvPr/>
        </p:nvPicPr>
        <p:blipFill>
          <a:blip r:embed="rId4"/>
          <a:stretch>
            <a:fillRect/>
          </a:stretch>
        </p:blipFill>
        <p:spPr>
          <a:xfrm>
            <a:off x="3275965" y="3500755"/>
            <a:ext cx="3091180" cy="2606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Picture 120"/>
          <p:cNvPicPr/>
          <p:nvPr/>
        </p:nvPicPr>
        <p:blipFill>
          <a:blip r:embed="rId5"/>
          <a:stretch>
            <a:fillRect/>
          </a:stretch>
        </p:blipFill>
        <p:spPr>
          <a:xfrm>
            <a:off x="6228080" y="4610100"/>
            <a:ext cx="2710815" cy="2202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251460" y="188595"/>
            <a:ext cx="87122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uk-UA" sz="2400" b="1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sym typeface="+mn-ea"/>
              </a:rPr>
              <a:t>Науково-практичний семінар: </a:t>
            </a:r>
            <a:endParaRPr lang="uk-UA" sz="2400" b="1" dirty="0">
              <a:solidFill>
                <a:srgbClr val="FFFF00"/>
              </a:solidFill>
              <a:highlight>
                <a:srgbClr val="000080"/>
              </a:highlight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uk-UA" sz="2400" b="1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sym typeface="+mn-ea"/>
              </a:rPr>
              <a:t>«Голодомор 1932-1933 р: геноцид української нації»</a:t>
            </a:r>
            <a:endParaRPr lang="uk-UA" sz="2400" b="1" dirty="0">
              <a:solidFill>
                <a:srgbClr val="FFFF00"/>
              </a:solidFill>
              <a:highlight>
                <a:srgbClr val="000080"/>
              </a:highlight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22" name="Picture 121"/>
          <p:cNvPicPr/>
          <p:nvPr/>
        </p:nvPicPr>
        <p:blipFill>
          <a:blip r:embed="rId1"/>
          <a:stretch>
            <a:fillRect/>
          </a:stretch>
        </p:blipFill>
        <p:spPr>
          <a:xfrm>
            <a:off x="104775" y="1052195"/>
            <a:ext cx="3917315" cy="2367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Picture 122"/>
          <p:cNvPicPr/>
          <p:nvPr/>
        </p:nvPicPr>
        <p:blipFill>
          <a:blip r:embed="rId2"/>
          <a:stretch>
            <a:fillRect/>
          </a:stretch>
        </p:blipFill>
        <p:spPr>
          <a:xfrm>
            <a:off x="35560" y="4173220"/>
            <a:ext cx="4030980" cy="2698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" name="Picture 123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890" y="1052195"/>
            <a:ext cx="3394710" cy="2630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" name="Picture 124"/>
          <p:cNvPicPr/>
          <p:nvPr/>
        </p:nvPicPr>
        <p:blipFill>
          <a:blip r:embed="rId4"/>
          <a:stretch>
            <a:fillRect/>
          </a:stretch>
        </p:blipFill>
        <p:spPr>
          <a:xfrm>
            <a:off x="5940425" y="4436745"/>
            <a:ext cx="313563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395" y="2492375"/>
            <a:ext cx="3401695" cy="22694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857249" y="2132856"/>
            <a:ext cx="7429499" cy="3541714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uk-UA" sz="4400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uk-UA" sz="4400" b="1" dirty="0">
              <a:solidFill>
                <a:srgbClr val="FFFF00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uk-UA" sz="4400" b="1" dirty="0">
                <a:solidFill>
                  <a:srgbClr val="FFFF00"/>
                </a:solidFill>
              </a:rPr>
              <a:t>ДЯКУЮ ЗА УВАГУ!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3555" name="Picture 7" descr="Shapka_panorama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10288"/>
            <a:ext cx="91440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237" y="404664"/>
            <a:ext cx="3809524" cy="2219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5044440" y="1215390"/>
            <a:ext cx="4201160" cy="4638040"/>
          </a:xfrm>
          <a:prstGeom prst="verticalScroll">
            <a:avLst>
              <a:gd name="adj" fmla="val 12500"/>
            </a:avLst>
          </a:prstGeom>
          <a:ln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457200" indent="-457200" algn="l">
              <a:defRPr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Гуртка є реалізація наукового і творчого потенціалу талановитих студентів Університету</a:t>
            </a:r>
            <a:r>
              <a:rPr lang="uk-UA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defRPr/>
            </a:pP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defRPr/>
            </a:pPr>
            <a:endParaRPr lang="uk-UA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-108585" y="861060"/>
            <a:ext cx="5626735" cy="5989320"/>
          </a:xfrm>
          <a:prstGeom prst="verticalScroll">
            <a:avLst>
              <a:gd name="adj" fmla="val 12500"/>
            </a:avLst>
          </a:prstGeom>
          <a:ln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 є: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науково-дослідницької діяльності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розкриття наукового та творчого потенціалу членів Гуртка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до участі в наукових конференціях, семінарах та інших науково-дослідницьких і просвітницьких заходах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сприятливих умов для активного залучення студентів до наукової діяльності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розширенню університетського, регіонального, всеукраїнського та міжнародного студентського співробітництва у сфері науки.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1987550" y="115888"/>
            <a:ext cx="719137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latin typeface="+mn-lt"/>
              </a:rPr>
              <a:t> </a:t>
            </a:r>
            <a:endParaRPr lang="uk-UA" sz="2800" dirty="0">
              <a:latin typeface="+mn-lt"/>
            </a:endParaRPr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>
            <a:off x="1895320" y="-88726"/>
            <a:ext cx="6767512" cy="695325"/>
          </a:xfrm>
          <a:prstGeom prst="horizontalScroll">
            <a:avLst>
              <a:gd name="adj" fmla="val 12500"/>
            </a:avLst>
          </a:prstGeom>
          <a:ln>
            <a:tailEnd type="non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 ТА ЗАВДАННЯ</a:t>
            </a:r>
            <a:endParaRPr lang="uk-UA" alt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88900"/>
            <a:ext cx="12223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858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u="sng"/>
            </a:br>
            <a:endParaRPr lang="ru-RU" sz="4800" b="1" u="sng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6387" name="AutoShape 4" descr="data:image/jpg;base64,/9j/4AAQSkZJRgABAQAAAQABAAD/2wCEAAkGBhQSERUUExIUFRMWFx4ZGBgVGR8dHRsaGBkXHSEdGx4dHSgeIR8jHhkYIC8gJyorLCwtGh8zNTA2NSksLSkBCQoKDgwOGg8PGjUlHyQsLCwsLCksLDU0LCwqLCksLCwsLzQtLCwsLCwqLCwsLCwsLCwsLCwsLCwsLCksLCksLP/AABEIAEEA8AMBIgACEQEDEQH/xAAbAAABBQEBAAAAAAAAAAAAAAAEAAIDBQYBB//EAEgQAAIBAwIEAwMHCQQIBwAAAAECEQMSIQAxBAUiQRMyUQZhcQcjM0JSgZEUcnOhsbKzwfAWdIPRFUNikqLCw8Q0RILS0/Hy/8QAGQEAAwEBAQAAAAAAAAAAAAAAAQIDAAQF/8QAKhEAAgIABgECBQUAAAAAAAAAAAECEQMEEiExQfAUUSIyYaGxE0JxkeH/2gAMAwEAAhEDEQA/ABaJfymaZLG7ZTAACspwSSbZGJuiMiCVUWrCnzETA3ZQoC79Q2JjMLmcqFW42xS0AI6jyjdgVOAsRgdjOGzkQ3lbHivE8IrFEKMejhhCkn/YyY+ydeIk+eh0nJ0h1OjabJeCM+XG7QAZxupI3jIwBqdOGyCzWmN0kLEGVxDW2mYHfG2xf+hG6ishm83lGcxsxiMiQBjt2Dm5SzMOoSuOlftZzjJAwDMwTnStr3/Jb08ys4IG17mGMk4ACnIMhguTb1YUFixwRoqpxQL02hJNTIW4SLmLWq3ZVzdiMehBIb2cOxZcmSSMzjM9ibRO8x2JnTqvs6ZuNQk+jVDAwBj7tz39ckk3E3p5leWZWcCIkBXgIr07puDfVgFiIOLd8ZnVQqt5mtKkswGYJOckFjNwOYubEQDxuWVpJSwfV2GQQdyAPX3nbaANcflTgKGZVW7JZ5MwcrgZkxnYE4O2smvcPp5g7USjx85LEyOnAaFkTgti6cHJiJOnrw8x1gGekoYgyIJIjLEQSuQMjJybS5GCJCuzWwCgKrMxDMQGiADNpn1zGjuC5IDCt1H62JMEdplowd840kppDLKvtlBw30j9QK7qSMRsSereC0jc2qNwZfxPHqylQaZqCLRJkgKIEbOWjO2zGdiNK3JqAgsouzuRvGfeD6j0P3aoOac1oANiqyiLreneIBkXAnGYjYb6aLc3UYt+fwH08Urcvt/oLx3NKa1XK1KQFsqTbg1ABa2+JAz33947S5jRYMRWV7liSbgC1uDDSRMqAd7QR3OqjieLWtUvThlHUFNRsF9lBYWyJM5G+xGp6lA1ZHhKAGyVE5EDpNiiMEeowYznujluLOZqK4ZY8T0t4gDdRDKuIIAJ3gAiGiLdwO4gOo8IHuUN0gwWlQ02sZY+W8bjedp9B6/KnIW11FTvfgZjIMbEHfc79gNH8t5OadzsZLnNsYibRA8vdvgRnTwylv4mScqIl4Sp4pOWAAk5MtE5ZiDEqMmd3+0IKr0HHzZRQxWEkwTJLSBM+UkgERbEmARqzpcXSpp1sQ3ugxPuH9eugE5f4r3KxtDLLERaDGJnCSQZi3MYzq3o8P3YmtkdXgKt1IikfIt0Bel17CTmRnvAxEb8ocK6lWdKpaBgKSokMAFbsuAew6mEHA1rhTtNotdhMnzgk9z7z7x20MnCVCCFLkEi8QY6TIxHY9t8nGkeSj0xtZjeIpbGSIApiIAuBg7xaAUm0zgmTBnT0o3Z+0AxUxdJg2mAAFEHB7gbbHb8byGpWk+EsQsqhmIzALZYgzt/lqvq8qpiA1IkNMA3KWHe0mADjtkHfManLJS/aw6jJVacNT+cLLAuJyQrbT1Y6bhjpkCB0nR4qQxQhJBMiWkNCiCQTEQpB7wWwGBOj4f2FSsLld1UYWQjgkBgcQBEG07TnbBFRxvsbXLslGopAZnZVY0zA+yZIAyQZMmO++oPLzXKDaKhmuo0yAGywa1Z6CZWoD3B7THr6xOjXNczM3X5Vzi6QQsgq7C7YDKKZ3nvE8IaRFN6TIe/iJEFTurMCYBiHUAEYEZOh6fEljuLwoWc+aAGsgwSPXcT3B1BprYI/jKMyYIsLTZG7ZtxsTfuCZKEiIgNWkWEzBIIM2zi5RZaPrYn4n84LhOGFQsrgBJbBxhWMqPrCSQMSSbRGiOHcgkzTdSptuPT04lu3Y5xNmCFzoWYD4qlaFscmGJtObQGyBmIuA2jEXZYaNWqEIHQQbTBmbRNpwTAYE9XwG6mIfyVRTXrLKDgmJwQwYi0AmY6o3BMkSdD8QOklG8NWAuK4gKqZFuQxI2zFp2E6PPJgT2hpDwSwY+YkmCJ6VOO8gDabT22jUXyQOt/Flsi1N49am86ZzThy9EljkHqj1IIKj7gskQAM5k6qPYJytWpDlS1qi1oJ8xOLWJ7bDuY210xhrwnErhSUZps9Tr1KIIIQk9jkYON5+7voZKyEwQRg46hAHaZz/8Aeu0+BSoJ+cK7SzYnEnrjt6gbe46FTktEuZqBmJmGa4ggARbEkd/x1xuGnZs9FST4D6fFXyEBEYJIJ7b5/nqStxCRDMk95t2BzgnbtoCn7N0XTNCmrBobIP1v1gjsdpiMaI/0Bw6oosVAhvABwCM9SjDDJBnsfXU9UW6HrYJTjqbdN9OIyLl29423HcDbRvD8RSAw6gHIgwsb4MQf6+Os1zDl/CsVDEEqwKMoVKnTKiGNPw33iIzOdxqq5xxdegKjI7U2FJahpEoKdREdgBaoW2QGMAyJgTg6eMFNpJkpOkanjfajhOHJv4gE9lW5ySfS3vP8/frMc59vWqSeHowKZBYkAmGa0dMYnpgFgxMCO+sPyqsHYln62AJNvlJxIExGQMCAABtrUcs5bTWrUFSo5pkK9Rx5mepcfDWQvWbd8DpJkjf1MPJYcN3ucMsxJ8bHOD5lVr0nrcVxJXh1cKxVrWbBqCxET0OG2aI2EAPg7xRdm4aktGr834puYqGUkWyxJ2gkEgsLYnVjz0+PV4am1Knw/DU2mmKgBLwDErk2GIiW9BnYv8gYMQvD1K1OLE6RlzB6Qwuexuk2kBSuTBOutRUVsQcm+Q08IgotQqBWNFaZuUkh7qSsIiMR4hXvchGNmdQpeHQUssOyhqg/2yon8DiPdHrqfl/Lx4tBgGYgUxxAYi1TSKXE956VaJaWUYwTqx41kLWgkrtgGP2e/RQGU3DzUbpcXkhVBIBmNgNyIudm2VEOZgavxwhlLWIdqtkkkAguALrgTEdt49+TR8m5ax4to+iggknBZsBffiSRgYG+2tZx9WoiWXQogQalgOCOwAjRTd7ApUQcTwdIVOtmIkgOCCQGAB6GWPqgm0hvjGjOQcFT6jTtQkKCCASR1b4JKgk5nMt6CM3y/hmrlrIUgnLv0iI2MSex9/Y6JbljuQJJK7ATmQBHSQdi4iQSG30X7ARomoBR50pQCoZwduwgsJM42OB3OdVPD8Oy12Vy8T63pYF6SBd0gxIwpNpAkKYt+U8sVP8AWVw2ScUwY9ZC3doyxH8tItBIXENGAYLfr77SdC6NRlxw6EdKy0bhP/cSPX/M6lrU6nlKp1mWUgMZA3g7N+GtDV5MDJDuH9Z/bAB/XrlAoRHhAsJBAGQR2N39HRs1FHSJp+SVYzdaDEzhoH4Gd8EQQQWcBQKVZZgSxjb7QyZMTOJx392tC/BeJl6Kj4tn/hEfr1A/BoZFtoAI92//AOvu0gaHcJxFSADLZ7AwAMZ7T9/3dtB809i+F4ibqQUt9akSh+OIE7djoyo6MbCThRcFbIk4JX/04Px1Q844g0+g1H+dlcggtGQRGDuAYjDfECWm+R7PPvaAtQdEpN4gqP4YR+nDhgDcrZXDEgKp6l0hXZWgiSzlQyTDEMBiSFILJKriIXpGJs+I5PWqO1R7VZOtBg+EFaV3wWzme8jZdDil9W0RBuBJKsMRKnEgCJGSN8jU55WMl8OwmqiBl+pbgv1dx1EKYIYqVIJNsC4h4NwyKtXCoF6FtSDMgAHuI+bJTzCLiD2wbSqnSVAIQqVK3QSrWllDe+0ATkAkTDEaqguSbzZjESAYPQSEiQLSe0nE5jgxMOUNmOnZDz6sAjC7pKyekqtzBHmCN9gRJ7SfSu+TT2dXiDVqGoysCUIWZKlVPbYzmTjHxGm+1lE3MGbqUC0D7ILAsekZLYzJwR2MR/JLzNU4qrRcD55Rbcfro223dWb8NU+KODJx5LYNa1Z6I/K0FNVuq2qFADxcLduu1WGNwDB7+mhON5RMfOArMlXW8GJ7ux1ecXTWRIiZP4RvOPdGgfyddiAfhBP8/wChrz9c/c9KKQBT4UKCA/4KBvnYDaPfptUi3LmB6CVOJzCmBE+mjTw47j4SBn3QBH3+/TvCAbrAUDYnAJPcf57zoR3e5RtUBcPXoMomIInpYTtmYWcCTvqajQpVALZKEm0xmPVIXt7wfeNFcTRWtUKqpKUxTZxJF5YuwBIIMDBMHuvodFGiVHQFgYURAAGw6dhHuxouJOzP8V8nHB1XvHiU3GxpOoXvutmR7hE7DGqXi+HHDVfBcLxDESjFSGElClqw15BhTaSVBxsdbxK7YV0IJG6i5cejqB/xBT+rQ3NeUpVUq/rKsB1IezKThSPhrrwczLCdS3RzYmCpb9mC4/mZ4kVRVUeL1PT8JcSxF6ARNVmKySxDXIWzFpNbnVS9vDqFaxAFQeEt5ayehncpJQ1CatpYSABmNFFOI4aR4Rdrza9EJa8lXLFNlmGbqiHA7MdA8Ly2o9Un8nKAk1ZuhSGvZVcqT87JiSbgyhYgxr11iRatPY4dEk6oJ59QSogaiKtGvwod1Z6iw1QgN4tOoFUM5ZbWU2iIgQsArlHPvymnRfFPxGsqAZ8OoGAcWzgZUgRs49J0qnFtQhjDIgBUJcFKfOz0t0U1khrCcBpbIEO+TunRah1IUry9RUMiUZzmIltlBMkwBgaMFS2YJb9GqfiqVJLUUgjaZwZkknuT3OqarVVixa64Gc7AQZxE9ts+/wBDJxlU1Ga000IEgtBkSMDMQR+GD20HxPE3PNNbaYI6QxJWcZkwRIIBiTsD6USRNsLo8QQQBIUHEZMyJ2EXZPpEHOw1Y8VRsVmZmBYYZmJtmAA0sBnsoInEY1kq/O6lF2pUbGAY0ySpBum0w1wAEiJIjE41reTeyhrcCtTxHWpWBcgXFIM2wt2GItJJkyTjJGme3IFvwc5ZxoDVHZzTpKhMtnpMkNIHkhRBIlursNaLlXMFBKrfSgEhaqgmD2AAkEETbOB+rz7ki48QUwviU1VQIIIRgywPMMNdP2gIP1dO5lzI2yrvRqgSreemx7BsEqSYGN8TnS8uma6PRX9sqIJBJgAQbHN0z5QEJI9+hzz2n4lyt5sMtrqSB3lgASOw7g/CKH2S9ogUip01MF1qEIVY3TcuJB7HzYjfGiOP51TqMtiBST7wTkRADTAGfefgRpOxjccNxSsoM/73fQr8WgJuO+I3JIJ2AJP6vTWapsKc9c2AQqs7iWjylyyjuDETn105qzeEGvfqwoZiCO5kAeWJ7+g1ghfEc0FMnBRnb6w3AhRPYEREH03iYp+e8VIuqMLAelM9Qghs+trDrG3bvoIcTerKLnC91KjJIw3cwYA8sTt65rn3MaFM2VSA8AFnqqsAHZVWTbn4R6aTg12ajieeK1pRxYJK0umYCm4GCCBbd0iBtCEtID4ziRF7BRcRIIBDXNkyO4IJAmcADck+b/2uopXp1APE6GpsADgqQy1aZeQHu+qFtgAGZaYK/PuMrs1hFGmTE0wQI7AsZJA7emdNaiCrPQubc94bhybmpteOgUyZP2SqycHDEtAg+/FPwjGoPFBZTJmJwA6sAkG7IBG07zE6zHCey7CKjNJJBLdTyDgzbJnfeJnGtlw9NFAgEKRAZsBgQ3lAXONzJGBsek8GZxddJDJUV9ZWdGTykkhpGVCqQGEiCCQMR9b7h57x3DtRq3ICCrSDGxH37z79ek1OIgEwArKCInDhlItglh5ZkScNnaQuYcsVrRaD9VbWn6k+aYJO922AfhLCxNHPAexi/LAbQH4Ni8AMRUEEwMwUkeu+hqnyrMduEB9L3J/Yuiq3spTABW0lxdEgYycA7QuT7iDb2Eg9l6TOkBVxsSOoGCWyQBbMfAzk6FZfqP5LfrYnuUHGe2vHcQCEtor3FMZz/tMSfT8dUX5NXYyXcljB6iSfxzgZ+Gt+vK6agpAuMSSPLlQZ9RABtj1PpHaHCXuS5OCIURKlxCgqBdc2JAOCTtMmscaMflVE3Jy5Z54n5RSqXK9RXB8yswn3g9xq1/t1x6iPFyIN1i3Y9TGQfQzrYVeHQmbAFyrY9zAYky0wP92BEwHxPKkZFIAIJXIYtl2AzPVIwIOdwcjJ/XjL5kC2uGDcu+Vp1+n4ZCftU+mY2lSbfXYjRtP5W6Q/8u57Ygfh1fqzoKv7FqUVhFzG0CRvgRuJJOAcSQRnuKPYkELkAmcyDJE4Gw7SD3xtnSOOXlvX5KLGmuy5Hyq8OxBNKsCCD2OR33+OP6BT/LDQpgWJXqEzIJtCAzsWYuT37D78jO1PYtULKctBiO8AwQdowfWY9xOmr7ILcQWFoBPYG1T5yD29O5EaaKwVwZ40nsT1vlNq1DU+dqIGiF8oYSRaWEnaNz3aMkRJwHtPSYIGqUkZSYksEk9z9dDgKSJBDMIGqzjPY6CbR5WgziBjJk++d/5aEX2TNpYGQAdjnE7gwRtP4diDq6xIdMXW+y35h7eNTdvDisDBFQXKEiDFORMDMnYk4wo1c8g5qnFUalV6tOk14Uhyi5N1ozA74jYXfDVdQ9lE8AsxUFcCTG4mTPaCM9pEnsKir7ENmQFIa0yRAPpv7wPdP360ceF2I91RtK9bhgCKnFcOGGxSqkd97WkMM7D11Lw3PqNNCBxtGbjHztK2D5lbruIYErgERt78JU9imUie/wDP4bEYn0kaiHsa5KrPm2ExJ3MT2H2vWdW9RFiaaPR+L9r+HZZ/KeGMCCgqBZj0wRO+ekQMnaM63t5QUylRgykWsEuJwcgkAek/H7znv7Hn6snpDL2kEYO/eP67FcP7IBiYIOY3z37GMH17/ERpHmIIOkK4n2/otDWcSW2bKwREAMDKtEmMYk+6O8L8pvhkGlwpmQeqpEwD5gqgHcmd/fvrvLvY5KiXEwAJGd5MD9hxmYb7zKHsxTCtcFyAQwIIVWEhxBziSATB37Aam81ENAVP5VuLBBTh6A9AwdgJ2xeMzmRG+NBv7d8yNQstY0mIj5tQuPvkg9/Wf1X9T2dpooJCkR2AI7iIB7iTvMZjvpV+BAm02qXJOwOSYUMRkmMzsLfiE9Sr4CZPiOK4/iFHicRXdT2vMAfagHbbMRnUvCexxMFzAnsJkTgiO5BMfm+/W0ThUQBAu+J9ChIIUgwbTiQDgmMnPKXEEmRaKgQSLohiIJA8rEZzJjuRIOpSzMnwajM/2NtJJmFm6AT6Y6SYYhh7vu1fcLy0ACAAYIMiCtpK9NpIIYxv698QRwtHxCythAW7xAQmQCSIOwmY2EaI4YkMZVXFptAYAEr0ny5BmRiNmWAN4yxJS5ZgTiabU1WxjAYkKZ6VBzgEbMInMgkypIGjbwpAa0zb5mgxnIn7Y7+gSZOAP+RAU1N4ZQfMAOxUyQO8gDtJwJ7QV5ALU28MFVBI2VQEyCZiWMKm3mG2NLVmCOA2pfnL/CGoOX7L8Kn7i6WlpOvPqbsseK+kb+7f9zT0JS+nPwT9lbS0tMvPsHoj4HzD+7t+5V1Gv0/+G3750tLW7YCWjs35w/jHTk+lf9OP3qmlpaVcefQzDzvS/wAX+C+q0+el+jP71LS0tMuvPcI8fTUf0z/xE1BU+ko/nt/y6WlrGXBLS3qfmt/DpabX+kb81P3KGlpaC7Ay17Uv7xR/fXVTxHlp/n/8j67pa3QRvMdm/Op/w9d575z+mT9lbS0tP2BcEtP6X8P+tqKrvS/Qv+9U13S1Nd+dBYRx3/hK/wChP7p0/nfnq/ph/GXXNLRXn2MgXi/L/hj+MNLm/wBEf0K/9trulpu0DoVXzJ8P/i0+vun6dv2U9LS0nf8AYWH8o+r8T/EXVe30A/udP+AdLS1kZHX8g/Mf+Fpv+oT8yp/1dc0tOwI//9k="/>
          <p:cNvSpPr>
            <a:spLocks noChangeAspect="1" noChangeArrowheads="1"/>
          </p:cNvSpPr>
          <p:nvPr/>
        </p:nvSpPr>
        <p:spPr bwMode="auto">
          <a:xfrm>
            <a:off x="155575" y="-296863"/>
            <a:ext cx="2286000" cy="6191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6" descr="data:image/jpg;base64,/9j/4AAQSkZJRgABAQAAAQABAAD/2wCEAAkGBhQSERUUExIUFRMWFx4ZGBgVGR8dHRsaGBkXHSEdGx4dHSgeIR8jHhkYIC8gJyorLCwtGh8zNTA2NSksLSkBCQoKDgwOGg8PGjUlHyQsLCwsLCksLDU0LCwqLCksLCwsLzQtLCwsLCwqLCwsLCwsLCwsLCwsLCwsLCksLCksLP/AABEIAEEA8AMBIgACEQEDEQH/xAAbAAABBQEBAAAAAAAAAAAAAAAEAAIDBQYBB//EAEgQAAIBAwIEAwMHCQQIBwAAAAECEQMSIQAxBAUiQRMyUQZhcQcjM0JSgZEUcnOhsbKzwfAWdIPRFUNikqLCw8Q0RILS0/Hy/8QAGQEAAwEBAQAAAAAAAAAAAAAAAQIDAAQF/8QAKhEAAgIABgECBQUAAAAAAAAAAAECEQMEEiExQfAUUSIyYaGxE0JxkeH/2gAMAwEAAhEDEQA/ABaJfymaZLG7ZTAACspwSSbZGJuiMiCVUWrCnzETA3ZQoC79Q2JjMLmcqFW42xS0AI6jyjdgVOAsRgdjOGzkQ3lbHivE8IrFEKMejhhCkn/YyY+ydeIk+eh0nJ0h1OjabJeCM+XG7QAZxupI3jIwBqdOGyCzWmN0kLEGVxDW2mYHfG2xf+hG6ishm83lGcxsxiMiQBjt2Dm5SzMOoSuOlftZzjJAwDMwTnStr3/Jb08ys4IG17mGMk4ACnIMhguTb1YUFixwRoqpxQL02hJNTIW4SLmLWq3ZVzdiMehBIb2cOxZcmSSMzjM9ibRO8x2JnTqvs6ZuNQk+jVDAwBj7tz39ckk3E3p5leWZWcCIkBXgIr07puDfVgFiIOLd8ZnVQqt5mtKkswGYJOckFjNwOYubEQDxuWVpJSwfV2GQQdyAPX3nbaANcflTgKGZVW7JZ5MwcrgZkxnYE4O2smvcPp5g7USjx85LEyOnAaFkTgti6cHJiJOnrw8x1gGekoYgyIJIjLEQSuQMjJybS5GCJCuzWwCgKrMxDMQGiADNpn1zGjuC5IDCt1H62JMEdplowd840kppDLKvtlBw30j9QK7qSMRsSereC0jc2qNwZfxPHqylQaZqCLRJkgKIEbOWjO2zGdiNK3JqAgsouzuRvGfeD6j0P3aoOac1oANiqyiLreneIBkXAnGYjYb6aLc3UYt+fwH08Urcvt/oLx3NKa1XK1KQFsqTbg1ABa2+JAz33947S5jRYMRWV7liSbgC1uDDSRMqAd7QR3OqjieLWtUvThlHUFNRsF9lBYWyJM5G+xGp6lA1ZHhKAGyVE5EDpNiiMEeowYznujluLOZqK4ZY8T0t4gDdRDKuIIAJ3gAiGiLdwO4gOo8IHuUN0gwWlQ02sZY+W8bjedp9B6/KnIW11FTvfgZjIMbEHfc79gNH8t5OadzsZLnNsYibRA8vdvgRnTwylv4mScqIl4Sp4pOWAAk5MtE5ZiDEqMmd3+0IKr0HHzZRQxWEkwTJLSBM+UkgERbEmARqzpcXSpp1sQ3ugxPuH9eugE5f4r3KxtDLLERaDGJnCSQZi3MYzq3o8P3YmtkdXgKt1IikfIt0Bel17CTmRnvAxEb8ocK6lWdKpaBgKSokMAFbsuAew6mEHA1rhTtNotdhMnzgk9z7z7x20MnCVCCFLkEi8QY6TIxHY9t8nGkeSj0xtZjeIpbGSIApiIAuBg7xaAUm0zgmTBnT0o3Z+0AxUxdJg2mAAFEHB7gbbHb8byGpWk+EsQsqhmIzALZYgzt/lqvq8qpiA1IkNMA3KWHe0mADjtkHfManLJS/aw6jJVacNT+cLLAuJyQrbT1Y6bhjpkCB0nR4qQxQhJBMiWkNCiCQTEQpB7wWwGBOj4f2FSsLld1UYWQjgkBgcQBEG07TnbBFRxvsbXLslGopAZnZVY0zA+yZIAyQZMmO++oPLzXKDaKhmuo0yAGywa1Z6CZWoD3B7THr6xOjXNczM3X5Vzi6QQsgq7C7YDKKZ3nvE8IaRFN6TIe/iJEFTurMCYBiHUAEYEZOh6fEljuLwoWc+aAGsgwSPXcT3B1BprYI/jKMyYIsLTZG7ZtxsTfuCZKEiIgNWkWEzBIIM2zi5RZaPrYn4n84LhOGFQsrgBJbBxhWMqPrCSQMSSbRGiOHcgkzTdSptuPT04lu3Y5xNmCFzoWYD4qlaFscmGJtObQGyBmIuA2jEXZYaNWqEIHQQbTBmbRNpwTAYE9XwG6mIfyVRTXrLKDgmJwQwYi0AmY6o3BMkSdD8QOklG8NWAuK4gKqZFuQxI2zFp2E6PPJgT2hpDwSwY+YkmCJ6VOO8gDabT22jUXyQOt/Flsi1N49am86ZzThy9EljkHqj1IIKj7gskQAM5k6qPYJytWpDlS1qi1oJ8xOLWJ7bDuY210xhrwnErhSUZps9Tr1KIIIQk9jkYON5+7voZKyEwQRg46hAHaZz/8Aeu0+BSoJ+cK7SzYnEnrjt6gbe46FTktEuZqBmJmGa4ggARbEkd/x1xuGnZs9FST4D6fFXyEBEYJIJ7b5/nqStxCRDMk95t2BzgnbtoCn7N0XTNCmrBobIP1v1gjsdpiMaI/0Bw6oosVAhvABwCM9SjDDJBnsfXU9UW6HrYJTjqbdN9OIyLl29423HcDbRvD8RSAw6gHIgwsb4MQf6+Os1zDl/CsVDEEqwKMoVKnTKiGNPw33iIzOdxqq5xxdegKjI7U2FJahpEoKdREdgBaoW2QGMAyJgTg6eMFNpJkpOkanjfajhOHJv4gE9lW5ySfS3vP8/frMc59vWqSeHowKZBYkAmGa0dMYnpgFgxMCO+sPyqsHYln62AJNvlJxIExGQMCAABtrUcs5bTWrUFSo5pkK9Rx5mepcfDWQvWbd8DpJkjf1MPJYcN3ucMsxJ8bHOD5lVr0nrcVxJXh1cKxVrWbBqCxET0OG2aI2EAPg7xRdm4aktGr834puYqGUkWyxJ2gkEgsLYnVjz0+PV4am1Knw/DU2mmKgBLwDErk2GIiW9BnYv8gYMQvD1K1OLE6RlzB6Qwuexuk2kBSuTBOutRUVsQcm+Q08IgotQqBWNFaZuUkh7qSsIiMR4hXvchGNmdQpeHQUssOyhqg/2yon8DiPdHrqfl/Lx4tBgGYgUxxAYi1TSKXE956VaJaWUYwTqx41kLWgkrtgGP2e/RQGU3DzUbpcXkhVBIBmNgNyIudm2VEOZgavxwhlLWIdqtkkkAguALrgTEdt49+TR8m5ax4to+iggknBZsBffiSRgYG+2tZx9WoiWXQogQalgOCOwAjRTd7ApUQcTwdIVOtmIkgOCCQGAB6GWPqgm0hvjGjOQcFT6jTtQkKCCASR1b4JKgk5nMt6CM3y/hmrlrIUgnLv0iI2MSex9/Y6JbljuQJJK7ATmQBHSQdi4iQSG30X7ARomoBR50pQCoZwduwgsJM42OB3OdVPD8Oy12Vy8T63pYF6SBd0gxIwpNpAkKYt+U8sVP8AWVw2ScUwY9ZC3doyxH8tItBIXENGAYLfr77SdC6NRlxw6EdKy0bhP/cSPX/M6lrU6nlKp1mWUgMZA3g7N+GtDV5MDJDuH9Z/bAB/XrlAoRHhAsJBAGQR2N39HRs1FHSJp+SVYzdaDEzhoH4Gd8EQQQWcBQKVZZgSxjb7QyZMTOJx392tC/BeJl6Kj4tn/hEfr1A/BoZFtoAI92//AOvu0gaHcJxFSADLZ7AwAMZ7T9/3dtB809i+F4ibqQUt9akSh+OIE7djoyo6MbCThRcFbIk4JX/04Px1Q844g0+g1H+dlcggtGQRGDuAYjDfECWm+R7PPvaAtQdEpN4gqP4YR+nDhgDcrZXDEgKp6l0hXZWgiSzlQyTDEMBiSFILJKriIXpGJs+I5PWqO1R7VZOtBg+EFaV3wWzme8jZdDil9W0RBuBJKsMRKnEgCJGSN8jU55WMl8OwmqiBl+pbgv1dx1EKYIYqVIJNsC4h4NwyKtXCoF6FtSDMgAHuI+bJTzCLiD2wbSqnSVAIQqVK3QSrWllDe+0ATkAkTDEaqguSbzZjESAYPQSEiQLSe0nE5jgxMOUNmOnZDz6sAjC7pKyekqtzBHmCN9gRJ7SfSu+TT2dXiDVqGoysCUIWZKlVPbYzmTjHxGm+1lE3MGbqUC0D7ILAsekZLYzJwR2MR/JLzNU4qrRcD55Rbcfro223dWb8NU+KODJx5LYNa1Z6I/K0FNVuq2qFADxcLduu1WGNwDB7+mhON5RMfOArMlXW8GJ7ux1ecXTWRIiZP4RvOPdGgfyddiAfhBP8/wChrz9c/c9KKQBT4UKCA/4KBvnYDaPfptUi3LmB6CVOJzCmBE+mjTw47j4SBn3QBH3+/TvCAbrAUDYnAJPcf57zoR3e5RtUBcPXoMomIInpYTtmYWcCTvqajQpVALZKEm0xmPVIXt7wfeNFcTRWtUKqpKUxTZxJF5YuwBIIMDBMHuvodFGiVHQFgYURAAGw6dhHuxouJOzP8V8nHB1XvHiU3GxpOoXvutmR7hE7DGqXi+HHDVfBcLxDESjFSGElClqw15BhTaSVBxsdbxK7YV0IJG6i5cejqB/xBT+rQ3NeUpVUq/rKsB1IezKThSPhrrwczLCdS3RzYmCpb9mC4/mZ4kVRVUeL1PT8JcSxF6ARNVmKySxDXIWzFpNbnVS9vDqFaxAFQeEt5ayehncpJQ1CatpYSABmNFFOI4aR4Rdrza9EJa8lXLFNlmGbqiHA7MdA8Ly2o9Un8nKAk1ZuhSGvZVcqT87JiSbgyhYgxr11iRatPY4dEk6oJ59QSogaiKtGvwod1Z6iw1QgN4tOoFUM5ZbWU2iIgQsArlHPvymnRfFPxGsqAZ8OoGAcWzgZUgRs49J0qnFtQhjDIgBUJcFKfOz0t0U1khrCcBpbIEO+TunRah1IUry9RUMiUZzmIltlBMkwBgaMFS2YJb9GqfiqVJLUUgjaZwZkknuT3OqarVVixa64Gc7AQZxE9ts+/wBDJxlU1Ga000IEgtBkSMDMQR+GD20HxPE3PNNbaYI6QxJWcZkwRIIBiTsD6USRNsLo8QQQBIUHEZMyJ2EXZPpEHOw1Y8VRsVmZmBYYZmJtmAA0sBnsoInEY1kq/O6lF2pUbGAY0ySpBum0w1wAEiJIjE41reTeyhrcCtTxHWpWBcgXFIM2wt2GItJJkyTjJGme3IFvwc5ZxoDVHZzTpKhMtnpMkNIHkhRBIlursNaLlXMFBKrfSgEhaqgmD2AAkEETbOB+rz7ki48QUwviU1VQIIIRgywPMMNdP2gIP1dO5lzI2yrvRqgSreemx7BsEqSYGN8TnS8uma6PRX9sqIJBJgAQbHN0z5QEJI9+hzz2n4lyt5sMtrqSB3lgASOw7g/CKH2S9ogUip01MF1qEIVY3TcuJB7HzYjfGiOP51TqMtiBST7wTkRADTAGfefgRpOxjccNxSsoM/73fQr8WgJuO+I3JIJ2AJP6vTWapsKc9c2AQqs7iWjylyyjuDETn105qzeEGvfqwoZiCO5kAeWJ7+g1ghfEc0FMnBRnb6w3AhRPYEREH03iYp+e8VIuqMLAelM9Qghs+trDrG3bvoIcTerKLnC91KjJIw3cwYA8sTt65rn3MaFM2VSA8AFnqqsAHZVWTbn4R6aTg12ajieeK1pRxYJK0umYCm4GCCBbd0iBtCEtID4ziRF7BRcRIIBDXNkyO4IJAmcADck+b/2uopXp1APE6GpsADgqQy1aZeQHu+qFtgAGZaYK/PuMrs1hFGmTE0wQI7AsZJA7emdNaiCrPQubc94bhybmpteOgUyZP2SqycHDEtAg+/FPwjGoPFBZTJmJwA6sAkG7IBG07zE6zHCey7CKjNJJBLdTyDgzbJnfeJnGtlw9NFAgEKRAZsBgQ3lAXONzJGBsek8GZxddJDJUV9ZWdGTykkhpGVCqQGEiCCQMR9b7h57x3DtRq3ICCrSDGxH37z79ek1OIgEwArKCInDhlItglh5ZkScNnaQuYcsVrRaD9VbWn6k+aYJO922AfhLCxNHPAexi/LAbQH4Ni8AMRUEEwMwUkeu+hqnyrMduEB9L3J/Yuiq3spTABW0lxdEgYycA7QuT7iDb2Eg9l6TOkBVxsSOoGCWyQBbMfAzk6FZfqP5LfrYnuUHGe2vHcQCEtor3FMZz/tMSfT8dUX5NXYyXcljB6iSfxzgZ+Gt+vK6agpAuMSSPLlQZ9RABtj1PpHaHCXuS5OCIURKlxCgqBdc2JAOCTtMmscaMflVE3Jy5Z54n5RSqXK9RXB8yswn3g9xq1/t1x6iPFyIN1i3Y9TGQfQzrYVeHQmbAFyrY9zAYky0wP92BEwHxPKkZFIAIJXIYtl2AzPVIwIOdwcjJ/XjL5kC2uGDcu+Vp1+n4ZCftU+mY2lSbfXYjRtP5W6Q/8u57Ygfh1fqzoKv7FqUVhFzG0CRvgRuJJOAcSQRnuKPYkELkAmcyDJE4Gw7SD3xtnSOOXlvX5KLGmuy5Hyq8OxBNKsCCD2OR33+OP6BT/LDQpgWJXqEzIJtCAzsWYuT37D78jO1PYtULKctBiO8AwQdowfWY9xOmr7ILcQWFoBPYG1T5yD29O5EaaKwVwZ40nsT1vlNq1DU+dqIGiF8oYSRaWEnaNz3aMkRJwHtPSYIGqUkZSYksEk9z9dDgKSJBDMIGqzjPY6CbR5WgziBjJk++d/5aEX2TNpYGQAdjnE7gwRtP4diDq6xIdMXW+y35h7eNTdvDisDBFQXKEiDFORMDMnYk4wo1c8g5qnFUalV6tOk14Uhyi5N1ozA74jYXfDVdQ9lE8AsxUFcCTG4mTPaCM9pEnsKir7ENmQFIa0yRAPpv7wPdP360ceF2I91RtK9bhgCKnFcOGGxSqkd97WkMM7D11Lw3PqNNCBxtGbjHztK2D5lbruIYErgERt78JU9imUie/wDP4bEYn0kaiHsa5KrPm2ExJ3MT2H2vWdW9RFiaaPR+L9r+HZZ/KeGMCCgqBZj0wRO+ekQMnaM63t5QUylRgykWsEuJwcgkAek/H7znv7Hn6snpDL2kEYO/eP67FcP7IBiYIOY3z37GMH17/ERpHmIIOkK4n2/otDWcSW2bKwREAMDKtEmMYk+6O8L8pvhkGlwpmQeqpEwD5gqgHcmd/fvrvLvY5KiXEwAJGd5MD9hxmYb7zKHsxTCtcFyAQwIIVWEhxBziSATB37Aam81ENAVP5VuLBBTh6A9AwdgJ2xeMzmRG+NBv7d8yNQstY0mIj5tQuPvkg9/Wf1X9T2dpooJCkR2AI7iIB7iTvMZjvpV+BAm02qXJOwOSYUMRkmMzsLfiE9Sr4CZPiOK4/iFHicRXdT2vMAfagHbbMRnUvCexxMFzAnsJkTgiO5BMfm+/W0ThUQBAu+J9ChIIUgwbTiQDgmMnPKXEEmRaKgQSLohiIJA8rEZzJjuRIOpSzMnwajM/2NtJJmFm6AT6Y6SYYhh7vu1fcLy0ACAAYIMiCtpK9NpIIYxv698QRwtHxCythAW7xAQmQCSIOwmY2EaI4YkMZVXFptAYAEr0ny5BmRiNmWAN4yxJS5ZgTiabU1WxjAYkKZ6VBzgEbMInMgkypIGjbwpAa0zb5mgxnIn7Y7+gSZOAP+RAU1N4ZQfMAOxUyQO8gDtJwJ7QV5ALU28MFVBI2VQEyCZiWMKm3mG2NLVmCOA2pfnL/CGoOX7L8Kn7i6WlpOvPqbsseK+kb+7f9zT0JS+nPwT9lbS0tMvPsHoj4HzD+7t+5V1Gv0/+G3750tLW7YCWjs35w/jHTk+lf9OP3qmlpaVcefQzDzvS/wAX+C+q0+el+jP71LS0tMuvPcI8fTUf0z/xE1BU+ko/nt/y6WlrGXBLS3qfmt/DpabX+kb81P3KGlpaC7Ay17Uv7xR/fXVTxHlp/n/8j67pa3QRvMdm/Op/w9d575z+mT9lbS0tP2BcEtP6X8P+tqKrvS/Qv+9U13S1Nd+dBYRx3/hK/wChP7p0/nfnq/ph/GXXNLRXn2MgXi/L/hj+MNLm/wBEf0K/9trulpu0DoVXzJ8P/i0+vun6dv2U9LS0nf8AYWH8o+r8T/EXVe30A/udP+AdLS1kZHX8g/Mf+Fpv+oT8yp/1dc0tOwI//9k="/>
          <p:cNvSpPr>
            <a:spLocks noChangeAspect="1" noChangeArrowheads="1"/>
          </p:cNvSpPr>
          <p:nvPr/>
        </p:nvSpPr>
        <p:spPr bwMode="auto">
          <a:xfrm>
            <a:off x="155575" y="285750"/>
            <a:ext cx="8845550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357188"/>
            <a:ext cx="86423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НАУКОВА СПРЯМОВАНІСТЬ ГУРТКА</a:t>
            </a:r>
            <a:endParaRPr lang="uk-UA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23" descr="http://studsovet.ipsa.kpi.ua/uploads/posts/2011-02/1297720489_1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76196"/>
            <a:ext cx="1405359" cy="120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915816" y="5375058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1563458" y="3796061"/>
            <a:ext cx="733425" cy="1500188"/>
          </a:xfrm>
          <a:prstGeom prst="curvedRightArrow">
            <a:avLst>
              <a:gd name="adj1" fmla="val 33125"/>
              <a:gd name="adj2" fmla="val 662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95536" y="2434978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148803" y="1115551"/>
            <a:ext cx="7000875" cy="1365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та обговорення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філософських текстів 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208141" y="2624915"/>
            <a:ext cx="6786563" cy="12144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342900" indent="-342900"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 розгляд сучасних 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 проблем при підготовці до семінарів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339752" y="3946308"/>
            <a:ext cx="6072187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342900" indent="-342900"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конференціях, 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семінарах та культурних заходах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793257" y="5596531"/>
            <a:ext cx="5043487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342900" indent="-342900"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наукових робіт, 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тез доповідей та есе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>
          <a:xfrm>
            <a:off x="2307036" y="-53063"/>
            <a:ext cx="5940151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Заходи, проведені гуртком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578" y="21591"/>
            <a:ext cx="1834347" cy="1068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  <p:bldP spid="35844" grpId="0" animBg="1"/>
      <p:bldP spid="35845" grpId="0" animBg="1"/>
      <p:bldP spid="35846" grpId="0" bldLvl="0" animBg="1"/>
      <p:bldP spid="35847" grpId="0" bldLvl="0" animBg="1"/>
      <p:bldP spid="3584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67744" y="217071"/>
            <a:ext cx="6408712" cy="69240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uk-UA" dirty="0"/>
            </a:br>
            <a:r>
              <a:rPr lang="uk-UA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ГУРТКА</a:t>
            </a:r>
            <a:endParaRPr lang="ru-RU" sz="3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idx="1"/>
          </p:nvPr>
        </p:nvSpPr>
        <p:spPr>
          <a:xfrm>
            <a:off x="683568" y="2276872"/>
            <a:ext cx="7772400" cy="3500438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членів гуртка – 	17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тез, матеріалів доповідей – 	57;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виступів студентів-учасників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 в семінарах, конференціях, тощо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2541" y="128700"/>
            <a:ext cx="1395203" cy="15615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1927384" y="-108"/>
            <a:ext cx="6552083" cy="881047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algn="ctr" eaLnBrk="0" hangingPunct="0">
              <a:defRPr/>
            </a:pP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4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Участь у всеукраїнських конференціях, </a:t>
            </a:r>
            <a:endParaRPr lang="uk-UA" sz="40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uk-UA" sz="4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Семінарах, </a:t>
            </a:r>
            <a:r>
              <a:rPr lang="uk-UA" sz="4000" b="1" cap="all" dirty="0" err="1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вебінарах</a:t>
            </a:r>
            <a:r>
              <a:rPr lang="uk-UA" sz="4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506" name="Rectangle 1027"/>
          <p:cNvSpPr txBox="1">
            <a:spLocks noChangeArrowheads="1"/>
          </p:cNvSpPr>
          <p:nvPr/>
        </p:nvSpPr>
        <p:spPr bwMode="auto">
          <a:xfrm>
            <a:off x="611188" y="1773238"/>
            <a:ext cx="7772400" cy="415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endParaRPr lang="uk-UA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1027"/>
          <p:cNvSpPr txBox="1">
            <a:spLocks noChangeArrowheads="1"/>
          </p:cNvSpPr>
          <p:nvPr/>
        </p:nvSpPr>
        <p:spPr bwMode="auto">
          <a:xfrm>
            <a:off x="-635" y="692785"/>
            <a:ext cx="8965565" cy="6083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гуртка “Сутність людини”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брали участь  у роботі: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uk-UA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Науково-практичний семінар «ІІІ Кантівські читання», 20 квітня 2023 року;</a:t>
            </a:r>
            <a:endParaRPr lang="uk-UA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Науково-практичний семінар: «Національна українська ідентичність очима молодих науковців», 10 травня 2023 року;</a:t>
            </a:r>
            <a:endParaRPr lang="uk-UA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Міжнародний науково-практичний семінар «Історичні уроки Української держави Павла Скоропадського» (до 150-річчя останнього Гетьмана України і 125-річчя НУБіП України), 15 травня 2023 року;</a:t>
            </a:r>
            <a:endParaRPr lang="uk-UA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Науково-практичний семінар "Мистецтво бути оратором", 13 листопада 2023 року";</a:t>
            </a:r>
            <a:endParaRPr lang="uk-UA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sym typeface="+mn-ea"/>
              </a:rPr>
              <a:t> Науково-практичний cемінар «Подорож у світ філософії», 16 листопада 2023 року;</a:t>
            </a:r>
            <a:endParaRPr lang="uk-UA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Науково-практичний семінар: «Голодомор 1932-1933 р: геноцид української нації» до 90-х роковин Голодомору – геноциду в Україні, 23 листопада 2023 року;</a:t>
            </a:r>
            <a:endParaRPr lang="uk-UA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indent="0" algn="just">
              <a:buFont typeface="Courier New" panose="02070309020205020404" pitchFamily="49" charset="0"/>
              <a:buNone/>
            </a:pPr>
            <a:endParaRPr lang="uk-UA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продемонстрували себе як прекрасні оратори, з умінням вести філософські дискусії, з аргументацією і доведенням власної позиції та баченням нагальних проблем сьогодення та  викликів сучасності.  </a:t>
            </a:r>
            <a:endParaRPr lang="uk-UA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44" y="-255"/>
            <a:ext cx="1459373" cy="13267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15228"/>
            <a:ext cx="784887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Науково-практичний семінар «ІІІ Кантівські читання»</a:t>
            </a:r>
            <a:endParaRPr lang="uk-UA" sz="2400" dirty="0">
              <a:solidFill>
                <a:srgbClr val="FFFF00"/>
              </a:solidFill>
              <a:effectLst/>
              <a:highlight>
                <a:srgbClr val="000080"/>
              </a:highlight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683568" y="-171400"/>
            <a:ext cx="7772400" cy="891479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0" hangingPunct="0">
              <a:defRPr/>
            </a:pP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47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світлини: </a:t>
            </a:r>
            <a:endParaRPr lang="ru-RU" sz="47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" y="1196975"/>
            <a:ext cx="4361180" cy="2345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179705" y="4221480"/>
            <a:ext cx="4257675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145" y="1268730"/>
            <a:ext cx="4251325" cy="2458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Picture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4644390" y="4293235"/>
            <a:ext cx="3735070" cy="2233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13690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Н</a:t>
            </a:r>
            <a:r>
              <a:rPr lang="uk-UA" sz="2400" dirty="0">
                <a:solidFill>
                  <a:srgbClr val="FFFF00"/>
                </a:solidFill>
                <a:effectLst/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ауково-практичний семінар </a:t>
            </a:r>
            <a:endParaRPr lang="uk-UA" sz="2400" dirty="0">
              <a:solidFill>
                <a:srgbClr val="FFFF00"/>
              </a:solidFill>
              <a:effectLst/>
              <a:highlight>
                <a:srgbClr val="000080"/>
              </a:highlight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  <a:p>
            <a:pPr algn="ctr"/>
            <a:r>
              <a:rPr lang="uk-UA" sz="2400" b="1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sym typeface="+mn-ea"/>
              </a:rPr>
              <a:t>«Національна українська ідентичність очима молодих науковців»</a:t>
            </a:r>
            <a:endParaRPr lang="uk-UA" sz="2400" b="1" dirty="0">
              <a:solidFill>
                <a:srgbClr val="FFFF00"/>
              </a:solidFill>
              <a:effectLst/>
              <a:highlight>
                <a:srgbClr val="000080"/>
              </a:highlight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4" name="Picture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68730"/>
            <a:ext cx="2951480" cy="2167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5868035" y="1916430"/>
            <a:ext cx="3329305" cy="2559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2688590" y="1412240"/>
            <a:ext cx="376682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4"/>
          <a:stretch>
            <a:fillRect/>
          </a:stretch>
        </p:blipFill>
        <p:spPr>
          <a:xfrm>
            <a:off x="4463415" y="4478655"/>
            <a:ext cx="4680585" cy="2379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3716655"/>
            <a:ext cx="4417695" cy="240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602" y="104"/>
            <a:ext cx="835292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sym typeface="+mn-ea"/>
              </a:rPr>
              <a:t>Міжнародний науково-практичний семінар</a:t>
            </a:r>
            <a:endParaRPr lang="uk-UA" sz="2400" b="1" dirty="0">
              <a:solidFill>
                <a:srgbClr val="FFFF00"/>
              </a:solidFill>
              <a:highlight>
                <a:srgbClr val="000080"/>
              </a:highlight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uk-UA" sz="2400" b="1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sym typeface="+mn-ea"/>
              </a:rPr>
              <a:t>«Історичні уроки Української держави </a:t>
            </a:r>
            <a:endParaRPr lang="uk-UA" sz="2400" b="1" dirty="0">
              <a:solidFill>
                <a:srgbClr val="FFFF00"/>
              </a:solidFill>
              <a:highlight>
                <a:srgbClr val="000080"/>
              </a:highlight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uk-UA" sz="2400" b="1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  <a:sym typeface="+mn-ea"/>
              </a:rPr>
              <a:t>Павла Скоропадського»</a:t>
            </a:r>
            <a:endParaRPr lang="uk-UA" sz="2400" b="1" dirty="0">
              <a:solidFill>
                <a:srgbClr val="FFFF00"/>
              </a:solidFill>
              <a:highlight>
                <a:srgbClr val="000080"/>
              </a:highlight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10" name="Picture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107950" y="1124585"/>
            <a:ext cx="3480435" cy="239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Picture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2915920" y="2780665"/>
            <a:ext cx="3221355" cy="2228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Picture 111"/>
          <p:cNvPicPr/>
          <p:nvPr/>
        </p:nvPicPr>
        <p:blipFill>
          <a:blip r:embed="rId3"/>
          <a:stretch>
            <a:fillRect/>
          </a:stretch>
        </p:blipFill>
        <p:spPr>
          <a:xfrm>
            <a:off x="5868035" y="4725035"/>
            <a:ext cx="2730500" cy="2046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Picture 112"/>
          <p:cNvPicPr/>
          <p:nvPr/>
        </p:nvPicPr>
        <p:blipFill>
          <a:blip r:embed="rId4"/>
          <a:stretch>
            <a:fillRect/>
          </a:stretch>
        </p:blipFill>
        <p:spPr>
          <a:xfrm>
            <a:off x="35560" y="4927600"/>
            <a:ext cx="3033395" cy="203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5" y="1124585"/>
            <a:ext cx="3213100" cy="2143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0</TotalTime>
  <Words>2660</Words>
  <Application>WPS Presentation</Application>
  <PresentationFormat>Екран (4:3)</PresentationFormat>
  <Paragraphs>91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SimSun</vt:lpstr>
      <vt:lpstr>Wingdings</vt:lpstr>
      <vt:lpstr>Trebuchet MS</vt:lpstr>
      <vt:lpstr>Times New Roman</vt:lpstr>
      <vt:lpstr>Wingdings 2</vt:lpstr>
      <vt:lpstr>Courier New</vt:lpstr>
      <vt:lpstr>Arial Unicode MS</vt:lpstr>
      <vt:lpstr>Arial Unicode MS</vt:lpstr>
      <vt:lpstr>Tahoma</vt:lpstr>
      <vt:lpstr>Tw Cen MT</vt:lpstr>
      <vt:lpstr>Microsoft YaHei</vt:lpstr>
      <vt:lpstr>Arial Unicode MS</vt:lpstr>
      <vt:lpstr>Calibri</vt:lpstr>
      <vt:lpstr>Blue Waves</vt:lpstr>
      <vt:lpstr>PowerPoint 演示文稿</vt:lpstr>
      <vt:lpstr>PowerPoint 演示文稿</vt:lpstr>
      <vt:lpstr> </vt:lpstr>
      <vt:lpstr>Заходи, проведені гуртком</vt:lpstr>
      <vt:lpstr> ДОСЯГНУТІ РЕЗУЛЬТАТИ ГУРТКА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Соціальні  функції і роль релігії та церкви у суспільстві</dc:title>
  <dc:creator>Натали</dc:creator>
  <cp:lastModifiedBy>Olena</cp:lastModifiedBy>
  <cp:revision>187</cp:revision>
  <dcterms:created xsi:type="dcterms:W3CDTF">2014-05-19T20:25:00Z</dcterms:created>
  <dcterms:modified xsi:type="dcterms:W3CDTF">2023-12-05T08:31:20Z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19DF014CF56242AFB0F77D05A75D32DC_12</vt:lpwstr>
  </property>
  <property fmtid="{D5CDD505-2E9C-101B-9397-08002B2CF9AE}" pid="3" name="KSOProductBuildVer">
    <vt:lpwstr>1033-12.2.0.13306</vt:lpwstr>
  </property>
</Properties>
</file>