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8" r:id="rId2"/>
    <p:sldId id="259" r:id="rId3"/>
    <p:sldId id="260" r:id="rId4"/>
    <p:sldId id="262" r:id="rId5"/>
    <p:sldId id="269" r:id="rId6"/>
    <p:sldId id="287" r:id="rId7"/>
    <p:sldId id="283" r:id="rId8"/>
    <p:sldId id="301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279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6195" autoAdjust="0"/>
  </p:normalViewPr>
  <p:slideViewPr>
    <p:cSldViewPr>
      <p:cViewPr varScale="1">
        <p:scale>
          <a:sx n="95" d="100"/>
          <a:sy n="95" d="100"/>
        </p:scale>
        <p:origin x="1085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A93A807-3A70-43AA-9AD9-C9C9615EB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U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EE8CBA-0925-4A20-BD76-26F948C850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U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8FCB3B-4742-409C-80D0-D9ED13F023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0B660EF-3E5C-4B10-B223-BF34284A3A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0209760-87B2-409D-A762-3B62DED7DB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UA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8330B51-2E4C-43F0-A917-5B11DF501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AF2B97-407B-4EED-9B1C-F6671A731F6A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D06C15-507B-49B3-BC89-19EB7A745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9DA90-2FF2-46B9-9E25-A6907651C67C}" type="slidenum">
              <a:rPr lang="ru-RU" altLang="ru-UA"/>
              <a:pPr/>
              <a:t>1</a:t>
            </a:fld>
            <a:endParaRPr lang="ru-RU" altLang="ru-UA"/>
          </a:p>
        </p:txBody>
      </p:sp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88F8C744-745A-4F5D-ABD1-3F9B29FFB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898AD068-9B0C-4D9D-B874-DACDB272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EBC826E8-278C-4968-8230-00E3B5A1DD6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0927AE-936A-427D-93F4-7E94DA8A8436}" type="slidenum">
              <a:rPr lang="nb-NO" altLang="ru-UA" sz="1200">
                <a:latin typeface="Calibri" panose="020F0502020204030204" pitchFamily="34" charset="0"/>
              </a:rPr>
              <a:pPr algn="r"/>
              <a:t>1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10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10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71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11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11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5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711FDF-F3C3-4D76-90F0-9A937D3FC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AC70D-5153-444C-AD3B-AA1DDB7530AC}" type="slidenum">
              <a:rPr lang="ru-RU" altLang="ru-UA"/>
              <a:pPr/>
              <a:t>12</a:t>
            </a:fld>
            <a:endParaRPr lang="ru-RU" altLang="ru-UA"/>
          </a:p>
        </p:txBody>
      </p:sp>
      <p:sp>
        <p:nvSpPr>
          <p:cNvPr id="72706" name="Plassholder for lysbilde 1">
            <a:extLst>
              <a:ext uri="{FF2B5EF4-FFF2-40B4-BE49-F238E27FC236}">
                <a16:creationId xmlns:a16="http://schemas.microsoft.com/office/drawing/2014/main" id="{2129B79A-9B36-4B3E-8C78-62CFB9280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2707" name="Plassholder for notater 2">
            <a:extLst>
              <a:ext uri="{FF2B5EF4-FFF2-40B4-BE49-F238E27FC236}">
                <a16:creationId xmlns:a16="http://schemas.microsoft.com/office/drawing/2014/main" id="{42B44923-C830-4E60-8C3D-9818D2E6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72708" name="Plassholder for lysbildenummer 3">
            <a:extLst>
              <a:ext uri="{FF2B5EF4-FFF2-40B4-BE49-F238E27FC236}">
                <a16:creationId xmlns:a16="http://schemas.microsoft.com/office/drawing/2014/main" id="{B003A529-83D1-4614-B899-CBDD5A79D1E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ru-UA" sz="1200">
                <a:latin typeface="Calibri" panose="020F0502020204030204" pitchFamily="34" charset="0"/>
              </a:rPr>
              <a:pPr algn="r"/>
              <a:t>12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7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13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13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7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14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14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15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15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4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16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16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4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EF22F7-C300-472B-B1BE-2336B02A3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FC15F-F7E3-4FB8-B350-CDD66D90EC04}" type="slidenum">
              <a:rPr lang="ru-RU" altLang="ru-UA"/>
              <a:pPr/>
              <a:t>17</a:t>
            </a:fld>
            <a:endParaRPr lang="ru-RU" altLang="ru-UA"/>
          </a:p>
        </p:txBody>
      </p:sp>
      <p:sp>
        <p:nvSpPr>
          <p:cNvPr id="102402" name="Plassholder for lysbilde 1">
            <a:extLst>
              <a:ext uri="{FF2B5EF4-FFF2-40B4-BE49-F238E27FC236}">
                <a16:creationId xmlns:a16="http://schemas.microsoft.com/office/drawing/2014/main" id="{0ED7E8DC-0936-4287-997A-D71FBAFFA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03" name="Plassholder for notater 2">
            <a:extLst>
              <a:ext uri="{FF2B5EF4-FFF2-40B4-BE49-F238E27FC236}">
                <a16:creationId xmlns:a16="http://schemas.microsoft.com/office/drawing/2014/main" id="{CEEF1564-82AA-4A99-BE96-7C278B23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02404" name="Plassholder for lysbildenummer 3">
            <a:extLst>
              <a:ext uri="{FF2B5EF4-FFF2-40B4-BE49-F238E27FC236}">
                <a16:creationId xmlns:a16="http://schemas.microsoft.com/office/drawing/2014/main" id="{C67E383F-F563-403E-AFD8-FF912A5D373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A8AC97-FEC0-4228-B2A1-D3939F9F0CA1}" type="slidenum">
              <a:rPr lang="nb-NO" altLang="ru-UA" sz="1200">
                <a:latin typeface="Calibri" panose="020F0502020204030204" pitchFamily="34" charset="0"/>
              </a:rPr>
              <a:pPr algn="r"/>
              <a:t>17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38E76B-BFC7-4730-9097-13691845A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63DA-8754-4BF5-B76E-68F50AD92D77}" type="slidenum">
              <a:rPr lang="ru-RU" altLang="ru-UA"/>
              <a:pPr/>
              <a:t>18</a:t>
            </a:fld>
            <a:endParaRPr lang="ru-RU" altLang="ru-UA"/>
          </a:p>
        </p:txBody>
      </p:sp>
      <p:sp>
        <p:nvSpPr>
          <p:cNvPr id="152578" name="Plassholder for lysbilde 1">
            <a:extLst>
              <a:ext uri="{FF2B5EF4-FFF2-40B4-BE49-F238E27FC236}">
                <a16:creationId xmlns:a16="http://schemas.microsoft.com/office/drawing/2014/main" id="{E1E26B5A-230C-46EA-BC35-E11010134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2579" name="Plassholder for notater 2">
            <a:extLst>
              <a:ext uri="{FF2B5EF4-FFF2-40B4-BE49-F238E27FC236}">
                <a16:creationId xmlns:a16="http://schemas.microsoft.com/office/drawing/2014/main" id="{BC3EFBB8-BA6E-45E7-B400-19C52DC4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2580" name="Plassholder for lysbildenummer 3">
            <a:extLst>
              <a:ext uri="{FF2B5EF4-FFF2-40B4-BE49-F238E27FC236}">
                <a16:creationId xmlns:a16="http://schemas.microsoft.com/office/drawing/2014/main" id="{A422944F-85E3-44DE-95D4-DD6BAFD3CC1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1662800-EF5F-47AF-BC03-E8E85DF35A58}" type="slidenum">
              <a:rPr lang="nb-NO" altLang="ru-UA" sz="1200">
                <a:latin typeface="Calibri" panose="020F0502020204030204" pitchFamily="34" charset="0"/>
              </a:rPr>
              <a:pPr algn="r"/>
              <a:t>18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BAD65-38D9-4A72-85A9-B370496C3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03ECC-D255-4E21-A25B-0B29EB48BA66}" type="slidenum">
              <a:rPr lang="ru-RU" altLang="ru-UA"/>
              <a:pPr/>
              <a:t>2</a:t>
            </a:fld>
            <a:endParaRPr lang="ru-RU" altLang="ru-UA"/>
          </a:p>
        </p:txBody>
      </p:sp>
      <p:sp>
        <p:nvSpPr>
          <p:cNvPr id="11266" name="Plassholder for lysbilde 1">
            <a:extLst>
              <a:ext uri="{FF2B5EF4-FFF2-40B4-BE49-F238E27FC236}">
                <a16:creationId xmlns:a16="http://schemas.microsoft.com/office/drawing/2014/main" id="{EC64DC5D-FD65-41EF-92F0-824439627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Plassholder for notater 2">
            <a:extLst>
              <a:ext uri="{FF2B5EF4-FFF2-40B4-BE49-F238E27FC236}">
                <a16:creationId xmlns:a16="http://schemas.microsoft.com/office/drawing/2014/main" id="{9B065CEB-39DF-4E9D-9011-C1CC0C25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1268" name="Plassholder for lysbildenummer 3">
            <a:extLst>
              <a:ext uri="{FF2B5EF4-FFF2-40B4-BE49-F238E27FC236}">
                <a16:creationId xmlns:a16="http://schemas.microsoft.com/office/drawing/2014/main" id="{BE5BBF51-DEB9-4FAB-B35D-6D41B8621AC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74E2EAE-2077-4363-9832-AF8A11B84C98}" type="slidenum">
              <a:rPr lang="nb-NO" altLang="ru-UA" sz="1200">
                <a:latin typeface="Calibri" panose="020F0502020204030204" pitchFamily="34" charset="0"/>
              </a:rPr>
              <a:pPr algn="r"/>
              <a:t>2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CA36CC-B96C-4974-82F1-D351DCFE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D237-21AE-4A2E-952E-5B532F244218}" type="slidenum">
              <a:rPr lang="ru-RU" altLang="ru-UA"/>
              <a:pPr/>
              <a:t>3</a:t>
            </a:fld>
            <a:endParaRPr lang="ru-RU" altLang="ru-UA"/>
          </a:p>
        </p:txBody>
      </p:sp>
      <p:sp>
        <p:nvSpPr>
          <p:cNvPr id="13314" name="Plassholder for lysbilde 1">
            <a:extLst>
              <a:ext uri="{FF2B5EF4-FFF2-40B4-BE49-F238E27FC236}">
                <a16:creationId xmlns:a16="http://schemas.microsoft.com/office/drawing/2014/main" id="{E8040016-8822-46DD-908A-B81CD0C66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Plassholder for notater 2">
            <a:extLst>
              <a:ext uri="{FF2B5EF4-FFF2-40B4-BE49-F238E27FC236}">
                <a16:creationId xmlns:a16="http://schemas.microsoft.com/office/drawing/2014/main" id="{9368EE91-C176-4816-B21E-419F507D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3316" name="Plassholder for lysbildenummer 3">
            <a:extLst>
              <a:ext uri="{FF2B5EF4-FFF2-40B4-BE49-F238E27FC236}">
                <a16:creationId xmlns:a16="http://schemas.microsoft.com/office/drawing/2014/main" id="{85ED99D5-7E41-4321-9E73-5423257DA9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91FFDD4-0DFE-4BD1-9D40-503B41A137EC}" type="slidenum">
              <a:rPr lang="nb-NO" altLang="ru-UA" sz="1200">
                <a:latin typeface="Calibri" panose="020F0502020204030204" pitchFamily="34" charset="0"/>
              </a:rPr>
              <a:pPr algn="r"/>
              <a:t>3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95C560-9F70-47DE-8C80-67657181C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54CBC-B6AC-425D-B518-254A66CB7BB3}" type="slidenum">
              <a:rPr lang="ru-RU" altLang="ru-UA"/>
              <a:pPr/>
              <a:t>4</a:t>
            </a:fld>
            <a:endParaRPr lang="ru-RU" altLang="ru-UA"/>
          </a:p>
        </p:txBody>
      </p:sp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2DCB9B79-67D9-4275-8B49-571A673DC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C34D03A0-6D43-4F4B-BBF7-E98AE31C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F2BB5752-DD38-4EE0-B206-8E48BF017A6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B83B14A-0898-439A-A7F5-D9175E1704C2}" type="slidenum">
              <a:rPr lang="nb-NO" altLang="ru-UA" sz="1200">
                <a:latin typeface="Calibri" panose="020F0502020204030204" pitchFamily="34" charset="0"/>
              </a:rPr>
              <a:pPr algn="r"/>
              <a:t>4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711FDF-F3C3-4D76-90F0-9A937D3FC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AC70D-5153-444C-AD3B-AA1DDB7530AC}" type="slidenum">
              <a:rPr lang="ru-RU" altLang="ru-UA"/>
              <a:pPr/>
              <a:t>5</a:t>
            </a:fld>
            <a:endParaRPr lang="ru-RU" altLang="ru-UA"/>
          </a:p>
        </p:txBody>
      </p:sp>
      <p:sp>
        <p:nvSpPr>
          <p:cNvPr id="72706" name="Plassholder for lysbilde 1">
            <a:extLst>
              <a:ext uri="{FF2B5EF4-FFF2-40B4-BE49-F238E27FC236}">
                <a16:creationId xmlns:a16="http://schemas.microsoft.com/office/drawing/2014/main" id="{2129B79A-9B36-4B3E-8C78-62CFB9280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2707" name="Plassholder for notater 2">
            <a:extLst>
              <a:ext uri="{FF2B5EF4-FFF2-40B4-BE49-F238E27FC236}">
                <a16:creationId xmlns:a16="http://schemas.microsoft.com/office/drawing/2014/main" id="{42B44923-C830-4E60-8C3D-9818D2E6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72708" name="Plassholder for lysbildenummer 3">
            <a:extLst>
              <a:ext uri="{FF2B5EF4-FFF2-40B4-BE49-F238E27FC236}">
                <a16:creationId xmlns:a16="http://schemas.microsoft.com/office/drawing/2014/main" id="{B003A529-83D1-4614-B899-CBDD5A79D1E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ru-UA" sz="1200">
                <a:latin typeface="Calibri" panose="020F0502020204030204" pitchFamily="34" charset="0"/>
              </a:rPr>
              <a:pPr algn="r"/>
              <a:t>5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6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6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8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A65EB-A65A-4DED-A7FF-1FC300594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5767-D93C-4875-9893-9FDF13673C95}" type="slidenum">
              <a:rPr lang="ru-RU" altLang="ru-UA"/>
              <a:pPr/>
              <a:t>7</a:t>
            </a:fld>
            <a:endParaRPr lang="ru-RU" altLang="ru-UA"/>
          </a:p>
        </p:txBody>
      </p:sp>
      <p:sp>
        <p:nvSpPr>
          <p:cNvPr id="150530" name="Plassholder for lysbilde 1">
            <a:extLst>
              <a:ext uri="{FF2B5EF4-FFF2-40B4-BE49-F238E27FC236}">
                <a16:creationId xmlns:a16="http://schemas.microsoft.com/office/drawing/2014/main" id="{8531585F-EBF6-4029-A028-ABDE2F29E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0531" name="Plassholder for notater 2">
            <a:extLst>
              <a:ext uri="{FF2B5EF4-FFF2-40B4-BE49-F238E27FC236}">
                <a16:creationId xmlns:a16="http://schemas.microsoft.com/office/drawing/2014/main" id="{CF4E15DF-25B7-4C77-9CD2-DC76D02F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0532" name="Plassholder for lysbildenummer 3">
            <a:extLst>
              <a:ext uri="{FF2B5EF4-FFF2-40B4-BE49-F238E27FC236}">
                <a16:creationId xmlns:a16="http://schemas.microsoft.com/office/drawing/2014/main" id="{C6C3DF80-1A2B-4160-BED8-7454E4974F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ru-UA" sz="1200">
                <a:latin typeface="Calibri" panose="020F0502020204030204" pitchFamily="34" charset="0"/>
              </a:rPr>
              <a:pPr algn="r"/>
              <a:t>7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A65EB-A65A-4DED-A7FF-1FC300594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5767-D93C-4875-9893-9FDF13673C95}" type="slidenum">
              <a:rPr lang="ru-RU" altLang="ru-UA"/>
              <a:pPr/>
              <a:t>8</a:t>
            </a:fld>
            <a:endParaRPr lang="ru-RU" altLang="ru-UA"/>
          </a:p>
        </p:txBody>
      </p:sp>
      <p:sp>
        <p:nvSpPr>
          <p:cNvPr id="150530" name="Plassholder for lysbilde 1">
            <a:extLst>
              <a:ext uri="{FF2B5EF4-FFF2-40B4-BE49-F238E27FC236}">
                <a16:creationId xmlns:a16="http://schemas.microsoft.com/office/drawing/2014/main" id="{8531585F-EBF6-4029-A028-ABDE2F29E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0531" name="Plassholder for notater 2">
            <a:extLst>
              <a:ext uri="{FF2B5EF4-FFF2-40B4-BE49-F238E27FC236}">
                <a16:creationId xmlns:a16="http://schemas.microsoft.com/office/drawing/2014/main" id="{CF4E15DF-25B7-4C77-9CD2-DC76D02F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0532" name="Plassholder for lysbildenummer 3">
            <a:extLst>
              <a:ext uri="{FF2B5EF4-FFF2-40B4-BE49-F238E27FC236}">
                <a16:creationId xmlns:a16="http://schemas.microsoft.com/office/drawing/2014/main" id="{C6C3DF80-1A2B-4160-BED8-7454E4974F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ru-UA" sz="1200">
                <a:latin typeface="Calibri" panose="020F0502020204030204" pitchFamily="34" charset="0"/>
              </a:rPr>
              <a:pPr algn="r"/>
              <a:t>8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9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9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7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B0FC39C-987E-4C92-8B8D-FCBD56D4804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881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CEBF-CC1D-44BF-B600-2BF09F2C97C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4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C43-3B12-4960-B2F1-E4669C87897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62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F41-03F1-43D9-B8C3-0AA6CF889C0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04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4D67-6731-4AB7-BB4F-7B8D3F0DDBA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91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C0CF-D094-4E44-9FA6-E5972567DD4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22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2DA3-A049-469A-93C6-29F8BBBF3AC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283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671D-AE30-4749-A183-27C3E52BA61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54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DB-6E91-4C52-BD23-C0004B4C043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02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5F23A43-6902-4914-BC65-02555AA3CD3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605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36C6A1-3694-45F5-80CE-C5887292926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829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3CA93CF-6B25-49B4-8AA4-0F27E72944E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186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_materialiv_konferenciya_duhovniy_kod_ukrayinskoyi_identichnosti_u_vimiri_mizhkulturnoyi_komunikaciyi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_materialiv_konferenciya_duhovniy_kod_ukrayinskoyi_identichnosti_u_vimiri_mizhkulturnoyi_komunikaciyi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bip.edu.ua/node/130311" TargetMode="External"/><Relationship Id="rId5" Type="http://schemas.openxmlformats.org/officeDocument/2006/relationships/hyperlink" Target="https://nubip.edu.ua/node/128285" TargetMode="External"/><Relationship Id="rId4" Type="http://schemas.openxmlformats.org/officeDocument/2006/relationships/hyperlink" Target="https://nubip.edu.ua/node/126519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-iii_kantivski_chitannya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-iii_kantivski_chitanny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-iii_kantivski_chitannya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earn.nubip.edu.ua/mod/glossary/showentry.php?eid=165446&amp;displayformat=dictionary" TargetMode="External"/><Relationship Id="rId5" Type="http://schemas.openxmlformats.org/officeDocument/2006/relationships/hyperlink" Target="https://nubip.edu.ua/sites/default/files/u368/zbirnik-_nacionalna_ukrayinska_identichnist_ochima_molodih_naukovciv.pdf" TargetMode="External"/><Relationship Id="rId4" Type="http://schemas.openxmlformats.org/officeDocument/2006/relationships/hyperlink" Target="https://nubip.edu.ua/node/1279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ubip.edu.ua/node/11924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nubip.edu.ua/node/1192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bip.edu.ua/node/119239" TargetMode="External"/><Relationship Id="rId5" Type="http://schemas.openxmlformats.org/officeDocument/2006/relationships/hyperlink" Target="https://nubip.edu.ua/node/119237" TargetMode="External"/><Relationship Id="rId4" Type="http://schemas.openxmlformats.org/officeDocument/2006/relationships/hyperlink" Target="https://nubip.edu.ua/node/119234" TargetMode="External"/><Relationship Id="rId9" Type="http://schemas.openxmlformats.org/officeDocument/2006/relationships/hyperlink" Target="https://nubip.edu.ua/node/11924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zbirnik_materialiv_konferenciya_duhovniy_kod_ukrayinskoyi_identichnosti_u_vimiri_mizhkulturnoyi_komunikaciy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lassholder for innhold 8">
            <a:extLst>
              <a:ext uri="{FF2B5EF4-FFF2-40B4-BE49-F238E27FC236}">
                <a16:creationId xmlns:a16="http://schemas.microsoft.com/office/drawing/2014/main" id="{45698F85-0530-4A6A-A792-F9AF36790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72" name="Plassholder for bunntekst 3">
            <a:extLst>
              <a:ext uri="{FF2B5EF4-FFF2-40B4-BE49-F238E27FC236}">
                <a16:creationId xmlns:a16="http://schemas.microsoft.com/office/drawing/2014/main" id="{493DB796-0905-4658-94ED-B28A83D89529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7173" name="Plassholder for dato 4">
            <a:extLst>
              <a:ext uri="{FF2B5EF4-FFF2-40B4-BE49-F238E27FC236}">
                <a16:creationId xmlns:a16="http://schemas.microsoft.com/office/drawing/2014/main" id="{71AB5A70-9710-45D5-9004-C24005C0B870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7174" name="Plassholder for lysbildenummer 5">
            <a:extLst>
              <a:ext uri="{FF2B5EF4-FFF2-40B4-BE49-F238E27FC236}">
                <a16:creationId xmlns:a16="http://schemas.microsoft.com/office/drawing/2014/main" id="{09153066-AF96-4720-8EEA-F6905078DD4E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6F741FC-6F61-4F50-84E5-49F6851AB4C7}" type="slidenum">
              <a:rPr lang="nb-NO" altLang="ru-UA" sz="1000"/>
              <a:pPr algn="ctr"/>
              <a:t>1</a:t>
            </a:fld>
            <a:endParaRPr lang="nb-NO" altLang="ru-UA" sz="100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FEDDB2D-6720-4763-B7E9-3768A256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-28575"/>
            <a:ext cx="78486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UA" sz="2800" b="1" dirty="0"/>
              <a:t>Студентський науковий  гурток</a:t>
            </a:r>
          </a:p>
          <a:p>
            <a:pPr algn="ctr"/>
            <a:endParaRPr lang="ru-RU" altLang="ru-UA" sz="3200" dirty="0"/>
          </a:p>
          <a:p>
            <a:pPr algn="ctr"/>
            <a:r>
              <a:rPr lang="uk-UA" altLang="ru-UA" sz="4000" b="1" dirty="0">
                <a:latin typeface="Arial" panose="020B0604020202020204" pitchFamily="34" charset="0"/>
              </a:rPr>
              <a:t>«Філософські проблеми міжособистісної та міжгрупової комунікації»</a:t>
            </a:r>
            <a:endParaRPr lang="en-US" altLang="ru-UA" sz="4000" b="1" dirty="0">
              <a:latin typeface="Cooper Black" panose="0208090404030B020404" pitchFamily="18" charset="0"/>
            </a:endParaRPr>
          </a:p>
          <a:p>
            <a:pPr algn="ctr"/>
            <a:endParaRPr lang="uk-UA" altLang="ru-UA" sz="4000" b="1" dirty="0">
              <a:latin typeface="Arial" panose="020B0604020202020204" pitchFamily="34" charset="0"/>
            </a:endParaRPr>
          </a:p>
          <a:p>
            <a:pPr algn="ctr"/>
            <a:r>
              <a:rPr lang="uk-UA" altLang="ru-UA" sz="2800" b="1" dirty="0"/>
              <a:t>Науковий керівник </a:t>
            </a:r>
            <a:r>
              <a:rPr lang="uk-UA" altLang="ru-UA" sz="2800" b="1" dirty="0" smtClean="0"/>
              <a:t>С.М. </a:t>
            </a:r>
            <a:r>
              <a:rPr lang="uk-UA" altLang="ru-UA" sz="2800" b="1" dirty="0" err="1" smtClean="0"/>
              <a:t>Гейко</a:t>
            </a:r>
            <a:endParaRPr lang="ru-RU" altLang="ru-UA" sz="2800" dirty="0"/>
          </a:p>
          <a:p>
            <a:pPr algn="ctr"/>
            <a:r>
              <a:rPr lang="uk-UA" altLang="ru-UA" sz="2800" b="1" dirty="0"/>
              <a:t>Кафедра філософії та міжнародної комунікації</a:t>
            </a:r>
            <a:endParaRPr lang="ru-RU" altLang="ru-UA" sz="2800" dirty="0"/>
          </a:p>
          <a:p>
            <a:pPr algn="ctr" eaLnBrk="0" hangingPunct="0"/>
            <a:endParaRPr lang="ru-RU" altLang="ru-UA" sz="2800" dirty="0"/>
          </a:p>
        </p:txBody>
      </p:sp>
      <p:pic>
        <p:nvPicPr>
          <p:cNvPr id="11" name="Рисунок 10" descr="Improve Your Company's Communication With These 4 Digital Tools ...">
            <a:extLst>
              <a:ext uri="{FF2B5EF4-FFF2-40B4-BE49-F238E27FC236}">
                <a16:creationId xmlns:a16="http://schemas.microsoft.com/office/drawing/2014/main" id="{15D034E1-811B-4255-84A9-15F2A323AD9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640871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10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Єлизавета, студентка 4 курсу агробіологічного факультету; Формування духовності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 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 Яна Сергіївна, студентка 4 курсу, спеціальність «Психологія», гуманітарно-педагогічний факультет; кандидат філософських наук, доцент. Проблема самореалізації людини у творчості Г. Сковороди: психологічній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 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ЗАСУХА Олена Олегівна, студентка 1 курсу, спеціальність «Психологія», гуманітарно-педагогічний факультет;  Філософська спадщина Г. Сковороди та її значення в формуванні духовного коду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Українства 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160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11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ЗАХАРЧУК Анастасія Володимирівна, студентка 1 курсу, спеціальність «Психологія», гуманітарно-педагогічний факультет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Роль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 Г. Сковороди в формуванні культурного коду української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КРАМАР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 Вікторівна, студентка 1 курсу, спеціальність «Психологія», гуманітарно-педагогічний факультет; Актуалізація філософської спадщини Григорія Сковороди в сучасному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ОСТАПЧУК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Іванівна, студентка 1 курсу, спеціальність «Психологія», гуманітарно-педагогічний факультет; «Дві натури» і «Три світи» у філософському вченні Сковороди як символ духовного коду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Українства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405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>
            <a:extLst>
              <a:ext uri="{FF2B5EF4-FFF2-40B4-BE49-F238E27FC236}">
                <a16:creationId xmlns:a16="http://schemas.microsoft.com/office/drawing/2014/main" id="{C09C4664-3E84-4C64-AE28-8A90B4ED77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>
            <a:extLst>
              <a:ext uri="{FF2B5EF4-FFF2-40B4-BE49-F238E27FC236}">
                <a16:creationId xmlns:a16="http://schemas.microsoft.com/office/drawing/2014/main" id="{F718BE25-240C-43D4-BBEC-8E35AA8087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71685" name="Plassholder for dato 4">
            <a:extLst>
              <a:ext uri="{FF2B5EF4-FFF2-40B4-BE49-F238E27FC236}">
                <a16:creationId xmlns:a16="http://schemas.microsoft.com/office/drawing/2014/main" id="{67B70001-A83C-4DC2-BC8F-A0EC09AEEE61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71686" name="Plassholder for lysbildenummer 5">
            <a:extLst>
              <a:ext uri="{FF2B5EF4-FFF2-40B4-BE49-F238E27FC236}">
                <a16:creationId xmlns:a16="http://schemas.microsoft.com/office/drawing/2014/main" id="{03A03D9B-461B-4D9A-8DD9-75E141358E33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ru-UA" sz="1000"/>
              <a:pPr algn="ctr"/>
              <a:t>12</a:t>
            </a:fld>
            <a:endParaRPr lang="nb-NO" altLang="ru-UA" sz="1000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B85B71F-D44D-47DB-9322-F341E232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1095"/>
            <a:ext cx="871264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</a:t>
            </a:r>
            <a:r>
              <a:rPr lang="uk-UA" altLang="ru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altLang="ru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комунікації» у 2023 році </a:t>
            </a:r>
            <a:endParaRPr lang="uk-UA" altLang="ru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 ІІІ Кантівські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читання, 23.04.2023 р.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nubip.edu.ua/node/126519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 «Національна українська ідентичність очима молодих науковців» (до 125-річчя НУБіП України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11.05.2023 р.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 науково-практичному семінарі «Історичні уроки Української держави Павла Скоропадського» (до 150-річчя останнього Гетьмана України і 125-річчя НУБіП України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17.05.2023 р.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nubip.edu.ua/node/128285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«Конституція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країни: історія та сучасність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28.06.2023 р.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nubip.edu.ua/node/130311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ubip.edu.ua/sites/default/files/u368/9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1762"/>
            <a:ext cx="2592288" cy="23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ubip.edu.ua/sites/default/files/u368/dsc_5754_20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9150"/>
            <a:ext cx="3042861" cy="23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ubip.edu.ua/sites/default/files/u368/kant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73" y="3785387"/>
            <a:ext cx="2969098" cy="23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735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13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«Категоричний імператив» І. Канта і проблема моралі. Вітер Оксана Ігорівна,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Агностицизм І. Канта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Боднар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Вадимівна,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Філософія І. Канта: вчення про антиномії.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Брусліновська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Альбіна Ігорівна,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Філософія І. Канта: теорія пізнання. Скрипник Костянтин Сергійович, студент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Філософія І. Канта: вчення про мораль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моральність.Вовченко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 Іванівна,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177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14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Кант про буття і пізнання. Коваль Вікторія Юріївна,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Філософія Канта і сучасність.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Кушниренко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 Павлович, студент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Філософське вчення І. Канта про мораль та пізнання. Григор’єва Маргарита Андріївна, студентка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Філософія Канта і сучасність. Бойко Юрій Олександрович, студент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Філософія Канта і природознавство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Галанін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 Андрійович, студент 2 курсу, спеціальність «Соціальна-робота», Гуманітарно-педагогічний факультет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039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15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07505" y="260648"/>
            <a:ext cx="87967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Діалектика від Канта до Гегеля. Шевчук Денис Вадимович, студент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Проблема моральної свободи в філософії Канта.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Кичкирук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 Володимирівна, студентка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І. Кант. Життя і основні філософські ідеї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Іванченко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Русланович, студент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Етика Канта. Чи можемо ми керуватися її принципами сьогодні?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Одарченко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Євгенія Володимирівна, студентка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Естетика І. Канта.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Євстратенко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Леся Валентинівна, студентка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Моральна неприпустимість самогубства згідно етики І. Канта.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Ілляшенко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Сергіївна, студентка 2 курсу, спеціальність «Соціальна-робота», Гуманітарно-педагогічний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«ІІІ Кантівські читання», 20 квітня 2023.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https://nubip.edu.ua/sites/default/files/u368/zbirnik-iii_kantivski_chitannya.pdf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949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16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07504" y="0"/>
            <a:ext cx="852804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1.Міжкультурна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 та національна ідентичність.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Матисько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Валентина, студентка 1 курсу магістратури, Агробіологічний факультет;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року.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https://nubip.edu.ua/sites/default/files/u368/zbirnik-_nacionalna_ukrayinska_identichnist_ochima_molodih_naukovciv.pdf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аспекти національної ідентичності. Коваленко Єлизавета, студентка 1 курсу магістратури, Агробіологічний факультет;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року.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https://nubip.edu.ua/sites/default/files/u368/zbirnik-_nacionalna_ukrayinska_identichnist_ochima_molodih_naukovciv.pdf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ноосфери в філософії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П.Тейяра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Шардена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Маламуж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Олександра, студентка 1 курсу, ПС 22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 б, Гуманітарно-педагогічний факультет;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року.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доступу: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://nubip.edu.ua/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sites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default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files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/u368/zbirnik-_nacionalna_ukrayinska_identichnist_ochima_molodih_naukovciv.pdf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нетрадиційних форм пізнання світу: інтуїція, екстрасенсорика, сновидіння. Острова Марія, студентка 1 курсу, ПС 22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 б, Гуманітарно-педагогічний факультет;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року.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https://nubip.edu.ua/sites/default/files/u368/zbirnik-_nacionalna_ukrayinska_identichnist_ochima_molodih_naukovciv.pdf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та ін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Глосарій курсу Філософія: Форма"/>
              </a:rPr>
              <a:t>форма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ція в сучасному світі.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Чуніхін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Микита, студент 1 курсу, ПС 22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 б, Гуманітарно-педагогічний факультет;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</a:t>
            </a:r>
            <a:r>
              <a:rPr lang="uk-UA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року.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https://nubip.edu.ua/sites/default/files/u368/zbirnik-_nacionalna_ukrayinska_identichnist_ochima_molodih_naukovciv.pdf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сродної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праці» Григорія Сковороди: сучасне розуміння. Топчій Владислава, студентка 1 курсу, ПС 22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 б, Гуманітарно-педагогічний факультет; ;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«Національна українська ідентичність очима молодих науковців», 11 травня 2023 року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доступу: 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https://nubip.edu.ua/sites/default/files/u368/zbirnik-_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nacionalna_ukrayinska_identichnist_ochima_molodih_naukovciv.pdf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26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lassholder for innhold 8">
            <a:extLst>
              <a:ext uri="{FF2B5EF4-FFF2-40B4-BE49-F238E27FC236}">
                <a16:creationId xmlns:a16="http://schemas.microsoft.com/office/drawing/2014/main" id="{81E689FA-A971-4A2E-892A-E695D746F6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1380" name="Plassholder for bunntekst 3">
            <a:extLst>
              <a:ext uri="{FF2B5EF4-FFF2-40B4-BE49-F238E27FC236}">
                <a16:creationId xmlns:a16="http://schemas.microsoft.com/office/drawing/2014/main" id="{FDA7D852-3CA8-4015-8D45-E7C8EFD615AE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01381" name="Plassholder for dato 4">
            <a:extLst>
              <a:ext uri="{FF2B5EF4-FFF2-40B4-BE49-F238E27FC236}">
                <a16:creationId xmlns:a16="http://schemas.microsoft.com/office/drawing/2014/main" id="{F3D4E0AF-6721-4378-A350-5500F3B685C2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01382" name="Plassholder for lysbildenummer 5">
            <a:extLst>
              <a:ext uri="{FF2B5EF4-FFF2-40B4-BE49-F238E27FC236}">
                <a16:creationId xmlns:a16="http://schemas.microsoft.com/office/drawing/2014/main" id="{71025C68-7117-4A71-B4B1-F17C3E2FCEAD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3DDFDC5-C593-40E0-AA6B-86709D98EA82}" type="slidenum">
              <a:rPr lang="nb-NO" altLang="ru-UA" sz="1000"/>
              <a:pPr algn="ctr"/>
              <a:t>17</a:t>
            </a:fld>
            <a:endParaRPr lang="nb-NO" altLang="ru-UA" sz="1000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B7579938-8D19-409B-9B6F-EE0ACC2F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12976446-EAF1-47C5-BBDB-98025225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-43597"/>
            <a:ext cx="84978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dirty="0"/>
              <a:t>       </a:t>
            </a:r>
            <a:r>
              <a:rPr lang="uk-UA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студентського гуртка «Філософські проблеми міжособистісної та міжгрупової комунікації»</a:t>
            </a: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alt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формування наступного покоління лідерів у бізнесі, освіті, урядових та неурядових структурах.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у майбутніх фахівців теоретичних знань у сфері філософії, психології, теорії комунікації, сучасних культурно-цивілізаційних, етичних та антропологічних теорій; вивчення основних понять і дослідницьких підходів, що дозволяють описати особливості сучасної соціокультурної ситуації, а також міжцивілізаційного діалогу.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933056"/>
            <a:ext cx="2736304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971073"/>
            <a:ext cx="2619375" cy="191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784" y="4293095"/>
            <a:ext cx="2763391" cy="1728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lassholder for innhold 8">
            <a:extLst>
              <a:ext uri="{FF2B5EF4-FFF2-40B4-BE49-F238E27FC236}">
                <a16:creationId xmlns:a16="http://schemas.microsoft.com/office/drawing/2014/main" id="{5C9863ED-CF70-40EE-88F3-6BADFD8739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51555" name="Plassholder for bunntekst 3">
            <a:extLst>
              <a:ext uri="{FF2B5EF4-FFF2-40B4-BE49-F238E27FC236}">
                <a16:creationId xmlns:a16="http://schemas.microsoft.com/office/drawing/2014/main" id="{43DF8CE1-08E2-467B-BF85-0D2AA9DACDED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51556" name="Plassholder for lysbildenummer 5">
            <a:extLst>
              <a:ext uri="{FF2B5EF4-FFF2-40B4-BE49-F238E27FC236}">
                <a16:creationId xmlns:a16="http://schemas.microsoft.com/office/drawing/2014/main" id="{AC34A928-68E1-4BA8-AD97-EBF00D489C46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F7554BF-B09D-4921-A72D-F68E9049D40F}" type="slidenum">
              <a:rPr lang="nb-NO" altLang="ru-UA" sz="1000"/>
              <a:pPr algn="ctr"/>
              <a:t>18</a:t>
            </a:fld>
            <a:endParaRPr lang="nb-NO" altLang="ru-UA" sz="1000"/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675974F4-9DC8-4B34-A6D2-380CDC13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7272338" cy="34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Перспективною сферою дослідження гуртка є: </a:t>
            </a:r>
          </a:p>
          <a:p>
            <a:endParaRPr lang="uk-UA" alt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Комунікативні стратегії сучасного лідера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Діалог культур в глобалізованому світі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Психічна структура особистості та процес комунікації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o you understand me? – The real MICE book">
            <a:extLst>
              <a:ext uri="{FF2B5EF4-FFF2-40B4-BE49-F238E27FC236}">
                <a16:creationId xmlns:a16="http://schemas.microsoft.com/office/drawing/2014/main" id="{81EFF152-F1A7-4474-8B08-E36DA58D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5221010" cy="26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ssholder for innhold 8">
            <a:extLst>
              <a:ext uri="{FF2B5EF4-FFF2-40B4-BE49-F238E27FC236}">
                <a16:creationId xmlns:a16="http://schemas.microsoft.com/office/drawing/2014/main" id="{31A43B87-09B6-4D85-A66E-93EA736AFE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244" name="Plassholder for bunntekst 3">
            <a:extLst>
              <a:ext uri="{FF2B5EF4-FFF2-40B4-BE49-F238E27FC236}">
                <a16:creationId xmlns:a16="http://schemas.microsoft.com/office/drawing/2014/main" id="{3F25FB2D-E0DD-40EF-BC90-A699F44643BD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0245" name="Plassholder for dato 4">
            <a:extLst>
              <a:ext uri="{FF2B5EF4-FFF2-40B4-BE49-F238E27FC236}">
                <a16:creationId xmlns:a16="http://schemas.microsoft.com/office/drawing/2014/main" id="{A5C1C2FE-E2E5-4E81-84EA-919B9479BF4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0246" name="Plassholder for lysbildenummer 5">
            <a:extLst>
              <a:ext uri="{FF2B5EF4-FFF2-40B4-BE49-F238E27FC236}">
                <a16:creationId xmlns:a16="http://schemas.microsoft.com/office/drawing/2014/main" id="{BD3D3C09-3630-4D8C-83D4-EDE38324EF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6D38A77-C32B-4614-8510-F4771436F770}" type="slidenum">
              <a:rPr lang="nb-NO" altLang="ru-UA" sz="1000"/>
              <a:pPr algn="ctr"/>
              <a:t>2</a:t>
            </a:fld>
            <a:endParaRPr lang="nb-NO" altLang="ru-UA" sz="10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E7CFF5B-3A20-4D77-8C1E-D01AEDF6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455469"/>
            <a:ext cx="809466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UA" sz="2400" b="1" i="1" dirty="0"/>
              <a:t>Звіт</a:t>
            </a:r>
            <a:endParaRPr lang="ru-RU" altLang="ru-UA" sz="2400" i="1" dirty="0"/>
          </a:p>
          <a:p>
            <a:pPr algn="ctr"/>
            <a:r>
              <a:rPr lang="uk-UA" altLang="ru-UA" sz="2400" b="1" i="1" dirty="0"/>
              <a:t>про роботу студентського наукового  гуртка</a:t>
            </a:r>
            <a:endParaRPr lang="en-US" altLang="ru-UA" sz="2400" b="1" i="1" dirty="0"/>
          </a:p>
          <a:p>
            <a:pPr algn="ctr"/>
            <a:endParaRPr lang="ru-RU" altLang="ru-UA" sz="2400" i="1" dirty="0"/>
          </a:p>
          <a:p>
            <a:pPr algn="ctr"/>
            <a:r>
              <a:rPr lang="uk-UA" altLang="ru-UA" sz="2800" b="1" i="1" dirty="0"/>
              <a:t>«</a:t>
            </a:r>
            <a:r>
              <a:rPr lang="uk-UA" altLang="ru-UA" sz="2800" b="1" dirty="0">
                <a:latin typeface="Cooper Black" panose="0208090404030B020404" pitchFamily="18" charset="0"/>
              </a:rPr>
              <a:t>Філософські проблеми міжособистісної та міжгрупової комунікації»</a:t>
            </a:r>
            <a:endParaRPr lang="en-US" altLang="ru-UA" sz="2800" b="1" dirty="0">
              <a:latin typeface="Cooper Black" panose="0208090404030B020404" pitchFamily="18" charset="0"/>
            </a:endParaRPr>
          </a:p>
          <a:p>
            <a:pPr algn="ctr"/>
            <a:endParaRPr lang="ru-RU" altLang="ru-UA" sz="2800" dirty="0">
              <a:latin typeface="Cooper Black" panose="0208090404030B020404" pitchFamily="18" charset="0"/>
            </a:endParaRPr>
          </a:p>
          <a:p>
            <a:pPr algn="ctr"/>
            <a:r>
              <a:rPr lang="uk-UA" altLang="ru-UA" sz="2400" b="1" i="1" dirty="0"/>
              <a:t>за </a:t>
            </a:r>
            <a:r>
              <a:rPr lang="uk-UA" altLang="ru-UA" sz="2400" b="1" i="1" dirty="0" smtClean="0"/>
              <a:t>2022-2023 </a:t>
            </a:r>
            <a:r>
              <a:rPr lang="uk-UA" altLang="ru-UA" sz="2400" b="1" i="1" dirty="0" err="1"/>
              <a:t>н.р</a:t>
            </a:r>
            <a:r>
              <a:rPr lang="uk-UA" altLang="ru-UA" sz="2400" b="1" i="1" dirty="0"/>
              <a:t>.</a:t>
            </a:r>
          </a:p>
          <a:p>
            <a:pPr algn="ctr"/>
            <a:endParaRPr lang="uk-UA" altLang="ru-UA" sz="2800" b="1" i="1" dirty="0"/>
          </a:p>
          <a:p>
            <a:pPr algn="ctr"/>
            <a:r>
              <a:rPr lang="uk-UA" altLang="ru-UA" sz="2000" b="1" i="1" dirty="0" smtClean="0"/>
              <a:t>Гуманітарно-педагогічний факультет </a:t>
            </a:r>
          </a:p>
        </p:txBody>
      </p:sp>
      <p:pic>
        <p:nvPicPr>
          <p:cNvPr id="10254" name="Picture 14" descr="ÐÐ°ÑÑÐ¸Ð½ÐºÐ¸ Ð¿Ð¾ Ð·Ð°Ð¿ÑÐ¾ÑÑ communication pictures">
            <a:extLst>
              <a:ext uri="{FF2B5EF4-FFF2-40B4-BE49-F238E27FC236}">
                <a16:creationId xmlns:a16="http://schemas.microsoft.com/office/drawing/2014/main" id="{91122C1C-B3C0-4103-B903-18F1B878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431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lassholder for innhold 8">
            <a:extLst>
              <a:ext uri="{FF2B5EF4-FFF2-40B4-BE49-F238E27FC236}">
                <a16:creationId xmlns:a16="http://schemas.microsoft.com/office/drawing/2014/main" id="{5691B280-547E-4C0B-B56E-BF90611B44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2292" name="Plassholder for bunntekst 3">
            <a:extLst>
              <a:ext uri="{FF2B5EF4-FFF2-40B4-BE49-F238E27FC236}">
                <a16:creationId xmlns:a16="http://schemas.microsoft.com/office/drawing/2014/main" id="{30F7E791-4C0A-44F3-8919-29B68D38B34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2293" name="Plassholder for dato 4">
            <a:extLst>
              <a:ext uri="{FF2B5EF4-FFF2-40B4-BE49-F238E27FC236}">
                <a16:creationId xmlns:a16="http://schemas.microsoft.com/office/drawing/2014/main" id="{1F8800B2-D17F-47C9-B3F0-1474B68CBC86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2294" name="Plassholder for lysbildenummer 5">
            <a:extLst>
              <a:ext uri="{FF2B5EF4-FFF2-40B4-BE49-F238E27FC236}">
                <a16:creationId xmlns:a16="http://schemas.microsoft.com/office/drawing/2014/main" id="{DFFD14B2-F487-4702-8D13-0D227DE8311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1B1A00-7796-4ADC-B399-828F6321BE89}" type="slidenum">
              <a:rPr lang="nb-NO" altLang="ru-UA" sz="1000"/>
              <a:pPr algn="ctr"/>
              <a:t>3</a:t>
            </a:fld>
            <a:endParaRPr lang="nb-NO" altLang="ru-UA" sz="10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2967AA5-B59B-411E-8861-29F38394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791181"/>
            <a:ext cx="71289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студентського наукового гуртка «Філософські проблеми міжособистісної та міжгрупової комунікації» спрямована на вивчення філософських аспектів комунікативного процесу, сутності комунікації як процесу кодування, передачі та сприйняття інформації і базується на гуманітарних і соціальних науках, що формують певну базу знань, а також теоретичні та методологічні навички, необхідні для розуміння цього складного і мінливого світу. </a:t>
            </a:r>
          </a:p>
        </p:txBody>
      </p:sp>
      <p:pic>
        <p:nvPicPr>
          <p:cNvPr id="9" name="Рисунок 8" descr="Operations Management - The Hidden Machine in Communication and ...">
            <a:extLst>
              <a:ext uri="{FF2B5EF4-FFF2-40B4-BE49-F238E27FC236}">
                <a16:creationId xmlns:a16="http://schemas.microsoft.com/office/drawing/2014/main" id="{8AD69CA1-1AFF-49DB-BD5B-3D3A12F061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640147" cy="161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lassholder for innhold 8">
            <a:extLst>
              <a:ext uri="{FF2B5EF4-FFF2-40B4-BE49-F238E27FC236}">
                <a16:creationId xmlns:a16="http://schemas.microsoft.com/office/drawing/2014/main" id="{5E60C71D-8F01-41FC-B0F3-D399CEAABF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6388" name="Plassholder for bunntekst 3">
            <a:extLst>
              <a:ext uri="{FF2B5EF4-FFF2-40B4-BE49-F238E27FC236}">
                <a16:creationId xmlns:a16="http://schemas.microsoft.com/office/drawing/2014/main" id="{944B6423-AFFA-4858-AB24-CDF54F6F51B4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6389" name="Plassholder for dato 4">
            <a:extLst>
              <a:ext uri="{FF2B5EF4-FFF2-40B4-BE49-F238E27FC236}">
                <a16:creationId xmlns:a16="http://schemas.microsoft.com/office/drawing/2014/main" id="{5B881373-937B-494E-9598-87A883C642AF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6390" name="Plassholder for lysbildenummer 5">
            <a:extLst>
              <a:ext uri="{FF2B5EF4-FFF2-40B4-BE49-F238E27FC236}">
                <a16:creationId xmlns:a16="http://schemas.microsoft.com/office/drawing/2014/main" id="{D68071F8-F5C1-44CF-88F4-25D5BFCCED8D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54C1D2-4C9F-4280-A1B3-7F971966CA9A}" type="slidenum">
              <a:rPr lang="nb-NO" altLang="ru-UA" sz="1000"/>
              <a:pPr algn="ctr"/>
              <a:t>4</a:t>
            </a:fld>
            <a:endParaRPr lang="nb-NO" altLang="ru-UA" sz="10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3DA434F3-D795-4A3B-86AD-24E10E80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47214"/>
            <a:ext cx="816731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1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постійних членів студентського наукового гуртка складає 15 осіб. Участь у роботі гуртка «Філософські проблеми міжособистісної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комунікації»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брали студенти 1, 2, 4  курсу спеціальності «Психологія» гуманітарно-педагогічного факультету.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члени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опановували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та психологічні аспекти комунікації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alt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рольову поведінку в процесі спілкування, вербальні та невербальні засоби комунікації. Суттєву увагу було приділено культурній і цивілізаційній складовим в процесі комунікації, діалогу культур, розвитку емоційного та культурного інтелекту.</a:t>
            </a:r>
            <a:endParaRPr lang="ru-RU" alt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ubip.edu.ua/sites/default/files/u368/dsc_9855_2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4" y="4151275"/>
            <a:ext cx="3071664" cy="20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ubip.edu.ua/sites/default/files/u368/photo_2023-11-23_15-54-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2" y="4132101"/>
            <a:ext cx="2783632" cy="2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>
            <a:extLst>
              <a:ext uri="{FF2B5EF4-FFF2-40B4-BE49-F238E27FC236}">
                <a16:creationId xmlns:a16="http://schemas.microsoft.com/office/drawing/2014/main" id="{C09C4664-3E84-4C64-AE28-8A90B4ED77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>
            <a:extLst>
              <a:ext uri="{FF2B5EF4-FFF2-40B4-BE49-F238E27FC236}">
                <a16:creationId xmlns:a16="http://schemas.microsoft.com/office/drawing/2014/main" id="{F718BE25-240C-43D4-BBEC-8E35AA8087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71685" name="Plassholder for dato 4">
            <a:extLst>
              <a:ext uri="{FF2B5EF4-FFF2-40B4-BE49-F238E27FC236}">
                <a16:creationId xmlns:a16="http://schemas.microsoft.com/office/drawing/2014/main" id="{67B70001-A83C-4DC2-BC8F-A0EC09AEEE61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71686" name="Plassholder for lysbildenummer 5">
            <a:extLst>
              <a:ext uri="{FF2B5EF4-FFF2-40B4-BE49-F238E27FC236}">
                <a16:creationId xmlns:a16="http://schemas.microsoft.com/office/drawing/2014/main" id="{03A03D9B-461B-4D9A-8DD9-75E141358E33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ru-UA" sz="1000"/>
              <a:pPr algn="ctr"/>
              <a:t>5</a:t>
            </a:fld>
            <a:endParaRPr lang="nb-NO" altLang="ru-UA" sz="1000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B85B71F-D44D-47DB-9322-F341E232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20103"/>
            <a:ext cx="84963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</a:t>
            </a:r>
            <a:r>
              <a:rPr lang="uk-UA" altLang="ru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altLang="ru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комунікації» у 2022 році</a:t>
            </a:r>
            <a:endParaRPr lang="uk-UA" altLang="ru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круглому столі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«Незалежність України: витоки, досягнення, виклики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31-річниці Незалежності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24.08.2022 року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fr-F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nubip.edu.ua/node/119234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dirty="0" smtClean="0"/>
              <a:t> </a:t>
            </a:r>
          </a:p>
          <a:p>
            <a:pPr marL="342900" indent="-342900" algn="just">
              <a:buAutoNum type="arabicPeriod"/>
            </a:pPr>
            <a:r>
              <a:rPr lang="uk-UA" altLang="ru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Всеукраїнській науково-практичній онлайн-конференції молодих науковців «Роль психології у часі відстоювання незалежності країни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14.10.2022 року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nubip.edu.ua/node/119237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Міжнародній науково-практичній конференції «Медицина і психологія в репродукції людини –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мультидисциплінарний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підхід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22.10.2022 року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nubip.edu.ua/node/119239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ru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 науково-практичній конференції «Духовний код української ідентичності у вимірі міжкультурної комунікації (до 300-річчя від дня народження Г.С. Сковороди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10.11.2022 року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nubip.edu.ua/node/119240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науково-практичному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 «Національна ідентичність в медіапросторі України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11.11.2022 року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nubip.edu.ua/node/119241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конкурсах творчих робіт: конкурс кросворд на філософську тематику, конкурс творчих робіт «Людина ХХІ століття», конкурс творів-есе «Коронація філософського слова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nubip.edu.ua/node/119244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6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pic>
        <p:nvPicPr>
          <p:cNvPr id="3074" name="Picture 2" descr="https://nubip.edu.ua/sites/default/files/u368/dsc_9578_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02"/>
            <a:ext cx="3767807" cy="25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ubip.edu.ua/sites/default/files/u368/5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18593"/>
            <a:ext cx="6096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ubip.edu.ua/sites/default/files/u368/6_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735"/>
            <a:ext cx="3672408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4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>
            <a:extLst>
              <a:ext uri="{FF2B5EF4-FFF2-40B4-BE49-F238E27FC236}">
                <a16:creationId xmlns:a16="http://schemas.microsoft.com/office/drawing/2014/main" id="{02490F33-552B-4811-BD87-E18ABB36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>
            <a:extLst>
              <a:ext uri="{FF2B5EF4-FFF2-40B4-BE49-F238E27FC236}">
                <a16:creationId xmlns:a16="http://schemas.microsoft.com/office/drawing/2014/main" id="{90FEBD95-20F4-45DB-ACED-19D01514AA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9509" name="Plassholder for dato 4">
            <a:extLst>
              <a:ext uri="{FF2B5EF4-FFF2-40B4-BE49-F238E27FC236}">
                <a16:creationId xmlns:a16="http://schemas.microsoft.com/office/drawing/2014/main" id="{6FB5EC09-156C-4161-9954-76E038E1D69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9510" name="Plassholder for lysbildenummer 5">
            <a:extLst>
              <a:ext uri="{FF2B5EF4-FFF2-40B4-BE49-F238E27FC236}">
                <a16:creationId xmlns:a16="http://schemas.microsoft.com/office/drawing/2014/main" id="{F4FAFE95-B10C-4641-8FA0-8EDA417F6FB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ru-UA" sz="1000"/>
              <a:pPr algn="ctr"/>
              <a:t>7</a:t>
            </a:fld>
            <a:endParaRPr lang="nb-NO" altLang="ru-UA" sz="1000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2A32609D-5BDF-4F01-8ACC-C5FC13F0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149514" name="Rectangle 10">
            <a:extLst>
              <a:ext uri="{FF2B5EF4-FFF2-40B4-BE49-F238E27FC236}">
                <a16:creationId xmlns:a16="http://schemas.microsoft.com/office/drawing/2014/main" id="{15B0A9DE-9821-415F-9171-350D5311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6828"/>
            <a:ext cx="8424864" cy="557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</a:t>
            </a:r>
            <a:r>
              <a:rPr lang="uk-UA" altLang="ru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 науково-практичній конференції «Духовний код української ідентичності у вимірі міжкультурної комунікації (до 300-річчя від дня народження Г.С. Сковороди)» 10.11.2022 року </a:t>
            </a:r>
            <a:endParaRPr lang="uk-UA" alt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факультет. Тема доповіді: Проблема самореалізації людини у творчості Г. Сковороди: психологічній вимір.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Коляда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Ауріка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факультет; Тема доповіді: Психологічні концепції людини в античній філософії.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Засуха Олена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Філософська спадщина Г. Сковороди та її значення в формуванні духовного коду Українства.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Захарчук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Роль творчості Г. Сковороди в формуванні культурного коду української нації.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Крамар Вікторія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Актуалізація філософської спадщини Григорія Сковороди в сучасному вимірі.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>
            <a:extLst>
              <a:ext uri="{FF2B5EF4-FFF2-40B4-BE49-F238E27FC236}">
                <a16:creationId xmlns:a16="http://schemas.microsoft.com/office/drawing/2014/main" id="{02490F33-552B-4811-BD87-E18ABB36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>
            <a:extLst>
              <a:ext uri="{FF2B5EF4-FFF2-40B4-BE49-F238E27FC236}">
                <a16:creationId xmlns:a16="http://schemas.microsoft.com/office/drawing/2014/main" id="{90FEBD95-20F4-45DB-ACED-19D01514AA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9509" name="Plassholder for dato 4">
            <a:extLst>
              <a:ext uri="{FF2B5EF4-FFF2-40B4-BE49-F238E27FC236}">
                <a16:creationId xmlns:a16="http://schemas.microsoft.com/office/drawing/2014/main" id="{6FB5EC09-156C-4161-9954-76E038E1D69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9510" name="Plassholder for lysbildenummer 5">
            <a:extLst>
              <a:ext uri="{FF2B5EF4-FFF2-40B4-BE49-F238E27FC236}">
                <a16:creationId xmlns:a16="http://schemas.microsoft.com/office/drawing/2014/main" id="{F4FAFE95-B10C-4641-8FA0-8EDA417F6FB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ru-UA" sz="1000"/>
              <a:pPr algn="ctr"/>
              <a:t>8</a:t>
            </a:fld>
            <a:endParaRPr lang="nb-NO" altLang="ru-UA" sz="1000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2A32609D-5BDF-4F01-8ACC-C5FC13F0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149514" name="Rectangle 10">
            <a:extLst>
              <a:ext uri="{FF2B5EF4-FFF2-40B4-BE49-F238E27FC236}">
                <a16:creationId xmlns:a16="http://schemas.microsoft.com/office/drawing/2014/main" id="{15B0A9DE-9821-415F-9171-350D5311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-36066"/>
            <a:ext cx="8496177" cy="36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ru-UA" sz="1400" b="1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Остапчук Анна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«Дві натури» і «Три світи» у філософському вченні Сковороди як символ духовного коду Українства.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Лоліта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Психологічні аспекти визначення щастя у творчості Г. Сковороди.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Паливода Анна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«Психологія», гуманітарно-педагогічний факультет. Тема доповіді: Проблема самореалізації людини на прикладі байки Григорія Сковороди «Бджола та Шершень».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6" descr="https://nubip.edu.ua/sites/default/files/u368/6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80" y="3572998"/>
            <a:ext cx="3672408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nubip.edu.ua/sites/default/files/u368/1_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225783" cy="28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843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9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МАТІСЬКО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Валентина, студентка 4 курсу агробіологічного факультету;  Роль слова у формуванні національної ідентичності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 </a:t>
            </a:r>
            <a:r>
              <a:rPr lang="uk-UA" dirty="0" smtClean="0"/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nubip.edu.ua/sites/default/files/u368/zbirnik_materialiv_konferenciya_duhovniy_kod_ukrayinskoyi_identichnosti_u_vimiri_mizhkulturnoyi_komunikaciyi.pdf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Лоліта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Вікторівна, студентка 1 курсу, спеціальність «Психологія», гуманітарно-педагогічний факультет; Психологічні аспекти визначення щастя у творчості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Г.Сковороди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ПАЛИВОДА Анна Олександрівна, студентка 1 курсу, спеціальність «Психологія», гуманітарно-педагогічний факультет; Проблема самореалізації людини на прикладі байки Григорія Сковороди «Бджола та Шершень» // Збірник матеріалів міжнародної науково-практичної конференції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300-річчя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 Сковороди)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10-11 листопада 2022 р. – Київ, 2022. – 395 с. Режим доступу: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https://nubip.edu.ua/sites/default/files/u368/zbirnik_materialiv_konferenciya_duhovniy_kod_ukrayinskoyi_identichnosti_u_vimiri_mizhkulturnoyi_komunikaciyi.pdf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989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1167</TotalTime>
  <Words>2431</Words>
  <Application>Microsoft Office PowerPoint</Application>
  <PresentationFormat>Экран (4:3)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Cooper Black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Філософські проблеми міжособистісної та міжгрупової комунікації</dc:title>
  <dc:creator>Microsoft Office</dc:creator>
  <cp:lastModifiedBy>Sveta</cp:lastModifiedBy>
  <cp:revision>93</cp:revision>
  <dcterms:created xsi:type="dcterms:W3CDTF">2015-05-06T19:06:22Z</dcterms:created>
  <dcterms:modified xsi:type="dcterms:W3CDTF">2023-12-06T16:39:34Z</dcterms:modified>
</cp:coreProperties>
</file>