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65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67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27723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062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00200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9080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78810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46964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37051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5907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008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5829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5239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3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75" r:id="rId8"/>
    <p:sldLayoutId id="2147483676" r:id="rId9"/>
    <p:sldLayoutId id="2147483677" r:id="rId10"/>
    <p:sldLayoutId id="214748368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F672E71-4896-412C-9C70-888CBA0C2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EFBC03D-0049-434D-B522-BE9CB8A0F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16" b="21534"/>
          <a:stretch/>
        </p:blipFill>
        <p:spPr>
          <a:xfrm>
            <a:off x="-3028" y="0"/>
            <a:ext cx="1218893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4FAD405-B1A3-4548-AF6F-946AAC4D3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735"/>
            <a:ext cx="12192000" cy="2844264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60000"/>
                </a:schemeClr>
              </a:gs>
              <a:gs pos="0">
                <a:schemeClr val="accent2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7297" y="4218022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1138" y="4428031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316" y="3985546"/>
            <a:ext cx="7097726" cy="2111321"/>
          </a:xfrm>
        </p:spPr>
        <p:txBody>
          <a:bodyPr anchor="ctr">
            <a:normAutofit/>
          </a:bodyPr>
          <a:lstStyle/>
          <a:p>
            <a:r>
              <a:rPr lang="ru-RU" sz="2800" b="1" i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МИРОТВОРЧІ МІСІЇ ООН: </a:t>
            </a:r>
            <a:r>
              <a:rPr lang="ru-RU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Позитивні</a:t>
            </a: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чинники</a:t>
            </a: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та </a:t>
            </a:r>
            <a:r>
              <a:rPr lang="ru-RU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недоліки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9798" y="4284982"/>
            <a:ext cx="3633923" cy="1848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solidFill>
                  <a:schemeClr val="bg1"/>
                </a:solidFill>
                <a:cs typeface="Calibri"/>
              </a:rPr>
              <a:t>Підготували студенти 2-го курсу МВ-20001Б</a:t>
            </a:r>
          </a:p>
          <a:p>
            <a:r>
              <a:rPr lang="ru-RU" sz="2000">
                <a:solidFill>
                  <a:schemeClr val="bg1"/>
                </a:solidFill>
                <a:cs typeface="Calibri"/>
              </a:rPr>
              <a:t>Бабаєв Р. І. та Запорожченко М.І.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9CD04-9068-47CB-8D40-7F404F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ru-RU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Позитивні</a:t>
            </a: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ru-RU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чинники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C5F37-B5A6-4BCE-B713-4E8EF60E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476" y="894027"/>
            <a:ext cx="5985542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щоденний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моніторинг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;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проведення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розслідувань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підтримка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місцевої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та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національної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влади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взаємодія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з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громадянським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суспільством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та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національними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урядами;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забезпечення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відшкодування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збитків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за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порушення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прав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людини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;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припинення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вогню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проведення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роззброєнь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д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опомога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в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проведенні референдумів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демократичних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виборів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ухваленні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Конституцій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 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517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руппа, люди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327AC9C-56F0-4438-B8DD-A216EBCDE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9691" b="354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C9FA2-56AD-4D1E-BF61-647C34315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000">
                <a:solidFill>
                  <a:srgbClr val="FFFFFF"/>
                </a:solidFill>
                <a:cs typeface="Calibri Light"/>
              </a:rPr>
              <a:t>Невдалі операції</a:t>
            </a:r>
            <a:endParaRPr lang="ru-RU" sz="400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BC188A-3346-49C5-AEA2-A2C3E5DA7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За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часи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заснування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та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роботи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ООН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існували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певні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складні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або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ж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невирішені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операції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.</a:t>
            </a:r>
            <a:endParaRPr lang="ru-RU" sz="1900" dirty="0">
              <a:cs typeface="Calibri"/>
            </a:endParaRPr>
          </a:p>
          <a:p>
            <a:pPr marL="0" indent="0">
              <a:buNone/>
            </a:pP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Серед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 них, </a:t>
            </a:r>
            <a:r>
              <a:rPr lang="ru-RU" sz="1900" dirty="0" err="1">
                <a:solidFill>
                  <a:srgbClr val="FFFFFF"/>
                </a:solidFill>
                <a:cs typeface="Calibri" panose="020F0502020204030204"/>
              </a:rPr>
              <a:t>наприклад</a:t>
            </a:r>
            <a:r>
              <a:rPr lang="ru-RU" sz="1900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місія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ООН на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Кіпрі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. Вона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почалася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в 1964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році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і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продовжується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до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теперішнього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часу.</a:t>
            </a:r>
          </a:p>
          <a:p>
            <a:pPr marL="0" indent="0">
              <a:buNone/>
            </a:pPr>
            <a:r>
              <a:rPr lang="ru-RU" sz="1900" dirty="0" err="1">
                <a:ea typeface="+mn-lt"/>
                <a:cs typeface="+mn-lt"/>
              </a:rPr>
              <a:t>Збройні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сили</a:t>
            </a:r>
            <a:r>
              <a:rPr lang="ru-RU" sz="1900" dirty="0">
                <a:ea typeface="+mn-lt"/>
                <a:cs typeface="+mn-lt"/>
              </a:rPr>
              <a:t> ООН з </a:t>
            </a:r>
            <a:r>
              <a:rPr lang="ru-RU" sz="1900" dirty="0" err="1">
                <a:ea typeface="+mn-lt"/>
                <a:cs typeface="+mn-lt"/>
              </a:rPr>
              <a:t>підтримки</a:t>
            </a:r>
            <a:r>
              <a:rPr lang="ru-RU" sz="1900" dirty="0">
                <a:ea typeface="+mn-lt"/>
                <a:cs typeface="+mn-lt"/>
              </a:rPr>
              <a:t> миру на </a:t>
            </a:r>
            <a:r>
              <a:rPr lang="ru-RU" sz="1900" dirty="0" err="1">
                <a:ea typeface="+mn-lt"/>
                <a:cs typeface="+mn-lt"/>
              </a:rPr>
              <a:t>Кіпрі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були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засновані</a:t>
            </a:r>
            <a:r>
              <a:rPr lang="ru-RU" sz="1900" dirty="0">
                <a:ea typeface="+mn-lt"/>
                <a:cs typeface="+mn-lt"/>
              </a:rPr>
              <a:t> на початку 1964 року у </a:t>
            </a:r>
            <a:r>
              <a:rPr lang="ru-RU" sz="1900" dirty="0" err="1">
                <a:ea typeface="+mn-lt"/>
                <a:cs typeface="+mn-lt"/>
              </a:rPr>
              <a:t>зв'язку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із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напруженими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відносинами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між</a:t>
            </a:r>
            <a:r>
              <a:rPr lang="ru-RU" sz="1900" dirty="0">
                <a:ea typeface="+mn-lt"/>
                <a:cs typeface="+mn-lt"/>
              </a:rPr>
              <a:t> </a:t>
            </a:r>
            <a:r>
              <a:rPr lang="ru-RU" sz="1900" dirty="0" err="1">
                <a:ea typeface="+mn-lt"/>
                <a:cs typeface="+mn-lt"/>
              </a:rPr>
              <a:t>грецькою</a:t>
            </a:r>
            <a:r>
              <a:rPr lang="ru-RU" sz="1900" dirty="0">
                <a:ea typeface="+mn-lt"/>
                <a:cs typeface="+mn-lt"/>
              </a:rPr>
              <a:t> та </a:t>
            </a:r>
            <a:r>
              <a:rPr lang="ru-RU" sz="1900" dirty="0" err="1">
                <a:ea typeface="+mn-lt"/>
                <a:cs typeface="+mn-lt"/>
              </a:rPr>
              <a:t>турецькою</a:t>
            </a:r>
            <a:r>
              <a:rPr lang="ru-RU" sz="1900" dirty="0">
                <a:ea typeface="+mn-lt"/>
                <a:cs typeface="+mn-lt"/>
              </a:rPr>
              <a:t> громадами</a:t>
            </a:r>
            <a:endParaRPr lang="ru-RU" dirty="0"/>
          </a:p>
          <a:p>
            <a:pPr marL="0" indent="0">
              <a:buNone/>
            </a:pP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А в 1974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році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острів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Кіпр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виявився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розділеним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на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турецьку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та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грецьку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частини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, коли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грецька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хунта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спробувала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приєднати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острів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до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Греції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, а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Туреччина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відповіла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висадкою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військ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узявши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під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контроль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близько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третини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території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і створивши там не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визнану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ніким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крім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Анкари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, "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Турецьку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Республіку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Північного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Кіпру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".</a:t>
            </a:r>
            <a:endParaRPr lang="ru-RU" sz="19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39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внешний, дерево, боевая машина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6F1351AF-2757-4E14-950B-824EEDD90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1209" b="90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0EB1C-8AA2-415F-B59F-E9062E7A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50" y="1021082"/>
            <a:ext cx="9141821" cy="4072044"/>
          </a:xfrm>
        </p:spPr>
        <p:txBody>
          <a:bodyPr anchor="t"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Calibri"/>
                <a:cs typeface="Calibri"/>
              </a:rPr>
              <a:t>"Тимчасова" місія ООН у Лівані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871DD-BA87-46B3-89DA-B7B64B5F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95" y="1560054"/>
            <a:ext cx="4854910" cy="4072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sz="17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Немає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нічого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більш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постійного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ніж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щось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тимчасове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Цю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нехитру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життєву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істину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підтверджує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історія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Тимчасової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місії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ООН у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Лівані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ru-RU" sz="18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Ці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сили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були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розміщені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у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південному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Лівані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на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кордоні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з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Ізраїлем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у 1978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році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 Початкова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чисельність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миротворчого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контингенту ООН становила 4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тисячі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осіб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Наприкінці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2013 року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миротворців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було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вже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15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тисяч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Сили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ООН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спостерігали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за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процесом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виведення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ізраїльських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військ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із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південної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частини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Лівану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забезпечували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безпеку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в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регіоні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та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допомагали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уряду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Лівану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повернути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управління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над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південною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частиною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країни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ru-RU" sz="18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ru-RU" sz="17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956653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0B393-8317-4AD2-8819-9BF38522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ru-RU" dirty="0">
                <a:latin typeface="Calibri"/>
                <a:cs typeface="Calibri"/>
              </a:rPr>
              <a:t>"</a:t>
            </a:r>
            <a:r>
              <a:rPr lang="ru-RU" dirty="0" err="1">
                <a:latin typeface="Calibri"/>
                <a:cs typeface="Calibri"/>
              </a:rPr>
              <a:t>Тимчасова</a:t>
            </a:r>
            <a:r>
              <a:rPr lang="ru-RU" dirty="0">
                <a:latin typeface="Calibri"/>
                <a:cs typeface="Calibri"/>
              </a:rPr>
              <a:t>" </a:t>
            </a:r>
            <a:r>
              <a:rPr lang="ru-RU" dirty="0" err="1">
                <a:latin typeface="Calibri"/>
                <a:cs typeface="Calibri"/>
              </a:rPr>
              <a:t>місія</a:t>
            </a:r>
            <a:r>
              <a:rPr lang="ru-RU" dirty="0">
                <a:latin typeface="Calibri"/>
                <a:cs typeface="Calibri"/>
              </a:rPr>
              <a:t> ООН у </a:t>
            </a:r>
            <a:r>
              <a:rPr lang="ru-RU" dirty="0" err="1">
                <a:latin typeface="Calibri"/>
                <a:cs typeface="Calibri"/>
              </a:rPr>
              <a:t>Лівані</a:t>
            </a:r>
            <a:endParaRPr lang="ru-RU" dirty="0" err="1"/>
          </a:p>
        </p:txBody>
      </p:sp>
      <p:sp>
        <p:nvSpPr>
          <p:cNvPr id="11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емля, механическая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5BDD5428-375C-4F47-80A4-5FB6F2421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" b="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CD5B06E-A0E1-4C18-AB16-65285C868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534" y="1785847"/>
            <a:ext cx="4334621" cy="45432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1800">
                <a:cs typeface="Calibri"/>
              </a:rPr>
              <a:t>Загалом у період з 1978 по 2014 рік у Лівані загинули 308 миротворців. Місія піддавалася критиці обох сторін конфлікту. Ізраїль звинувачував миротворців ООН не лише у пасивному сприянні бойовикам "Хезболли", а й у активній співпраці з цією організацією. "Хезболла", у свою чергу, звинувачувала співробітників ООН у перевищенні своїх повноважень.</a:t>
            </a:r>
            <a:endParaRPr lang="ru-RU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1800">
                <a:cs typeface="Calibri"/>
              </a:rPr>
              <a:t>Втім, місія продовжує свою "тимчасову" роботу. На сьогоднішній день у її складі перебувають 10 тисяч військовослужбовців із 38 країн та близько тисячі цивільних співробітників місії.</a:t>
            </a:r>
          </a:p>
        </p:txBody>
      </p:sp>
    </p:spTree>
    <p:extLst>
      <p:ext uri="{BB962C8B-B14F-4D97-AF65-F5344CB8AC3E}">
        <p14:creationId xmlns:p14="http://schemas.microsoft.com/office/powerpoint/2010/main" val="236873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94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B262F-3ED2-44CC-86BF-D36B44A7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+mj-lt"/>
                <a:cs typeface="+mj-lt"/>
              </a:rPr>
              <a:t>Місія ООН у Боснії та Герцеговині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2A8B62A-5531-4908-A9C3-B42CAB19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731829"/>
            <a:ext cx="6579910" cy="35038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8FB27-26EA-4F7B-AF75-C106DCE5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124" y="927018"/>
            <a:ext cx="4270372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None/>
            </a:pP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   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Спочатку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місія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діяла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в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Хорватії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і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стежила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за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дотриманням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умов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перемир'я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  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між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ворогуючими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сторонами.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Протягом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трьох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з половиною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років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зусилля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миротворців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не давали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відчутних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результатів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Більше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того,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їхні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власні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позиції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неодноразово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зазнавали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обстрілів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ru-RU" sz="160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    У 1995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році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хорватська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армія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силою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відновила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контроль над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усією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територією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країни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ліквідувавши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самопроголошену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республіку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Сербська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Країна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ru-RU" sz="1600">
              <a:solidFill>
                <a:srgbClr val="FFFFFF"/>
              </a:solidFill>
              <a:cs typeface="Calibri"/>
            </a:endParaRPr>
          </a:p>
          <a:p>
            <a:pPr>
              <a:buNone/>
            </a:pP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    ООН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звинувачували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в тому,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що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її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миротворці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дозволили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захопити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Сребреницю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сербам,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які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влаштували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в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місті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різанину</a:t>
            </a:r>
            <a:endParaRPr lang="ru-RU" sz="1600" dirty="0">
              <a:solidFill>
                <a:srgbClr val="FFFFFF"/>
              </a:solidFill>
              <a:cs typeface="Calibri" panose="020F0502020204030204"/>
            </a:endParaRPr>
          </a:p>
          <a:p>
            <a:pPr>
              <a:buNone/>
            </a:pP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     А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ще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раніше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після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початку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бойових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дій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у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Боснії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, мандат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місії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був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поширений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і на всю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територію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Боснії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та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Герцеговини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Найтрагічніший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і, як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багато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хто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говорить, 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ганебний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епізод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в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історії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місій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ООН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пов'язаний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з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подіями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 в </a:t>
            </a:r>
            <a:r>
              <a:rPr lang="ru-RU" sz="1600" dirty="0" err="1">
                <a:solidFill>
                  <a:srgbClr val="FFFFFF"/>
                </a:solidFill>
                <a:ea typeface="+mn-lt"/>
                <a:cs typeface="+mn-lt"/>
              </a:rPr>
              <a:t>Сребрениці</a:t>
            </a:r>
            <a:r>
              <a:rPr lang="ru-RU" sz="16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ru-RU" sz="16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318415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BB3A-BE54-4A49-93A1-D154A0406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ru-RU" err="1">
                <a:ea typeface="+mj-lt"/>
                <a:cs typeface="+mj-lt"/>
              </a:rPr>
              <a:t>Місія</a:t>
            </a:r>
            <a:r>
              <a:rPr lang="ru-RU">
                <a:ea typeface="+mj-lt"/>
                <a:cs typeface="+mj-lt"/>
              </a:rPr>
              <a:t> ООН у </a:t>
            </a:r>
            <a:r>
              <a:rPr lang="ru-RU" err="1">
                <a:ea typeface="+mj-lt"/>
                <a:cs typeface="+mj-lt"/>
              </a:rPr>
              <a:t>Боснії</a:t>
            </a:r>
            <a:r>
              <a:rPr lang="ru-RU">
                <a:ea typeface="+mj-lt"/>
                <a:cs typeface="+mj-lt"/>
              </a:rPr>
              <a:t> та </a:t>
            </a:r>
            <a:r>
              <a:rPr lang="ru-RU" err="1">
                <a:ea typeface="+mj-lt"/>
                <a:cs typeface="+mj-lt"/>
              </a:rPr>
              <a:t>Герцеговині</a:t>
            </a:r>
            <a:endParaRPr lang="ru-RU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758B3-E4FA-44C3-B7C8-F3A287AD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ru-RU" sz="2000" dirty="0">
                <a:ea typeface="+mn-lt"/>
                <a:cs typeface="+mn-lt"/>
              </a:rPr>
              <a:t>    11 липня 1995 року </a:t>
            </a:r>
            <a:r>
              <a:rPr lang="ru-RU" sz="2000" dirty="0" err="1">
                <a:ea typeface="+mn-lt"/>
                <a:cs typeface="+mn-lt"/>
              </a:rPr>
              <a:t>командування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голландського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миротворчого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батальйону</a:t>
            </a:r>
            <a:r>
              <a:rPr lang="ru-RU" sz="2000" dirty="0">
                <a:ea typeface="+mn-lt"/>
                <a:cs typeface="+mn-lt"/>
              </a:rPr>
              <a:t> в </a:t>
            </a:r>
            <a:r>
              <a:rPr lang="ru-RU" sz="2000" dirty="0" err="1">
                <a:ea typeface="+mn-lt"/>
                <a:cs typeface="+mn-lt"/>
              </a:rPr>
              <a:t>цьому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мусульманському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анклаві</a:t>
            </a:r>
            <a:r>
              <a:rPr lang="ru-RU" sz="2000" dirty="0">
                <a:ea typeface="+mn-lt"/>
                <a:cs typeface="+mn-lt"/>
              </a:rPr>
              <a:t>, </a:t>
            </a:r>
            <a:r>
              <a:rPr lang="ru-RU" sz="2000" dirty="0" err="1">
                <a:ea typeface="+mn-lt"/>
                <a:cs typeface="+mn-lt"/>
              </a:rPr>
              <a:t>оточеному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територією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невизнаної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Республіки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Сербської</a:t>
            </a:r>
            <a:r>
              <a:rPr lang="ru-RU" sz="2000" dirty="0">
                <a:ea typeface="+mn-lt"/>
                <a:cs typeface="+mn-lt"/>
              </a:rPr>
              <a:t> в </a:t>
            </a:r>
            <a:r>
              <a:rPr lang="ru-RU" sz="2000" dirty="0" err="1">
                <a:ea typeface="+mn-lt"/>
                <a:cs typeface="+mn-lt"/>
              </a:rPr>
              <a:t>Боснії</a:t>
            </a:r>
            <a:r>
              <a:rPr lang="ru-RU" sz="2000" dirty="0">
                <a:ea typeface="+mn-lt"/>
                <a:cs typeface="+mn-lt"/>
              </a:rPr>
              <a:t> та </a:t>
            </a:r>
            <a:r>
              <a:rPr lang="ru-RU" sz="2000" dirty="0" err="1">
                <a:ea typeface="+mn-lt"/>
                <a:cs typeface="+mn-lt"/>
              </a:rPr>
              <a:t>Герцеговині</a:t>
            </a:r>
            <a:r>
              <a:rPr lang="ru-RU" sz="2000" dirty="0">
                <a:ea typeface="+mn-lt"/>
                <a:cs typeface="+mn-lt"/>
              </a:rPr>
              <a:t>, </a:t>
            </a:r>
            <a:r>
              <a:rPr lang="ru-RU" sz="2000" dirty="0" err="1">
                <a:ea typeface="+mn-lt"/>
                <a:cs typeface="+mn-lt"/>
              </a:rPr>
              <a:t>відвело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свої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сили</a:t>
            </a:r>
            <a:r>
              <a:rPr lang="ru-RU" sz="2000" dirty="0">
                <a:ea typeface="+mn-lt"/>
                <a:cs typeface="+mn-lt"/>
              </a:rPr>
              <a:t> з </a:t>
            </a:r>
            <a:r>
              <a:rPr lang="ru-RU" sz="2000" dirty="0" err="1">
                <a:ea typeface="+mn-lt"/>
                <a:cs typeface="+mn-lt"/>
              </a:rPr>
              <a:t>міста</a:t>
            </a:r>
            <a:r>
              <a:rPr lang="ru-RU" sz="2000" dirty="0">
                <a:ea typeface="+mn-lt"/>
                <a:cs typeface="+mn-lt"/>
              </a:rPr>
              <a:t>, </a:t>
            </a:r>
            <a:r>
              <a:rPr lang="ru-RU" sz="2000" dirty="0" err="1">
                <a:ea typeface="+mn-lt"/>
                <a:cs typeface="+mn-lt"/>
              </a:rPr>
              <a:t>побоюючись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життя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своїх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військовослужбовців</a:t>
            </a:r>
            <a:r>
              <a:rPr lang="ru-RU" sz="2000" dirty="0">
                <a:ea typeface="+mn-lt"/>
                <a:cs typeface="+mn-lt"/>
              </a:rPr>
              <a:t>.</a:t>
            </a:r>
            <a:endParaRPr lang="ru-RU" sz="2000" dirty="0"/>
          </a:p>
          <a:p>
            <a:pPr>
              <a:buNone/>
            </a:pPr>
            <a:r>
              <a:rPr lang="ru-RU" sz="2000" dirty="0">
                <a:ea typeface="+mn-lt"/>
                <a:cs typeface="+mn-lt"/>
              </a:rPr>
              <a:t>    </a:t>
            </a:r>
            <a:r>
              <a:rPr lang="ru-RU" sz="2000" dirty="0" err="1">
                <a:ea typeface="+mn-lt"/>
                <a:cs typeface="+mn-lt"/>
              </a:rPr>
              <a:t>Це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було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зроблено</a:t>
            </a:r>
            <a:r>
              <a:rPr lang="ru-RU" sz="2000" dirty="0">
                <a:ea typeface="+mn-lt"/>
                <a:cs typeface="+mn-lt"/>
              </a:rPr>
              <a:t> на </a:t>
            </a:r>
            <a:r>
              <a:rPr lang="ru-RU" sz="2000" dirty="0" err="1">
                <a:ea typeface="+mn-lt"/>
                <a:cs typeface="+mn-lt"/>
              </a:rPr>
              <a:t>вимогу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сербських</a:t>
            </a:r>
            <a:r>
              <a:rPr lang="ru-RU" sz="2000" dirty="0">
                <a:ea typeface="+mn-lt"/>
                <a:cs typeface="+mn-lt"/>
              </a:rPr>
              <a:t> сил, </a:t>
            </a:r>
            <a:r>
              <a:rPr lang="ru-RU" sz="2000" dirty="0" err="1">
                <a:ea typeface="+mn-lt"/>
                <a:cs typeface="+mn-lt"/>
              </a:rPr>
              <a:t>які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після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цього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захопили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Сребреницю</a:t>
            </a:r>
            <a:r>
              <a:rPr lang="ru-RU" sz="2000" dirty="0">
                <a:ea typeface="+mn-lt"/>
                <a:cs typeface="+mn-lt"/>
              </a:rPr>
              <a:t> та </a:t>
            </a:r>
            <a:r>
              <a:rPr lang="ru-RU" sz="2000" dirty="0" err="1">
                <a:ea typeface="+mn-lt"/>
                <a:cs typeface="+mn-lt"/>
              </a:rPr>
              <a:t>влаштували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різанину</a:t>
            </a:r>
            <a:r>
              <a:rPr lang="ru-RU" sz="2000" dirty="0">
                <a:ea typeface="+mn-lt"/>
                <a:cs typeface="+mn-lt"/>
              </a:rPr>
              <a:t> мусульман, жертвами </a:t>
            </a:r>
            <a:r>
              <a:rPr lang="ru-RU" sz="2000" dirty="0" err="1">
                <a:ea typeface="+mn-lt"/>
                <a:cs typeface="+mn-lt"/>
              </a:rPr>
              <a:t>якої</a:t>
            </a:r>
            <a:r>
              <a:rPr lang="ru-RU" sz="2000" dirty="0">
                <a:ea typeface="+mn-lt"/>
                <a:cs typeface="+mn-lt"/>
              </a:rPr>
              <a:t> стали </a:t>
            </a:r>
            <a:r>
              <a:rPr lang="ru-RU" sz="2000" dirty="0" err="1">
                <a:ea typeface="+mn-lt"/>
                <a:cs typeface="+mn-lt"/>
              </a:rPr>
              <a:t>тисячі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хлопчиків</a:t>
            </a:r>
            <a:r>
              <a:rPr lang="ru-RU" sz="2000" dirty="0">
                <a:ea typeface="+mn-lt"/>
                <a:cs typeface="+mn-lt"/>
              </a:rPr>
              <a:t> та </a:t>
            </a:r>
            <a:r>
              <a:rPr lang="ru-RU" sz="2000" dirty="0" err="1">
                <a:ea typeface="+mn-lt"/>
                <a:cs typeface="+mn-lt"/>
              </a:rPr>
              <a:t>чоловіків-босняків</a:t>
            </a:r>
            <a:r>
              <a:rPr lang="ru-RU" sz="2000" dirty="0">
                <a:ea typeface="+mn-lt"/>
                <a:cs typeface="+mn-lt"/>
              </a:rPr>
              <a:t>.</a:t>
            </a:r>
            <a:endParaRPr lang="ru-RU" sz="2000" dirty="0"/>
          </a:p>
          <a:p>
            <a:pPr>
              <a:buNone/>
            </a:pPr>
            <a:r>
              <a:rPr lang="ru-RU" sz="2000" dirty="0">
                <a:ea typeface="+mn-lt"/>
                <a:cs typeface="+mn-lt"/>
              </a:rPr>
              <a:t>    У </a:t>
            </a:r>
            <a:r>
              <a:rPr lang="ru-RU" sz="2000" dirty="0" err="1">
                <a:ea typeface="+mn-lt"/>
                <a:cs typeface="+mn-lt"/>
              </a:rPr>
              <a:t>відповідь</a:t>
            </a:r>
            <a:r>
              <a:rPr lang="ru-RU" sz="2000" dirty="0">
                <a:ea typeface="+mn-lt"/>
                <a:cs typeface="+mn-lt"/>
              </a:rPr>
              <a:t> на </a:t>
            </a:r>
            <a:r>
              <a:rPr lang="ru-RU" sz="2000" dirty="0" err="1">
                <a:ea typeface="+mn-lt"/>
                <a:cs typeface="+mn-lt"/>
              </a:rPr>
              <a:t>це</a:t>
            </a:r>
            <a:r>
              <a:rPr lang="ru-RU" sz="2000" dirty="0">
                <a:ea typeface="+mn-lt"/>
                <a:cs typeface="+mn-lt"/>
              </a:rPr>
              <a:t> НАТО </a:t>
            </a:r>
            <a:r>
              <a:rPr lang="ru-RU" sz="2000" dirty="0" err="1">
                <a:ea typeface="+mn-lt"/>
                <a:cs typeface="+mn-lt"/>
              </a:rPr>
              <a:t>завдала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авіаударів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територією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Сербської</a:t>
            </a:r>
            <a:r>
              <a:rPr lang="ru-RU" sz="2000" dirty="0">
                <a:ea typeface="+mn-lt"/>
                <a:cs typeface="+mn-lt"/>
              </a:rPr>
              <a:t>. У </a:t>
            </a:r>
            <a:r>
              <a:rPr lang="ru-RU" sz="2000" dirty="0" err="1">
                <a:ea typeface="+mn-lt"/>
                <a:cs typeface="+mn-lt"/>
              </a:rPr>
              <a:t>грудні</a:t>
            </a:r>
            <a:r>
              <a:rPr lang="ru-RU" sz="2000" dirty="0">
                <a:ea typeface="+mn-lt"/>
                <a:cs typeface="+mn-lt"/>
              </a:rPr>
              <a:t> 1995 року </a:t>
            </a:r>
            <a:r>
              <a:rPr lang="ru-RU" sz="2000" dirty="0" err="1">
                <a:ea typeface="+mn-lt"/>
                <a:cs typeface="+mn-lt"/>
              </a:rPr>
              <a:t>було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досягнуто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Дейтонську</a:t>
            </a:r>
            <a:r>
              <a:rPr lang="ru-RU" sz="2000" dirty="0">
                <a:ea typeface="+mn-lt"/>
                <a:cs typeface="+mn-lt"/>
              </a:rPr>
              <a:t> угоду, яка </a:t>
            </a:r>
            <a:r>
              <a:rPr lang="ru-RU" sz="2000" dirty="0" err="1">
                <a:ea typeface="+mn-lt"/>
                <a:cs typeface="+mn-lt"/>
              </a:rPr>
              <a:t>зупинила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кривавий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міжетнічний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конфлікт</a:t>
            </a:r>
            <a:r>
              <a:rPr lang="ru-RU" sz="2000" dirty="0">
                <a:ea typeface="+mn-lt"/>
                <a:cs typeface="+mn-lt"/>
              </a:rPr>
              <a:t> у </a:t>
            </a:r>
            <a:r>
              <a:rPr lang="ru-RU" sz="2000" dirty="0" err="1">
                <a:ea typeface="+mn-lt"/>
                <a:cs typeface="+mn-lt"/>
              </a:rPr>
              <a:t>Боснії</a:t>
            </a:r>
            <a:r>
              <a:rPr lang="ru-RU" sz="2000" dirty="0">
                <a:ea typeface="+mn-lt"/>
                <a:cs typeface="+mn-lt"/>
              </a:rPr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    </a:t>
            </a:r>
            <a:r>
              <a:rPr lang="ru-RU" sz="2000" dirty="0" err="1">
                <a:ea typeface="+mn-lt"/>
                <a:cs typeface="+mn-lt"/>
              </a:rPr>
              <a:t>Операцію</a:t>
            </a:r>
            <a:r>
              <a:rPr lang="ru-RU" sz="2000" dirty="0">
                <a:ea typeface="+mn-lt"/>
                <a:cs typeface="+mn-lt"/>
              </a:rPr>
              <a:t> ООН у </a:t>
            </a:r>
            <a:r>
              <a:rPr lang="ru-RU" sz="2000" dirty="0" err="1">
                <a:ea typeface="+mn-lt"/>
                <a:cs typeface="+mn-lt"/>
              </a:rPr>
              <a:t>Хорватії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було</a:t>
            </a:r>
            <a:r>
              <a:rPr lang="ru-RU" sz="2000" dirty="0">
                <a:ea typeface="+mn-lt"/>
                <a:cs typeface="+mn-lt"/>
              </a:rPr>
              <a:t> </a:t>
            </a:r>
            <a:r>
              <a:rPr lang="ru-RU" sz="2000" dirty="0" err="1">
                <a:ea typeface="+mn-lt"/>
                <a:cs typeface="+mn-lt"/>
              </a:rPr>
              <a:t>припинено</a:t>
            </a:r>
            <a:r>
              <a:rPr lang="ru-RU" sz="2000" dirty="0">
                <a:ea typeface="+mn-lt"/>
                <a:cs typeface="+mn-lt"/>
              </a:rPr>
              <a:t> 1998-го, </a:t>
            </a:r>
            <a:br>
              <a:rPr lang="ru-RU" sz="2000" dirty="0">
                <a:ea typeface="+mn-lt"/>
                <a:cs typeface="+mn-lt"/>
              </a:rPr>
            </a:br>
            <a:r>
              <a:rPr lang="ru-RU" sz="2000" dirty="0">
                <a:ea typeface="+mn-lt"/>
                <a:cs typeface="+mn-lt"/>
              </a:rPr>
              <a:t>    у </a:t>
            </a:r>
            <a:r>
              <a:rPr lang="ru-RU" sz="2000" dirty="0" err="1">
                <a:ea typeface="+mn-lt"/>
                <a:cs typeface="+mn-lt"/>
              </a:rPr>
              <a:t>Боснії</a:t>
            </a:r>
            <a:r>
              <a:rPr lang="ru-RU" sz="2000" dirty="0">
                <a:ea typeface="+mn-lt"/>
                <a:cs typeface="+mn-lt"/>
              </a:rPr>
              <a:t> та </a:t>
            </a:r>
            <a:r>
              <a:rPr lang="ru-RU" sz="2000" dirty="0" err="1">
                <a:ea typeface="+mn-lt"/>
                <a:cs typeface="+mn-lt"/>
              </a:rPr>
              <a:t>Герцеговині</a:t>
            </a:r>
            <a:r>
              <a:rPr lang="ru-RU" sz="2000" dirty="0">
                <a:ea typeface="+mn-lt"/>
                <a:cs typeface="+mn-lt"/>
              </a:rPr>
              <a:t> 2002 року.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19093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F6FAF102-05B9-4FB8-B71F-CD98CC687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365" b="14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0DF35-A3D6-406A-B21F-616B1DE8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>
                <a:solidFill>
                  <a:schemeClr val="bg1"/>
                </a:solidFill>
                <a:ea typeface="+mj-lt"/>
                <a:cs typeface="+mj-lt"/>
              </a:rPr>
              <a:t>Місія ООН у Косові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2557CFE7-78E8-477C-9988-F70B619E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861" y="963877"/>
            <a:ext cx="728845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   У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ще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одному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регіоні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колишній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Югославії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Косові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місія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ООН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розпочала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свою роботу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вже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після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закінчення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війни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ru-RU" sz="24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  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Місія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ООН у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Косові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розпочала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роботу в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червні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   1999 року,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вже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після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закінчення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бойових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дій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    та 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введення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в край </a:t>
            </a:r>
            <a:r>
              <a:rPr lang="ru-RU" sz="2400" dirty="0" err="1">
                <a:solidFill>
                  <a:schemeClr val="bg1"/>
                </a:solidFill>
                <a:ea typeface="+mn-lt"/>
                <a:cs typeface="+mn-lt"/>
              </a:rPr>
              <a:t>наземних</a:t>
            </a:r>
            <a:r>
              <a:rPr lang="ru-RU" sz="2400" dirty="0">
                <a:solidFill>
                  <a:schemeClr val="bg1"/>
                </a:solidFill>
                <a:ea typeface="+mn-lt"/>
                <a:cs typeface="+mn-lt"/>
              </a:rPr>
              <a:t> сил НАТО.</a:t>
            </a:r>
            <a:endParaRPr lang="ru-RU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54455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военный, грузовик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D3BD0A8-6A75-4B0F-8A4F-CAB99FF3A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13F0D-2558-4D1B-8F09-6017EF05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>
                <a:solidFill>
                  <a:schemeClr val="bg1"/>
                </a:solidFill>
                <a:ea typeface="+mj-lt"/>
                <a:cs typeface="+mj-lt"/>
              </a:rPr>
              <a:t>Місія ООН у Косові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4D350-48DD-4CBB-BDEC-735615539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None/>
            </a:pP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   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Місія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НАТО в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Косові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(KFOR)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відіграла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найважливішу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роль у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припиненні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війни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Косові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місія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ООН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з'явилася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там 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пізніше</a:t>
            </a:r>
            <a:endParaRPr lang="ru-RU" sz="2000" dirty="0" err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   Коли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югославські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війська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залишили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Косово, головною метою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співробітників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ООН стало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забезпечення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безпеки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для того,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щоб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не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допустити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відновлення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бойових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дій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   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Крім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того, ООН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допомагала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питанні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самоврядування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Косові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навіть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деякий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час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фактично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керувала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краєм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   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Втім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після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проголошення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Косовом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незалежності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ухвалення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конституції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роль ООН у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цьому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регіоні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помітно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знизилася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   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Зменшилася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вона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ще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й через те,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що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було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   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започатковано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Спеціальну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місію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ЄС у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складі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   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цивільних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осіб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поліцейських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які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були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a typeface="+mn-lt"/>
                <a:cs typeface="+mn-lt"/>
              </a:rPr>
              <a:t>направлені</a:t>
            </a: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ru-RU" sz="2000" dirty="0">
                <a:solidFill>
                  <a:schemeClr val="bg1"/>
                </a:solidFill>
                <a:ea typeface="+mn-lt"/>
                <a:cs typeface="+mn-lt"/>
              </a:rPr>
              <a:t>     до Косова.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4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9CD04-9068-47CB-8D40-7F404F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Проблеми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та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недоліки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C5F37-B5A6-4BCE-B713-4E8EF60E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Тож, </a:t>
            </a:r>
            <a:r>
              <a:rPr lang="ru-RU" sz="2400" dirty="0" err="1">
                <a:cs typeface="Calibri" panose="020F0502020204030204"/>
              </a:rPr>
              <a:t>розглянувши</a:t>
            </a:r>
            <a:r>
              <a:rPr lang="ru-RU" sz="2400" dirty="0">
                <a:cs typeface="Calibri" panose="020F0502020204030204"/>
              </a:rPr>
              <a:t> </a:t>
            </a:r>
            <a:r>
              <a:rPr lang="ru-RU" sz="2400" dirty="0" err="1">
                <a:cs typeface="Calibri" panose="020F0502020204030204"/>
              </a:rPr>
              <a:t>деякі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місії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можна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зазначити</a:t>
            </a:r>
            <a:r>
              <a:rPr lang="ru-RU" sz="2400" dirty="0">
                <a:cs typeface="Calibri" panose="020F0502020204030204"/>
              </a:rPr>
              <a:t> </a:t>
            </a:r>
            <a:r>
              <a:rPr lang="ru-RU" sz="2400" dirty="0" err="1">
                <a:cs typeface="Calibri" panose="020F0502020204030204"/>
              </a:rPr>
              <a:t>наступні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проблеми</a:t>
            </a:r>
            <a:r>
              <a:rPr lang="ru-RU" sz="2400" dirty="0">
                <a:cs typeface="Calibri" panose="020F0502020204030204"/>
              </a:rPr>
              <a:t>: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ru-RU" sz="2400" dirty="0" err="1">
                <a:cs typeface="Calibri" panose="020F0502020204030204"/>
              </a:rPr>
              <a:t>Складність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виконання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довготривалих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місій</a:t>
            </a:r>
            <a:endParaRPr lang="ru-RU" sz="2400" dirty="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ru-RU" sz="2400" dirty="0" err="1">
                <a:cs typeface="Calibri" panose="020F0502020204030204"/>
              </a:rPr>
              <a:t>Нестача</a:t>
            </a:r>
            <a:r>
              <a:rPr lang="ru-RU" sz="2400" dirty="0">
                <a:cs typeface="Calibri" panose="020F0502020204030204"/>
              </a:rPr>
              <a:t> сил для </a:t>
            </a:r>
            <a:r>
              <a:rPr lang="ru-RU" sz="2400" dirty="0" err="1">
                <a:cs typeface="Calibri" panose="020F0502020204030204"/>
              </a:rPr>
              <a:t>виконання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мирних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актів</a:t>
            </a:r>
            <a:endParaRPr lang="ru-RU" sz="2400" dirty="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ru-RU" sz="2400" dirty="0" err="1">
                <a:cs typeface="Calibri" panose="020F0502020204030204"/>
              </a:rPr>
              <a:t>Неможливість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вирішення</a:t>
            </a:r>
            <a:r>
              <a:rPr lang="ru-RU" sz="2400" dirty="0">
                <a:cs typeface="Calibri" panose="020F0502020204030204"/>
              </a:rPr>
              <a:t> </a:t>
            </a:r>
            <a:r>
              <a:rPr lang="ru-RU" sz="2400" dirty="0" err="1">
                <a:cs typeface="Calibri" panose="020F0502020204030204"/>
              </a:rPr>
              <a:t>внутрішніх</a:t>
            </a:r>
            <a:r>
              <a:rPr lang="ru-RU" sz="2400" dirty="0">
                <a:cs typeface="Calibri" panose="020F0502020204030204"/>
              </a:rPr>
              <a:t> проблем </a:t>
            </a:r>
            <a:r>
              <a:rPr lang="ru-RU" sz="2400" dirty="0" err="1">
                <a:cs typeface="Calibri" panose="020F0502020204030204"/>
              </a:rPr>
              <a:t>невизнаних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країн</a:t>
            </a:r>
            <a:endParaRPr lang="ru-RU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 err="1">
                <a:cs typeface="Calibri" panose="020F0502020204030204"/>
              </a:rPr>
              <a:t>Підсумовуючи</a:t>
            </a:r>
            <a:r>
              <a:rPr lang="ru-RU" sz="2400" dirty="0">
                <a:cs typeface="Calibri" panose="020F0502020204030204"/>
              </a:rPr>
              <a:t>, на мою думку ООН </a:t>
            </a:r>
            <a:r>
              <a:rPr lang="ru-RU" sz="2400" dirty="0" err="1">
                <a:cs typeface="Calibri" panose="020F0502020204030204"/>
              </a:rPr>
              <a:t>слід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розлянути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більш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ширші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варіанти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допомоги</a:t>
            </a:r>
            <a:r>
              <a:rPr lang="ru-RU" sz="2400" dirty="0">
                <a:cs typeface="Calibri" panose="020F0502020204030204"/>
              </a:rPr>
              <a:t> в таких </a:t>
            </a:r>
            <a:r>
              <a:rPr lang="ru-RU" sz="2400" dirty="0" err="1">
                <a:cs typeface="Calibri" panose="020F0502020204030204"/>
              </a:rPr>
              <a:t>ситуаціях</a:t>
            </a:r>
            <a:r>
              <a:rPr lang="ru-RU" sz="2400" dirty="0">
                <a:cs typeface="Calibri" panose="020F0502020204030204"/>
              </a:rPr>
              <a:t> та </a:t>
            </a:r>
            <a:r>
              <a:rPr lang="ru-RU" sz="2400" dirty="0" err="1">
                <a:cs typeface="Calibri" panose="020F0502020204030204"/>
              </a:rPr>
              <a:t>покращити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підготовку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миротворців</a:t>
            </a:r>
            <a:r>
              <a:rPr lang="ru-RU" sz="2400" dirty="0">
                <a:cs typeface="Calibri" panose="020F0502020204030204"/>
              </a:rPr>
              <a:t> для </a:t>
            </a:r>
            <a:r>
              <a:rPr lang="ru-RU" sz="2400" dirty="0" err="1">
                <a:cs typeface="Calibri" panose="020F0502020204030204"/>
              </a:rPr>
              <a:t>зменшення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їх</a:t>
            </a:r>
            <a:r>
              <a:rPr lang="ru-RU" sz="2400" dirty="0">
                <a:cs typeface="Calibri" panose="020F0502020204030204"/>
              </a:rPr>
              <a:t> </a:t>
            </a:r>
            <a:r>
              <a:rPr lang="ru-RU" sz="2400" dirty="0" err="1">
                <a:cs typeface="Calibri" panose="020F0502020204030204"/>
              </a:rPr>
              <a:t>втрат</a:t>
            </a:r>
            <a:r>
              <a:rPr lang="ru-RU" sz="2400" dirty="0">
                <a:cs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46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от, внутренний, укладывае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705AC7C-EBE6-4568-9339-D5367F04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02F39-3E9A-488B-B2BA-AC6D859C6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Дякуємо за увагу</a:t>
            </a:r>
            <a:endParaRPr lang="ru-RU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209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A69F9-0AC1-431C-B8A3-A28B2BD5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331304"/>
            <a:ext cx="4015408" cy="1823228"/>
          </a:xfrm>
        </p:spPr>
        <p:txBody>
          <a:bodyPr anchor="t">
            <a:noAutofit/>
          </a:bodyPr>
          <a:lstStyle/>
          <a:p>
            <a:r>
              <a:rPr lang="en-US" sz="4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МИРОТВОРЧІ МІСІЇ ООН – ЦЕ…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88865-BFE0-4962-9692-D631864D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1655687"/>
            <a:ext cx="3870755" cy="35466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Один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з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найефективніших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інструментів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які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є в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розпорядженні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ООН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для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надання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допомоги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країнам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що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приймають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які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переживають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складний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період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виходу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з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конфліктної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ситуації</a:t>
            </a:r>
            <a:r>
              <a:rPr lang="en-US" sz="240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  <a:endParaRPr lang="ru-RU" sz="2400" dirty="0">
              <a:solidFill>
                <a:schemeClr val="bg1">
                  <a:alpha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B873494-58FE-4EB4-96E5-55258C3A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1" y="104511"/>
            <a:ext cx="6583036" cy="65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952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024287-9721-4BE4-8B2F-5C02C3F98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7025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4A69B-40EF-4A26-AA6C-72DC9B37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1065862"/>
            <a:ext cx="3820061" cy="4726276"/>
          </a:xfrm>
        </p:spPr>
        <p:txBody>
          <a:bodyPr>
            <a:normAutofit/>
          </a:bodyPr>
          <a:lstStyle/>
          <a:p>
            <a:pPr algn="r"/>
            <a:r>
              <a:rPr lang="uk-UA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ПРИНЦИПИ роботи МИРОТВОРЧИХ МІСІЙ ООН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D4E817-EA97-4FE4-9578-B053F7F8F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згода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сторін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;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неупередженість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;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незастосування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сили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крім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випадків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самооборони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захисту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мандата.</a:t>
            </a:r>
            <a:endParaRPr lang="ru-RU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992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D15BC-FBAE-43E0-AF27-A91C7264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85" y="641741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kern="12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Сфери</a:t>
            </a:r>
            <a:r>
              <a:rPr lang="en-US" sz="7200" b="1" kern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діяльності</a:t>
            </a:r>
            <a:endParaRPr lang="en-US" sz="7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0429BF7-9C0D-4D28-8D29-DFF15947A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529384"/>
            <a:ext cx="11496821" cy="33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246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10A1F02-E402-4766-8EC4-1A57DCAED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86" y="611844"/>
            <a:ext cx="11440227" cy="56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19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A6E13-5127-48AF-8116-F5C81123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384313"/>
            <a:ext cx="5599187" cy="1788117"/>
          </a:xfrm>
        </p:spPr>
        <p:txBody>
          <a:bodyPr>
            <a:normAutofit/>
          </a:bodyPr>
          <a:lstStyle/>
          <a:p>
            <a:r>
              <a:rPr lang="en-US" sz="48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Миротворча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sz="48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місія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ООН у </a:t>
            </a:r>
            <a:r>
              <a:rPr lang="en-US" sz="48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Конго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0E7432-9596-47DD-B06B-12787E5E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2333297"/>
            <a:ext cx="5446644" cy="4266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липні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1960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року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уряд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Республіки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Конго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попрохали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ООН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допомогти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зберегти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територіальну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цілісність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країни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від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 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агресії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з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боку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Бельгії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Бельгійські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війська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залишили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Конго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а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провінції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Південне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Касаї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та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Катанга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проголосили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свою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незалежність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Місія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провела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чотири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військові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операції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проти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Катанги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 в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результаті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4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операції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 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провінції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повернулися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до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Конго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 У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червні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1964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року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війська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ООН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залишили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країну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8362B04-4103-400E-9A70-A10C105C2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1" r="12337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723197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936EF-1823-4E21-BA4E-99E3E3BF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30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місіЯ</a:t>
            </a:r>
            <a:r>
              <a:rPr lang="en-US" sz="6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ООН у </a:t>
            </a:r>
            <a:r>
              <a:rPr lang="en-US" sz="60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Сьєрра-Леон</a:t>
            </a:r>
            <a:r>
              <a:rPr lang="ru-RU" sz="6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CE72D42-33CC-46F0-8068-BDEE73C9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10514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461F7-8C16-4DCC-908B-D38C4002CEE4}"/>
              </a:ext>
            </a:extLst>
          </p:cNvPr>
          <p:cNvSpPr txBox="1"/>
          <p:nvPr/>
        </p:nvSpPr>
        <p:spPr>
          <a:xfrm>
            <a:off x="7294774" y="1672010"/>
            <a:ext cx="4664902" cy="44991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Сьєрра-Леоне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африканська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довгий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триває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громадянська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метою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урегулювання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конфлікту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присутн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миротворчі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ООН.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поставлені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мандаті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припинення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вогню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наданн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гуманітарної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координація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правоохоронними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органами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виборів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Генеральний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секретар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ООН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повідомив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зроблено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роззброєння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75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тисяч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бойовиків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знищено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тисяч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одиниць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військової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техніки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35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дерево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C47B0432-6ABB-4CFB-9E0C-6D4E7B44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B900C-2B22-41CE-8FC9-38999468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1065862"/>
            <a:ext cx="3806808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Місія</a:t>
            </a:r>
            <a:r>
              <a:rPr lang="en-US" sz="6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ООН у </a:t>
            </a:r>
            <a:r>
              <a:rPr lang="en-US" sz="6000" b="1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Бурунді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B5C1A73-CB6F-4F0B-B39B-16ACF17707EE}"/>
              </a:ext>
            </a:extLst>
          </p:cNvPr>
          <p:cNvSpPr txBox="1"/>
          <p:nvPr/>
        </p:nvSpPr>
        <p:spPr>
          <a:xfrm>
            <a:off x="5155379" y="1065862"/>
            <a:ext cx="6347196" cy="47262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Миротворча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місія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ООН у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Бурунді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діяла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</a:t>
            </a:r>
            <a:r>
              <a:rPr lang="uk-U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році,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метою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надання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підтримки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допомога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народу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Бурунді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зусиллях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відновлення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міцного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миру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національного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примирення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передбачено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Арушській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угоді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2000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Безсумнівно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привнесла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здійснено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припинення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вогню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ухвалення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онституції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референдуму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демократичні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вибори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533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емля, внешний, человек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00839366-CDDE-41BC-A956-A0BB9FF64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25126-4007-4635-BD67-87719F64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МІСІЯ ООН В МАЛІ</a:t>
            </a:r>
            <a:r>
              <a:rPr lang="en-US" sz="5400" b="1" cap="all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endParaRPr lang="ru-RU" sz="54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EFF8A-8B0B-41BE-9729-8BACD6EF3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3" y="853673"/>
            <a:ext cx="5715000" cy="50047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Після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перших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вільних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виборів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у 1992 р.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Малі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довгий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час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вважалося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зразковою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демократією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у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Західній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Африці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Однак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після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військового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путчу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збройних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заворушень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та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uk-U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прихід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сепаратистів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-туарег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з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півночі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країни</a:t>
            </a:r>
            <a:r>
              <a:rPr lang="uk-U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держава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поринула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у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хаос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 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середині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2015 р.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конфліктуючі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сторони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підписали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в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Алжирі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мирну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угоду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Миротворча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місія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ООН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має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підтримувати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реалізацію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цієї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угоди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укладеної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між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мал</a:t>
            </a:r>
            <a:r>
              <a:rPr lang="uk-U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і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йським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урядом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та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повстанцями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 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</p:txBody>
      </p:sp>
      <p:sp>
        <p:nvSpPr>
          <p:cNvPr id="18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21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theme/theme1.xml><?xml version="1.0" encoding="utf-8"?>
<a:theme xmlns:a="http://schemas.openxmlformats.org/drawingml/2006/main" name="GradientVTI">
  <a:themeElements>
    <a:clrScheme name="Стандартная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583</Words>
  <Application>Microsoft Office PowerPoint</Application>
  <PresentationFormat>Широкоэкранный</PresentationFormat>
  <Paragraphs>69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Univers</vt:lpstr>
      <vt:lpstr>Wingdings</vt:lpstr>
      <vt:lpstr>GradientVTI</vt:lpstr>
      <vt:lpstr>Тема Office</vt:lpstr>
      <vt:lpstr>МИРОТВОРЧІ МІСІЇ ООН: Позитивні чинники та недоліки</vt:lpstr>
      <vt:lpstr>МИРОТВОРЧІ МІСІЇ ООН – ЦЕ…</vt:lpstr>
      <vt:lpstr>ПРИНЦИПИ роботи МИРОТВОРЧИХ МІСІЙ ООН</vt:lpstr>
      <vt:lpstr>Сфери діяльності</vt:lpstr>
      <vt:lpstr>Презентация PowerPoint</vt:lpstr>
      <vt:lpstr>Миротворча місія ООН у Конго</vt:lpstr>
      <vt:lpstr>місіЯ ООН у Сьєрра-ЛеонЕ</vt:lpstr>
      <vt:lpstr>Місія ООН у Бурунді</vt:lpstr>
      <vt:lpstr>МІСІЯ ООН В МАЛІ </vt:lpstr>
      <vt:lpstr>Позитивні чинники</vt:lpstr>
      <vt:lpstr>Невдалі операції</vt:lpstr>
      <vt:lpstr>"Тимчасова" місія ООН у Лівані</vt:lpstr>
      <vt:lpstr>"Тимчасова" місія ООН у Лівані</vt:lpstr>
      <vt:lpstr>Місія ООН у Боснії та Герцеговині</vt:lpstr>
      <vt:lpstr>Місія ООН у Боснії та Герцеговині</vt:lpstr>
      <vt:lpstr>Місія ООН у Косові</vt:lpstr>
      <vt:lpstr>Місія ООН у Косові</vt:lpstr>
      <vt:lpstr>Проблеми та недоліки</vt:lpstr>
      <vt:lpstr>Дякуємо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Запорожченко</dc:creator>
  <cp:lastModifiedBy>Марина Запорожченко</cp:lastModifiedBy>
  <cp:revision>369</cp:revision>
  <dcterms:created xsi:type="dcterms:W3CDTF">2012-07-30T23:42:41Z</dcterms:created>
  <dcterms:modified xsi:type="dcterms:W3CDTF">2021-11-12T07:16:23Z</dcterms:modified>
</cp:coreProperties>
</file>