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8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9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3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56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8491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4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21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52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9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8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1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1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5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0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3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7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0DB5-3F6E-4B6D-B887-24927C62D3B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0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CB936-F401-4D3E-811F-3D51C35F0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4" y="1358493"/>
            <a:ext cx="9144000" cy="3140508"/>
          </a:xfrm>
        </p:spPr>
        <p:txBody>
          <a:bodyPr>
            <a:noAutofit/>
          </a:bodyPr>
          <a:lstStyle/>
          <a:p>
            <a:r>
              <a:rPr lang="uk-UA" sz="4800" dirty="0"/>
              <a:t>студентський науковий гурток</a:t>
            </a:r>
            <a:br>
              <a:rPr lang="uk-UA" sz="4800" dirty="0"/>
            </a:br>
            <a:r>
              <a:rPr lang="uk-UA" sz="4800" dirty="0"/>
              <a:t> </a:t>
            </a:r>
            <a:br>
              <a:rPr lang="ru-RU" sz="4800" dirty="0"/>
            </a:br>
            <a:r>
              <a:rPr lang="uk-UA" sz="4800" b="1" dirty="0"/>
              <a:t>«МАТЕМАТИЧНЕ МОДЕЛЮВАННЯ ЕЛЕКТРОМАГНІТНИХ ПРОЦЕСІВ В ЕЛЕКТРОТЕХНІЧНИХ ПРИСТРОЯХ»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B32987-8A54-4AF7-B30E-C08E87876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164" y="4664220"/>
            <a:ext cx="9144000" cy="425016"/>
          </a:xfrm>
        </p:spPr>
        <p:txBody>
          <a:bodyPr/>
          <a:lstStyle/>
          <a:p>
            <a:pPr algn="r"/>
            <a:r>
              <a:rPr lang="uk-UA" dirty="0"/>
              <a:t>керівник доц. Сорокін Д.С.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02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151" y="225791"/>
            <a:ext cx="10145831" cy="12808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Модель </a:t>
            </a:r>
            <a:r>
              <a:rPr lang="ru-RU" dirty="0" err="1">
                <a:cs typeface="Times New Roman" panose="02020603050405020304" pitchFamily="18" charset="0"/>
              </a:rPr>
              <a:t>процесу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індукційного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нагріву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вихровими</a:t>
            </a:r>
            <a:r>
              <a:rPr lang="ru-RU" dirty="0">
                <a:cs typeface="Times New Roman" panose="02020603050405020304" pitchFamily="18" charset="0"/>
              </a:rPr>
              <a:t> струмами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7" b="8426"/>
          <a:stretch/>
        </p:blipFill>
        <p:spPr bwMode="auto">
          <a:xfrm>
            <a:off x="1054102" y="1798951"/>
            <a:ext cx="5140826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2340" y="6084515"/>
            <a:ext cx="345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Розташування елементів системи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166" y="1414348"/>
            <a:ext cx="414337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472288" y="6084515"/>
            <a:ext cx="409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Переріз пристрою індукційного нагріву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86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617" y="624110"/>
            <a:ext cx="10074996" cy="128089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cs typeface="Times New Roman" panose="02020603050405020304" pitchFamily="18" charset="0"/>
              </a:rPr>
              <a:t>Результати розрахунків вихрових струмів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53" y="2013378"/>
            <a:ext cx="1991003" cy="317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58" y="1673557"/>
            <a:ext cx="824230" cy="38519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95746" y="5785422"/>
            <a:ext cx="472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Розподіл діючого значення вихрових струмів у заготовці при частоті індуктора 100 </a:t>
            </a:r>
            <a:r>
              <a:rPr lang="uk-UA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Гц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7322993" y="2026927"/>
          <a:ext cx="20193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Точечный рисунок" r:id="rId5" imgW="2010056" imgH="3153215" progId="Paint.Picture">
                  <p:embed/>
                </p:oleObj>
              </mc:Choice>
              <mc:Fallback>
                <p:oleObj name="Точечный рисунок" r:id="rId5" imgW="2010056" imgH="3153215" progId="Paint.Picture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2993" y="2026927"/>
                        <a:ext cx="2019300" cy="316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345150" y="26785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/>
          </p:cNvGraphicFramePr>
          <p:nvPr/>
        </p:nvGraphicFramePr>
        <p:xfrm>
          <a:off x="9933709" y="1625579"/>
          <a:ext cx="828675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Точечный рисунок" r:id="rId7" imgW="2980952" imgH="15209524" progId="Paint.Picture">
                  <p:embed/>
                </p:oleObj>
              </mc:Choice>
              <mc:Fallback>
                <p:oleObj name="Точечный рисунок" r:id="rId7" imgW="2980952" imgH="15209524" progId="Paint.Picture">
                  <p:embed/>
                  <p:pic>
                    <p:nvPicPr>
                      <p:cNvPr id="10" name="Объект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3709" y="1625579"/>
                        <a:ext cx="828675" cy="384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698673" y="5785422"/>
            <a:ext cx="465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Розподіл діючого значення вихрових струмів у заготовці при частоті індуктора 400 </a:t>
            </a:r>
            <a:r>
              <a:rPr lang="uk-UA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Гц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6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6CA21-3EEB-40DA-B451-95046FD7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/>
              <a:t>Загальна характеристика діяльності гуртка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B04C7-9F17-46EE-A528-B295EA757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320" y="2133600"/>
            <a:ext cx="10325292" cy="3777622"/>
          </a:xfrm>
        </p:spPr>
        <p:txBody>
          <a:bodyPr>
            <a:normAutofit/>
          </a:bodyPr>
          <a:lstStyle/>
          <a:p>
            <a:pPr algn="just"/>
            <a:r>
              <a:rPr lang="uk-UA" altLang="ru-RU" dirty="0"/>
              <a:t>В роботі гуртка приймають участь 13 студентів ОС “Бакалавр” та “Магістр” </a:t>
            </a:r>
          </a:p>
          <a:p>
            <a:pPr algn="just"/>
            <a:r>
              <a:rPr lang="uk-UA" altLang="ru-RU" dirty="0"/>
              <a:t>Метою діяльності наукового гуртка “</a:t>
            </a:r>
            <a:r>
              <a:rPr lang="ru-RU" altLang="ru-RU" dirty="0" err="1"/>
              <a:t>Математичне</a:t>
            </a:r>
            <a:r>
              <a:rPr lang="ru-RU" altLang="ru-RU" dirty="0"/>
              <a:t> </a:t>
            </a:r>
            <a:r>
              <a:rPr lang="ru-RU" altLang="ru-RU" dirty="0" err="1"/>
              <a:t>моделювання</a:t>
            </a:r>
            <a:r>
              <a:rPr lang="ru-RU" altLang="ru-RU" dirty="0"/>
              <a:t> </a:t>
            </a:r>
            <a:r>
              <a:rPr lang="ru-RU" altLang="ru-RU" dirty="0" err="1"/>
              <a:t>електромагнітних</a:t>
            </a:r>
            <a:r>
              <a:rPr lang="ru-RU" altLang="ru-RU" dirty="0"/>
              <a:t> </a:t>
            </a:r>
            <a:r>
              <a:rPr lang="ru-RU" altLang="ru-RU" dirty="0" err="1"/>
              <a:t>процесів</a:t>
            </a:r>
            <a:r>
              <a:rPr lang="ru-RU" altLang="ru-RU" dirty="0"/>
              <a:t> в </a:t>
            </a:r>
            <a:r>
              <a:rPr lang="ru-RU" altLang="ru-RU" dirty="0" err="1"/>
              <a:t>електротехнічних</a:t>
            </a:r>
            <a:r>
              <a:rPr lang="ru-RU" altLang="ru-RU" dirty="0"/>
              <a:t> </a:t>
            </a:r>
            <a:r>
              <a:rPr lang="ru-RU" altLang="ru-RU" dirty="0" err="1"/>
              <a:t>пристроях</a:t>
            </a:r>
            <a:r>
              <a:rPr lang="uk-UA" altLang="ru-RU" dirty="0"/>
              <a:t>” є закріплення і розширення знань, отриманих студентами при вивченні дисциплін “Теоретичні основи електротехніки, Електричні машини, Електричні апарати, Вища математика” та отримання навичок дослідницької роботи.</a:t>
            </a:r>
          </a:p>
          <a:p>
            <a:pPr algn="just"/>
            <a:r>
              <a:rPr lang="uk-UA" altLang="ru-RU" dirty="0"/>
              <a:t>У роботі гуртка приймають участь студенти ННІ енергетики,  автоматики і енергозбереження.</a:t>
            </a:r>
          </a:p>
          <a:p>
            <a:pPr algn="just"/>
            <a:r>
              <a:rPr lang="uk-UA" altLang="ru-RU" dirty="0"/>
              <a:t>Під час навчального року було проведено 14 засідань гуртка в </a:t>
            </a:r>
            <a:r>
              <a:rPr lang="uk-UA" altLang="ru-RU" dirty="0" err="1"/>
              <a:t>ауд</a:t>
            </a:r>
            <a:r>
              <a:rPr lang="uk-UA" altLang="ru-RU" dirty="0"/>
              <a:t>. 31 к. 8 та онлайн.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67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2D839-CE11-4689-BF0B-978FB152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/>
              <a:t>План роботи гуртка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3A24A-ED9E-4370-BEB4-DEB0E569F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415" y="2133600"/>
            <a:ext cx="10214197" cy="3777622"/>
          </a:xfrm>
        </p:spPr>
        <p:txBody>
          <a:bodyPr>
            <a:noAutofit/>
          </a:bodyPr>
          <a:lstStyle/>
          <a:p>
            <a:r>
              <a:rPr lang="uk-UA" sz="1600" dirty="0"/>
              <a:t>Розрахунок однофазних нелінійних кіл постійного та змінного струму засобами </a:t>
            </a:r>
            <a:r>
              <a:rPr lang="uk-UA" sz="1600" dirty="0" err="1"/>
              <a:t>Mathcad</a:t>
            </a:r>
            <a:r>
              <a:rPr lang="uk-UA" sz="1600" dirty="0"/>
              <a:t>. </a:t>
            </a:r>
          </a:p>
          <a:p>
            <a:r>
              <a:rPr lang="uk-UA" sz="1600" dirty="0"/>
              <a:t>Розробка конструкції </a:t>
            </a:r>
            <a:r>
              <a:rPr lang="uk-UA" sz="1600" dirty="0" err="1"/>
              <a:t>багатоелектродного</a:t>
            </a:r>
            <a:r>
              <a:rPr lang="uk-UA" sz="1600" dirty="0"/>
              <a:t> заземлювача промислового об’єкту з використанням програмного комплексу </a:t>
            </a:r>
            <a:r>
              <a:rPr lang="uk-UA" sz="1600" dirty="0" err="1"/>
              <a:t>Comsol</a:t>
            </a:r>
            <a:r>
              <a:rPr lang="uk-UA" sz="1600" dirty="0"/>
              <a:t> </a:t>
            </a:r>
            <a:r>
              <a:rPr lang="uk-UA" sz="1600" dirty="0" err="1"/>
              <a:t>Multiphysics</a:t>
            </a:r>
            <a:r>
              <a:rPr lang="uk-UA" sz="1600" dirty="0"/>
              <a:t> </a:t>
            </a:r>
          </a:p>
          <a:p>
            <a:r>
              <a:rPr lang="uk-UA" sz="1600" dirty="0"/>
              <a:t>Аналіз ітераційних методів розрахунку перехідних режимів роботи електричних кіл.</a:t>
            </a:r>
          </a:p>
          <a:p>
            <a:r>
              <a:rPr lang="uk-UA" sz="1600" dirty="0"/>
              <a:t>Принципи збереження енергії в агропромисловому комплексі. </a:t>
            </a:r>
          </a:p>
          <a:p>
            <a:r>
              <a:rPr lang="uk-UA" sz="1600" dirty="0"/>
              <a:t>Дослідження нестаціонарних режимів роботи кабельних ліній 6-10 кВ з різними типами ізоляції </a:t>
            </a:r>
          </a:p>
          <a:p>
            <a:r>
              <a:rPr lang="uk-UA" sz="1600" dirty="0"/>
              <a:t>Вибір раціональних методів розрахунку складних електричних кіл.</a:t>
            </a:r>
          </a:p>
          <a:p>
            <a:r>
              <a:rPr lang="uk-UA" sz="1600" dirty="0"/>
              <a:t>Моделювання режимів роботи автоматичного вимикача живлення низької напруги. </a:t>
            </a:r>
          </a:p>
          <a:p>
            <a:r>
              <a:rPr lang="uk-UA" sz="1600" dirty="0"/>
              <a:t>Дослідження електромагнітних та теплових процесів при різних типах з’єднання електричних шин </a:t>
            </a:r>
          </a:p>
          <a:p>
            <a:r>
              <a:rPr lang="uk-UA" sz="1600" dirty="0"/>
              <a:t>Пристрій локального індукційного нагріву. </a:t>
            </a:r>
          </a:p>
        </p:txBody>
      </p:sp>
    </p:spTree>
    <p:extLst>
      <p:ext uri="{BB962C8B-B14F-4D97-AF65-F5344CB8AC3E}">
        <p14:creationId xmlns:p14="http://schemas.microsoft.com/office/powerpoint/2010/main" val="246159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872B1E-1483-40D1-A62D-EBF62234F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01" y="3706376"/>
            <a:ext cx="6688822" cy="3335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AA6688-28E9-42E2-BA2E-6DC72EF4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56" y="889741"/>
            <a:ext cx="5606642" cy="28166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72F668-6BE7-4362-B605-C0C2F9B67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2" y="1233179"/>
            <a:ext cx="6133307" cy="331365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DAEE582-DAA4-459D-98F0-058AAD9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237" y="249296"/>
            <a:ext cx="8911687" cy="1280890"/>
          </a:xfrm>
        </p:spPr>
        <p:txBody>
          <a:bodyPr/>
          <a:lstStyle/>
          <a:p>
            <a:r>
              <a:rPr lang="uk-UA" altLang="ru-RU" dirty="0"/>
              <a:t>Засідання гуртка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12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4D997-7887-4AA6-9495-3E9EC9C2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/>
              <a:t>Результати роботи гуртка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ADE63-FC00-42E9-9773-069EF01B0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224" y="2928359"/>
            <a:ext cx="10436388" cy="2156389"/>
          </a:xfrm>
        </p:spPr>
        <p:txBody>
          <a:bodyPr/>
          <a:lstStyle/>
          <a:p>
            <a:pPr marL="0" indent="0">
              <a:buNone/>
            </a:pPr>
            <a:r>
              <a:rPr lang="uk-UA" altLang="ru-RU" dirty="0">
                <a:cs typeface="Times New Roman" panose="02020603050405020304" pitchFamily="18" charset="0"/>
              </a:rPr>
              <a:t>Апробації на конференціях і семінарах:</a:t>
            </a:r>
          </a:p>
          <a:p>
            <a:r>
              <a:rPr lang="uk-UA" dirty="0"/>
              <a:t>Міжнародній науково-технічній конференції ПРОБЛЕМИ СУЧАСНОЇ ЕНЕРГЕТИКИ І АВТОМАТИКИ В СИСТЕМІ ПРИРОДОКОРИСТУВАННЯ (ТЕОРІЯ, ПРАКТИКА, ІСТОРІЯ, ОСВІТА)</a:t>
            </a:r>
            <a:endParaRPr lang="ru-RU" dirty="0"/>
          </a:p>
          <a:p>
            <a:r>
              <a:rPr lang="uk-UA" dirty="0"/>
              <a:t>76-ї науково-практичної онлайн конференції студентів «Енергозабезпечення, </a:t>
            </a:r>
            <a:r>
              <a:rPr lang="uk-UA" dirty="0" err="1"/>
              <a:t>електротехнології</a:t>
            </a:r>
            <a:r>
              <a:rPr lang="uk-UA" dirty="0"/>
              <a:t>, електротехніка та інтелектуальні управляючі системи в АПК»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68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D3C22-F9E9-4E11-81F9-5E072E1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236" y="624110"/>
            <a:ext cx="10581665" cy="1280890"/>
          </a:xfrm>
        </p:spPr>
        <p:txBody>
          <a:bodyPr>
            <a:normAutofit/>
          </a:bodyPr>
          <a:lstStyle/>
          <a:p>
            <a:r>
              <a:rPr lang="uk-UA" altLang="ru-RU" dirty="0">
                <a:solidFill>
                  <a:srgbClr val="006666"/>
                </a:solidFill>
                <a:cs typeface="Times New Roman" panose="02020603050405020304" pitchFamily="18" charset="0"/>
              </a:rPr>
              <a:t>Результати проведених досліджень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FF21E-79EC-455E-9F60-183F69AE4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946" y="3094557"/>
            <a:ext cx="10581666" cy="2241847"/>
          </a:xfrm>
        </p:spPr>
        <p:txBody>
          <a:bodyPr>
            <a:normAutofit lnSpcReduction="10000"/>
          </a:bodyPr>
          <a:lstStyle/>
          <a:p>
            <a:r>
              <a:rPr lang="uk-UA" kern="0" dirty="0">
                <a:solidFill>
                  <a:srgbClr val="006666"/>
                </a:solidFill>
                <a:cs typeface="Times New Roman" pitchFamily="18" charset="0"/>
              </a:rPr>
              <a:t>Подано наукову розробку на конкурс студентських наукових робіт за спеціалізацією «Електротехніка та електромеханіка» за темою </a:t>
            </a:r>
            <a:r>
              <a:rPr lang="uk-UA" dirty="0"/>
              <a:t>«ПРИСТРІЙ ЛОКАЛЬНОГО ВИСОКОЧАСТОТНОГО ІНДУКЦІЙНОГО НАГРІВУ» автор Донець Захар.</a:t>
            </a:r>
          </a:p>
          <a:p>
            <a:endParaRPr lang="uk-UA" b="1" u="sng" kern="0" dirty="0">
              <a:solidFill>
                <a:srgbClr val="006666"/>
              </a:solidFill>
              <a:cs typeface="Times New Roman" pitchFamily="18" charset="0"/>
            </a:endParaRPr>
          </a:p>
          <a:p>
            <a:r>
              <a:rPr lang="uk-UA" b="1" dirty="0"/>
              <a:t>Об'єктом дослідження</a:t>
            </a:r>
            <a:r>
              <a:rPr lang="uk-UA" dirty="0"/>
              <a:t> є електромагнітні та теплові процеси в електромеханічних системах.</a:t>
            </a:r>
            <a:br>
              <a:rPr lang="ru-RU" b="1" u="sng" kern="0" dirty="0">
                <a:solidFill>
                  <a:srgbClr val="006666"/>
                </a:solidFill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32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1295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ПРИСТРОЮ ІНДУКЦІЙНОГО НАГРІВУ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/>
          <a:stretch/>
        </p:blipFill>
        <p:spPr bwMode="auto">
          <a:xfrm>
            <a:off x="2588635" y="1193656"/>
            <a:ext cx="8453438" cy="4860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4763" y="6220692"/>
            <a:ext cx="7037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Принципова схема пристрою локального індукційного нагріву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1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B650E-893F-4D90-9982-0218B54F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793" y="264920"/>
            <a:ext cx="9863819" cy="1640080"/>
          </a:xfrm>
        </p:spPr>
        <p:txBody>
          <a:bodyPr>
            <a:noAutofit/>
          </a:bodyPr>
          <a:lstStyle/>
          <a:p>
            <a:r>
              <a:rPr lang="uk-UA" dirty="0">
                <a:ea typeface="Calibri" panose="020F0502020204030204" pitchFamily="34" charset="0"/>
                <a:cs typeface="Calibri" panose="020F0502020204030204" pitchFamily="34" charset="0"/>
              </a:rPr>
              <a:t>Розподіл напруги на поверхні стрижня заземлення </a:t>
            </a:r>
            <a:r>
              <a:rPr lang="ru-RU" dirty="0"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dirty="0" err="1">
                <a:ea typeface="Calibri" panose="020F0502020204030204" pitchFamily="34" charset="0"/>
                <a:cs typeface="Calibri" panose="020F0502020204030204" pitchFamily="34" charset="0"/>
              </a:rPr>
              <a:t>наявності</a:t>
            </a:r>
            <a:r>
              <a:rPr lang="ru-RU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Calibri" panose="020F0502020204030204" pitchFamily="34" charset="0"/>
              </a:rPr>
              <a:t>плівки</a:t>
            </a:r>
            <a:r>
              <a:rPr lang="ru-RU" dirty="0">
                <a:ea typeface="Calibri" panose="020F0502020204030204" pitchFamily="34" charset="0"/>
                <a:cs typeface="Calibri" panose="020F0502020204030204" pitchFamily="34" charset="0"/>
              </a:rPr>
              <a:t> окислу </a:t>
            </a:r>
            <a:r>
              <a:rPr lang="ru-RU" dirty="0" err="1">
                <a:ea typeface="Calibri" panose="020F0502020204030204" pitchFamily="34" charset="0"/>
                <a:cs typeface="Calibri" panose="020F0502020204030204" pitchFamily="34" charset="0"/>
              </a:rPr>
              <a:t>провідністю</a:t>
            </a:r>
            <a:r>
              <a:rPr lang="ru-RU" dirty="0">
                <a:ea typeface="Calibri" panose="020F0502020204030204" pitchFamily="34" charset="0"/>
                <a:cs typeface="Calibri" panose="020F0502020204030204" pitchFamily="34" charset="0"/>
              </a:rPr>
              <a:t> 10-6 См</a:t>
            </a:r>
            <a:r>
              <a:rPr lang="uk-UA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580A28-EFDB-45B5-BCF1-FB37CCE6C9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48" y="2072140"/>
            <a:ext cx="7706336" cy="46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55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81732A-F562-48A7-A32E-D1CCB12178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25893"/>
            <a:ext cx="4460951" cy="305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CB2D97-EF32-4103-9C5C-639C865AC3C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8601" b="19184"/>
          <a:stretch/>
        </p:blipFill>
        <p:spPr bwMode="auto">
          <a:xfrm>
            <a:off x="5674407" y="2538101"/>
            <a:ext cx="5679393" cy="3546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D13C4E-C68E-41E1-B7B8-34809CA4CA83}"/>
              </a:ext>
            </a:extLst>
          </p:cNvPr>
          <p:cNvSpPr/>
          <p:nvPr/>
        </p:nvSpPr>
        <p:spPr>
          <a:xfrm>
            <a:off x="492807" y="1550501"/>
            <a:ext cx="480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Загальний вигляд системи заземлення опори електропередачі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92AC33-D9B3-4C3A-B42C-6FFE6337FF47}"/>
              </a:ext>
            </a:extLst>
          </p:cNvPr>
          <p:cNvSpPr/>
          <p:nvPr/>
        </p:nvSpPr>
        <p:spPr>
          <a:xfrm>
            <a:off x="5747758" y="1490679"/>
            <a:ext cx="5606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Розподіл потенціалу електричного поля при напрузі 10000 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778379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363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Точечный рисунок</vt:lpstr>
      <vt:lpstr>студентський науковий гурток   «МАТЕМАТИЧНЕ МОДЕЛЮВАННЯ ЕЛЕКТРОМАГНІТНИХ ПРОЦЕСІВ В ЕЛЕКТРОТЕХНІЧНИХ ПРИСТРОЯХ»</vt:lpstr>
      <vt:lpstr>Загальна характеристика діяльності гуртка</vt:lpstr>
      <vt:lpstr>План роботи гуртка</vt:lpstr>
      <vt:lpstr>Засідання гуртка</vt:lpstr>
      <vt:lpstr>Результати роботи гуртка</vt:lpstr>
      <vt:lpstr>Результати проведених досліджень</vt:lpstr>
      <vt:lpstr>РОЗРОБКА ПРИСТРОЮ ІНДУКЦІЙНОГО НАГРІВУ</vt:lpstr>
      <vt:lpstr>Розподіл напруги на поверхні стрижня заземлення при наявності плівки окислу провідністю 10-6 См </vt:lpstr>
      <vt:lpstr>Презентация PowerPoint</vt:lpstr>
      <vt:lpstr>Модель процесу індукційного нагріву вихровими струмами</vt:lpstr>
      <vt:lpstr>Результати розрахунків вихрових струмів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студентський науковий гурток   «МАТЕМАТИЧНЕ МОДЕЛЮВАННЯ ЕЛЕКТРОМАГНІТНИХ ПРОЦЕСІВ В ЕЛЕКТРОТЕХНІЧНИХ ПРИСТРОЯХ»</dc:title>
  <dc:creator>Дмитрий Сорокин</dc:creator>
  <cp:lastModifiedBy>Дмитрий Сорокин</cp:lastModifiedBy>
  <cp:revision>4</cp:revision>
  <dcterms:created xsi:type="dcterms:W3CDTF">2022-05-02T19:41:25Z</dcterms:created>
  <dcterms:modified xsi:type="dcterms:W3CDTF">2023-05-07T18:10:38Z</dcterms:modified>
</cp:coreProperties>
</file>