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71" r:id="rId10"/>
    <p:sldId id="283" r:id="rId11"/>
    <p:sldId id="260" r:id="rId12"/>
    <p:sldId id="272" r:id="rId13"/>
    <p:sldId id="273" r:id="rId14"/>
    <p:sldId id="284" r:id="rId15"/>
    <p:sldId id="259" r:id="rId16"/>
    <p:sldId id="261" r:id="rId17"/>
    <p:sldId id="275" r:id="rId18"/>
    <p:sldId id="285" r:id="rId19"/>
    <p:sldId id="288" r:id="rId20"/>
    <p:sldId id="276" r:id="rId21"/>
    <p:sldId id="279" r:id="rId22"/>
    <p:sldId id="277" r:id="rId23"/>
    <p:sldId id="287" r:id="rId24"/>
    <p:sldId id="282" r:id="rId25"/>
    <p:sldId id="280" r:id="rId26"/>
    <p:sldId id="281" r:id="rId27"/>
    <p:sldId id="26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1"/>
    <a:srgbClr val="FFCC00"/>
    <a:srgbClr val="55A839"/>
    <a:srgbClr val="69B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10" autoAdjust="0"/>
    <p:restoredTop sz="94660"/>
  </p:normalViewPr>
  <p:slideViewPr>
    <p:cSldViewPr showGuides="1">
      <p:cViewPr varScale="1">
        <p:scale>
          <a:sx n="71" d="100"/>
          <a:sy n="71" d="100"/>
        </p:scale>
        <p:origin x="82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71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881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2848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18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3133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038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530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961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2091000" y="447750"/>
            <a:ext cx="967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1021555"/>
            <a:ext cx="3420000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E73841-EE02-4C80-87BF-07D6556EAF56}"/>
              </a:ext>
            </a:extLst>
          </p:cNvPr>
          <p:cNvSpPr/>
          <p:nvPr userDrawn="1"/>
        </p:nvSpPr>
        <p:spPr>
          <a:xfrm>
            <a:off x="3862862" y="1172162"/>
            <a:ext cx="652675" cy="4320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55A83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000" y="1578587"/>
            <a:ext cx="65250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2850" y="3330574"/>
            <a:ext cx="6525000" cy="13255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26937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381000" y="447748"/>
            <a:ext cx="967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41000" y="1021554"/>
            <a:ext cx="4098388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97" y="1008954"/>
            <a:ext cx="65250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747" y="2574000"/>
            <a:ext cx="6525000" cy="326244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8746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74" y="363655"/>
            <a:ext cx="7261501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574" y="1407123"/>
            <a:ext cx="7261501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>
            <a:off x="364496" y="3159001"/>
            <a:ext cx="11860355" cy="33459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F1016137-3C71-4CC5-8D39-5B331A8FB3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951" y="729000"/>
            <a:ext cx="3698551" cy="530669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218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34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 flipV="1">
            <a:off x="-3" y="-3"/>
            <a:ext cx="12224851" cy="68580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94825C-1044-450A-8E35-14455AD09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3429000"/>
            <a:ext cx="7334250" cy="14843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4C9FB-B954-402C-8866-2914B60C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75" y="1944000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85835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 flipH="1">
            <a:off x="0" y="0"/>
            <a:ext cx="2091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369001"/>
            <a:ext cx="4050000" cy="6165000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2850" y="864000"/>
            <a:ext cx="6918150" cy="526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66086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8031000" y="447747"/>
            <a:ext cx="373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502" y="3654002"/>
            <a:ext cx="6525000" cy="260999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37227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6000" y="594000"/>
            <a:ext cx="4140000" cy="5714999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44A2944D-4376-4EA8-B7C1-B1C6B47FD3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66001" y="4079565"/>
            <a:ext cx="4140000" cy="2544434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832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449" y="594001"/>
            <a:ext cx="64935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0949" y="1736324"/>
            <a:ext cx="6525000" cy="85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DD62E3-6759-4646-858D-375433F62C6C}"/>
              </a:ext>
            </a:extLst>
          </p:cNvPr>
          <p:cNvSpPr/>
          <p:nvPr userDrawn="1"/>
        </p:nvSpPr>
        <p:spPr>
          <a:xfrm flipH="1">
            <a:off x="-1" y="6308998"/>
            <a:ext cx="7423501" cy="54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C2B4DA70-53E7-4B96-A26A-9E85A3ED9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5999" y="594001"/>
            <a:ext cx="4410001" cy="566999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44A2944D-4376-4EA8-B7C1-B1C6B47FD3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449" y="2915548"/>
            <a:ext cx="2970897" cy="3667949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id="{545BF82E-0005-4C40-9F7D-EF474BCD32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0448" y="2915547"/>
            <a:ext cx="2970897" cy="366794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130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 flipV="1">
            <a:off x="-2" y="-2"/>
            <a:ext cx="12224851" cy="342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F1016137-3C71-4CC5-8D39-5B331A8FB3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724" y="440624"/>
            <a:ext cx="3698551" cy="5868376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9160C400-2233-4E4D-A368-4290EA142A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9917" y="1584000"/>
            <a:ext cx="7261501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754F3962-98E8-4124-9F3B-E312F367A8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6001" y="3617466"/>
            <a:ext cx="7261501" cy="269153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077FD-7CCC-4AC8-9F72-74535704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001" y="388935"/>
            <a:ext cx="7275418" cy="119506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8372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52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90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20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822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628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87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281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3ADA9-3231-4B22-B735-3A52651D148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  <p:pic>
        <p:nvPicPr>
          <p:cNvPr id="36" name="Рисунок 35">
            <a:hlinkClick r:id="rId27"/>
            <a:extLst>
              <a:ext uri="{FF2B5EF4-FFF2-40B4-BE49-F238E27FC236}">
                <a16:creationId xmlns:a16="http://schemas.microsoft.com/office/drawing/2014/main" id="{04EFABF7-9814-4A5F-B176-1A217D8D1B7A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8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3790031" y="3032222"/>
            <a:ext cx="839164" cy="29315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89724" y="1201110"/>
            <a:ext cx="8395063" cy="11113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 факультет</a:t>
            </a:r>
            <a:b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фінансів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46000" y="3103846"/>
            <a:ext cx="8026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НАУКОВИЙ ГУРТОК</a:t>
            </a:r>
          </a:p>
          <a:p>
            <a:pPr algn="ctr"/>
            <a:r>
              <a:rPr lang="uk-UA" sz="3200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«ФІНАНСИСТ»</a:t>
            </a:r>
            <a:endParaRPr lang="ru-RU" sz="3200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2734" y="270957"/>
            <a:ext cx="8513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університет біоресурсів і природокористування України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uk-UA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7" y="188128"/>
            <a:ext cx="1709580" cy="20259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113" y="1142943"/>
            <a:ext cx="945000" cy="9487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113" y="2091723"/>
            <a:ext cx="945000" cy="945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0" y="3984470"/>
            <a:ext cx="3082726" cy="28593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687222" y="5859000"/>
            <a:ext cx="6544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 за 20</a:t>
            </a:r>
            <a:r>
              <a:rPr lang="en-US" sz="2800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uk-UA" sz="2800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2800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800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р</a:t>
            </a:r>
            <a:r>
              <a:rPr lang="uk-UA" sz="2800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77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91000" y="369000"/>
            <a:ext cx="8911687" cy="1280890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27.09.2020 р. було проведено онлайн засідання гуртка «Фінансист»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46" y="3204000"/>
            <a:ext cx="5307797" cy="3440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00" y="1809000"/>
            <a:ext cx="7071726" cy="37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2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361CA63C-6B0F-478E-AD14-AA33C8E4F2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41000" y="369000"/>
            <a:ext cx="9270000" cy="11250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жовтня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року  – участь у IV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-практичному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Професійні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фінансиста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викликів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0" name="Стрелка углом 9"/>
          <p:cNvSpPr/>
          <p:nvPr/>
        </p:nvSpPr>
        <p:spPr>
          <a:xfrm>
            <a:off x="606000" y="3069000"/>
            <a:ext cx="3150000" cy="3789000"/>
          </a:xfrm>
          <a:prstGeom prst="bentArrow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83" y="2079000"/>
            <a:ext cx="3520217" cy="333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006" y="2529000"/>
            <a:ext cx="4638977" cy="272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5106000" y="616903"/>
            <a:ext cx="645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2020 року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гуртківці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прослухали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лекцію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спікером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Зіновій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Іванович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Свереда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доктор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основ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підприємництва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2668798"/>
            <a:ext cx="5565422" cy="36127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0" y="504000"/>
            <a:ext cx="4928775" cy="31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5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00999" y="301500"/>
            <a:ext cx="7638751" cy="117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121000" y="1404000"/>
            <a:ext cx="3441322" cy="5040000"/>
          </a:xfrm>
        </p:spPr>
        <p:txBody>
          <a:bodyPr>
            <a:noAutofit/>
          </a:bodyPr>
          <a:lstStyle/>
          <a:p>
            <a:pPr algn="r"/>
            <a:r>
              <a:rPr lang="uk-UA" sz="2400" dirty="0">
                <a:solidFill>
                  <a:schemeClr val="tx1"/>
                </a:solidFill>
              </a:rPr>
              <a:t>4 грудня  2020 року прослухали он-лайн лекцію з «Філософії фінансів»  стала лекція успішного вітчизняного підприємця Раджа </a:t>
            </a:r>
            <a:r>
              <a:rPr lang="uk-UA" sz="2400" dirty="0" err="1">
                <a:solidFill>
                  <a:schemeClr val="tx1"/>
                </a:solidFill>
              </a:rPr>
              <a:t>Деліка</a:t>
            </a:r>
            <a:r>
              <a:rPr lang="uk-UA" sz="2400" dirty="0">
                <a:solidFill>
                  <a:schemeClr val="tx1"/>
                </a:solidFill>
              </a:rPr>
              <a:t> (</a:t>
            </a:r>
            <a:r>
              <a:rPr lang="uk-UA" sz="2400" dirty="0" err="1">
                <a:solidFill>
                  <a:schemeClr val="tx1"/>
                </a:solidFill>
              </a:rPr>
              <a:t>Raj</a:t>
            </a:r>
            <a:r>
              <a:rPr lang="uk-UA" sz="2400" dirty="0">
                <a:solidFill>
                  <a:schemeClr val="tx1"/>
                </a:solidFill>
              </a:rPr>
              <a:t> </a:t>
            </a:r>
            <a:r>
              <a:rPr lang="uk-UA" sz="2400" dirty="0" err="1">
                <a:solidFill>
                  <a:schemeClr val="tx1"/>
                </a:solidFill>
              </a:rPr>
              <a:t>Delik</a:t>
            </a:r>
            <a:r>
              <a:rPr lang="uk-UA" sz="2400" dirty="0">
                <a:solidFill>
                  <a:schemeClr val="tx1"/>
                </a:solidFill>
              </a:rPr>
              <a:t>) на тему: «</a:t>
            </a:r>
            <a:r>
              <a:rPr lang="uk-UA" sz="2400" dirty="0" err="1">
                <a:solidFill>
                  <a:schemeClr val="tx1"/>
                </a:solidFill>
              </a:rPr>
              <a:t>Криптовалюти</a:t>
            </a:r>
            <a:r>
              <a:rPr lang="uk-UA" sz="2400" dirty="0">
                <a:solidFill>
                  <a:schemeClr val="tx1"/>
                </a:solidFill>
              </a:rPr>
              <a:t>: сучасні можливості та перспективи».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оловина рамки 16"/>
          <p:cNvSpPr/>
          <p:nvPr/>
        </p:nvSpPr>
        <p:spPr>
          <a:xfrm rot="16200000">
            <a:off x="-58629" y="5485500"/>
            <a:ext cx="1417500" cy="13275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9" name="Половина рамки 18"/>
          <p:cNvSpPr/>
          <p:nvPr/>
        </p:nvSpPr>
        <p:spPr>
          <a:xfrm rot="5400000">
            <a:off x="10472297" y="359366"/>
            <a:ext cx="1435800" cy="13500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8" y="684000"/>
            <a:ext cx="7705412" cy="409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2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quarter" idx="11"/>
          </p:nvPr>
        </p:nvSpPr>
        <p:spPr>
          <a:xfrm>
            <a:off x="1101000" y="369000"/>
            <a:ext cx="10821000" cy="16855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2020 року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відбулося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випускником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економічного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факультету 2015 року 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Юрієм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Жаткін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нині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 штаб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бург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dirty="0"/>
          </a:p>
        </p:txBody>
      </p:sp>
      <p:sp>
        <p:nvSpPr>
          <p:cNvPr id="6" name="Прямоугольник 15">
            <a:extLst>
              <a:ext uri="{FF2B5EF4-FFF2-40B4-BE49-F238E27FC236}">
                <a16:creationId xmlns:a16="http://schemas.microsoft.com/office/drawing/2014/main" id="{73D1898F-560D-449C-972C-A8DCF299C014}"/>
              </a:ext>
            </a:extLst>
          </p:cNvPr>
          <p:cNvSpPr/>
          <p:nvPr/>
        </p:nvSpPr>
        <p:spPr>
          <a:xfrm>
            <a:off x="392877" y="668347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96E3AD-CEE6-4BCD-BED9-7318A6516826}"/>
              </a:ext>
            </a:extLst>
          </p:cNvPr>
          <p:cNvSpPr txBox="1"/>
          <p:nvPr/>
        </p:nvSpPr>
        <p:spPr>
          <a:xfrm>
            <a:off x="591068" y="729000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-</a:t>
            </a:r>
            <a:endParaRPr lang="ru-RU" sz="3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87" y="2124000"/>
            <a:ext cx="10689613" cy="442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5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15">
            <a:extLst>
              <a:ext uri="{FF2B5EF4-FFF2-40B4-BE49-F238E27FC236}">
                <a16:creationId xmlns:a16="http://schemas.microsoft.com/office/drawing/2014/main" id="{73D1898F-560D-449C-972C-A8DCF299C014}"/>
              </a:ext>
            </a:extLst>
          </p:cNvPr>
          <p:cNvSpPr/>
          <p:nvPr/>
        </p:nvSpPr>
        <p:spPr>
          <a:xfrm>
            <a:off x="11207809" y="353347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96E3AD-CEE6-4BCD-BED9-7318A6516826}"/>
              </a:ext>
            </a:extLst>
          </p:cNvPr>
          <p:cNvSpPr txBox="1"/>
          <p:nvPr/>
        </p:nvSpPr>
        <p:spPr>
          <a:xfrm>
            <a:off x="11406000" y="414000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-</a:t>
            </a:r>
            <a:endParaRPr lang="ru-RU" sz="3200" b="1" dirty="0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1BA3BB6F-9E93-4280-959A-DA0D1B5D18B5}"/>
              </a:ext>
            </a:extLst>
          </p:cNvPr>
          <p:cNvSpPr txBox="1">
            <a:spLocks/>
          </p:cNvSpPr>
          <p:nvPr/>
        </p:nvSpPr>
        <p:spPr>
          <a:xfrm>
            <a:off x="9021000" y="1138066"/>
            <a:ext cx="3005905" cy="351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грудня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гуртківці долучилися до лекції 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Андреас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Квірінг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Академії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Андреаса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Гермеса (AHA) (Німеччина)  на тему «Розвиток аграрного підприємництва у контексті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аграполітичних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викликів».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2" y="864000"/>
            <a:ext cx="8830928" cy="51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3561750"/>
            <a:ext cx="5680000" cy="319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286" y="1402575"/>
            <a:ext cx="5916000" cy="33277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0999" y="144001"/>
            <a:ext cx="11384999" cy="1182596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F3AD87D-350F-4C80-8BB2-D5FBFD56DC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000" y="160338"/>
            <a:ext cx="11249998" cy="1166259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січня 2021 року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гуртківці представили три наукові роботи та взяли участь у  I-етапі Конкурсу наукових робіт спеціальності «Фінанси, банківська справа i страхування»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4" descr="blob:https://web.telegram.org/ed853cb9-a8ec-4ab2-8381-06f895c5889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5" y="1271805"/>
            <a:ext cx="6986555" cy="30571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000" y="4221779"/>
            <a:ext cx="4455000" cy="2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9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0881" y="233999"/>
            <a:ext cx="11385000" cy="1456688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6000" y="299562"/>
            <a:ext cx="11565000" cy="1325563"/>
          </a:xfrm>
        </p:spPr>
        <p:txBody>
          <a:bodyPr/>
          <a:lstStyle/>
          <a:p>
            <a:pPr algn="ctr"/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ІІІ </a:t>
            </a:r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науково-парктична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молодих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вчених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1899000"/>
            <a:ext cx="6075425" cy="297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5" y="4194000"/>
            <a:ext cx="4160795" cy="23174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00" y="4599000"/>
            <a:ext cx="3626124" cy="201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5" y="1770715"/>
            <a:ext cx="3822427" cy="223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88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000" y="189000"/>
            <a:ext cx="10349999" cy="128089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квітня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2021 </a:t>
            </a:r>
            <a:r>
              <a:rPr lang="uk-UA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</a:t>
            </a: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Всеукраїнськf</a:t>
            </a: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студентськf</a:t>
            </a: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науково-</a:t>
            </a:r>
            <a:r>
              <a:rPr lang="uk-UA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практичнf</a:t>
            </a: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інтернет-конференцію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1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«Теорія і практика облікового, аналітичного та правового забезпечення управління підприємствами аграрного сектору в умовах сучасних викликів»,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присвячену 70-річчю економічного факультету Національного університету біоресурсів і природокористування України.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 descr="https://nubip.edu.ua/sites/default/files/u210/foto_13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00" y="1989000"/>
            <a:ext cx="6096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nubip.edu.ua/sites/default/files/u210/foto_3_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99" y="2709000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921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001000" y="326221"/>
            <a:ext cx="996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науково-методичний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полоні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спогадів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пошуках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власної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ідентичності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Сковородинських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23.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2021року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00" y="1809000"/>
            <a:ext cx="5355000" cy="3420000"/>
          </a:xfrm>
          <a:prstGeom prst="rect">
            <a:avLst/>
          </a:prstGeom>
        </p:spPr>
      </p:pic>
      <p:pic>
        <p:nvPicPr>
          <p:cNvPr id="1026" name="Picture 2" descr="https://nubip.edu.ua/sites/default/files/u333/savick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26" y="1809000"/>
            <a:ext cx="60960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8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33500" y="4078796"/>
            <a:ext cx="3836996" cy="1307107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918E4268-1EF2-4931-842D-CEAD587B1778}"/>
              </a:ext>
            </a:extLst>
          </p:cNvPr>
          <p:cNvSpPr txBox="1">
            <a:spLocks/>
          </p:cNvSpPr>
          <p:nvPr/>
        </p:nvSpPr>
        <p:spPr>
          <a:xfrm>
            <a:off x="864976" y="1772937"/>
            <a:ext cx="5060688" cy="3456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/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гурток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фінансів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Фінансист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розпочав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вересні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 року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/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ними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фахових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особистісних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компетенцій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одержання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/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Метою </a:t>
            </a:r>
            <a:r>
              <a:rPr lang="ru-RU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є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сприятливих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для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студентської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самостійної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навчальної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endParaRPr lang="ru-RU" sz="1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C04FFB-35B4-4516-838B-436644C55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020" y="1837317"/>
            <a:ext cx="266700" cy="2667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3FA325-0458-415C-8554-DFF1D0875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020" y="2924920"/>
            <a:ext cx="266700" cy="2667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9EF243-069D-4FE6-9033-B8C01D3FB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020" y="4599000"/>
            <a:ext cx="266700" cy="2667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96000" y="447374"/>
            <a:ext cx="6525000" cy="1325563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гурток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33500" y="4070629"/>
            <a:ext cx="39584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гуртка: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Мрачковська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Надія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Костянтинівна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наук, доцент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фінансів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949" y="684000"/>
            <a:ext cx="3127051" cy="32466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7167" y="684000"/>
            <a:ext cx="3017782" cy="3246643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5950064" y="4070629"/>
            <a:ext cx="2148435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Серкетар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гуртка: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Андрій Волков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62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01000" y="471219"/>
            <a:ext cx="7290000" cy="12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51000" y="405656"/>
            <a:ext cx="5625000" cy="1325563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Наші досягнення!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Досягн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00" y="2214000"/>
            <a:ext cx="6660000" cy="41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616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91000" y="234000"/>
            <a:ext cx="7290000" cy="3894451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курсу, 4 групи, Волков Андрій зайняв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місце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разом з науковим керівником </a:t>
            </a:r>
            <a:r>
              <a:rPr lang="uk-UA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Мрачковською</a:t>
            </a:r>
            <a:r>
              <a:rPr lang="uk-UA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Н.К. на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uk-UA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науково – практичній конференції «Фінансові механізми сталого розвитку України в умовах сучасних викликів»», яка відбулася </a:t>
            </a:r>
            <a:r>
              <a:rPr lang="uk-UA" sz="2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березня 2021 р.</a:t>
            </a:r>
            <a:endParaRPr lang="uk-UA" sz="24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0" y="234000"/>
            <a:ext cx="3870000" cy="64351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00" y="2313000"/>
            <a:ext cx="4207500" cy="42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1000" y="324000"/>
            <a:ext cx="10530000" cy="119506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практичний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біоенергетичного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сільському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господартсві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18-19.03.2021р</a:t>
            </a:r>
            <a:endParaRPr lang="uk-UA" sz="24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6000" y="1537428"/>
            <a:ext cx="1179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Веремій Яна, Моргун Альона, Мельниченко Тетяна отримали сертифікати учасників </a:t>
            </a:r>
            <a:endParaRPr lang="uk-UA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0" y="2368425"/>
            <a:ext cx="4052400" cy="34455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000" y="2426743"/>
            <a:ext cx="3915000" cy="33289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000" y="2426743"/>
            <a:ext cx="3711000" cy="332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6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791000" y="1809000"/>
            <a:ext cx="7200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15.04. 2021 -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інтернет-конференція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практика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облікового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аналітичного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правового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підприємствами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аграрного сектору 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викликів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00" y="1269000"/>
            <a:ext cx="37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77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39324" y="1293061"/>
            <a:ext cx="7566676" cy="81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 нас можна знайти?</a:t>
            </a:r>
            <a:endParaRPr lang="uk-U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388574" y="1407123"/>
            <a:ext cx="7261501" cy="581877"/>
          </a:xfrm>
        </p:spPr>
        <p:txBody>
          <a:bodyPr/>
          <a:lstStyle/>
          <a:p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м.Київ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№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Героїв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Оборони, 11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0" y="2664000"/>
            <a:ext cx="6257065" cy="333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22000" y="5139000"/>
            <a:ext cx="387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а ще на різних цікавих фестивалях вис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авках та лекціях!)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01000" y="954000"/>
            <a:ext cx="84697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 НА НАСТУПНИЙ РІК…</a:t>
            </a:r>
            <a:endParaRPr lang="uk-U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ÐÐ°ÑÑÐ¸Ð½ÐºÐ¸ Ð¿Ð¾ Ð·Ð°Ð¿ÑÐ¾ÑÑ ÐÐÐÐ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8852" y="1854000"/>
            <a:ext cx="4754049" cy="4156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73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51000" y="183157"/>
            <a:ext cx="11385000" cy="1575000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6000" y="365125"/>
            <a:ext cx="11520000" cy="1325563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для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студентського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наукового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ФІНАНСИСТ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заплановано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заходи:</a:t>
            </a:r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326000" y="2133600"/>
            <a:ext cx="10305000" cy="4355400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10000"/>
              </a:lnSpc>
              <a:buFont typeface="Trebuchet MS" pitchFamily="34" charset="0"/>
              <a:buAutoNum type="arabicPeriod"/>
            </a:pPr>
            <a:r>
              <a:rPr lang="uk-UA" sz="2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Участь студентів-гуртківців у Всеукраїнських олімпіадах</a:t>
            </a:r>
          </a:p>
          <a:p>
            <a:pPr marL="342900" indent="-342900" algn="just">
              <a:lnSpc>
                <a:spcPct val="110000"/>
              </a:lnSpc>
              <a:buFont typeface="Trebuchet MS" pitchFamily="34" charset="0"/>
              <a:buAutoNum type="arabicPeriod"/>
            </a:pPr>
            <a:r>
              <a:rPr lang="uk-UA" sz="2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Участь студентів-гуртківців у Всеукраїнських та міжнародних науково-практичних конференціях</a:t>
            </a:r>
          </a:p>
          <a:p>
            <a:pPr marL="342900" indent="-342900" algn="just">
              <a:lnSpc>
                <a:spcPct val="110000"/>
              </a:lnSpc>
              <a:buFont typeface="Trebuchet MS" pitchFamily="34" charset="0"/>
              <a:buAutoNum type="arabicPeriod"/>
            </a:pPr>
            <a:r>
              <a:rPr lang="uk-UA" sz="2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Зустрічі з науковцями та представниками бізнесу</a:t>
            </a:r>
          </a:p>
          <a:p>
            <a:pPr marL="342900" indent="-342900" algn="just">
              <a:lnSpc>
                <a:spcPct val="110000"/>
              </a:lnSpc>
              <a:buFont typeface="Trebuchet MS" pitchFamily="34" charset="0"/>
              <a:buAutoNum type="arabicPeriod"/>
            </a:pPr>
            <a:r>
              <a:rPr lang="uk-UA" sz="2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Організація  наукових дискусій та семінарів</a:t>
            </a:r>
          </a:p>
          <a:p>
            <a:pPr marL="342900" indent="-342900" algn="just">
              <a:lnSpc>
                <a:spcPct val="110000"/>
              </a:lnSpc>
              <a:buFont typeface="Trebuchet MS" pitchFamily="34" charset="0"/>
              <a:buAutoNum type="arabicPeriod"/>
            </a:pPr>
            <a:r>
              <a:rPr lang="uk-UA" sz="2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Організація круглого столу</a:t>
            </a:r>
            <a:endParaRPr lang="en-US" sz="24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0000"/>
              </a:lnSpc>
              <a:buFont typeface="Trebuchet MS" pitchFamily="34" charset="0"/>
              <a:buAutoNum type="arabicPeriod"/>
            </a:pPr>
            <a:r>
              <a:rPr lang="uk-UA" sz="2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Підготовка студентів до участі у конкурсі наукових робіт</a:t>
            </a:r>
          </a:p>
          <a:p>
            <a:pPr marL="342900" indent="-342900" algn="just">
              <a:lnSpc>
                <a:spcPct val="110000"/>
              </a:lnSpc>
              <a:buFont typeface="Trebuchet MS" pitchFamily="34" charset="0"/>
              <a:buAutoNum type="arabicPeriod"/>
            </a:pPr>
            <a:r>
              <a:rPr lang="uk-UA" sz="2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Екскурсія в Будинок уряду</a:t>
            </a:r>
          </a:p>
        </p:txBody>
      </p:sp>
    </p:spTree>
    <p:extLst>
      <p:ext uri="{BB962C8B-B14F-4D97-AF65-F5344CB8AC3E}">
        <p14:creationId xmlns:p14="http://schemas.microsoft.com/office/powerpoint/2010/main" val="107236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98" y="639000"/>
            <a:ext cx="10515600" cy="1325563"/>
          </a:xfrm>
        </p:spPr>
        <p:txBody>
          <a:bodyPr>
            <a:normAutofit/>
          </a:bodyPr>
          <a:lstStyle/>
          <a:p>
            <a:r>
              <a:rPr lang="uk-UA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увагу!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52" y="2214000"/>
            <a:ext cx="4461891" cy="4138566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16200000">
            <a:off x="3363219" y="5788583"/>
            <a:ext cx="1035000" cy="1059437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2" name="Половина рамки 11"/>
          <p:cNvSpPr/>
          <p:nvPr/>
        </p:nvSpPr>
        <p:spPr>
          <a:xfrm rot="5400000">
            <a:off x="7626000" y="1674000"/>
            <a:ext cx="1125000" cy="12150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4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:a16="http://schemas.microsoft.com/office/drawing/2014/main" id="{F4E60848-69E0-4E2C-AD4F-B3EFCF4E2C0C}"/>
              </a:ext>
            </a:extLst>
          </p:cNvPr>
          <p:cNvSpPr txBox="1">
            <a:spLocks/>
          </p:cNvSpPr>
          <p:nvPr/>
        </p:nvSpPr>
        <p:spPr>
          <a:xfrm>
            <a:off x="1256462" y="1740779"/>
            <a:ext cx="9355034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ознайомитися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принципами, методами,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інструментарієм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F5C0DEE-D063-4D04-9493-FEF0FAF0524C}"/>
              </a:ext>
            </a:extLst>
          </p:cNvPr>
          <p:cNvSpPr/>
          <p:nvPr/>
        </p:nvSpPr>
        <p:spPr>
          <a:xfrm>
            <a:off x="409389" y="1800937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D96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C3827-9ACA-4FB7-A6BD-D5FE7158AF58}"/>
              </a:ext>
            </a:extLst>
          </p:cNvPr>
          <p:cNvSpPr txBox="1"/>
          <p:nvPr/>
        </p:nvSpPr>
        <p:spPr>
          <a:xfrm>
            <a:off x="541088" y="1861590"/>
            <a:ext cx="442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4BCCF8A-B6D2-43F6-B407-2C3B5182574B}"/>
              </a:ext>
            </a:extLst>
          </p:cNvPr>
          <p:cNvSpPr txBox="1">
            <a:spLocks/>
          </p:cNvSpPr>
          <p:nvPr/>
        </p:nvSpPr>
        <p:spPr>
          <a:xfrm>
            <a:off x="1737923" y="2533750"/>
            <a:ext cx="9374947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None/>
            </a:pP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науковому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НУБіП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статей, тез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доповідей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публікуються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F89CAA8-2111-42D3-BD37-33708FF10070}"/>
              </a:ext>
            </a:extLst>
          </p:cNvPr>
          <p:cNvSpPr/>
          <p:nvPr/>
        </p:nvSpPr>
        <p:spPr>
          <a:xfrm>
            <a:off x="11181000" y="2686060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C64586-7BA3-43B6-9DD2-6BAD0527688D}"/>
              </a:ext>
            </a:extLst>
          </p:cNvPr>
          <p:cNvSpPr txBox="1"/>
          <p:nvPr/>
        </p:nvSpPr>
        <p:spPr>
          <a:xfrm>
            <a:off x="11317259" y="273460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A101F549-A8B2-4308-BB7F-96219161153F}"/>
              </a:ext>
            </a:extLst>
          </p:cNvPr>
          <p:cNvSpPr txBox="1">
            <a:spLocks/>
          </p:cNvSpPr>
          <p:nvPr/>
        </p:nvSpPr>
        <p:spPr>
          <a:xfrm>
            <a:off x="1089055" y="3822131"/>
            <a:ext cx="9359997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виступаючи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семінарах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AB70EC0-A040-4DEF-AD70-2289995557B4}"/>
              </a:ext>
            </a:extLst>
          </p:cNvPr>
          <p:cNvSpPr/>
          <p:nvPr/>
        </p:nvSpPr>
        <p:spPr>
          <a:xfrm>
            <a:off x="382972" y="3822131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C50DFC-CAB6-4475-A657-5000DE2D3019}"/>
              </a:ext>
            </a:extLst>
          </p:cNvPr>
          <p:cNvSpPr txBox="1"/>
          <p:nvPr/>
        </p:nvSpPr>
        <p:spPr>
          <a:xfrm>
            <a:off x="541088" y="387311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076743B6-3875-438E-8E2F-096C0918F1AF}"/>
              </a:ext>
            </a:extLst>
          </p:cNvPr>
          <p:cNvSpPr txBox="1">
            <a:spLocks/>
          </p:cNvSpPr>
          <p:nvPr/>
        </p:nvSpPr>
        <p:spPr>
          <a:xfrm>
            <a:off x="1803771" y="4736283"/>
            <a:ext cx="9353233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None/>
            </a:pP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дебатів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обговорюються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F97C6A0-EF41-4AF5-94FB-952CC4E6E6AB}"/>
              </a:ext>
            </a:extLst>
          </p:cNvPr>
          <p:cNvSpPr/>
          <p:nvPr/>
        </p:nvSpPr>
        <p:spPr>
          <a:xfrm>
            <a:off x="11181000" y="4799890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D196BA-1C24-48B1-AC60-A2834EC7E956}"/>
              </a:ext>
            </a:extLst>
          </p:cNvPr>
          <p:cNvSpPr txBox="1"/>
          <p:nvPr/>
        </p:nvSpPr>
        <p:spPr>
          <a:xfrm>
            <a:off x="11317259" y="486198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346495" y="433452"/>
            <a:ext cx="9454560" cy="113055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мають можливість робити студенти, які відвідують гурток?</a:t>
            </a: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F97C6A0-EF41-4AF5-94FB-952CC4E6E6AB}"/>
              </a:ext>
            </a:extLst>
          </p:cNvPr>
          <p:cNvSpPr/>
          <p:nvPr/>
        </p:nvSpPr>
        <p:spPr>
          <a:xfrm>
            <a:off x="382972" y="5741695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D196BA-1C24-48B1-AC60-A2834EC7E956}"/>
              </a:ext>
            </a:extLst>
          </p:cNvPr>
          <p:cNvSpPr txBox="1"/>
          <p:nvPr/>
        </p:nvSpPr>
        <p:spPr>
          <a:xfrm>
            <a:off x="540147" y="581282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115472" y="5679237"/>
            <a:ext cx="9335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набутий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71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876000" y="1674000"/>
            <a:ext cx="5476306" cy="94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емблема: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00" y="324000"/>
            <a:ext cx="4185000" cy="3881739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11000" y="4374000"/>
            <a:ext cx="3693036" cy="94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девіз: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7405" y="5139000"/>
            <a:ext cx="110206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можеш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лягти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спати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зараз, і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тобі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насняться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твої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мрії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можеш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сісти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навчатися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ловина рамки 1"/>
          <p:cNvSpPr/>
          <p:nvPr/>
        </p:nvSpPr>
        <p:spPr>
          <a:xfrm>
            <a:off x="6613500" y="0"/>
            <a:ext cx="1215000" cy="11700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3" name="Половина рамки 2"/>
          <p:cNvSpPr/>
          <p:nvPr/>
        </p:nvSpPr>
        <p:spPr>
          <a:xfrm rot="10800000">
            <a:off x="10641624" y="3521237"/>
            <a:ext cx="1346754" cy="1235263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234000"/>
            <a:ext cx="10515600" cy="1325563"/>
          </a:xfrm>
        </p:spPr>
        <p:txBody>
          <a:bodyPr>
            <a:normAutofit/>
          </a:bodyPr>
          <a:lstStyle/>
          <a:p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3"/>
          <a:stretch/>
        </p:blipFill>
        <p:spPr>
          <a:xfrm>
            <a:off x="6964308" y="1920240"/>
            <a:ext cx="2524170" cy="31570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" b="14632"/>
          <a:stretch/>
        </p:blipFill>
        <p:spPr>
          <a:xfrm>
            <a:off x="9606000" y="1920240"/>
            <a:ext cx="2507771" cy="31570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7187" y="5262209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Бородін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Андрій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курс, 8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0104" y="5262209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Веремій 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Яна, 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38231" y="5262209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Горобець Вадим, </a:t>
            </a:r>
          </a:p>
          <a:p>
            <a:pPr algn="ctr"/>
            <a:r>
              <a:rPr lang="en-US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 3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71723" y="5262209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Максюта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Катерина, 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</a:t>
            </a:r>
          </a:p>
        </p:txBody>
      </p:sp>
      <p:pic>
        <p:nvPicPr>
          <p:cNvPr id="1026" name="Picture 2" descr="https://nubip.edu.ua/sites/default/files/u208/veremi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01" y="1920239"/>
            <a:ext cx="3432530" cy="307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nubip.edu.ua/sites/default/files/u346/28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0" y="1922590"/>
            <a:ext cx="3138259" cy="307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27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9014" y="240452"/>
            <a:ext cx="10515600" cy="1325563"/>
          </a:xfrm>
        </p:spPr>
        <p:txBody>
          <a:bodyPr>
            <a:normAutofit/>
          </a:bodyPr>
          <a:lstStyle/>
          <a:p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8203" y="5262209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Мельник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Тетяна, </a:t>
            </a:r>
          </a:p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курс, 8 група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17180" y="5221995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Ворона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Ангеліна, </a:t>
            </a:r>
          </a:p>
          <a:p>
            <a:pPr algn="ctr"/>
            <a:r>
              <a:rPr lang="en-US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 4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5048" y="5260439"/>
            <a:ext cx="177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Бондар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Діана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5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uk-UA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53258" y="5260439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Колбасинська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Вікторія</a:t>
            </a:r>
            <a:r>
              <a:rPr lang="ru-RU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1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nubip.edu.ua/sites/default/files/u208/bondar_dia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725" y="1751247"/>
            <a:ext cx="2492970" cy="332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263" y="1716863"/>
            <a:ext cx="2810158" cy="33611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000" y="1731867"/>
            <a:ext cx="2790841" cy="3364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84" y="1676148"/>
            <a:ext cx="2658086" cy="33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8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957" y="99000"/>
            <a:ext cx="10515600" cy="1325563"/>
          </a:xfrm>
        </p:spPr>
        <p:txBody>
          <a:bodyPr>
            <a:normAutofit/>
          </a:bodyPr>
          <a:lstStyle/>
          <a:p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1257" y="5499977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Кульпач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Христина, </a:t>
            </a:r>
            <a:endParaRPr lang="ru-RU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5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8711" y="5470239"/>
            <a:ext cx="177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Палян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Юрій</a:t>
            </a:r>
            <a:r>
              <a:rPr lang="ru-RU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курс 4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06166" y="5458725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Тимошенко </a:t>
            </a:r>
            <a:r>
              <a:rPr lang="ru-RU" b="1" dirty="0" err="1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</a:t>
            </a:r>
            <a:r>
              <a:rPr lang="ru-RU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курс 4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3" y="1446832"/>
            <a:ext cx="3183162" cy="3715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00" y="1428163"/>
            <a:ext cx="2999328" cy="37342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592" y="1412169"/>
            <a:ext cx="2764965" cy="36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3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785957" y="99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</a:t>
            </a:r>
            <a:endParaRPr lang="uk-UA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71000" y="5465882"/>
            <a:ext cx="1912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Пижук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Руслан, </a:t>
            </a:r>
            <a:endParaRPr lang="ru-RU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36000" y="5188883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Кармазін Данило, </a:t>
            </a:r>
          </a:p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 5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06" y="1602124"/>
            <a:ext cx="2778594" cy="38637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831" y="1576983"/>
            <a:ext cx="3735000" cy="344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2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381000" y="405900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ЗАСІДАННЯ, КОНФЕРЕНЦІЇ, ОЛІМПІАДИ, БРЕЙН-РИНГИ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91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смо">
  <a:themeElements>
    <a:clrScheme name="Пасмо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Пасмо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смо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1607</TotalTime>
  <Words>544</Words>
  <Application>Microsoft Office PowerPoint</Application>
  <PresentationFormat>Широкоэкранный</PresentationFormat>
  <Paragraphs>91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Times New Roman</vt:lpstr>
      <vt:lpstr>Trebuchet MS</vt:lpstr>
      <vt:lpstr>Wingdings 3</vt:lpstr>
      <vt:lpstr>Пасмо</vt:lpstr>
      <vt:lpstr>Презентация PowerPoint</vt:lpstr>
      <vt:lpstr>Про гурток</vt:lpstr>
      <vt:lpstr>Презентация PowerPoint</vt:lpstr>
      <vt:lpstr>Презентация PowerPoint</vt:lpstr>
      <vt:lpstr>Члени гуртка</vt:lpstr>
      <vt:lpstr>Члени гуртка</vt:lpstr>
      <vt:lpstr>Члени гуртка</vt:lpstr>
      <vt:lpstr>Презентация PowerPoint</vt:lpstr>
      <vt:lpstr>Презентация PowerPoint</vt:lpstr>
      <vt:lpstr>27.09.2020 р. було проведено онлайн засідання гуртка «Фінансист»</vt:lpstr>
      <vt:lpstr>Презентация PowerPoint</vt:lpstr>
      <vt:lpstr>Презентация PowerPoint</vt:lpstr>
      <vt:lpstr>4 грудня  2020 року прослухали он-лайн лекцію з «Філософії фінансів»  стала лекція успішного вітчизняного підприємця Раджа Деліка (Raj Delik) на тему: «Криптовалюти: сучасні можливості та перспективи».</vt:lpstr>
      <vt:lpstr>Презентация PowerPoint</vt:lpstr>
      <vt:lpstr>Презентация PowerPoint</vt:lpstr>
      <vt:lpstr>Презентация PowerPoint</vt:lpstr>
      <vt:lpstr>ІІІ Міжнародна науково-парктична конференція молодих вчених 18/03/2021</vt:lpstr>
      <vt:lpstr>15 квітня 2021 ІІ Всеукраїнськf студентськf науково-практичнf інтернет-конференцію «Теорія і практика облікового, аналітичного та правового забезпечення управління підприємствами аграрного сектору в умовах сучасних викликів», присвячену 70-річчю економічного факультету Національного університету біоресурсів і природокористування України. </vt:lpstr>
      <vt:lpstr>Презентация PowerPoint</vt:lpstr>
      <vt:lpstr>Наші досягнення!</vt:lpstr>
      <vt:lpstr>Презентация PowerPoint</vt:lpstr>
      <vt:lpstr>6 міжнародний науково – практичний семінар «Розвиток біоенергетичного потенціалу в сільському господартсві» 18-19.03.2021р</vt:lpstr>
      <vt:lpstr>Презентация PowerPoint</vt:lpstr>
      <vt:lpstr>Де нас можна знайти?</vt:lpstr>
      <vt:lpstr>Презентация PowerPoint</vt:lpstr>
      <vt:lpstr>На 2021-2022 н.р. для студентського наукового гуртка «ФІНАНСИСТ» заплановано такі заходи:</vt:lpstr>
      <vt:lpstr>Дякуємо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User</cp:lastModifiedBy>
  <cp:revision>73</cp:revision>
  <dcterms:created xsi:type="dcterms:W3CDTF">2020-05-04T14:52:20Z</dcterms:created>
  <dcterms:modified xsi:type="dcterms:W3CDTF">2021-05-10T18:33:06Z</dcterms:modified>
</cp:coreProperties>
</file>