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1"/>
  </p:sldMasterIdLst>
  <p:sldIdLst>
    <p:sldId id="256" r:id="rId2"/>
    <p:sldId id="326" r:id="rId3"/>
    <p:sldId id="281" r:id="rId4"/>
    <p:sldId id="331" r:id="rId5"/>
    <p:sldId id="341" r:id="rId6"/>
    <p:sldId id="261" r:id="rId7"/>
    <p:sldId id="327" r:id="rId8"/>
    <p:sldId id="295" r:id="rId9"/>
    <p:sldId id="298" r:id="rId10"/>
    <p:sldId id="364" r:id="rId11"/>
    <p:sldId id="299" r:id="rId12"/>
    <p:sldId id="322" r:id="rId13"/>
    <p:sldId id="300" r:id="rId14"/>
    <p:sldId id="319" r:id="rId15"/>
    <p:sldId id="363" r:id="rId16"/>
    <p:sldId id="323" r:id="rId17"/>
    <p:sldId id="358" r:id="rId18"/>
    <p:sldId id="357" r:id="rId19"/>
    <p:sldId id="324" r:id="rId20"/>
    <p:sldId id="359" r:id="rId21"/>
    <p:sldId id="360" r:id="rId22"/>
    <p:sldId id="342" r:id="rId23"/>
    <p:sldId id="343" r:id="rId24"/>
    <p:sldId id="362" r:id="rId25"/>
    <p:sldId id="348" r:id="rId26"/>
    <p:sldId id="329" r:id="rId27"/>
    <p:sldId id="328" r:id="rId28"/>
    <p:sldId id="335" r:id="rId29"/>
    <p:sldId id="306" r:id="rId30"/>
    <p:sldId id="305" r:id="rId31"/>
    <p:sldId id="355" r:id="rId32"/>
    <p:sldId id="365" r:id="rId33"/>
    <p:sldId id="366" r:id="rId34"/>
    <p:sldId id="367" r:id="rId35"/>
    <p:sldId id="333" r:id="rId36"/>
    <p:sldId id="334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51"/>
    <p:restoredTop sz="94085" autoAdjust="0"/>
  </p:normalViewPr>
  <p:slideViewPr>
    <p:cSldViewPr>
      <p:cViewPr varScale="1">
        <p:scale>
          <a:sx n="67" d="100"/>
          <a:sy n="67" d="100"/>
        </p:scale>
        <p:origin x="112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4AC64E-2CB9-4509-8A90-0E0990E93641}" type="datetimeFigureOut">
              <a:rPr lang="ru-RU" smtClean="0"/>
              <a:pPr>
                <a:defRPr/>
              </a:pPr>
              <a:t>23.04.2023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FFCD7A-6775-4789-8D6A-F6283F57CA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12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3001F9-FC7C-4C1F-BEEA-2382375CD9D2}" type="datetimeFigureOut">
              <a:rPr lang="ru-RU" smtClean="0"/>
              <a:pPr>
                <a:defRPr/>
              </a:pPr>
              <a:t>23.04.2023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DEFB1-B613-4258-9BBE-FF55D6E3AF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638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3001F9-FC7C-4C1F-BEEA-2382375CD9D2}" type="datetimeFigureOut">
              <a:rPr lang="ru-RU" smtClean="0"/>
              <a:pPr>
                <a:defRPr/>
              </a:pPr>
              <a:t>23.04.2023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DEFB1-B613-4258-9BBE-FF55D6E3AF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673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3001F9-FC7C-4C1F-BEEA-2382375CD9D2}" type="datetimeFigureOut">
              <a:rPr lang="ru-RU" smtClean="0"/>
              <a:pPr>
                <a:defRPr/>
              </a:pPr>
              <a:t>23.04.2023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DEFB1-B613-4258-9BBE-FF55D6E3AF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417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3001F9-FC7C-4C1F-BEEA-2382375CD9D2}" type="datetimeFigureOut">
              <a:rPr lang="ru-RU" smtClean="0"/>
              <a:pPr>
                <a:defRPr/>
              </a:pPr>
              <a:t>23.04.2023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DEFB1-B613-4258-9BBE-FF55D6E3AF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30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3001F9-FC7C-4C1F-BEEA-2382375CD9D2}" type="datetimeFigureOut">
              <a:rPr lang="ru-RU" smtClean="0"/>
              <a:pPr>
                <a:defRPr/>
              </a:pPr>
              <a:t>23.04.2023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DEFB1-B613-4258-9BBE-FF55D6E3AF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280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3001F9-FC7C-4C1F-BEEA-2382375CD9D2}" type="datetimeFigureOut">
              <a:rPr lang="ru-RU" smtClean="0"/>
              <a:pPr>
                <a:defRPr/>
              </a:pPr>
              <a:t>23.04.2023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DEFB1-B613-4258-9BBE-FF55D6E3AF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478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584512-C612-449C-961C-4F218287CA70}" type="datetimeFigureOut">
              <a:rPr lang="ru-RU" smtClean="0"/>
              <a:pPr>
                <a:defRPr/>
              </a:pPr>
              <a:t>23.04.2023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613A16-6DC1-44C9-A7BD-769F316D32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383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8ADDD4-E573-4FED-9CFD-DC4912B774B2}" type="datetimeFigureOut">
              <a:rPr lang="ru-RU" smtClean="0"/>
              <a:pPr>
                <a:defRPr/>
              </a:pPr>
              <a:t>23.04.2023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EFBFE1-07C6-4668-BCA0-E41D8A990C3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410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2BB829-C35A-4078-9012-9D08AAE8B11F}" type="datetimeFigureOut">
              <a:rPr lang="ru-RU" smtClean="0"/>
              <a:pPr>
                <a:defRPr/>
              </a:pPr>
              <a:t>23.04.2023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0F17B4-F5E5-485C-B90E-6468EE3033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38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04FBFF-6B6C-4AC1-8308-ABF27EE3C7E9}" type="datetimeFigureOut">
              <a:rPr lang="ru-RU" smtClean="0"/>
              <a:pPr>
                <a:defRPr/>
              </a:pPr>
              <a:t>23.04.2023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E7A642-6DD8-4AC9-AF46-22E99E03AF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857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8DC66-8ABD-4062-9ADD-5C5578BD0C99}" type="datetimeFigureOut">
              <a:rPr lang="ru-RU" smtClean="0"/>
              <a:pPr>
                <a:defRPr/>
              </a:pPr>
              <a:t>23.04.2023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9804EC-E8C8-4701-BD05-4AB909F3A35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853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B5ECF5-2761-4C26-BCF0-F61C2F706B1A}" type="datetimeFigureOut">
              <a:rPr lang="ru-RU" smtClean="0"/>
              <a:pPr>
                <a:defRPr/>
              </a:pPr>
              <a:t>23.04.2023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97E5FF-6CB4-42C5-8FBC-27F5D54090B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874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8C7B22-57BE-4EA0-B893-128852FCA5F1}" type="datetimeFigureOut">
              <a:rPr lang="ru-RU" smtClean="0"/>
              <a:pPr>
                <a:defRPr/>
              </a:pPr>
              <a:t>23.04.2023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8D4E83-5809-44BC-B894-3CBB4A5C05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150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15EC57-B039-4460-90C1-F7FF551E380B}" type="datetimeFigureOut">
              <a:rPr lang="ru-RU" smtClean="0"/>
              <a:pPr>
                <a:defRPr/>
              </a:pPr>
              <a:t>23.04.2023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414B36-E6BB-4669-9B51-693E9E8AA5C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50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BF7D85-48F8-4D4E-9CC0-04BAD2531907}" type="datetimeFigureOut">
              <a:rPr lang="ru-RU" smtClean="0"/>
              <a:pPr>
                <a:defRPr/>
              </a:pPr>
              <a:t>23.04.2023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AF03BB-27C9-4D62-820A-5C528B694A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276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4B86CA-FC53-4C47-951C-7B42EA6B6BD7}" type="datetimeFigureOut">
              <a:rPr lang="ru-RU" smtClean="0"/>
              <a:pPr>
                <a:defRPr/>
              </a:pPr>
              <a:t>23.04.2023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EAE02-F1F6-4FFE-932E-C3A29470095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972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E3001F9-FC7C-4C1F-BEEA-2382375CD9D2}" type="datetimeFigureOut">
              <a:rPr lang="ru-RU" smtClean="0"/>
              <a:pPr>
                <a:defRPr/>
              </a:pPr>
              <a:t>23.04.2023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33DEFB1-B613-4258-9BBE-FF55D6E3AF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55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Ð ÐµÐ·ÑÐ»ÑÑÐ°Ñ Ð¿Ð¾ÑÑÐºÑ Ð·Ð¾Ð±ÑÐ°Ð¶ÐµÐ½Ñ Ð·Ð° Ð·Ð°Ð¿Ð¸ÑÐ¾Ð¼ &quot;Ð»ÑÐ´Ð¸Ð½Ð° Ð· ÑÑÐ½Ð°Ð½ÑÑÐ²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256"/>
            <a:ext cx="2986259" cy="2571744"/>
          </a:xfrm>
          <a:prstGeom prst="rect">
            <a:avLst/>
          </a:prstGeom>
          <a:noFill/>
        </p:spPr>
      </p:pic>
      <p:sp>
        <p:nvSpPr>
          <p:cNvPr id="4" name="Прямоугольник 3" descr="IMG-6346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5" name="Прямоугольник 4" descr="IMG-6346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6" name="Прямоугольник 5" descr="IMG-6346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785786" y="2214554"/>
            <a:ext cx="7358114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СТУДЕНТСЬКИЙ НАУКОВИЙ ГУРТОК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400" b="1" i="1" u="none" strike="noStrike" normalizeH="0" baseline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Клуб фінансового аналітика</a:t>
            </a:r>
            <a:endParaRPr kumimoji="0" lang="uk-UA" sz="4400" b="1" i="1" u="none" strike="noStrike" normalizeH="0" baseline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"/>
            <a:ext cx="80724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>
                <a:latin typeface="Times New Roman" pitchFamily="18" charset="0"/>
                <a:cs typeface="Times New Roman" pitchFamily="18" charset="0"/>
              </a:rPr>
              <a:t>Національний університет біоресурсів і природокористування України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>
                <a:latin typeface="Times New Roman" pitchFamily="18" charset="0"/>
                <a:cs typeface="Times New Roman" pitchFamily="18" charset="0"/>
              </a:rPr>
            </a:br>
            <a:r>
              <a:rPr lang="uk-UA" sz="3200" b="1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>
                <a:latin typeface="Times New Roman" pitchFamily="18" charset="0"/>
                <a:cs typeface="Times New Roman" pitchFamily="18" charset="0"/>
              </a:rPr>
            </a:br>
            <a:endParaRPr 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527681" y="4435453"/>
            <a:ext cx="3616319" cy="2422547"/>
          </a:xfrm>
          <a:prstGeom prst="rect">
            <a:avLst/>
          </a:prstGeom>
        </p:spPr>
        <p:txBody>
          <a:bodyPr/>
          <a:lstStyle/>
          <a:p>
            <a:pPr marL="4445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Керівник гуртка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к.е.н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., доцент</a:t>
            </a:r>
          </a:p>
          <a:p>
            <a:pPr marL="4445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Тітенко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Зоя Миколаївна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0"/>
            <a:ext cx="8501122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-практична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молодих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вчених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сталого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викликів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96615D-EBBB-6640-BDBF-F4A8C6429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004" y="1187476"/>
            <a:ext cx="5009044" cy="28175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308368-591E-8D45-8D9A-EBF2BBF57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96" y="3717032"/>
            <a:ext cx="5545892" cy="311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35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рамка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наукових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гуртків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кафедри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фінансів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31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березня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2023р.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проведено 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етап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Конкурсу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наукових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робіт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Гуртківці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представили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наукові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роботи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ECEC7C-BE40-8846-AC53-D4BF3E182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75154"/>
            <a:ext cx="3203848" cy="42651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DE2895-355B-574D-99F1-73DAD9FD1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698170"/>
            <a:ext cx="3861853" cy="514109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ADBB08-D0D2-DE45-BC2A-4FA15AD0C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3776451"/>
            <a:ext cx="4930478" cy="308154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Члени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гуртка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приймали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активну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участь в   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Міжнародному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заощаджень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2969F5-6F97-2249-9433-89BD62D13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9" y="830996"/>
            <a:ext cx="5078507" cy="317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74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A9A39F-E18F-CF43-BAB6-DAE78BEDD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7032"/>
            <a:ext cx="5614884" cy="31583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Відкрита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лекція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 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комерційного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деректора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Євродрінк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/>
          </a:p>
          <a:p>
            <a:pPr algn="ctr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Шалигіна</a:t>
            </a: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Володимира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</a:t>
            </a:r>
            <a:r>
              <a:rPr lang="ru-RU" dirty="0"/>
              <a:t>: 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Продуктові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торгівельні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мережі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Категорійний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менеджмент »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2EFBFE-2DB0-434E-BD10-AC0804131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560" y="980728"/>
            <a:ext cx="5992440" cy="337074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858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err="1">
                <a:latin typeface="Times New Roman" panose="02020603050405020304" pitchFamily="18" charset="0"/>
                <a:cs typeface="Times New Roman" pitchFamily="18" charset="0"/>
              </a:rPr>
              <a:t>Відкрита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лекція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 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Свідрак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Анни,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начальника </a:t>
            </a:r>
            <a:r>
              <a:rPr lang="ru-RU" sz="2200" dirty="0" err="1">
                <a:latin typeface="Times New Roman" panose="02020603050405020304" pitchFamily="18" charset="0"/>
                <a:cs typeface="Times New Roman" pitchFamily="18" charset="0"/>
              </a:rPr>
              <a:t>відділу</a:t>
            </a:r>
            <a:r>
              <a:rPr lang="ru-RU" sz="2200" dirty="0">
                <a:latin typeface="Times New Roman" panose="02020603050405020304" pitchFamily="18" charset="0"/>
                <a:cs typeface="Times New Roman" pitchFamily="18" charset="0"/>
              </a:rPr>
              <a:t> з </a:t>
            </a:r>
            <a:r>
              <a:rPr lang="ru-RU" sz="2200" dirty="0" err="1">
                <a:latin typeface="Times New Roman" panose="02020603050405020304" pitchFamily="18" charset="0"/>
                <a:cs typeface="Times New Roman" pitchFamily="18" charset="0"/>
              </a:rPr>
              <a:t>питань</a:t>
            </a:r>
            <a:r>
              <a:rPr lang="ru-RU" sz="22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itchFamily="18" charset="0"/>
              </a:rPr>
              <a:t>релокації</a:t>
            </a:r>
            <a:r>
              <a:rPr lang="ru-RU" sz="22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itchFamily="18" charset="0"/>
              </a:rPr>
              <a:t>підприємств</a:t>
            </a:r>
            <a:r>
              <a:rPr lang="ru-RU" sz="2200" dirty="0">
                <a:latin typeface="Times New Roman" panose="02020603050405020304" pitchFamily="18" charset="0"/>
                <a:cs typeface="Times New Roman" pitchFamily="18" charset="0"/>
              </a:rPr>
              <a:t> та </a:t>
            </a:r>
            <a:r>
              <a:rPr lang="ru-RU" sz="2200" dirty="0" err="1">
                <a:latin typeface="Times New Roman" panose="02020603050405020304" pitchFamily="18" charset="0"/>
                <a:cs typeface="Times New Roman" pitchFamily="18" charset="0"/>
              </a:rPr>
              <a:t>програм</a:t>
            </a:r>
            <a:r>
              <a:rPr lang="ru-RU" sz="22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itchFamily="18" charset="0"/>
              </a:rPr>
              <a:t>працевлаштування</a:t>
            </a:r>
            <a:r>
              <a:rPr lang="ru-RU" sz="2200" dirty="0">
                <a:latin typeface="Times New Roman" panose="02020603050405020304" pitchFamily="18" charset="0"/>
                <a:cs typeface="Times New Roman" pitchFamily="18" charset="0"/>
              </a:rPr>
              <a:t> Департаменту </a:t>
            </a:r>
            <a:r>
              <a:rPr lang="ru-RU" sz="2200" dirty="0" err="1">
                <a:latin typeface="Times New Roman" panose="02020603050405020304" pitchFamily="18" charset="0"/>
                <a:cs typeface="Times New Roman" pitchFamily="18" charset="0"/>
              </a:rPr>
              <a:t>праці</a:t>
            </a:r>
            <a:r>
              <a:rPr lang="ru-RU" sz="2200" dirty="0">
                <a:latin typeface="Times New Roman" panose="02020603050405020304" pitchFamily="18" charset="0"/>
                <a:cs typeface="Times New Roman" pitchFamily="18" charset="0"/>
              </a:rPr>
              <a:t> та </a:t>
            </a:r>
            <a:r>
              <a:rPr lang="ru-RU" sz="2200" dirty="0" err="1">
                <a:latin typeface="Times New Roman" panose="02020603050405020304" pitchFamily="18" charset="0"/>
                <a:cs typeface="Times New Roman" pitchFamily="18" charset="0"/>
              </a:rPr>
              <a:t>зайнятості</a:t>
            </a:r>
            <a:r>
              <a:rPr lang="ru-RU" sz="22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itchFamily="18" charset="0"/>
              </a:rPr>
              <a:t>Міністерства</a:t>
            </a:r>
            <a:r>
              <a:rPr lang="ru-RU" sz="22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itchFamily="18" charset="0"/>
              </a:rPr>
              <a:t>економіки</a:t>
            </a:r>
            <a:r>
              <a:rPr lang="ru-RU" sz="2200" dirty="0">
                <a:latin typeface="Times New Roman" panose="02020603050405020304" pitchFamily="18" charset="0"/>
                <a:cs typeface="Times New Roman" pitchFamily="18" charset="0"/>
              </a:rPr>
              <a:t> України</a:t>
            </a:r>
          </a:p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itchFamily="18" charset="0"/>
              </a:rPr>
              <a:t> на тему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Релокація</a:t>
            </a: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українського бізнесу як інструмент фінансової безпеки держави в умовах військового стану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8107D5-ED1D-1F42-9AA3-AA2A2727B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754326"/>
            <a:ext cx="4368272" cy="24025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1F5506-1753-EE46-8702-FCD86F43E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156876"/>
            <a:ext cx="4911135" cy="270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62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8858280" cy="1214422"/>
          </a:xfrm>
        </p:spPr>
        <p:txBody>
          <a:bodyPr>
            <a:noAutofit/>
          </a:bodyPr>
          <a:lstStyle/>
          <a:p>
            <a:pPr marL="44450" indent="0" algn="ctr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-практична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викликів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08FBEB-7082-3941-B873-1FEE3FA847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55"/>
          <a:stretch/>
        </p:blipFill>
        <p:spPr>
          <a:xfrm>
            <a:off x="2471936" y="1200190"/>
            <a:ext cx="4138996" cy="27668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7F0561-B371-8748-8BD9-13F7F3BA5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77072"/>
            <a:ext cx="4943872" cy="27809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EBF80D-8718-9749-84B5-61FE8DFC2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515" y="4077072"/>
            <a:ext cx="4449485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8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8858280" cy="1214422"/>
          </a:xfrm>
        </p:spPr>
        <p:txBody>
          <a:bodyPr>
            <a:noAutofit/>
          </a:bodyPr>
          <a:lstStyle/>
          <a:p>
            <a:pPr marL="44450" indent="0" algn="ctr">
              <a:buNone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Виклики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тенденції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сучасного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ринку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uk-UA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нітра</a:t>
            </a: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словаччина</a:t>
            </a: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D8C4C5-C629-4941-8264-6062C9F40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1340768"/>
            <a:ext cx="5200024" cy="224251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24C310-B0A7-0944-BF8D-9BA2B3F08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" y="3571450"/>
            <a:ext cx="4209293" cy="326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72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8858280" cy="1214422"/>
          </a:xfrm>
        </p:spPr>
        <p:txBody>
          <a:bodyPr>
            <a:noAutofit/>
          </a:bodyPr>
          <a:lstStyle/>
          <a:p>
            <a:pPr marL="44450" indent="0" algn="ctr">
              <a:buNone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Конкурентоспроможність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сталий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Кишинів (</a:t>
            </a:r>
            <a:r>
              <a:rPr lang="uk-UA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молдова</a:t>
            </a: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3E2987-3858-C64B-8751-53613C6F9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1214421"/>
            <a:ext cx="5130683" cy="32066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E333BA-181A-8A4E-82B8-43A3BC76F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78543"/>
            <a:ext cx="4572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45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ъект 2"/>
          <p:cNvSpPr>
            <a:spLocks noGrp="1"/>
          </p:cNvSpPr>
          <p:nvPr>
            <p:ph sz="quarter" idx="13"/>
          </p:nvPr>
        </p:nvSpPr>
        <p:spPr>
          <a:xfrm>
            <a:off x="0" y="-1"/>
            <a:ext cx="8858280" cy="134076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міжфакультетський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круглий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стіл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«Роль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фінансового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контролю у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відновленні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України: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економічні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правові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аспекти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05C364-740F-C746-B1F2-8E8A957E7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445" y="1196752"/>
            <a:ext cx="4992555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ECD572-EE77-9F4F-80F7-557F293E4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48" y="4005064"/>
            <a:ext cx="5054761" cy="284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50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ъект 2"/>
          <p:cNvSpPr>
            <a:spLocks noGrp="1"/>
          </p:cNvSpPr>
          <p:nvPr>
            <p:ph sz="quarter" idx="13"/>
          </p:nvPr>
        </p:nvSpPr>
        <p:spPr>
          <a:xfrm>
            <a:off x="0" y="-1"/>
            <a:ext cx="8858280" cy="193399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круглому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столі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«Банки,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небанківські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фінансові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установи та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міжнародної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фінансової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України»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CEA084-1F67-0549-A7A0-65B03AC97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1268759"/>
            <a:ext cx="4932040" cy="27742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EA9A38-ED77-324E-9C4F-0D5792922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3056"/>
            <a:ext cx="5199900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71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00232" y="1071546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НАШ ДИВІЗ </a:t>
            </a:r>
            <a:endParaRPr lang="ru-RU" sz="4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2828836"/>
            <a:ext cx="80724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можеш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лягти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спати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зараз, і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тобі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насняться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твої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мрії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. А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можеш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сісти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навчатися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працювати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реалізації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838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ъект 2"/>
          <p:cNvSpPr>
            <a:spLocks noGrp="1"/>
          </p:cNvSpPr>
          <p:nvPr>
            <p:ph sz="quarter" idx="13"/>
          </p:nvPr>
        </p:nvSpPr>
        <p:spPr>
          <a:xfrm>
            <a:off x="0" y="-1"/>
            <a:ext cx="8858280" cy="193399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ІІІ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щорічний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форум з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агроекології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«АПК-2023: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війна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євроінтеграція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кліматичні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якість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430EB3-B123-924A-9F1D-4F767D356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340767"/>
            <a:ext cx="4869137" cy="273888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1EFC7C-934F-4640-955C-38856B31B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61048"/>
            <a:ext cx="5389755" cy="303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71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ъект 2"/>
          <p:cNvSpPr>
            <a:spLocks noGrp="1"/>
          </p:cNvSpPr>
          <p:nvPr>
            <p:ph sz="quarter" idx="13"/>
          </p:nvPr>
        </p:nvSpPr>
        <p:spPr>
          <a:xfrm>
            <a:off x="0" y="-1"/>
            <a:ext cx="8858280" cy="193399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Міжвузівській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науково-практичній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конференції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тенденції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м.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житомир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714DA9-992D-694F-963B-899BF6DB4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158767"/>
            <a:ext cx="4064000" cy="304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62366E-DFF6-C24E-AA96-DBDCF6B79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6767"/>
            <a:ext cx="4064000" cy="2641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78743F-3AE4-ED40-BD99-1D7B3036A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881" y="4206767"/>
            <a:ext cx="40640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9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629329" cy="1656184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z="3600" dirty="0">
                <a:solidFill>
                  <a:schemeClr val="tx1"/>
                </a:solidFill>
              </a:rPr>
              <a:t>Наукова Дискусія на тему «</a:t>
            </a:r>
            <a:r>
              <a:rPr lang="uk-UA" sz="3600" b="1" dirty="0">
                <a:solidFill>
                  <a:schemeClr val="tx1"/>
                </a:solidFill>
              </a:rPr>
              <a:t>Фінансовий контроль в умовах воєнного стану»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E385EB-E5A3-8442-BC60-06F538523C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00"/>
          <a:stretch/>
        </p:blipFill>
        <p:spPr>
          <a:xfrm>
            <a:off x="-3448" y="1856894"/>
            <a:ext cx="4575448" cy="49719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67316E-9ED6-C145-9B70-D857B4E98D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70" t="4124" b="13886"/>
          <a:stretch/>
        </p:blipFill>
        <p:spPr>
          <a:xfrm>
            <a:off x="5537479" y="2393504"/>
            <a:ext cx="363589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70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88640"/>
            <a:ext cx="80724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Гуртківці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відвідали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Ботанічний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сад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Національного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біоресурсів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природокористування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7D08CA-D3AE-EF4D-BC74-593D73DCA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1758300"/>
            <a:ext cx="5076056" cy="38070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925926-DC92-AA4B-A53C-8517E1D0C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7676"/>
            <a:ext cx="3563888" cy="474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52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88640"/>
            <a:ext cx="80724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ВІРТУАЛЬНИЙ ТУР З ТЕМИ</a:t>
            </a:r>
          </a:p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«ІСТОРІЯ ГРОШОВОГО ОБІГУ УКРАЇНИ: ТАЄМНИЦІ СКАРБІВ ТА ВИТОКИ ЗАОЩАДЖЕНЬ»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A275ED-21BF-2D49-A4AE-68F6EB961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90899"/>
            <a:ext cx="4621019" cy="37170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0CB9A1-2357-DE4D-AEA7-10605B5467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4269"/>
            <a:ext cx="3995936" cy="28237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C3BB80C-74B8-3047-A16A-2EAB74DBB1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966568"/>
            <a:ext cx="4127611" cy="291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25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В процесі підготовки наукових статей студенти використовують різноманітні програми</a:t>
            </a:r>
          </a:p>
        </p:txBody>
      </p:sp>
      <p:pic>
        <p:nvPicPr>
          <p:cNvPr id="1026" name="Picture 2" descr="Project Expert 7.21.8340 Professional [ARCHIVE EXE IMAGE TXT] - Все для  студен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" y="4024147"/>
            <a:ext cx="3419822" cy="284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udit Expert 3 Professio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508" y="1988840"/>
            <a:ext cx="1336162" cy="164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icrosoft Access - Інформати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0" y="2126723"/>
            <a:ext cx="19431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PSS-2) Статистический анализ данных в IBM SPSS Statistics - Единый Портал  Обучения (http://eduportal.su/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042" y="2214695"/>
            <a:ext cx="21336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Сумма прописью в excel 2003-2013 в белорусских рублях - Авторский блог  Вадима Ковзунов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126" y="4069824"/>
            <a:ext cx="4219874" cy="280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01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6347713" cy="731168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НАШІ ПУБЛІКАЦІЇ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29217B-DCAD-A14C-BB10-9F372525D0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17276" r="12201" b="-399"/>
          <a:stretch/>
        </p:blipFill>
        <p:spPr>
          <a:xfrm>
            <a:off x="-5807" y="847800"/>
            <a:ext cx="5307676" cy="35730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9AB440-C3C3-974A-9283-28051556D0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4" t="18900" r="11655" b="-799"/>
          <a:stretch/>
        </p:blipFill>
        <p:spPr>
          <a:xfrm>
            <a:off x="4199119" y="3645024"/>
            <a:ext cx="4944880" cy="32466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C20486-26DA-2441-BDAC-BAB88B0AC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0795" y="0"/>
            <a:ext cx="2613204" cy="357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65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но 1 3"/>
          <p:cNvSpPr/>
          <p:nvPr/>
        </p:nvSpPr>
        <p:spPr>
          <a:xfrm>
            <a:off x="1043608" y="1340768"/>
            <a:ext cx="6048672" cy="396044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Наші здобутки</a:t>
            </a:r>
            <a:br>
              <a:rPr lang="uk-UA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982319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/>
          <p:cNvSpPr>
            <a:spLocks noGrp="1"/>
          </p:cNvSpPr>
          <p:nvPr>
            <p:ph sz="quarter" idx="13"/>
          </p:nvPr>
        </p:nvSpPr>
        <p:spPr>
          <a:xfrm>
            <a:off x="3779912" y="99541"/>
            <a:ext cx="5040958" cy="5891577"/>
          </a:xfrm>
        </p:spPr>
        <p:txBody>
          <a:bodyPr>
            <a:normAutofit/>
          </a:bodyPr>
          <a:lstStyle/>
          <a:p>
            <a:pPr marL="342900" indent="-342900" algn="ctr" eaLnBrk="1" hangingPunct="1">
              <a:lnSpc>
                <a:spcPct val="80000"/>
              </a:lnSpc>
              <a:buFont typeface="Calibri" pitchFamily="34" charset="0"/>
              <a:buNone/>
              <a:tabLst>
                <a:tab pos="457200" algn="l"/>
              </a:tabLst>
              <a:defRPr/>
            </a:pP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Досягнуті результати роботи гуртка:</a:t>
            </a:r>
          </a:p>
          <a:p>
            <a:pPr marL="342900" indent="-342900" eaLnBrk="1" hangingPunct="1">
              <a:lnSpc>
                <a:spcPct val="80000"/>
              </a:lnSpc>
              <a:tabLst>
                <a:tab pos="457200" algn="l"/>
              </a:tabLst>
              <a:defRPr/>
            </a:pP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- кількість наукових статей (</a:t>
            </a:r>
            <a:r>
              <a:rPr lang="uk-UA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5</a:t>
            </a:r>
            <a:r>
              <a:rPr lang="uk-UA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42900" indent="-342900" eaLnBrk="1" hangingPunct="1">
              <a:lnSpc>
                <a:spcPct val="80000"/>
              </a:lnSpc>
              <a:tabLst>
                <a:tab pos="457200" algn="l"/>
              </a:tabLst>
              <a:defRPr/>
            </a:pPr>
            <a:r>
              <a:rPr lang="uk-UA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кількість тез, матеріалів доповідей членів гуртка (</a:t>
            </a:r>
            <a:r>
              <a:rPr lang="uk-UA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27</a:t>
            </a:r>
            <a:r>
              <a:rPr lang="uk-UA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); </a:t>
            </a:r>
          </a:p>
          <a:p>
            <a:pPr marL="342900" indent="-342900" eaLnBrk="1" hangingPunct="1">
              <a:lnSpc>
                <a:spcPct val="80000"/>
              </a:lnSpc>
              <a:tabLst>
                <a:tab pos="457200" algn="l"/>
              </a:tabLst>
              <a:defRPr/>
            </a:pPr>
            <a:r>
              <a:rPr lang="uk-UA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виступів студентів-учасників гуртка в семінарах, конференціях в Україні 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(</a:t>
            </a:r>
            <a:r>
              <a:rPr lang="uk-UA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9)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; </a:t>
            </a:r>
          </a:p>
          <a:p>
            <a:pPr marL="342900" indent="-342900" eaLnBrk="1" hangingPunct="1">
              <a:lnSpc>
                <a:spcPct val="80000"/>
              </a:lnSpc>
              <a:tabLst>
                <a:tab pos="457200" algn="l"/>
              </a:tabLst>
              <a:defRPr/>
            </a:pP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Виступи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студентів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на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Міжнародних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конференціях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за межами кордоном (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2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);</a:t>
            </a:r>
          </a:p>
          <a:p>
            <a:pPr marL="342900" indent="-342900" eaLnBrk="1" hangingPunct="1">
              <a:lnSpc>
                <a:spcPct val="80000"/>
              </a:lnSpc>
              <a:tabLst>
                <a:tab pos="457200" algn="l"/>
              </a:tabLst>
              <a:defRPr/>
            </a:pP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- кількість студентів-учасників гуртка у Всеукраїнському конкурсі студентських наукових робіт (</a:t>
            </a:r>
            <a:r>
              <a:rPr lang="uk-UA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4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);</a:t>
            </a:r>
          </a:p>
          <a:p>
            <a:pPr marL="0" indent="0" eaLnBrk="1" hangingPunct="1">
              <a:lnSpc>
                <a:spcPct val="80000"/>
              </a:lnSpc>
              <a:buNone/>
              <a:tabLst>
                <a:tab pos="457200" algn="l"/>
              </a:tabLst>
              <a:defRPr/>
            </a:pPr>
            <a:endParaRPr lang="uk-UA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tabLst>
                <a:tab pos="457200" algn="l"/>
              </a:tabLst>
              <a:defRPr/>
            </a:pPr>
            <a:endParaRPr lang="uk-UA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tabLst>
                <a:tab pos="457200" algn="l"/>
              </a:tabLst>
              <a:defRPr/>
            </a:pP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AF6576-E6D3-1E49-9F78-8378E41DCD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6" r="16418"/>
          <a:stretch/>
        </p:blipFill>
        <p:spPr>
          <a:xfrm>
            <a:off x="0" y="836712"/>
            <a:ext cx="3563888" cy="558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768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0"/>
            <a:ext cx="8286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–практична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Болгарія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ЄС: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тенденції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EE8179-7524-3249-957D-80895227D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88890" y="555526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14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332656"/>
            <a:ext cx="6512511" cy="1143000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створення та діяльності </a:t>
            </a:r>
          </a:p>
        </p:txBody>
      </p:sp>
      <p:sp>
        <p:nvSpPr>
          <p:cNvPr id="3" name="Пятно 1 2"/>
          <p:cNvSpPr/>
          <p:nvPr/>
        </p:nvSpPr>
        <p:spPr>
          <a:xfrm>
            <a:off x="395536" y="764704"/>
            <a:ext cx="8280920" cy="583264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студентської наукової роботи на кафедрі фінансів з метою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поглиблення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фінансової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бізнес-аналітики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основи подальшої їх фахової підготовки.</a:t>
            </a:r>
          </a:p>
          <a:p>
            <a:pPr algn="ctr"/>
            <a:endParaRPr lang="uk-UA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D87338-1408-0B43-9D1C-E152FE41D0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0" y="0"/>
            <a:ext cx="6053577" cy="40357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DD4A27-BE4B-0949-993D-0AC877A59F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92" t="4062" r="3264" b="5375"/>
          <a:stretch/>
        </p:blipFill>
        <p:spPr>
          <a:xfrm>
            <a:off x="3851921" y="3278064"/>
            <a:ext cx="5292080" cy="357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584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3B18DB-9AD4-2D41-ACB5-A2B4055885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229" y="0"/>
            <a:ext cx="5141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28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BD9BF2-AD58-694F-B2FE-EA13361FF6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37"/>
            <a:ext cx="4851545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008049-8D9D-8542-BD99-570DCA78A0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0" t="936" r="8640"/>
          <a:stretch/>
        </p:blipFill>
        <p:spPr>
          <a:xfrm>
            <a:off x="4851545" y="-15343"/>
            <a:ext cx="4680520" cy="679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164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427DE0-7E9A-2D4C-A507-A118903F8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73"/>
            <a:ext cx="8796469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84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3EBC21-8D42-4F42-B801-957F433B32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30" y="0"/>
            <a:ext cx="4871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51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83568" y="332656"/>
            <a:ext cx="8054280" cy="1584176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«Клуб </a:t>
            </a:r>
            <a:r>
              <a:rPr 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фінансового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аналітика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20</a:t>
            </a:r>
            <a:r>
              <a:rPr lang="uk-UA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</a:t>
            </a:r>
            <a:r>
              <a:rPr lang="uk-UA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ru-RU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.р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ертикальный свиток 2"/>
          <p:cNvSpPr/>
          <p:nvPr/>
        </p:nvSpPr>
        <p:spPr>
          <a:xfrm>
            <a:off x="467544" y="1268760"/>
            <a:ext cx="8296026" cy="468052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Trebuchet MS" pitchFamily="34" charset="0"/>
              <a:buAutoNum type="arabicPeriod"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студентів-гуртківців у всеукраїнських олімпіадах.</a:t>
            </a:r>
          </a:p>
          <a:p>
            <a:pPr marL="342900" indent="-342900">
              <a:buFont typeface="Trebuchet MS" pitchFamily="34" charset="0"/>
              <a:buAutoNum type="arabicPeriod"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Зустрічі з науковцями та представниками бізнесу.</a:t>
            </a:r>
          </a:p>
          <a:p>
            <a:pPr marL="342900" indent="-342900">
              <a:buFont typeface="Trebuchet MS" pitchFamily="34" charset="0"/>
              <a:buAutoNum type="arabicPeriod"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всеукраїнських та міжнародних науково-практичних конференціях.</a:t>
            </a:r>
          </a:p>
          <a:p>
            <a:pPr marL="342900" indent="-342900">
              <a:buFont typeface="Trebuchet MS" pitchFamily="34" charset="0"/>
              <a:buAutoNum type="arabicPeriod"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 наукових дискусій, семінарів та круглих столів.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Trebuchet MS" pitchFamily="34" charset="0"/>
              <a:buAutoNum type="arabicPeriod"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студентів до участі у конкурсі наукових робіт.</a:t>
            </a:r>
          </a:p>
          <a:p>
            <a:pPr marL="342900" indent="-342900">
              <a:buFont typeface="Trebuchet MS" pitchFamily="34" charset="0"/>
              <a:buAutoNum type="arabicPeriod"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виїзних засідань членів гуртка на підприємства, зустріч з успішними фінансистами.</a:t>
            </a:r>
          </a:p>
          <a:p>
            <a:pPr marL="342900" indent="-342900">
              <a:buFont typeface="Trebuchet MS" pitchFamily="34" charset="0"/>
              <a:buAutoNum type="arabicPeriod"/>
            </a:pP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фахових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статей з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проблемних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теорії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практики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фінансів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2" descr="C:\Users\Админ\Desktop\фото гурток\5414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417" y="5616226"/>
            <a:ext cx="2275161" cy="124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7150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но 1 1"/>
          <p:cNvSpPr/>
          <p:nvPr/>
        </p:nvSpPr>
        <p:spPr>
          <a:xfrm>
            <a:off x="467544" y="692696"/>
            <a:ext cx="7704856" cy="496855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ПРИЄДНУЙТЕСЬ ДО СПІВПРАЦІ З НАМИ !!!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795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6512511" cy="72008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107504" y="908720"/>
            <a:ext cx="8640960" cy="566355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бъект 2"/>
          <p:cNvSpPr>
            <a:spLocks noGrp="1"/>
          </p:cNvSpPr>
          <p:nvPr>
            <p:ph idx="4294967295"/>
          </p:nvPr>
        </p:nvSpPr>
        <p:spPr>
          <a:xfrm>
            <a:off x="899592" y="1484784"/>
            <a:ext cx="7416824" cy="508748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>
              <a:buClrTx/>
            </a:pP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інтересу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творчості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ClrTx/>
            </a:pP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Допомога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студентам в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проведені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самостійних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досліджень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розробкці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проблем;</a:t>
            </a:r>
          </a:p>
          <a:p>
            <a:pPr>
              <a:buClrTx/>
            </a:pP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Обмін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досвідом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членів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студентських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гуртків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ClrTx/>
            </a:pP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активної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проведенні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конференцій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конкурсах та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семінарів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ClrTx/>
            </a:pP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Сприяння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поглибленому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вивченню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широкому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плані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матеріалу</a:t>
            </a:r>
            <a:r>
              <a:rPr lang="ru-RU" sz="22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488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95736" y="332656"/>
            <a:ext cx="3594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ЧЛЕНИ НАУКОВОГО ГУРТКА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1FAEB00-9A9E-504B-A571-C08891CBD7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393987"/>
              </p:ext>
            </p:extLst>
          </p:nvPr>
        </p:nvGraphicFramePr>
        <p:xfrm>
          <a:off x="1187624" y="836712"/>
          <a:ext cx="6264695" cy="5547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1416">
                  <a:extLst>
                    <a:ext uri="{9D8B030D-6E8A-4147-A177-3AD203B41FA5}">
                      <a16:colId xmlns:a16="http://schemas.microsoft.com/office/drawing/2014/main" val="2400910082"/>
                    </a:ext>
                  </a:extLst>
                </a:gridCol>
                <a:gridCol w="2880083">
                  <a:extLst>
                    <a:ext uri="{9D8B030D-6E8A-4147-A177-3AD203B41FA5}">
                      <a16:colId xmlns:a16="http://schemas.microsoft.com/office/drawing/2014/main" val="3758695541"/>
                    </a:ext>
                  </a:extLst>
                </a:gridCol>
                <a:gridCol w="2873196">
                  <a:extLst>
                    <a:ext uri="{9D8B030D-6E8A-4147-A177-3AD203B41FA5}">
                      <a16:colId xmlns:a16="http://schemas.microsoft.com/office/drawing/2014/main" val="3860634518"/>
                    </a:ext>
                  </a:extLst>
                </a:gridCol>
              </a:tblGrid>
              <a:tr h="168361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Прізвище Ім’я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extLst>
                  <a:ext uri="{0D108BD9-81ED-4DB2-BD59-A6C34878D82A}">
                    <a16:rowId xmlns:a16="http://schemas.microsoft.com/office/drawing/2014/main" val="3585962068"/>
                  </a:ext>
                </a:extLst>
              </a:tr>
              <a:tr h="168361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Ворона Ангеліна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 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курс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extLst>
                  <a:ext uri="{0D108BD9-81ED-4DB2-BD59-A6C34878D82A}">
                    <a16:rowId xmlns:a16="http://schemas.microsoft.com/office/drawing/2014/main" val="2213922103"/>
                  </a:ext>
                </a:extLst>
              </a:tr>
              <a:tr h="168361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Василець Єлизавета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 1 курс.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extLst>
                  <a:ext uri="{0D108BD9-81ED-4DB2-BD59-A6C34878D82A}">
                    <a16:rowId xmlns:a16="http://schemas.microsoft.com/office/drawing/2014/main" val="3328603873"/>
                  </a:ext>
                </a:extLst>
              </a:tr>
              <a:tr h="168361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Гаврись Сергій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 1 курс.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extLst>
                  <a:ext uri="{0D108BD9-81ED-4DB2-BD59-A6C34878D82A}">
                    <a16:rowId xmlns:a16="http://schemas.microsoft.com/office/drawing/2014/main" val="303596443"/>
                  </a:ext>
                </a:extLst>
              </a:tr>
              <a:tr h="168361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Мельник Ольга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 1 курс.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extLst>
                  <a:ext uri="{0D108BD9-81ED-4DB2-BD59-A6C34878D82A}">
                    <a16:rowId xmlns:a16="http://schemas.microsoft.com/office/drawing/2014/main" val="2274680712"/>
                  </a:ext>
                </a:extLst>
              </a:tr>
              <a:tr h="168361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Кісіль Максим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 1 курс.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extLst>
                  <a:ext uri="{0D108BD9-81ED-4DB2-BD59-A6C34878D82A}">
                    <a16:rowId xmlns:a16="http://schemas.microsoft.com/office/drawing/2014/main" val="3172758512"/>
                  </a:ext>
                </a:extLst>
              </a:tr>
              <a:tr h="168361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Івашко Каріна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 1 курс.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extLst>
                  <a:ext uri="{0D108BD9-81ED-4DB2-BD59-A6C34878D82A}">
                    <a16:rowId xmlns:a16="http://schemas.microsoft.com/office/drawing/2014/main" val="3576616812"/>
                  </a:ext>
                </a:extLst>
              </a:tr>
              <a:tr h="168361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Халіцькій Дмитро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 1 курс.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/>
                </a:tc>
                <a:extLst>
                  <a:ext uri="{0D108BD9-81ED-4DB2-BD59-A6C34878D82A}">
                    <a16:rowId xmlns:a16="http://schemas.microsoft.com/office/drawing/2014/main" val="3901400081"/>
                  </a:ext>
                </a:extLst>
              </a:tr>
              <a:tr h="168361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Теслюк Юля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 1 курс.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/>
                </a:tc>
                <a:extLst>
                  <a:ext uri="{0D108BD9-81ED-4DB2-BD59-A6C34878D82A}">
                    <a16:rowId xmlns:a16="http://schemas.microsoft.com/office/drawing/2014/main" val="3856618492"/>
                  </a:ext>
                </a:extLst>
              </a:tr>
              <a:tr h="168361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Конончук Ніна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курс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/>
                </a:tc>
                <a:extLst>
                  <a:ext uri="{0D108BD9-81ED-4DB2-BD59-A6C34878D82A}">
                    <a16:rowId xmlns:a16="http://schemas.microsoft.com/office/drawing/2014/main" val="435711083"/>
                  </a:ext>
                </a:extLst>
              </a:tr>
              <a:tr h="168361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Максименко Богдан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курс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/>
                </a:tc>
                <a:extLst>
                  <a:ext uri="{0D108BD9-81ED-4DB2-BD59-A6C34878D82A}">
                    <a16:rowId xmlns:a16="http://schemas.microsoft.com/office/drawing/2014/main" val="3224391674"/>
                  </a:ext>
                </a:extLst>
              </a:tr>
              <a:tr h="168361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Коляда Кристнина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курс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/>
                </a:tc>
                <a:extLst>
                  <a:ext uri="{0D108BD9-81ED-4DB2-BD59-A6C34878D82A}">
                    <a16:rowId xmlns:a16="http://schemas.microsoft.com/office/drawing/2014/main" val="3831130112"/>
                  </a:ext>
                </a:extLst>
              </a:tr>
              <a:tr h="168361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Наровіцка Анна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курс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/>
                </a:tc>
                <a:extLst>
                  <a:ext uri="{0D108BD9-81ED-4DB2-BD59-A6C34878D82A}">
                    <a16:rowId xmlns:a16="http://schemas.microsoft.com/office/drawing/2014/main" val="1433362000"/>
                  </a:ext>
                </a:extLst>
              </a:tr>
              <a:tr h="168361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Побережна Вікторія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курс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/>
                </a:tc>
                <a:extLst>
                  <a:ext uri="{0D108BD9-81ED-4DB2-BD59-A6C34878D82A}">
                    <a16:rowId xmlns:a16="http://schemas.microsoft.com/office/drawing/2014/main" val="1568555715"/>
                  </a:ext>
                </a:extLst>
              </a:tr>
              <a:tr h="168361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Зацаревський Владислав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курс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/>
                </a:tc>
                <a:extLst>
                  <a:ext uri="{0D108BD9-81ED-4DB2-BD59-A6C34878D82A}">
                    <a16:rowId xmlns:a16="http://schemas.microsoft.com/office/drawing/2014/main" val="1998364873"/>
                  </a:ext>
                </a:extLst>
              </a:tr>
              <a:tr h="168361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Головня Ангеліна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курс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/>
                </a:tc>
                <a:extLst>
                  <a:ext uri="{0D108BD9-81ED-4DB2-BD59-A6C34878D82A}">
                    <a16:rowId xmlns:a16="http://schemas.microsoft.com/office/drawing/2014/main" val="1341625620"/>
                  </a:ext>
                </a:extLst>
              </a:tr>
              <a:tr h="168361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Давиденко Маргарита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курс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/>
                </a:tc>
                <a:extLst>
                  <a:ext uri="{0D108BD9-81ED-4DB2-BD59-A6C34878D82A}">
                    <a16:rowId xmlns:a16="http://schemas.microsoft.com/office/drawing/2014/main" val="2548798235"/>
                  </a:ext>
                </a:extLst>
              </a:tr>
              <a:tr h="168361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Беньківська Анна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курс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/>
                </a:tc>
                <a:extLst>
                  <a:ext uri="{0D108BD9-81ED-4DB2-BD59-A6C34878D82A}">
                    <a16:rowId xmlns:a16="http://schemas.microsoft.com/office/drawing/2014/main" val="1408327351"/>
                  </a:ext>
                </a:extLst>
              </a:tr>
              <a:tr h="168361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Харитонова Катерина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курс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/>
                </a:tc>
                <a:extLst>
                  <a:ext uri="{0D108BD9-81ED-4DB2-BD59-A6C34878D82A}">
                    <a16:rowId xmlns:a16="http://schemas.microsoft.com/office/drawing/2014/main" val="1131904991"/>
                  </a:ext>
                </a:extLst>
              </a:tr>
              <a:tr h="168361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Василенко Аліна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курс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/>
                </a:tc>
                <a:extLst>
                  <a:ext uri="{0D108BD9-81ED-4DB2-BD59-A6C34878D82A}">
                    <a16:rowId xmlns:a16="http://schemas.microsoft.com/office/drawing/2014/main" val="687736072"/>
                  </a:ext>
                </a:extLst>
              </a:tr>
              <a:tr h="168361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Пилипченко Аліна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курс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/>
                </a:tc>
                <a:extLst>
                  <a:ext uri="{0D108BD9-81ED-4DB2-BD59-A6C34878D82A}">
                    <a16:rowId xmlns:a16="http://schemas.microsoft.com/office/drawing/2014/main" val="2180538758"/>
                  </a:ext>
                </a:extLst>
              </a:tr>
              <a:tr h="168361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Кухар Яна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курс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/>
                </a:tc>
                <a:extLst>
                  <a:ext uri="{0D108BD9-81ED-4DB2-BD59-A6C34878D82A}">
                    <a16:rowId xmlns:a16="http://schemas.microsoft.com/office/drawing/2014/main" val="3011777639"/>
                  </a:ext>
                </a:extLst>
              </a:tr>
              <a:tr h="168361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Короленко Анастасія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курс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/>
                </a:tc>
                <a:extLst>
                  <a:ext uri="{0D108BD9-81ED-4DB2-BD59-A6C34878D82A}">
                    <a16:rowId xmlns:a16="http://schemas.microsoft.com/office/drawing/2014/main" val="2781356919"/>
                  </a:ext>
                </a:extLst>
              </a:tr>
              <a:tr h="168361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Ворона Андрій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курс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/>
                </a:tc>
                <a:extLst>
                  <a:ext uri="{0D108BD9-81ED-4DB2-BD59-A6C34878D82A}">
                    <a16:rowId xmlns:a16="http://schemas.microsoft.com/office/drawing/2014/main" val="836689042"/>
                  </a:ext>
                </a:extLst>
              </a:tr>
              <a:tr h="168361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Котенко Богдан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курс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/>
                </a:tc>
                <a:extLst>
                  <a:ext uri="{0D108BD9-81ED-4DB2-BD59-A6C34878D82A}">
                    <a16:rowId xmlns:a16="http://schemas.microsoft.com/office/drawing/2014/main" val="4060447702"/>
                  </a:ext>
                </a:extLst>
              </a:tr>
              <a:tr h="168361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Овчаренко Єлизавета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курс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88" marR="49388" marT="0" marB="0"/>
                </a:tc>
                <a:extLst>
                  <a:ext uri="{0D108BD9-81ED-4DB2-BD59-A6C34878D82A}">
                    <a16:rowId xmlns:a16="http://schemas.microsoft.com/office/drawing/2014/main" val="2113465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6483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5744" y="526034"/>
            <a:ext cx="6512511" cy="1143000"/>
          </a:xfrm>
        </p:spPr>
        <p:txBody>
          <a:bodyPr>
            <a:normAutofit fontScale="90000"/>
          </a:bodyPr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Склад наукового гуртка “Клуб ФІНАНСОВОГО АНАЛІТИКА”</a:t>
            </a:r>
            <a:r>
              <a:rPr lang="uk-UA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0" y="1669034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 гуртка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студенти 1-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курсів, економічного факультету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4" t="17871" r="4101" b="7594"/>
          <a:stretch/>
        </p:blipFill>
        <p:spPr>
          <a:xfrm>
            <a:off x="5111552" y="2069084"/>
            <a:ext cx="4032448" cy="28123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5F2E0C-4265-E847-8C0B-6514571BA6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01" r="2151"/>
          <a:stretch/>
        </p:blipFill>
        <p:spPr>
          <a:xfrm>
            <a:off x="-33475" y="3573015"/>
            <a:ext cx="5324354" cy="330561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но 1 5"/>
          <p:cNvSpPr/>
          <p:nvPr/>
        </p:nvSpPr>
        <p:spPr>
          <a:xfrm>
            <a:off x="827584" y="908720"/>
            <a:ext cx="6480720" cy="432048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Найважливіші</a:t>
            </a:r>
            <a:br>
              <a:rPr lang="uk-UA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моменти</a:t>
            </a:r>
            <a:br>
              <a:rPr lang="uk-UA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деталях…</a:t>
            </a:r>
            <a:br>
              <a:rPr lang="uk-UA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800"/>
          </a:p>
        </p:txBody>
      </p:sp>
    </p:spTree>
    <p:extLst>
      <p:ext uri="{BB962C8B-B14F-4D97-AF65-F5344CB8AC3E}">
        <p14:creationId xmlns:p14="http://schemas.microsoft.com/office/powerpoint/2010/main" val="1865047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5720" y="0"/>
            <a:ext cx="8643998" cy="1200329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  <a:scene3d>
            <a:camera prst="perspectiveLef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Участь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членів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гуртка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у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ІІ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науково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-практичному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семінарі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Професійні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компетентності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фінансиста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умовах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сучасних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викликів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F757E1-EDCB-7E43-9739-6550455B4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664" y="1340768"/>
            <a:ext cx="5056336" cy="2943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9CE0A6-498F-A244-A5C5-9F36A7B0A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3" y="4005064"/>
            <a:ext cx="5063751" cy="28483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0"/>
            <a:ext cx="8501122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Пятий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поспіль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кафедрі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фінансів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відбувся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конкурс 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Інвестиційних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проектів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», участь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якому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взяли члени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гуртка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«Клуб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фінансової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аналітики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1568A9-621F-CA47-8BB8-E65F9D02F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0049"/>
            <a:ext cx="5148064" cy="28957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B3BA43-4F59-4847-84A3-8CF1DADA6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1200329"/>
            <a:ext cx="5292080" cy="297679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1682</TotalTime>
  <Words>590</Words>
  <Application>Microsoft Office PowerPoint</Application>
  <PresentationFormat>Экран (4:3)</PresentationFormat>
  <Paragraphs>139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3" baseType="lpstr">
      <vt:lpstr>Arial</vt:lpstr>
      <vt:lpstr>Calibri</vt:lpstr>
      <vt:lpstr>Georgia</vt:lpstr>
      <vt:lpstr>Times New Roman</vt:lpstr>
      <vt:lpstr>Trebuchet MS</vt:lpstr>
      <vt:lpstr>Tw Cen MT</vt:lpstr>
      <vt:lpstr>Капля</vt:lpstr>
      <vt:lpstr>Презентация PowerPoint</vt:lpstr>
      <vt:lpstr>Презентация PowerPoint</vt:lpstr>
      <vt:lpstr>Мета створення та діяльності </vt:lpstr>
      <vt:lpstr>Завдання</vt:lpstr>
      <vt:lpstr>Презентация PowerPoint</vt:lpstr>
      <vt:lpstr>Склад наукового гуртка “Клуб ФІНАНСОВОГО АНАЛІТИКА”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Наукова Дискусія на тему «Фінансовий контроль в умовах воєнного стану»</vt:lpstr>
      <vt:lpstr>Презентация PowerPoint</vt:lpstr>
      <vt:lpstr>Презентация PowerPoint</vt:lpstr>
      <vt:lpstr>В процесі підготовки наукових статей студенти використовують різноманітні програми</vt:lpstr>
      <vt:lpstr>НАШІ ПУБЛІКАЦІЇ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User</cp:lastModifiedBy>
  <cp:revision>128</cp:revision>
  <dcterms:created xsi:type="dcterms:W3CDTF">2016-11-26T11:50:13Z</dcterms:created>
  <dcterms:modified xsi:type="dcterms:W3CDTF">2023-04-23T18:53:55Z</dcterms:modified>
</cp:coreProperties>
</file>