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2" r:id="rId1"/>
  </p:sldMasterIdLst>
  <p:sldIdLst>
    <p:sldId id="256" r:id="rId2"/>
    <p:sldId id="326" r:id="rId3"/>
    <p:sldId id="281" r:id="rId4"/>
    <p:sldId id="331" r:id="rId5"/>
    <p:sldId id="261" r:id="rId6"/>
    <p:sldId id="327" r:id="rId7"/>
    <p:sldId id="295" r:id="rId8"/>
    <p:sldId id="298" r:id="rId9"/>
    <p:sldId id="299" r:id="rId10"/>
    <p:sldId id="336" r:id="rId11"/>
    <p:sldId id="322" r:id="rId12"/>
    <p:sldId id="300" r:id="rId13"/>
    <p:sldId id="319" r:id="rId14"/>
    <p:sldId id="337" r:id="rId15"/>
    <p:sldId id="323" r:id="rId16"/>
    <p:sldId id="320" r:id="rId17"/>
    <p:sldId id="324" r:id="rId18"/>
    <p:sldId id="332" r:id="rId19"/>
    <p:sldId id="313" r:id="rId20"/>
    <p:sldId id="305" r:id="rId21"/>
    <p:sldId id="306" r:id="rId22"/>
    <p:sldId id="329" r:id="rId23"/>
    <p:sldId id="339" r:id="rId24"/>
    <p:sldId id="283" r:id="rId25"/>
    <p:sldId id="318" r:id="rId26"/>
    <p:sldId id="328" r:id="rId27"/>
    <p:sldId id="335" r:id="rId28"/>
    <p:sldId id="310" r:id="rId29"/>
    <p:sldId id="338" r:id="rId30"/>
    <p:sldId id="263" r:id="rId31"/>
    <p:sldId id="325" r:id="rId32"/>
    <p:sldId id="340" r:id="rId33"/>
    <p:sldId id="333" r:id="rId34"/>
    <p:sldId id="334" r:id="rId3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173" autoAdjust="0"/>
  </p:normalViewPr>
  <p:slideViewPr>
    <p:cSldViewPr>
      <p:cViewPr varScale="1">
        <p:scale>
          <a:sx n="67" d="100"/>
          <a:sy n="67" d="100"/>
        </p:scale>
        <p:origin x="139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4AC64E-2CB9-4509-8A90-0E0990E93641}" type="datetimeFigureOut">
              <a:rPr lang="ru-RU" smtClean="0"/>
              <a:pPr>
                <a:defRPr/>
              </a:pPr>
              <a:t>13.05.2021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FFCD7A-6775-4789-8D6A-F6283F57CA1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123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3001F9-FC7C-4C1F-BEEA-2382375CD9D2}" type="datetimeFigureOut">
              <a:rPr lang="ru-RU" smtClean="0"/>
              <a:pPr>
                <a:defRPr/>
              </a:pPr>
              <a:t>13.05.2021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3DEFB1-B613-4258-9BBE-FF55D6E3AF1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638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3001F9-FC7C-4C1F-BEEA-2382375CD9D2}" type="datetimeFigureOut">
              <a:rPr lang="ru-RU" smtClean="0"/>
              <a:pPr>
                <a:defRPr/>
              </a:pPr>
              <a:t>13.05.2021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3DEFB1-B613-4258-9BBE-FF55D6E3AF1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6735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3001F9-FC7C-4C1F-BEEA-2382375CD9D2}" type="datetimeFigureOut">
              <a:rPr lang="ru-RU" smtClean="0"/>
              <a:pPr>
                <a:defRPr/>
              </a:pPr>
              <a:t>13.05.2021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3DEFB1-B613-4258-9BBE-FF55D6E3AF1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8417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3001F9-FC7C-4C1F-BEEA-2382375CD9D2}" type="datetimeFigureOut">
              <a:rPr lang="ru-RU" smtClean="0"/>
              <a:pPr>
                <a:defRPr/>
              </a:pPr>
              <a:t>13.05.2021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3DEFB1-B613-4258-9BBE-FF55D6E3AF1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4304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3001F9-FC7C-4C1F-BEEA-2382375CD9D2}" type="datetimeFigureOut">
              <a:rPr lang="ru-RU" smtClean="0"/>
              <a:pPr>
                <a:defRPr/>
              </a:pPr>
              <a:t>13.05.2021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3DEFB1-B613-4258-9BBE-FF55D6E3AF1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72803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3001F9-FC7C-4C1F-BEEA-2382375CD9D2}" type="datetimeFigureOut">
              <a:rPr lang="ru-RU" smtClean="0"/>
              <a:pPr>
                <a:defRPr/>
              </a:pPr>
              <a:t>13.05.2021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3DEFB1-B613-4258-9BBE-FF55D6E3AF1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4784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584512-C612-449C-961C-4F218287CA70}" type="datetimeFigureOut">
              <a:rPr lang="ru-RU" smtClean="0"/>
              <a:pPr>
                <a:defRPr/>
              </a:pPr>
              <a:t>13.05.2021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613A16-6DC1-44C9-A7BD-769F316D329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383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E8ADDD4-E573-4FED-9CFD-DC4912B774B2}" type="datetimeFigureOut">
              <a:rPr lang="ru-RU" smtClean="0"/>
              <a:pPr>
                <a:defRPr/>
              </a:pPr>
              <a:t>13.05.2021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EFBFE1-07C6-4668-BCA0-E41D8A990C3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410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2BB829-C35A-4078-9012-9D08AAE8B11F}" type="datetimeFigureOut">
              <a:rPr lang="ru-RU" smtClean="0"/>
              <a:pPr>
                <a:defRPr/>
              </a:pPr>
              <a:t>13.05.2021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0F17B4-F5E5-485C-B90E-6468EE3033E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938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04FBFF-6B6C-4AC1-8308-ABF27EE3C7E9}" type="datetimeFigureOut">
              <a:rPr lang="ru-RU" smtClean="0"/>
              <a:pPr>
                <a:defRPr/>
              </a:pPr>
              <a:t>13.05.2021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E7A642-6DD8-4AC9-AF46-22E99E03AFA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857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8DC66-8ABD-4062-9ADD-5C5578BD0C99}" type="datetimeFigureOut">
              <a:rPr lang="ru-RU" smtClean="0"/>
              <a:pPr>
                <a:defRPr/>
              </a:pPr>
              <a:t>13.05.2021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9804EC-E8C8-4701-BD05-4AB909F3A35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853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B5ECF5-2761-4C26-BCF0-F61C2F706B1A}" type="datetimeFigureOut">
              <a:rPr lang="ru-RU" smtClean="0"/>
              <a:pPr>
                <a:defRPr/>
              </a:pPr>
              <a:t>13.05.2021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97E5FF-6CB4-42C5-8FBC-27F5D54090B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874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8C7B22-57BE-4EA0-B893-128852FCA5F1}" type="datetimeFigureOut">
              <a:rPr lang="ru-RU" smtClean="0"/>
              <a:pPr>
                <a:defRPr/>
              </a:pPr>
              <a:t>13.05.2021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8D4E83-5809-44BC-B894-3CBB4A5C05F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9150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15EC57-B039-4460-90C1-F7FF551E380B}" type="datetimeFigureOut">
              <a:rPr lang="ru-RU" smtClean="0"/>
              <a:pPr>
                <a:defRPr/>
              </a:pPr>
              <a:t>13.05.2021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414B36-E6BB-4669-9B51-693E9E8AA5C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50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BF7D85-48F8-4D4E-9CC0-04BAD2531907}" type="datetimeFigureOut">
              <a:rPr lang="ru-RU" smtClean="0"/>
              <a:pPr>
                <a:defRPr/>
              </a:pPr>
              <a:t>13.05.2021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AF03BB-27C9-4D62-820A-5C528B694A2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276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4B86CA-FC53-4C47-951C-7B42EA6B6BD7}" type="datetimeFigureOut">
              <a:rPr lang="ru-RU" smtClean="0"/>
              <a:pPr>
                <a:defRPr/>
              </a:pPr>
              <a:t>13.05.2021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6EAE02-F1F6-4FFE-932E-C3A29470095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972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E3001F9-FC7C-4C1F-BEEA-2382375CD9D2}" type="datetimeFigureOut">
              <a:rPr lang="ru-RU" smtClean="0"/>
              <a:pPr>
                <a:defRPr/>
              </a:pPr>
              <a:t>13.05.2021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33DEFB1-B613-4258-9BBE-FF55D6E3AF1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0559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  <p:sldLayoutId id="2147483827" r:id="rId15"/>
    <p:sldLayoutId id="2147483828" r:id="rId16"/>
    <p:sldLayoutId id="214748382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Ð ÐµÐ·ÑÐ»ÑÑÐ°Ñ Ð¿Ð¾ÑÑÐºÑ Ð·Ð¾Ð±ÑÐ°Ð¶ÐµÐ½Ñ Ð·Ð° Ð·Ð°Ð¿Ð¸ÑÐ¾Ð¼ &quot;Ð»ÑÐ´Ð¸Ð½Ð° Ð· ÑÑÐ½Ð°Ð½ÑÑÐ²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256"/>
            <a:ext cx="2986259" cy="2571744"/>
          </a:xfrm>
          <a:prstGeom prst="rect">
            <a:avLst/>
          </a:prstGeom>
          <a:noFill/>
        </p:spPr>
      </p:pic>
      <p:sp>
        <p:nvSpPr>
          <p:cNvPr id="4" name="Прямоугольник 3" descr="IMG-6346.JP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5" name="Прямоугольник 4" descr="IMG-6346.JP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6" name="Прямоугольник 5" descr="IMG-6346.JP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785786" y="2214554"/>
            <a:ext cx="7358114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СТУДЕНТСЬКИЙ НАУКОВИЙ ГУРТОК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4400" b="1" i="1" u="none" strike="noStrike" normalizeH="0" baseline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Клуб фінансового аналітика</a:t>
            </a:r>
            <a:endParaRPr kumimoji="0" lang="uk-UA" sz="4400" b="1" i="1" u="none" strike="noStrike" normalizeH="0" baseline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7158" y="1"/>
            <a:ext cx="807249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smtClean="0">
                <a:latin typeface="Times New Roman" pitchFamily="18" charset="0"/>
                <a:cs typeface="Times New Roman" pitchFamily="18" charset="0"/>
              </a:rPr>
              <a:t>Національний університет біоресурсів і природокористування України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b="1" smtClean="0">
                <a:latin typeface="Times New Roman" pitchFamily="18" charset="0"/>
                <a:cs typeface="Times New Roman" pitchFamily="18" charset="0"/>
              </a:rPr>
            </a:br>
            <a:endParaRPr lang="ru-RU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5527681" y="4435453"/>
            <a:ext cx="3616319" cy="2422547"/>
          </a:xfrm>
          <a:prstGeom prst="rect">
            <a:avLst/>
          </a:prstGeom>
        </p:spPr>
        <p:txBody>
          <a:bodyPr/>
          <a:lstStyle/>
          <a:p>
            <a:pPr marL="4445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Керівник гуртка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uk-UA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к.е.н</a:t>
            </a:r>
            <a:r>
              <a:rPr kumimoji="0" lang="uk-UA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., доцент</a:t>
            </a:r>
          </a:p>
          <a:p>
            <a:pPr marL="4445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Тітенко</a:t>
            </a:r>
            <a:r>
              <a:rPr kumimoji="0" lang="uk-UA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Зоя Миколаївна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03848" y="188640"/>
            <a:ext cx="554461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uk-UA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надіслані на Всеукраїнський конкурс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студентських наукових робіт зі спеціальності </a:t>
            </a:r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«Менеджмент інвестиційної та інноваційної діяльності</a:t>
            </a:r>
            <a:r>
              <a:rPr lang="uk-UA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 проходив в </a:t>
            </a:r>
            <a:r>
              <a:rPr lang="uk-UA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м.Києві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Всеукраїнський конкурс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наукових робіт зі спеціальності </a:t>
            </a:r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«Банківська справа», 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м. Харків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s://nubip.edu.ua/sites/default/files/u101/foto_1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326"/>
            <a:ext cx="3203848" cy="278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nubip.edu.ua/sites/default/files/u346/08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131393"/>
            <a:ext cx="4906169" cy="2759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nubip.edu.ua/sites/default/files/u346/08-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00" r="13047" b="-1"/>
          <a:stretch/>
        </p:blipFill>
        <p:spPr bwMode="auto">
          <a:xfrm>
            <a:off x="4784249" y="2975297"/>
            <a:ext cx="4359750" cy="239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4302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 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Члени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гуртка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приймали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активну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участь в   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бізнес-грі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CashFlow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Грошовий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потік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33190"/>
          <a:stretch/>
        </p:blipFill>
        <p:spPr>
          <a:xfrm>
            <a:off x="-571" y="830997"/>
            <a:ext cx="6012160" cy="3004920"/>
          </a:xfrm>
          <a:prstGeom prst="rect">
            <a:avLst/>
          </a:prstGeom>
        </p:spPr>
      </p:pic>
      <p:pic>
        <p:nvPicPr>
          <p:cNvPr id="6146" name="Picture 2" descr="https://nubip.edu.ua/sites/default/files/u346/23-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419474"/>
            <a:ext cx="6096000" cy="343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17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885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Відкрита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лекція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 з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аступника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голови правління Української кооперативної федерації, фахівця із соціальної підприємництва та кооперації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Зіновія </a:t>
            </a:r>
            <a:r>
              <a:rPr lang="uk-UA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Свереди</a:t>
            </a:r>
            <a:r>
              <a:rPr lang="uk-UA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тему</a:t>
            </a:r>
            <a:r>
              <a:rPr lang="ru-RU" dirty="0"/>
              <a:t>: 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Філософія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фінансів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ttps://nubip.edu.ua/sites/default/files/u346/foto_12_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2"/>
          <a:stretch/>
        </p:blipFill>
        <p:spPr bwMode="auto">
          <a:xfrm>
            <a:off x="4067944" y="1052736"/>
            <a:ext cx="5058916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nubip.edu.ua/sites/default/files/u346/foto_1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" t="-837" r="7001" b="-1"/>
          <a:stretch/>
        </p:blipFill>
        <p:spPr bwMode="auto">
          <a:xfrm>
            <a:off x="0" y="2957736"/>
            <a:ext cx="5076056" cy="394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885828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 err="1" smtClean="0">
                <a:latin typeface="Times New Roman" panose="02020603050405020304" pitchFamily="18" charset="0"/>
                <a:cs typeface="Times New Roman" pitchFamily="18" charset="0"/>
              </a:rPr>
              <a:t>Відкрита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лекція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 </a:t>
            </a:r>
            <a:r>
              <a:rPr lang="ru-RU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Халіцької</a:t>
            </a: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Олени, </a:t>
            </a:r>
            <a:r>
              <a:rPr lang="uk-UA" sz="2200" dirty="0">
                <a:latin typeface="Times New Roman" panose="02020603050405020304" pitchFamily="18" charset="0"/>
                <a:cs typeface="Times New Roman" pitchFamily="18" charset="0"/>
              </a:rPr>
              <a:t>Начальником управління податкового адміністрування юридичних осіб ГУ ДПС у </a:t>
            </a:r>
            <a:r>
              <a:rPr lang="uk-UA" sz="2200" dirty="0" err="1">
                <a:latin typeface="Times New Roman" panose="02020603050405020304" pitchFamily="18" charset="0"/>
                <a:cs typeface="Times New Roman" pitchFamily="18" charset="0"/>
              </a:rPr>
              <a:t>м.Києві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на тему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електронного адміністрування податку на додану </a:t>
            </a:r>
            <a:r>
              <a:rPr lang="uk-UA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вартість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uk-U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https://nubip.edu.ua/sites/default/files/u346/foto_4_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42" r="26181" b="1"/>
          <a:stretch/>
        </p:blipFill>
        <p:spPr bwMode="auto">
          <a:xfrm>
            <a:off x="0" y="3501008"/>
            <a:ext cx="4499992" cy="3351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nubip.edu.ua/sites/default/files/u346/foto_6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6" t="-1918" r="3544"/>
          <a:stretch/>
        </p:blipFill>
        <p:spPr bwMode="auto">
          <a:xfrm>
            <a:off x="3887415" y="1303753"/>
            <a:ext cx="5256585" cy="388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96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88582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 smtClean="0">
                <a:latin typeface="Times New Roman" panose="02020603050405020304" pitchFamily="18" charset="0"/>
                <a:cs typeface="Times New Roman" pitchFamily="18" charset="0"/>
              </a:rPr>
              <a:t>Відкрита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лекція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 </a:t>
            </a:r>
            <a:r>
              <a:rPr lang="uk-UA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Андреас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Квірінг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Академія </a:t>
            </a:r>
            <a:r>
              <a:rPr lang="uk-UA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Андреаса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Гермеса (AHA) (Німеччина)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тему «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аграрного підприємництва у контексті </a:t>
            </a:r>
            <a:r>
              <a:rPr lang="uk-UA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аграполітичних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викликів»</a:t>
            </a:r>
          </a:p>
        </p:txBody>
      </p:sp>
      <p:pic>
        <p:nvPicPr>
          <p:cNvPr id="9218" name="Picture 2" descr="https://nubip.edu.ua/sites/default/files/u346/foto_2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2" t="13661" r="2945" b="14940"/>
          <a:stretch/>
        </p:blipFill>
        <p:spPr bwMode="auto">
          <a:xfrm>
            <a:off x="3671392" y="1015662"/>
            <a:ext cx="5472608" cy="270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nubip.edu.ua/sites/default/files/u346/foto_2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0" r="1375" b="9701"/>
          <a:stretch/>
        </p:blipFill>
        <p:spPr bwMode="auto">
          <a:xfrm>
            <a:off x="0" y="3717031"/>
            <a:ext cx="6012160" cy="312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54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ъект 2"/>
          <p:cNvSpPr>
            <a:spLocks noGrp="1"/>
          </p:cNvSpPr>
          <p:nvPr>
            <p:ph sz="quarter" idx="13"/>
          </p:nvPr>
        </p:nvSpPr>
        <p:spPr>
          <a:xfrm>
            <a:off x="0" y="0"/>
            <a:ext cx="8858280" cy="1214422"/>
          </a:xfrm>
        </p:spPr>
        <p:txBody>
          <a:bodyPr>
            <a:noAutofit/>
          </a:bodyPr>
          <a:lstStyle/>
          <a:p>
            <a:pPr marL="44450" indent="0" algn="ctr">
              <a:buNone/>
            </a:pP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Міжнародній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конференції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комунікаційного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менеджменту і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інформаційних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технологій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ICCMIT 2020, </a:t>
            </a:r>
            <a:r>
              <a:rPr lang="uk-UA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м.Афіни</a:t>
            </a:r>
            <a:r>
              <a: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(Греція</a:t>
            </a:r>
            <a:r>
              <a:rPr lang="uk-UA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uk-UA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6" descr="https://nubip.edu.ua/sites/default/files/u346/17.09.20-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4" r="1857" b="10217"/>
          <a:stretch/>
        </p:blipFill>
        <p:spPr bwMode="auto">
          <a:xfrm>
            <a:off x="3159064" y="1214422"/>
            <a:ext cx="5980321" cy="273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s://nubip.edu.ua/sites/default/files/u346/17.09.20-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2" t="-297" r="-2398" b="10766"/>
          <a:stretch/>
        </p:blipFill>
        <p:spPr bwMode="auto">
          <a:xfrm>
            <a:off x="0" y="3271196"/>
            <a:ext cx="5006255" cy="357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17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ъект 2"/>
          <p:cNvSpPr>
            <a:spLocks noGrp="1"/>
          </p:cNvSpPr>
          <p:nvPr>
            <p:ph sz="quarter" idx="13"/>
          </p:nvPr>
        </p:nvSpPr>
        <p:spPr>
          <a:xfrm>
            <a:off x="-521" y="0"/>
            <a:ext cx="8858280" cy="1214422"/>
          </a:xfrm>
        </p:spPr>
        <p:txBody>
          <a:bodyPr>
            <a:normAutofit fontScale="85000" lnSpcReduction="20000"/>
          </a:bodyPr>
          <a:lstStyle/>
          <a:p>
            <a:pPr marL="44450" indent="0" algn="ctr">
              <a:buFont typeface="Georgia" pitchFamily="18" charset="0"/>
              <a:buNone/>
            </a:pP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НУБіП України 9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листопада проходила 74-а студентська науково-практична конференція в якій студенти гуртка «Клуб фінансової аналітики» приймали активну участь. </a:t>
            </a:r>
            <a:r>
              <a:rPr lang="uk-UA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Олефір Дмитро </a:t>
            </a: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нагороджений </a:t>
            </a:r>
            <a:r>
              <a:rPr lang="uk-UA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Дипломом І ступеня</a:t>
            </a:r>
          </a:p>
        </p:txBody>
      </p:sp>
      <p:pic>
        <p:nvPicPr>
          <p:cNvPr id="11266" name="Picture 2" descr="https://nubip.edu.ua/sites/default/files/u346/5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0000" r="-1812" b="12511"/>
          <a:stretch/>
        </p:blipFill>
        <p:spPr bwMode="auto">
          <a:xfrm>
            <a:off x="-521" y="3905672"/>
            <a:ext cx="6206455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nubip.edu.ua/sites/default/files/u346/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0" t="8542" r="1592" b="11800"/>
          <a:stretch/>
        </p:blipFill>
        <p:spPr bwMode="auto">
          <a:xfrm>
            <a:off x="3721150" y="1052736"/>
            <a:ext cx="5422850" cy="273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18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ъект 2"/>
          <p:cNvSpPr>
            <a:spLocks noGrp="1"/>
          </p:cNvSpPr>
          <p:nvPr>
            <p:ph sz="quarter" idx="13"/>
          </p:nvPr>
        </p:nvSpPr>
        <p:spPr>
          <a:xfrm>
            <a:off x="0" y="-1"/>
            <a:ext cx="8858280" cy="1933997"/>
          </a:xfrm>
        </p:spPr>
        <p:txBody>
          <a:bodyPr>
            <a:noAutofit/>
          </a:bodyPr>
          <a:lstStyle/>
          <a:p>
            <a:pPr marL="44450" indent="0" algn="ctr">
              <a:spcBef>
                <a:spcPts val="0"/>
              </a:spcBef>
              <a:buNone/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ІІІ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Міжнародну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науково-практичну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студентську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конференцію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Фінансові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механізми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сталого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сучасних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викликів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marL="44450" indent="0" algn="ctr"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ru-RU" sz="1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березня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2021р.</a:t>
            </a:r>
          </a:p>
          <a:p>
            <a:pPr marL="44450" indent="0" algn="ctr">
              <a:spcBef>
                <a:spcPts val="0"/>
              </a:spcBef>
              <a:buNone/>
            </a:pPr>
            <a:r>
              <a:rPr lang="ru-RU" sz="1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Олефір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Діма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нагороджений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Дипломом І </a:t>
            </a:r>
            <a:r>
              <a:rPr lang="ru-RU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ступеня</a:t>
            </a:r>
            <a:endParaRPr lang="ru-RU" sz="1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450" indent="0" algn="ctr">
              <a:spcBef>
                <a:spcPts val="0"/>
              </a:spcBef>
              <a:buNone/>
            </a:pPr>
            <a:r>
              <a:rPr lang="ru-RU" sz="1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Конончук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Ніна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Журило Марина –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ІІІ </a:t>
            </a:r>
            <a:r>
              <a:rPr lang="ru-RU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ступеня</a:t>
            </a:r>
            <a:endParaRPr lang="uk-UA" sz="1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https://nubip.edu.ua/sites/default/files/u346/21-3-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1271" r="16132" b="-149"/>
          <a:stretch/>
        </p:blipFill>
        <p:spPr bwMode="auto">
          <a:xfrm>
            <a:off x="14312" y="1595255"/>
            <a:ext cx="4176464" cy="523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nubip.edu.ua/sites/default/files/u346/21-3-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9959" r="1172" b="791"/>
          <a:stretch/>
        </p:blipFill>
        <p:spPr bwMode="auto">
          <a:xfrm>
            <a:off x="4190776" y="1595255"/>
            <a:ext cx="5020260" cy="5365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77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sz="quarter" idx="13"/>
          </p:nvPr>
        </p:nvSpPr>
        <p:spPr>
          <a:xfrm>
            <a:off x="0" y="0"/>
            <a:ext cx="8858280" cy="1214422"/>
          </a:xfrm>
        </p:spPr>
        <p:txBody>
          <a:bodyPr>
            <a:normAutofit fontScale="92500"/>
          </a:bodyPr>
          <a:lstStyle/>
          <a:p>
            <a:pPr marL="44450" indent="0" algn="ctr"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Карантин не 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перешкода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науки!!!</a:t>
            </a:r>
          </a:p>
          <a:p>
            <a:pPr marL="44450" indent="0" algn="r">
              <a:buNone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н-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лайн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засідання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гуртка</a:t>
            </a:r>
            <a:endParaRPr lang="uk-UA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https://nubip.edu.ua/sites/default/files/u346/30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2" t="8894" r="26583" b="6613"/>
          <a:stretch/>
        </p:blipFill>
        <p:spPr bwMode="auto">
          <a:xfrm>
            <a:off x="0" y="1052736"/>
            <a:ext cx="413995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nubip.edu.ua/sites/default/files/u346/30-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32"/>
          <a:stretch/>
        </p:blipFill>
        <p:spPr bwMode="auto">
          <a:xfrm>
            <a:off x="4139952" y="3201119"/>
            <a:ext cx="5100429" cy="365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80107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5220072" y="1683518"/>
            <a:ext cx="373049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2800" b="1" cap="small" dirty="0" smtClean="0">
                <a:solidFill>
                  <a:srgbClr val="17321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-практична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конференція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економіки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обліку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фінансів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uk-UA" sz="3200" b="1" i="1" cap="all" spc="70" dirty="0" smtClean="0">
                <a:solidFill>
                  <a:srgbClr val="52461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3200" dirty="0" smtClean="0">
              <a:solidFill>
                <a:srgbClr val="52461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646281" y="4977114"/>
            <a:ext cx="30350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Aft>
                <a:spcPts val="0"/>
              </a:spcAft>
            </a:pPr>
            <a:r>
              <a:rPr lang="uk-UA" b="1" dirty="0" smtClean="0">
                <a:solidFill>
                  <a:srgbClr val="FF0000"/>
                </a:solidFill>
                <a:ea typeface="Arial" panose="020B0604020202020204" pitchFamily="34" charset="0"/>
              </a:rPr>
              <a:t>Березень 11</a:t>
            </a:r>
            <a:r>
              <a:rPr lang="ru-RU" b="1" dirty="0" smtClean="0">
                <a:solidFill>
                  <a:srgbClr val="FF0000"/>
                </a:solidFill>
                <a:ea typeface="Arial" panose="020B0604020202020204" pitchFamily="34" charset="0"/>
              </a:rPr>
              <a:t>, 2020</a:t>
            </a:r>
            <a:r>
              <a:rPr lang="ru-RU" cap="small" dirty="0" smtClean="0">
                <a:solidFill>
                  <a:srgbClr val="FF0000"/>
                </a:solidFill>
                <a:ea typeface="Arial" panose="020B0604020202020204" pitchFamily="34" charset="0"/>
              </a:rPr>
              <a:t> </a:t>
            </a:r>
            <a:r>
              <a:rPr lang="ru-RU" cap="small" dirty="0">
                <a:solidFill>
                  <a:srgbClr val="FF0000"/>
                </a:solidFill>
                <a:ea typeface="Arial" panose="020B0604020202020204" pitchFamily="34" charset="0"/>
              </a:rPr>
              <a:t>| </a:t>
            </a:r>
            <a:r>
              <a:rPr lang="uk-UA" cap="small" dirty="0" smtClean="0">
                <a:solidFill>
                  <a:srgbClr val="FF0000"/>
                </a:solidFill>
                <a:ea typeface="Arial" panose="020B0604020202020204" pitchFamily="34" charset="0"/>
              </a:rPr>
              <a:t>Ірпінь</a:t>
            </a:r>
            <a:endParaRPr lang="ru-RU" sz="3200" dirty="0" smtClean="0">
              <a:solidFill>
                <a:srgbClr val="FF0000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16" y="3356992"/>
            <a:ext cx="5027464" cy="34884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2" y="1"/>
            <a:ext cx="4972596" cy="33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275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00232" y="1071546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НАШ ДИВІЗ </a:t>
            </a:r>
            <a:endParaRPr lang="ru-RU" sz="4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2828836"/>
            <a:ext cx="807249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Ти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можеш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лягти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спати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зараз, і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тобі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насняться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твої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мрії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. А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можеш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сісти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навчатися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працювати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реалізації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8389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467544" y="24964"/>
            <a:ext cx="8352928" cy="1251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Участь </a:t>
            </a:r>
            <a:r>
              <a:rPr lang="uk-UA" sz="2400" dirty="0"/>
              <a:t> </a:t>
            </a:r>
            <a:r>
              <a:rPr lang="ru-RU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 </a:t>
            </a:r>
            <a:r>
              <a:rPr lang="ru-RU" sz="2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Міжнародної</a:t>
            </a:r>
            <a:r>
              <a:rPr lang="ru-RU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науково-практичної</a:t>
            </a:r>
            <a:r>
              <a:rPr lang="ru-RU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онлайн-</a:t>
            </a:r>
            <a:r>
              <a:rPr lang="ru-RU" sz="2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конференції</a:t>
            </a:r>
            <a:r>
              <a:rPr lang="ru-RU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</a:t>
            </a:r>
            <a:r>
              <a:rPr lang="ru-RU" sz="2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400" b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Актуальні</a:t>
            </a:r>
            <a:r>
              <a:rPr lang="ru-RU" sz="2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проблеми</a:t>
            </a:r>
            <a:r>
              <a:rPr lang="ru-RU" sz="2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2400" b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пріоритетні</a:t>
            </a:r>
            <a:r>
              <a:rPr lang="ru-RU" sz="2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напрямки та </a:t>
            </a:r>
            <a:r>
              <a:rPr lang="ru-RU" sz="2400" b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стратегії</a:t>
            </a:r>
            <a:r>
              <a:rPr lang="ru-RU" sz="2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розвитку</a:t>
            </a:r>
            <a:r>
              <a:rPr lang="ru-RU" sz="2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України</a:t>
            </a:r>
            <a:r>
              <a:rPr lang="ru-RU" sz="2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</a:t>
            </a:r>
            <a:endParaRPr lang="uk-UA" sz="24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5362" name="Picture 2" descr="https://nubip.edu.ua/sites/default/files/u346/24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645024"/>
            <a:ext cx="4716017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nubip.edu.ua/sites/default/files/u346/24-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1276204"/>
            <a:ext cx="4396556" cy="309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8608" t="8967" r="10951"/>
          <a:stretch/>
        </p:blipFill>
        <p:spPr>
          <a:xfrm>
            <a:off x="4283968" y="1052736"/>
            <a:ext cx="4615216" cy="328048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5720" y="0"/>
            <a:ext cx="8286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Участь у </a:t>
            </a:r>
            <a:r>
              <a:rPr lang="en-US" dirty="0"/>
              <a:t>V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Міжнародній науково-практичній конференції 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«Фінансове регулювання зрушень в економіці України»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8608" t="8968" r="10170" b="1507"/>
          <a:stretch/>
        </p:blipFill>
        <p:spPr>
          <a:xfrm>
            <a:off x="0" y="3089388"/>
            <a:ext cx="5436096" cy="37634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6347713" cy="731168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НАШІ ПУБЛІКАЦІЇ</a:t>
            </a:r>
            <a:endParaRPr lang="uk-UA" b="1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34504" t="20470" r="15133" b="11610"/>
          <a:stretch/>
        </p:blipFill>
        <p:spPr>
          <a:xfrm>
            <a:off x="4369214" y="3212976"/>
            <a:ext cx="4774786" cy="36204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7271" t="21454" r="16241" b="19484"/>
          <a:stretch/>
        </p:blipFill>
        <p:spPr>
          <a:xfrm>
            <a:off x="0" y="692696"/>
            <a:ext cx="5242182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2653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6347713" cy="731168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НАШІ ПУБЛІКАЦІЇ</a:t>
            </a:r>
            <a:endParaRPr lang="uk-UA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1146" t="40156" r="20668" b="9641"/>
          <a:stretch/>
        </p:blipFill>
        <p:spPr>
          <a:xfrm>
            <a:off x="4175447" y="3185592"/>
            <a:ext cx="4968553" cy="36724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7939" t="24406" r="32844" b="35235"/>
          <a:stretch/>
        </p:blipFill>
        <p:spPr>
          <a:xfrm>
            <a:off x="323528" y="692696"/>
            <a:ext cx="6201469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736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8629329" cy="1656184"/>
          </a:xfrm>
        </p:spPr>
        <p:txBody>
          <a:bodyPr>
            <a:normAutofit/>
          </a:bodyPr>
          <a:lstStyle/>
          <a:p>
            <a:pPr marL="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sz="3600" dirty="0" smtClean="0">
                <a:solidFill>
                  <a:schemeClr val="tx1"/>
                </a:solidFill>
              </a:rPr>
              <a:t>Наукова вікторина на тему «</a:t>
            </a:r>
            <a:r>
              <a:rPr lang="uk-UA" sz="3600" b="1" dirty="0" smtClean="0">
                <a:solidFill>
                  <a:schemeClr val="tx1"/>
                </a:solidFill>
              </a:rPr>
              <a:t>Фінансова Стабільність в умовах пандемії»</a:t>
            </a:r>
            <a:endParaRPr lang="uk-UA" sz="3600" b="1" dirty="0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3" t="10101"/>
          <a:stretch/>
        </p:blipFill>
        <p:spPr>
          <a:xfrm>
            <a:off x="5582841" y="1959694"/>
            <a:ext cx="3561159" cy="48691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" r="16549" b="1"/>
          <a:stretch/>
        </p:blipFill>
        <p:spPr>
          <a:xfrm>
            <a:off x="12005" y="2089992"/>
            <a:ext cx="5424091" cy="4789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0034" y="428604"/>
            <a:ext cx="80724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Інтелектуальна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вікторина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Україна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системі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міжнародних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фінансово-економічних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відносин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0" r="14276"/>
          <a:stretch/>
        </p:blipFill>
        <p:spPr>
          <a:xfrm>
            <a:off x="4901282" y="2492896"/>
            <a:ext cx="4257551" cy="43651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28" r="11220"/>
          <a:stretch/>
        </p:blipFill>
        <p:spPr>
          <a:xfrm>
            <a:off x="1" y="2492896"/>
            <a:ext cx="4932039" cy="436510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ятно 1 3"/>
          <p:cNvSpPr/>
          <p:nvPr/>
        </p:nvSpPr>
        <p:spPr>
          <a:xfrm>
            <a:off x="1043608" y="1340768"/>
            <a:ext cx="6048672" cy="396044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3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Наші </a:t>
            </a:r>
            <a:r>
              <a:rPr lang="uk-UA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здобутки</a:t>
            </a:r>
            <a:br>
              <a:rPr lang="uk-UA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3200" dirty="0"/>
          </a:p>
        </p:txBody>
      </p:sp>
    </p:spTree>
    <p:extLst>
      <p:ext uri="{BB962C8B-B14F-4D97-AF65-F5344CB8AC3E}">
        <p14:creationId xmlns:p14="http://schemas.microsoft.com/office/powerpoint/2010/main" val="9823192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ontent Placeholder 2"/>
          <p:cNvSpPr>
            <a:spLocks noGrp="1"/>
          </p:cNvSpPr>
          <p:nvPr>
            <p:ph sz="quarter" idx="13"/>
          </p:nvPr>
        </p:nvSpPr>
        <p:spPr>
          <a:xfrm>
            <a:off x="3059832" y="99541"/>
            <a:ext cx="5761038" cy="3939853"/>
          </a:xfrm>
        </p:spPr>
        <p:txBody>
          <a:bodyPr>
            <a:normAutofit lnSpcReduction="10000"/>
          </a:bodyPr>
          <a:lstStyle/>
          <a:p>
            <a:pPr marL="342900" indent="-342900" eaLnBrk="1" hangingPunct="1">
              <a:lnSpc>
                <a:spcPct val="80000"/>
              </a:lnSpc>
              <a:buFont typeface="Calibri" pitchFamily="34" charset="0"/>
              <a:buNone/>
              <a:tabLst>
                <a:tab pos="457200" algn="l"/>
              </a:tabLst>
              <a:defRPr/>
            </a:pPr>
            <a:r>
              <a:rPr lang="uk-UA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Досягнуті результати роботи гуртка:</a:t>
            </a:r>
          </a:p>
          <a:p>
            <a:pPr marL="342900" indent="-342900" eaLnBrk="1" hangingPunct="1">
              <a:lnSpc>
                <a:spcPct val="80000"/>
              </a:lnSpc>
              <a:tabLst>
                <a:tab pos="457200" algn="l"/>
              </a:tabLst>
              <a:defRPr/>
            </a:pPr>
            <a:r>
              <a:rPr lang="uk-UA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кількість наукових статей (</a:t>
            </a:r>
            <a:r>
              <a:rPr lang="uk-UA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uk-UA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marL="342900" indent="-342900" eaLnBrk="1" hangingPunct="1">
              <a:lnSpc>
                <a:spcPct val="80000"/>
              </a:lnSpc>
              <a:tabLst>
                <a:tab pos="457200" algn="l"/>
              </a:tabLst>
              <a:defRPr/>
            </a:pPr>
            <a:r>
              <a:rPr lang="uk-UA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кількість тез, матеріалів доповідей членів гуртка (</a:t>
            </a:r>
            <a:r>
              <a:rPr lang="uk-UA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27</a:t>
            </a:r>
            <a:r>
              <a:rPr lang="uk-UA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); </a:t>
            </a:r>
          </a:p>
          <a:p>
            <a:pPr marL="342900" indent="-342900" eaLnBrk="1" hangingPunct="1">
              <a:lnSpc>
                <a:spcPct val="80000"/>
              </a:lnSpc>
              <a:tabLst>
                <a:tab pos="457200" algn="l"/>
              </a:tabLst>
              <a:defRPr/>
            </a:pPr>
            <a:r>
              <a:rPr lang="uk-UA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виступів студентів-учасників гуртка в семінарах, конференціях</a:t>
            </a:r>
            <a:r>
              <a:rPr lang="uk-UA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Україні 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19)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marL="342900" indent="-342900" eaLnBrk="1" hangingPunct="1">
              <a:lnSpc>
                <a:spcPct val="80000"/>
              </a:lnSpc>
              <a:tabLst>
                <a:tab pos="457200" algn="l"/>
              </a:tabLst>
              <a:defRPr/>
            </a:pPr>
            <a:r>
              <a:rPr lang="ru-RU" sz="2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Виступи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студентів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Міжнародних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конференціях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за межами кордоном (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marL="342900" indent="-342900" eaLnBrk="1" hangingPunct="1">
              <a:lnSpc>
                <a:spcPct val="80000"/>
              </a:lnSpc>
              <a:tabLst>
                <a:tab pos="457200" algn="l"/>
              </a:tabLst>
              <a:defRPr/>
            </a:pPr>
            <a:r>
              <a:rPr lang="uk-UA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кількість студентів-учасників гуртка у Всеукраїнському конкурсі студентських наукових робіт (</a:t>
            </a:r>
            <a:r>
              <a:rPr lang="uk-UA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uk-UA" sz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lnSpc>
                <a:spcPct val="80000"/>
              </a:lnSpc>
              <a:tabLst>
                <a:tab pos="457200" algn="l"/>
              </a:tabLst>
              <a:defRPr/>
            </a:pPr>
            <a:endParaRPr lang="uk-UA" sz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lnSpc>
                <a:spcPct val="80000"/>
              </a:lnSpc>
              <a:tabLst>
                <a:tab pos="457200" algn="l"/>
              </a:tabLst>
              <a:defRPr/>
            </a:pPr>
            <a:endParaRPr lang="uk-UA" sz="2400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0" t="23750" r="-400" b="16401"/>
          <a:stretch/>
        </p:blipFill>
        <p:spPr>
          <a:xfrm>
            <a:off x="-22870" y="-99392"/>
            <a:ext cx="3292259" cy="33510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1" t="16328" r="6262" b="7058"/>
          <a:stretch/>
        </p:blipFill>
        <p:spPr>
          <a:xfrm>
            <a:off x="0" y="2640069"/>
            <a:ext cx="3269389" cy="4229341"/>
          </a:xfrm>
          <a:prstGeom prst="rect">
            <a:avLst/>
          </a:prstGeom>
        </p:spPr>
      </p:pic>
      <p:pic>
        <p:nvPicPr>
          <p:cNvPr id="17412" name="Picture 4" descr="https://nubip.edu.ua/sites/default/files/u346/19-3-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6" r="11408"/>
          <a:stretch/>
        </p:blipFill>
        <p:spPr bwMode="auto">
          <a:xfrm>
            <a:off x="3524849" y="3895724"/>
            <a:ext cx="5040560" cy="296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0768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76672"/>
            <a:ext cx="79208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450215" algn="just">
              <a:lnSpc>
                <a:spcPct val="150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 ІІ етапі Всеукраїнського конкурсу студентських наукових робіт за напрямом «Банківська справа» </a:t>
            </a:r>
            <a:r>
              <a:rPr lang="uk-UA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Колодяжна</a:t>
            </a:r>
            <a:r>
              <a:rPr lang="uk-UA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Вікторія 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презентував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наукову роботу «Проблеми фінансової безпеки банківського сектору економіки в умовах економічної нестабільності досліджувала» 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нагороджена </a:t>
            </a:r>
            <a:r>
              <a:rPr lang="uk-UA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Дипломом ІІІ ступеня.</a:t>
            </a:r>
            <a:endParaRPr lang="uk-UA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434" name="Picture 2" descr="https://nubip.edu.ua/sites/default/files/u346/19-3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976" y="3789040"/>
            <a:ext cx="6096000" cy="296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76672"/>
            <a:ext cx="79208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450215" algn="just">
              <a:lnSpc>
                <a:spcPct val="150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 ІІ етапі Всеукраїнського конкурсу студентських наукових робіт зі спеціальності «Фінанси і кредит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  <a:r>
              <a:rPr lang="uk-UA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Оліфер</a:t>
            </a:r>
            <a:r>
              <a:rPr lang="uk-UA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Іван 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презентував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наукову роботу ««Вплив тіньового сектору на соціально-економічний розвиток України» нагороджена </a:t>
            </a:r>
            <a:r>
              <a:rPr lang="uk-UA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Дипломом ІІІ ступеня</a:t>
            </a:r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2050" name="Picture 2" descr="https://nubip.edu.ua/sites/default/files/u346/19-3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338994"/>
            <a:ext cx="6480720" cy="326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27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332656"/>
            <a:ext cx="6512511" cy="1143000"/>
          </a:xfrm>
        </p:spPr>
        <p:txBody>
          <a:bodyPr>
            <a:normAutofit/>
          </a:bodyPr>
          <a:lstStyle/>
          <a:p>
            <a:pPr marL="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 створення та діяльності </a:t>
            </a:r>
            <a:endParaRPr lang="uk-UA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ятно 1 2"/>
          <p:cNvSpPr/>
          <p:nvPr/>
        </p:nvSpPr>
        <p:spPr>
          <a:xfrm>
            <a:off x="395536" y="764704"/>
            <a:ext cx="8280920" cy="5832648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 студентської наукової роботи на кафедрі фінансів з метою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поглиблення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знань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навичок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студентів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фінансової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бізнес-аналітики</a:t>
            </a: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,як основи подальшої їх фахової підготовки.</a:t>
            </a:r>
          </a:p>
          <a:p>
            <a:pPr algn="ctr"/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2" descr="IMG_85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20" name="AutoShape 4" descr="IMG_85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22" name="AutoShape 6" descr="IMG_85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62" name="Picture 6" descr="https://nubip.edu.ua/sites/default/files/u208/19.05.2020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7937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https://nubip.edu.ua/sites/default/files/u346/25-15_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600705"/>
            <a:ext cx="4283968" cy="522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nubip.edu.ua/sites/default/files/u346/26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83" y="2924944"/>
            <a:ext cx="5423925" cy="406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s://nubip.edu.ua/sites/default/files/u346/26-1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6" r="460"/>
          <a:stretch/>
        </p:blipFill>
        <p:spPr bwMode="auto">
          <a:xfrm>
            <a:off x="3903954" y="-16570"/>
            <a:ext cx="5367840" cy="387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8664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857"/>
            <a:ext cx="4225398" cy="56338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732" y="1323529"/>
            <a:ext cx="4239938" cy="553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8475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683568" y="332656"/>
            <a:ext cx="8054280" cy="1584176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</a:t>
            </a:r>
            <a:r>
              <a:rPr lang="ru-RU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наукового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гуртка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«Клуб </a:t>
            </a:r>
            <a:r>
              <a:rPr lang="ru-RU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фінансового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аналітика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на 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uk-UA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-20</a:t>
            </a:r>
            <a:r>
              <a:rPr lang="uk-UA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ru-RU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н.р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Вертикальный свиток 2"/>
          <p:cNvSpPr/>
          <p:nvPr/>
        </p:nvSpPr>
        <p:spPr>
          <a:xfrm>
            <a:off x="467544" y="1268760"/>
            <a:ext cx="8296026" cy="468052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Trebuchet MS" pitchFamily="34" charset="0"/>
              <a:buAutoNum type="arabicPeriod"/>
            </a:pP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студентів-гуртківців у всеукраїнських </a:t>
            </a: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олімпіадах.</a:t>
            </a:r>
            <a:endParaRPr lang="uk-UA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Trebuchet MS" pitchFamily="34" charset="0"/>
              <a:buAutoNum type="arabicPeriod"/>
            </a:pP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Зустрічі з науковцями та представниками </a:t>
            </a: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бізнесу.</a:t>
            </a:r>
            <a:endParaRPr lang="uk-UA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Trebuchet MS" pitchFamily="34" charset="0"/>
              <a:buAutoNum type="arabicPeriod"/>
            </a:pP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у всеукраїнських та міжнародних науково-практичних </a:t>
            </a: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конференціях.</a:t>
            </a:r>
            <a:endParaRPr lang="uk-UA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Trebuchet MS" pitchFamily="34" charset="0"/>
              <a:buAutoNum type="arabicPeriod"/>
            </a:pP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  наукових дискусій, семінарів та круглих </a:t>
            </a: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столів.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Trebuchet MS" pitchFamily="34" charset="0"/>
              <a:buAutoNum type="arabicPeriod"/>
            </a:pP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Підготовка студентів до участі у конкурсі наукових робіт.</a:t>
            </a:r>
          </a:p>
          <a:p>
            <a:pPr marL="342900" indent="-342900">
              <a:buFont typeface="Trebuchet MS" pitchFamily="34" charset="0"/>
              <a:buAutoNum type="arabicPeriod"/>
            </a:pP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 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виїзних засідань членів гуртка на </a:t>
            </a: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підприємства, зустріч з успішними фінансистами.</a:t>
            </a:r>
          </a:p>
          <a:p>
            <a:pPr marL="342900" indent="-342900">
              <a:buFont typeface="Trebuchet MS" pitchFamily="34" charset="0"/>
              <a:buAutoNum type="arabicPeriod"/>
            </a:pP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Підготовка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публікацій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наукових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фахових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статей з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проблемних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питань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теорії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практики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фінансів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Trebuchet MS" pitchFamily="34" charset="0"/>
              <a:buAutoNum type="arabicPeriod"/>
            </a:pP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алучення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студентів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грантової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всеукраїнського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міжнародних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рівнів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міжнародного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стажування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Админ\Desktop\фото гурток\54148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417" y="5616226"/>
            <a:ext cx="2275161" cy="1241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57150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но 1 1"/>
          <p:cNvSpPr/>
          <p:nvPr/>
        </p:nvSpPr>
        <p:spPr>
          <a:xfrm>
            <a:off x="467544" y="692696"/>
            <a:ext cx="7704856" cy="4968552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ПРИЄДНУЙТЕСЬ ДО СПІВПРАЦІ З НАМИ !!!</a:t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795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15616" y="188640"/>
            <a:ext cx="6512511" cy="720080"/>
          </a:xfrm>
        </p:spPr>
        <p:txBody>
          <a:bodyPr/>
          <a:lstStyle/>
          <a:p>
            <a:pPr marL="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endParaRPr lang="uk-UA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Вертикальный свиток 5"/>
          <p:cNvSpPr/>
          <p:nvPr/>
        </p:nvSpPr>
        <p:spPr>
          <a:xfrm>
            <a:off x="107504" y="908720"/>
            <a:ext cx="8640960" cy="5663552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Объект 2"/>
          <p:cNvSpPr>
            <a:spLocks noGrp="1"/>
          </p:cNvSpPr>
          <p:nvPr>
            <p:ph idx="4294967295"/>
          </p:nvPr>
        </p:nvSpPr>
        <p:spPr>
          <a:xfrm>
            <a:off x="899592" y="1484784"/>
            <a:ext cx="7416824" cy="5087488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>
              <a:buClrTx/>
            </a:pPr>
            <a:r>
              <a:rPr lang="ru-RU" sz="2200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22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200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студентів</a:t>
            </a:r>
            <a:r>
              <a:rPr lang="ru-RU" sz="22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інтересу</a:t>
            </a:r>
            <a:r>
              <a:rPr lang="ru-RU" sz="22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200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наукової</a:t>
            </a:r>
            <a:r>
              <a:rPr lang="ru-RU" sz="22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творчості</a:t>
            </a:r>
            <a:r>
              <a:rPr lang="ru-RU" sz="22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buClrTx/>
            </a:pPr>
            <a:r>
              <a:rPr lang="ru-RU" sz="2200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Допомога</a:t>
            </a:r>
            <a:r>
              <a:rPr lang="ru-RU" sz="22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студентам в </a:t>
            </a:r>
            <a:r>
              <a:rPr lang="ru-RU" sz="2200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проведені</a:t>
            </a:r>
            <a:r>
              <a:rPr lang="ru-RU" sz="22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самостійних</a:t>
            </a:r>
            <a:r>
              <a:rPr lang="ru-RU" sz="22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наукових</a:t>
            </a:r>
            <a:r>
              <a:rPr lang="ru-RU" sz="22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досліджень</a:t>
            </a:r>
            <a:r>
              <a:rPr lang="ru-RU" sz="22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200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розробкці</a:t>
            </a:r>
            <a:r>
              <a:rPr lang="ru-RU" sz="22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наукових</a:t>
            </a:r>
            <a:r>
              <a:rPr lang="ru-RU" sz="22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проблем;</a:t>
            </a:r>
          </a:p>
          <a:p>
            <a:pPr>
              <a:buClrTx/>
            </a:pPr>
            <a:r>
              <a:rPr lang="ru-RU" sz="2200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Обмін</a:t>
            </a:r>
            <a:r>
              <a:rPr lang="ru-RU" sz="22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досвідом</a:t>
            </a:r>
            <a:r>
              <a:rPr lang="ru-RU" sz="22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200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</a:t>
            </a:r>
            <a:r>
              <a:rPr lang="ru-RU" sz="22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наукової</a:t>
            </a:r>
            <a:r>
              <a:rPr lang="ru-RU" sz="22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22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sz="22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членів</a:t>
            </a:r>
            <a:r>
              <a:rPr lang="ru-RU" sz="22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студентських</a:t>
            </a:r>
            <a:r>
              <a:rPr lang="ru-RU" sz="22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наукових</a:t>
            </a:r>
            <a:r>
              <a:rPr lang="ru-RU" sz="22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гуртків</a:t>
            </a:r>
            <a:r>
              <a:rPr lang="ru-RU" sz="22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buClrTx/>
            </a:pPr>
            <a:r>
              <a:rPr lang="ru-RU" sz="2200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</a:t>
            </a:r>
            <a:r>
              <a:rPr lang="ru-RU" sz="22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активної</a:t>
            </a:r>
            <a:r>
              <a:rPr lang="ru-RU" sz="22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участі</a:t>
            </a:r>
            <a:r>
              <a:rPr lang="ru-RU" sz="22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студентів</a:t>
            </a:r>
            <a:r>
              <a:rPr lang="ru-RU" sz="22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200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проведенні</a:t>
            </a:r>
            <a:r>
              <a:rPr lang="ru-RU" sz="22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наукових</a:t>
            </a:r>
            <a:r>
              <a:rPr lang="ru-RU" sz="22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конференцій</a:t>
            </a:r>
            <a:r>
              <a:rPr lang="ru-RU" sz="22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конкурсах та </a:t>
            </a:r>
            <a:r>
              <a:rPr lang="ru-RU" sz="2200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наукових</a:t>
            </a:r>
            <a:r>
              <a:rPr lang="ru-RU" sz="22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семінарів</a:t>
            </a:r>
            <a:r>
              <a:rPr lang="ru-RU" sz="22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buClrTx/>
            </a:pPr>
            <a:r>
              <a:rPr lang="ru-RU" sz="2200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Сприяння</a:t>
            </a:r>
            <a:r>
              <a:rPr lang="ru-RU" sz="22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поглибленому</a:t>
            </a:r>
            <a:r>
              <a:rPr lang="ru-RU" sz="22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вивченню</a:t>
            </a:r>
            <a:r>
              <a:rPr lang="ru-RU" sz="22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200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більш</a:t>
            </a:r>
            <a:r>
              <a:rPr lang="ru-RU" sz="22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широкому </a:t>
            </a:r>
            <a:r>
              <a:rPr lang="ru-RU" sz="2200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плані</a:t>
            </a:r>
            <a:r>
              <a:rPr lang="ru-RU" sz="22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навчального</a:t>
            </a:r>
            <a:r>
              <a:rPr lang="ru-RU" sz="22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матеріалу</a:t>
            </a:r>
            <a:r>
              <a:rPr lang="ru-RU" sz="22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488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5744" y="526034"/>
            <a:ext cx="6512511" cy="1143000"/>
          </a:xfrm>
        </p:spPr>
        <p:txBody>
          <a:bodyPr>
            <a:normAutofit fontScale="90000"/>
          </a:bodyPr>
          <a:lstStyle/>
          <a:p>
            <a:pPr marL="0" indent="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Склад наукового гуртка </a:t>
            </a:r>
            <a:r>
              <a:rPr lang="uk-UA" sz="36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“Клуб ФІНАНСОВОГО АНАЛІТИКА”</a:t>
            </a:r>
            <a:r>
              <a:rPr lang="uk-UA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2" name="TextBox 4"/>
          <p:cNvSpPr txBox="1">
            <a:spLocks noChangeArrowheads="1"/>
          </p:cNvSpPr>
          <p:nvPr/>
        </p:nvSpPr>
        <p:spPr bwMode="auto">
          <a:xfrm>
            <a:off x="0" y="1669034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Учасники гуртка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студенти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курсів, економічного факультету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71" r="12961" b="14465"/>
          <a:stretch/>
        </p:blipFill>
        <p:spPr>
          <a:xfrm>
            <a:off x="4788024" y="2056842"/>
            <a:ext cx="4378796" cy="2553041"/>
          </a:xfrm>
          <a:prstGeom prst="rect">
            <a:avLst/>
          </a:prstGeom>
        </p:spPr>
      </p:pic>
      <p:pic>
        <p:nvPicPr>
          <p:cNvPr id="4" name="Picture 2" descr="https://nubip.edu.ua/sites/default/files/u346/19-3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39" y="4077072"/>
            <a:ext cx="5326182" cy="2762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ятно 1 5"/>
          <p:cNvSpPr/>
          <p:nvPr/>
        </p:nvSpPr>
        <p:spPr>
          <a:xfrm>
            <a:off x="827584" y="908720"/>
            <a:ext cx="6480720" cy="432048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Найважливіші</a:t>
            </a:r>
            <a:br>
              <a:rPr lang="uk-UA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моменти</a:t>
            </a:r>
            <a:br>
              <a:rPr lang="uk-UA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деталях…</a:t>
            </a:r>
            <a:br>
              <a:rPr lang="uk-UA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800"/>
          </a:p>
        </p:txBody>
      </p:sp>
    </p:spTree>
    <p:extLst>
      <p:ext uri="{BB962C8B-B14F-4D97-AF65-F5344CB8AC3E}">
        <p14:creationId xmlns:p14="http://schemas.microsoft.com/office/powerpoint/2010/main" val="1865047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85720" y="0"/>
            <a:ext cx="8643998" cy="1200329"/>
          </a:xfrm>
          <a:prstGeom prst="rect">
            <a:avLst/>
          </a:prstGeom>
          <a:ln>
            <a:solidFill>
              <a:schemeClr val="accent1"/>
            </a:solidFill>
          </a:ln>
          <a:effectLst>
            <a:innerShdw blurRad="114300">
              <a:prstClr val="black"/>
            </a:innerShdw>
          </a:effectLst>
          <a:scene3d>
            <a:camera prst="perspectiveLeft"/>
            <a:lightRig rig="threePt" dir="t"/>
          </a:scene3d>
          <a:sp3d/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Участь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членів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гуртка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у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науково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-практичному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семінарі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Професійні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компетентності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фінансиста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умовах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сучасних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викликів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nubip.edu.ua/sites/default/files/u346/foto_4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972" y="1215732"/>
            <a:ext cx="4475989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nubip.edu.ua/sites/default/files/u346/foto_2_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" t="16910" r="1375" b="47092"/>
          <a:stretch/>
        </p:blipFill>
        <p:spPr bwMode="auto">
          <a:xfrm>
            <a:off x="0" y="3501008"/>
            <a:ext cx="5940152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0"/>
            <a:ext cx="8501122" cy="120032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Пятий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рік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поспіль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кафедрі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фінансів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відбувся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конкурс «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Інвестиційних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проектів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», участь в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якому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взяли члени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гуртка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«Клуб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фінансової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аналітики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s://nubip.edu.ua/sites/default/files/u346/05.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6" r="1375" b="9155"/>
          <a:stretch/>
        </p:blipFill>
        <p:spPr bwMode="auto">
          <a:xfrm>
            <a:off x="0" y="4102274"/>
            <a:ext cx="6012160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nubip.edu.ua/sites/default/files/u346/05.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" r="8850" b="9702"/>
          <a:stretch/>
        </p:blipFill>
        <p:spPr bwMode="auto">
          <a:xfrm>
            <a:off x="4103440" y="1103130"/>
            <a:ext cx="5040560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 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рамка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наукових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гуртків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кафедри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фінансів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5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січня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2020р.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було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проведено І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етап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Конкурсу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наукових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робіт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Гуртківці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представили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наукових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робіт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s://nubip.edu.ua/sites/default/files/u346/08-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0" t="-104" r="7863" b="11905"/>
          <a:stretch/>
        </p:blipFill>
        <p:spPr bwMode="auto">
          <a:xfrm>
            <a:off x="28575" y="1168901"/>
            <a:ext cx="5040560" cy="302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nubip.edu.ua/sites/default/files/u346/08-5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7" t="3882" b="4878"/>
          <a:stretch/>
        </p:blipFill>
        <p:spPr bwMode="auto">
          <a:xfrm>
            <a:off x="3923927" y="3665244"/>
            <a:ext cx="5190331" cy="319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Капля</Template>
  <TotalTime>1156</TotalTime>
  <Words>458</Words>
  <Application>Microsoft Office PowerPoint</Application>
  <PresentationFormat>Экран (4:3)</PresentationFormat>
  <Paragraphs>63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1" baseType="lpstr">
      <vt:lpstr>Arial</vt:lpstr>
      <vt:lpstr>Calibri</vt:lpstr>
      <vt:lpstr>Georgia</vt:lpstr>
      <vt:lpstr>Times New Roman</vt:lpstr>
      <vt:lpstr>Trebuchet MS</vt:lpstr>
      <vt:lpstr>Tw Cen MT</vt:lpstr>
      <vt:lpstr>Капля</vt:lpstr>
      <vt:lpstr>Презентация PowerPoint</vt:lpstr>
      <vt:lpstr>Презентация PowerPoint</vt:lpstr>
      <vt:lpstr>Мета створення та діяльності </vt:lpstr>
      <vt:lpstr>Завдання</vt:lpstr>
      <vt:lpstr>Склад наукового гуртка “Клуб ФІНАНСОВОГО АНАЛІТИКА”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НАШІ ПУБЛІКАЦІЇ</vt:lpstr>
      <vt:lpstr>НАШІ ПУБЛІКАЦІЇ</vt:lpstr>
      <vt:lpstr>Наукова вікторина на тему «Фінансова Стабільність в умовах пандемії»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User</cp:lastModifiedBy>
  <cp:revision>100</cp:revision>
  <dcterms:created xsi:type="dcterms:W3CDTF">2016-11-26T11:50:13Z</dcterms:created>
  <dcterms:modified xsi:type="dcterms:W3CDTF">2021-05-13T05:31:07Z</dcterms:modified>
</cp:coreProperties>
</file>