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347" r:id="rId4"/>
    <p:sldId id="258" r:id="rId5"/>
    <p:sldId id="259" r:id="rId6"/>
    <p:sldId id="348" r:id="rId7"/>
    <p:sldId id="309" r:id="rId8"/>
    <p:sldId id="349" r:id="rId9"/>
    <p:sldId id="351" r:id="rId10"/>
    <p:sldId id="350" r:id="rId11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>
      <p:cViewPr varScale="1">
        <p:scale>
          <a:sx n="104" d="100"/>
          <a:sy n="104" d="100"/>
        </p:scale>
        <p:origin x="89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2E7FC6-B6DF-C946-BAF9-8F7C8E57D7DA}" type="doc">
      <dgm:prSet loTypeId="urn:microsoft.com/office/officeart/2005/8/layout/radial4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4A3438-CB54-5A48-90B5-0103923143F3}">
      <dgm:prSet phldrT="[Текст]"/>
      <dgm:spPr>
        <a:solidFill>
          <a:schemeClr val="accent2"/>
        </a:solidFill>
      </dgm:spPr>
      <dgm:t>
        <a:bodyPr/>
        <a:lstStyle/>
        <a:p>
          <a:r>
            <a:rPr lang="ru-RU" b="1" dirty="0" err="1"/>
            <a:t>Практичні</a:t>
          </a:r>
          <a:r>
            <a:rPr lang="ru-RU" b="1" dirty="0"/>
            <a:t> </a:t>
          </a:r>
          <a:r>
            <a:rPr lang="ru-RU" b="1" dirty="0" err="1"/>
            <a:t>результати</a:t>
          </a:r>
          <a:r>
            <a:rPr lang="ru-RU" b="1" dirty="0"/>
            <a:t> </a:t>
          </a:r>
          <a:r>
            <a:rPr lang="ru-RU" b="1" dirty="0" err="1"/>
            <a:t>навчання</a:t>
          </a:r>
          <a:endParaRPr lang="ru-RU" b="1" dirty="0"/>
        </a:p>
      </dgm:t>
    </dgm:pt>
    <dgm:pt modelId="{6903CC11-14C2-1941-B3B7-7900C2B90006}" type="parTrans" cxnId="{7702B695-5D59-654C-861D-4E43FCB91B06}">
      <dgm:prSet/>
      <dgm:spPr/>
      <dgm:t>
        <a:bodyPr/>
        <a:lstStyle/>
        <a:p>
          <a:endParaRPr lang="ru-RU"/>
        </a:p>
      </dgm:t>
    </dgm:pt>
    <dgm:pt modelId="{72901047-14C0-CB46-A9C5-4C63EFFA00AD}" type="sibTrans" cxnId="{7702B695-5D59-654C-861D-4E43FCB91B06}">
      <dgm:prSet/>
      <dgm:spPr/>
      <dgm:t>
        <a:bodyPr/>
        <a:lstStyle/>
        <a:p>
          <a:endParaRPr lang="ru-RU"/>
        </a:p>
      </dgm:t>
    </dgm:pt>
    <dgm:pt modelId="{975E0585-FE11-8146-BA0B-3DA7F3D1AC80}">
      <dgm:prSet phldrT="[Текст]"/>
      <dgm:spPr/>
      <dgm:t>
        <a:bodyPr/>
        <a:lstStyle/>
        <a:p>
          <a:r>
            <a:rPr lang="ru-RU" b="1" dirty="0"/>
            <a:t>6 </a:t>
          </a:r>
          <a:r>
            <a:rPr lang="ru-RU" b="1" dirty="0" err="1"/>
            <a:t>груп</a:t>
          </a:r>
          <a:r>
            <a:rPr lang="ru-RU" b="1" dirty="0"/>
            <a:t> </a:t>
          </a:r>
          <a:r>
            <a:rPr lang="ru-RU" dirty="0" err="1"/>
            <a:t>загальних</a:t>
          </a:r>
          <a:r>
            <a:rPr lang="ru-RU" dirty="0"/>
            <a:t> </a:t>
          </a:r>
          <a:r>
            <a:rPr lang="ru-RU" dirty="0" err="1"/>
            <a:t>навичок</a:t>
          </a:r>
          <a:endParaRPr lang="ru-RU" dirty="0"/>
        </a:p>
      </dgm:t>
    </dgm:pt>
    <dgm:pt modelId="{0AD5FA15-694F-284C-816E-47649F470222}" type="parTrans" cxnId="{AB097DA9-9447-2544-AE6E-F7BB4D520017}">
      <dgm:prSet/>
      <dgm:spPr/>
      <dgm:t>
        <a:bodyPr/>
        <a:lstStyle/>
        <a:p>
          <a:endParaRPr lang="ru-RU"/>
        </a:p>
      </dgm:t>
    </dgm:pt>
    <dgm:pt modelId="{8653F1CA-2D53-4048-9985-88ECC60DC221}" type="sibTrans" cxnId="{AB097DA9-9447-2544-AE6E-F7BB4D520017}">
      <dgm:prSet/>
      <dgm:spPr/>
      <dgm:t>
        <a:bodyPr/>
        <a:lstStyle/>
        <a:p>
          <a:endParaRPr lang="ru-RU"/>
        </a:p>
      </dgm:t>
    </dgm:pt>
    <dgm:pt modelId="{10833350-3B51-5448-8A7C-C4B2F3835704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2400" b="1" dirty="0"/>
            <a:t>17 </a:t>
          </a:r>
          <a:r>
            <a:rPr lang="ru-RU" sz="2400" b="1" dirty="0" err="1"/>
            <a:t>груп</a:t>
          </a:r>
          <a:r>
            <a:rPr lang="ru-RU" sz="2400" b="1" dirty="0"/>
            <a:t> </a:t>
          </a:r>
          <a:r>
            <a:rPr lang="ru-RU" sz="2400" dirty="0" err="1"/>
            <a:t>ключових</a:t>
          </a:r>
          <a:r>
            <a:rPr lang="ru-RU" sz="2400" dirty="0"/>
            <a:t> </a:t>
          </a:r>
          <a:r>
            <a:rPr lang="ru-RU" sz="2400" dirty="0" err="1"/>
            <a:t>професійних</a:t>
          </a:r>
          <a:r>
            <a:rPr lang="ru-RU" sz="2400" dirty="0"/>
            <a:t> </a:t>
          </a:r>
          <a:r>
            <a:rPr lang="ru-RU" sz="2400" dirty="0" err="1"/>
            <a:t>навичок</a:t>
          </a:r>
          <a:endParaRPr lang="ru-RU" sz="2400" dirty="0"/>
        </a:p>
      </dgm:t>
    </dgm:pt>
    <dgm:pt modelId="{7A6A7127-649A-834F-8C22-16C7F6763DBC}" type="parTrans" cxnId="{FC4189AB-A3F6-4C47-A846-7819CF914C2E}">
      <dgm:prSet/>
      <dgm:spPr/>
      <dgm:t>
        <a:bodyPr/>
        <a:lstStyle/>
        <a:p>
          <a:endParaRPr lang="ru-RU"/>
        </a:p>
      </dgm:t>
    </dgm:pt>
    <dgm:pt modelId="{C76ECB2F-326C-5A45-A0BD-6B94B7A83F97}" type="sibTrans" cxnId="{FC4189AB-A3F6-4C47-A846-7819CF914C2E}">
      <dgm:prSet/>
      <dgm:spPr/>
      <dgm:t>
        <a:bodyPr/>
        <a:lstStyle/>
        <a:p>
          <a:endParaRPr lang="ru-RU"/>
        </a:p>
      </dgm:t>
    </dgm:pt>
    <dgm:pt modelId="{92BE884F-5F45-CF4F-8672-FCCD8BE9250B}">
      <dgm:prSet phldrT="[Текст]"/>
      <dgm:spPr>
        <a:solidFill>
          <a:srgbClr val="00B0F0"/>
        </a:solidFill>
      </dgm:spPr>
      <dgm:t>
        <a:bodyPr/>
        <a:lstStyle/>
        <a:p>
          <a:r>
            <a:rPr lang="ru-RU" b="1" dirty="0"/>
            <a:t>10 </a:t>
          </a:r>
          <a:r>
            <a:rPr lang="ru-RU" dirty="0" err="1"/>
            <a:t>видів</a:t>
          </a:r>
          <a:r>
            <a:rPr lang="ru-RU" dirty="0"/>
            <a:t> тварин та </a:t>
          </a:r>
          <a:r>
            <a:rPr lang="ru-RU" dirty="0" err="1"/>
            <a:t>птиця</a:t>
          </a:r>
          <a:endParaRPr lang="ru-RU" dirty="0"/>
        </a:p>
      </dgm:t>
    </dgm:pt>
    <dgm:pt modelId="{3BC8CB4D-6022-004F-B120-F282F5898A7E}" type="parTrans" cxnId="{4334C457-43BD-F04D-BF71-F7D1E1E39FCD}">
      <dgm:prSet/>
      <dgm:spPr/>
      <dgm:t>
        <a:bodyPr/>
        <a:lstStyle/>
        <a:p>
          <a:endParaRPr lang="ru-RU"/>
        </a:p>
      </dgm:t>
    </dgm:pt>
    <dgm:pt modelId="{C8D72953-6CE1-6842-82FA-0491C1E5AEA7}" type="sibTrans" cxnId="{4334C457-43BD-F04D-BF71-F7D1E1E39FCD}">
      <dgm:prSet/>
      <dgm:spPr/>
      <dgm:t>
        <a:bodyPr/>
        <a:lstStyle/>
        <a:p>
          <a:endParaRPr lang="ru-RU"/>
        </a:p>
      </dgm:t>
    </dgm:pt>
    <dgm:pt modelId="{29E8E0A1-4678-6A45-AE6A-583F79BCB3C8}" type="pres">
      <dgm:prSet presAssocID="{7A2E7FC6-B6DF-C946-BAF9-8F7C8E57D7DA}" presName="cycle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A02197E4-19C6-674D-AD3A-96A59CEF4A61}" type="pres">
      <dgm:prSet presAssocID="{2F4A3438-CB54-5A48-90B5-0103923143F3}" presName="centerShape" presStyleLbl="node0" presStyleIdx="0" presStyleCnt="1"/>
      <dgm:spPr/>
    </dgm:pt>
    <dgm:pt modelId="{599557A6-A46F-8F47-8B48-91C39C61E130}" type="pres">
      <dgm:prSet presAssocID="{0AD5FA15-694F-284C-816E-47649F470222}" presName="parTrans" presStyleLbl="bgSibTrans2D1" presStyleIdx="0" presStyleCnt="3"/>
      <dgm:spPr/>
    </dgm:pt>
    <dgm:pt modelId="{80422DE3-68CE-A249-A449-98A1326B494C}" type="pres">
      <dgm:prSet presAssocID="{975E0585-FE11-8146-BA0B-3DA7F3D1AC80}" presName="node" presStyleLbl="node1" presStyleIdx="0" presStyleCnt="3">
        <dgm:presLayoutVars>
          <dgm:bulletEnabled val="1"/>
        </dgm:presLayoutVars>
      </dgm:prSet>
      <dgm:spPr/>
    </dgm:pt>
    <dgm:pt modelId="{93D2DFAA-3534-2243-8C28-C664EB80654E}" type="pres">
      <dgm:prSet presAssocID="{7A6A7127-649A-834F-8C22-16C7F6763DBC}" presName="parTrans" presStyleLbl="bgSibTrans2D1" presStyleIdx="1" presStyleCnt="3"/>
      <dgm:spPr/>
    </dgm:pt>
    <dgm:pt modelId="{E69023BC-4BE0-9344-99CD-9DE2E09AE676}" type="pres">
      <dgm:prSet presAssocID="{10833350-3B51-5448-8A7C-C4B2F3835704}" presName="node" presStyleLbl="node1" presStyleIdx="1" presStyleCnt="3" custScaleX="113506">
        <dgm:presLayoutVars>
          <dgm:bulletEnabled val="1"/>
        </dgm:presLayoutVars>
      </dgm:prSet>
      <dgm:spPr/>
    </dgm:pt>
    <dgm:pt modelId="{04853A35-3B06-FC42-935D-3035C441A62D}" type="pres">
      <dgm:prSet presAssocID="{3BC8CB4D-6022-004F-B120-F282F5898A7E}" presName="parTrans" presStyleLbl="bgSibTrans2D1" presStyleIdx="2" presStyleCnt="3"/>
      <dgm:spPr/>
    </dgm:pt>
    <dgm:pt modelId="{6AAF8B81-4F25-AC46-B81E-27DD9E57F1F0}" type="pres">
      <dgm:prSet presAssocID="{92BE884F-5F45-CF4F-8672-FCCD8BE9250B}" presName="node" presStyleLbl="node1" presStyleIdx="2" presStyleCnt="3">
        <dgm:presLayoutVars>
          <dgm:bulletEnabled val="1"/>
        </dgm:presLayoutVars>
      </dgm:prSet>
      <dgm:spPr/>
    </dgm:pt>
  </dgm:ptLst>
  <dgm:cxnLst>
    <dgm:cxn modelId="{F6BE4D03-0295-CA47-A17C-4876A740B169}" type="presOf" srcId="{2F4A3438-CB54-5A48-90B5-0103923143F3}" destId="{A02197E4-19C6-674D-AD3A-96A59CEF4A61}" srcOrd="0" destOrd="0" presId="urn:microsoft.com/office/officeart/2005/8/layout/radial4"/>
    <dgm:cxn modelId="{B2B68912-A3E4-C841-8313-F556CF980AE4}" type="presOf" srcId="{7A6A7127-649A-834F-8C22-16C7F6763DBC}" destId="{93D2DFAA-3534-2243-8C28-C664EB80654E}" srcOrd="0" destOrd="0" presId="urn:microsoft.com/office/officeart/2005/8/layout/radial4"/>
    <dgm:cxn modelId="{88AE3327-5F49-4E4E-A0F2-8CBFAC65F104}" type="presOf" srcId="{3BC8CB4D-6022-004F-B120-F282F5898A7E}" destId="{04853A35-3B06-FC42-935D-3035C441A62D}" srcOrd="0" destOrd="0" presId="urn:microsoft.com/office/officeart/2005/8/layout/radial4"/>
    <dgm:cxn modelId="{4334C457-43BD-F04D-BF71-F7D1E1E39FCD}" srcId="{2F4A3438-CB54-5A48-90B5-0103923143F3}" destId="{92BE884F-5F45-CF4F-8672-FCCD8BE9250B}" srcOrd="2" destOrd="0" parTransId="{3BC8CB4D-6022-004F-B120-F282F5898A7E}" sibTransId="{C8D72953-6CE1-6842-82FA-0491C1E5AEA7}"/>
    <dgm:cxn modelId="{8D70E963-830A-A141-AFB9-C7773826A312}" type="presOf" srcId="{975E0585-FE11-8146-BA0B-3DA7F3D1AC80}" destId="{80422DE3-68CE-A249-A449-98A1326B494C}" srcOrd="0" destOrd="0" presId="urn:microsoft.com/office/officeart/2005/8/layout/radial4"/>
    <dgm:cxn modelId="{3048FB6B-1F7C-BF45-B4C5-B6DE7523C3F9}" type="presOf" srcId="{92BE884F-5F45-CF4F-8672-FCCD8BE9250B}" destId="{6AAF8B81-4F25-AC46-B81E-27DD9E57F1F0}" srcOrd="0" destOrd="0" presId="urn:microsoft.com/office/officeart/2005/8/layout/radial4"/>
    <dgm:cxn modelId="{08F30A7C-1F85-5D4C-9FB5-DC6B15B23286}" type="presOf" srcId="{7A2E7FC6-B6DF-C946-BAF9-8F7C8E57D7DA}" destId="{29E8E0A1-4678-6A45-AE6A-583F79BCB3C8}" srcOrd="0" destOrd="0" presId="urn:microsoft.com/office/officeart/2005/8/layout/radial4"/>
    <dgm:cxn modelId="{7702B695-5D59-654C-861D-4E43FCB91B06}" srcId="{7A2E7FC6-B6DF-C946-BAF9-8F7C8E57D7DA}" destId="{2F4A3438-CB54-5A48-90B5-0103923143F3}" srcOrd="0" destOrd="0" parTransId="{6903CC11-14C2-1941-B3B7-7900C2B90006}" sibTransId="{72901047-14C0-CB46-A9C5-4C63EFFA00AD}"/>
    <dgm:cxn modelId="{E41ED398-64E7-1A41-83A6-E3B67AC3A9C1}" type="presOf" srcId="{0AD5FA15-694F-284C-816E-47649F470222}" destId="{599557A6-A46F-8F47-8B48-91C39C61E130}" srcOrd="0" destOrd="0" presId="urn:microsoft.com/office/officeart/2005/8/layout/radial4"/>
    <dgm:cxn modelId="{AB097DA9-9447-2544-AE6E-F7BB4D520017}" srcId="{2F4A3438-CB54-5A48-90B5-0103923143F3}" destId="{975E0585-FE11-8146-BA0B-3DA7F3D1AC80}" srcOrd="0" destOrd="0" parTransId="{0AD5FA15-694F-284C-816E-47649F470222}" sibTransId="{8653F1CA-2D53-4048-9985-88ECC60DC221}"/>
    <dgm:cxn modelId="{FC4189AB-A3F6-4C47-A846-7819CF914C2E}" srcId="{2F4A3438-CB54-5A48-90B5-0103923143F3}" destId="{10833350-3B51-5448-8A7C-C4B2F3835704}" srcOrd="1" destOrd="0" parTransId="{7A6A7127-649A-834F-8C22-16C7F6763DBC}" sibTransId="{C76ECB2F-326C-5A45-A0BD-6B94B7A83F97}"/>
    <dgm:cxn modelId="{3C6DE2F4-4D60-BB4A-8755-F5962D24164C}" type="presOf" srcId="{10833350-3B51-5448-8A7C-C4B2F3835704}" destId="{E69023BC-4BE0-9344-99CD-9DE2E09AE676}" srcOrd="0" destOrd="0" presId="urn:microsoft.com/office/officeart/2005/8/layout/radial4"/>
    <dgm:cxn modelId="{59B89006-927C-C247-81D4-42D3D63FF979}" type="presParOf" srcId="{29E8E0A1-4678-6A45-AE6A-583F79BCB3C8}" destId="{A02197E4-19C6-674D-AD3A-96A59CEF4A61}" srcOrd="0" destOrd="0" presId="urn:microsoft.com/office/officeart/2005/8/layout/radial4"/>
    <dgm:cxn modelId="{607316E8-B7A0-3541-B7DC-50976F416075}" type="presParOf" srcId="{29E8E0A1-4678-6A45-AE6A-583F79BCB3C8}" destId="{599557A6-A46F-8F47-8B48-91C39C61E130}" srcOrd="1" destOrd="0" presId="urn:microsoft.com/office/officeart/2005/8/layout/radial4"/>
    <dgm:cxn modelId="{C79C7428-825B-2447-888F-49BD89B2B884}" type="presParOf" srcId="{29E8E0A1-4678-6A45-AE6A-583F79BCB3C8}" destId="{80422DE3-68CE-A249-A449-98A1326B494C}" srcOrd="2" destOrd="0" presId="urn:microsoft.com/office/officeart/2005/8/layout/radial4"/>
    <dgm:cxn modelId="{70D331F2-62D6-7546-8286-869C6C773608}" type="presParOf" srcId="{29E8E0A1-4678-6A45-AE6A-583F79BCB3C8}" destId="{93D2DFAA-3534-2243-8C28-C664EB80654E}" srcOrd="3" destOrd="0" presId="urn:microsoft.com/office/officeart/2005/8/layout/radial4"/>
    <dgm:cxn modelId="{579D164F-E1CD-A249-AEFD-C5F6DF39BA62}" type="presParOf" srcId="{29E8E0A1-4678-6A45-AE6A-583F79BCB3C8}" destId="{E69023BC-4BE0-9344-99CD-9DE2E09AE676}" srcOrd="4" destOrd="0" presId="urn:microsoft.com/office/officeart/2005/8/layout/radial4"/>
    <dgm:cxn modelId="{C74B0B54-0078-E74F-9ECF-7C484A5E236F}" type="presParOf" srcId="{29E8E0A1-4678-6A45-AE6A-583F79BCB3C8}" destId="{04853A35-3B06-FC42-935D-3035C441A62D}" srcOrd="5" destOrd="0" presId="urn:microsoft.com/office/officeart/2005/8/layout/radial4"/>
    <dgm:cxn modelId="{251558FA-D099-2C4D-BF06-F46365FC63DB}" type="presParOf" srcId="{29E8E0A1-4678-6A45-AE6A-583F79BCB3C8}" destId="{6AAF8B81-4F25-AC46-B81E-27DD9E57F1F0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2197E4-19C6-674D-AD3A-96A59CEF4A61}">
      <dsp:nvSpPr>
        <dsp:cNvPr id="0" name=""/>
        <dsp:cNvSpPr/>
      </dsp:nvSpPr>
      <dsp:spPr>
        <a:xfrm>
          <a:off x="4265184" y="2364917"/>
          <a:ext cx="1985230" cy="1985230"/>
        </a:xfrm>
        <a:prstGeom prst="ellipse">
          <a:avLst/>
        </a:prstGeom>
        <a:solidFill>
          <a:schemeClr val="accent2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b="1" kern="1200" dirty="0" err="1"/>
            <a:t>Практичні</a:t>
          </a:r>
          <a:r>
            <a:rPr lang="ru-RU" sz="2000" b="1" kern="1200" dirty="0"/>
            <a:t> </a:t>
          </a:r>
          <a:r>
            <a:rPr lang="ru-RU" sz="2000" b="1" kern="1200" dirty="0" err="1"/>
            <a:t>результати</a:t>
          </a:r>
          <a:r>
            <a:rPr lang="ru-RU" sz="2000" b="1" kern="1200" dirty="0"/>
            <a:t> </a:t>
          </a:r>
          <a:r>
            <a:rPr lang="ru-RU" sz="2000" b="1" kern="1200" dirty="0" err="1"/>
            <a:t>навчання</a:t>
          </a:r>
          <a:endParaRPr lang="ru-RU" sz="2000" b="1" kern="1200" dirty="0"/>
        </a:p>
      </dsp:txBody>
      <dsp:txXfrm>
        <a:off x="4555914" y="2655647"/>
        <a:ext cx="1403770" cy="1403770"/>
      </dsp:txXfrm>
    </dsp:sp>
    <dsp:sp modelId="{599557A6-A46F-8F47-8B48-91C39C61E130}">
      <dsp:nvSpPr>
        <dsp:cNvPr id="0" name=""/>
        <dsp:cNvSpPr/>
      </dsp:nvSpPr>
      <dsp:spPr>
        <a:xfrm rot="12900000">
          <a:off x="2988885" y="2018372"/>
          <a:ext cx="1520825" cy="5657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22DE3-68CE-A249-A449-98A1326B494C}">
      <dsp:nvSpPr>
        <dsp:cNvPr id="0" name=""/>
        <dsp:cNvSpPr/>
      </dsp:nvSpPr>
      <dsp:spPr>
        <a:xfrm>
          <a:off x="2183419" y="1110725"/>
          <a:ext cx="1885968" cy="15087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kern="1200" dirty="0"/>
            <a:t>6 </a:t>
          </a:r>
          <a:r>
            <a:rPr lang="ru-RU" sz="2900" b="1" kern="1200" dirty="0" err="1"/>
            <a:t>груп</a:t>
          </a:r>
          <a:r>
            <a:rPr lang="ru-RU" sz="2900" b="1" kern="1200" dirty="0"/>
            <a:t> </a:t>
          </a:r>
          <a:r>
            <a:rPr lang="ru-RU" sz="2900" kern="1200" dirty="0" err="1"/>
            <a:t>загальних</a:t>
          </a:r>
          <a:r>
            <a:rPr lang="ru-RU" sz="2900" kern="1200" dirty="0"/>
            <a:t> </a:t>
          </a:r>
          <a:r>
            <a:rPr lang="ru-RU" sz="2900" kern="1200" dirty="0" err="1"/>
            <a:t>навичок</a:t>
          </a:r>
          <a:endParaRPr lang="ru-RU" sz="2900" kern="1200" dirty="0"/>
        </a:p>
      </dsp:txBody>
      <dsp:txXfrm>
        <a:off x="2227610" y="1154916"/>
        <a:ext cx="1797586" cy="1420393"/>
      </dsp:txXfrm>
    </dsp:sp>
    <dsp:sp modelId="{93D2DFAA-3534-2243-8C28-C664EB80654E}">
      <dsp:nvSpPr>
        <dsp:cNvPr id="0" name=""/>
        <dsp:cNvSpPr/>
      </dsp:nvSpPr>
      <dsp:spPr>
        <a:xfrm rot="16200000">
          <a:off x="4497387" y="1233095"/>
          <a:ext cx="1520825" cy="5657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9023BC-4BE0-9344-99CD-9DE2E09AE676}">
      <dsp:nvSpPr>
        <dsp:cNvPr id="0" name=""/>
        <dsp:cNvSpPr/>
      </dsp:nvSpPr>
      <dsp:spPr>
        <a:xfrm>
          <a:off x="4187456" y="1190"/>
          <a:ext cx="2140687" cy="1508775"/>
        </a:xfrm>
        <a:prstGeom prst="roundRect">
          <a:avLst>
            <a:gd name="adj" fmla="val 10000"/>
          </a:avLst>
        </a:prstGeom>
        <a:solidFill>
          <a:schemeClr val="accent6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/>
            <a:t>17 </a:t>
          </a:r>
          <a:r>
            <a:rPr lang="ru-RU" sz="2400" b="1" kern="1200" dirty="0" err="1"/>
            <a:t>груп</a:t>
          </a:r>
          <a:r>
            <a:rPr lang="ru-RU" sz="2400" b="1" kern="1200" dirty="0"/>
            <a:t> </a:t>
          </a:r>
          <a:r>
            <a:rPr lang="ru-RU" sz="2400" kern="1200" dirty="0" err="1"/>
            <a:t>ключових</a:t>
          </a:r>
          <a:r>
            <a:rPr lang="ru-RU" sz="2400" kern="1200" dirty="0"/>
            <a:t> </a:t>
          </a:r>
          <a:r>
            <a:rPr lang="ru-RU" sz="2400" kern="1200" dirty="0" err="1"/>
            <a:t>професійних</a:t>
          </a:r>
          <a:r>
            <a:rPr lang="ru-RU" sz="2400" kern="1200" dirty="0"/>
            <a:t> </a:t>
          </a:r>
          <a:r>
            <a:rPr lang="ru-RU" sz="2400" kern="1200" dirty="0" err="1"/>
            <a:t>навичок</a:t>
          </a:r>
          <a:endParaRPr lang="ru-RU" sz="2400" kern="1200" dirty="0"/>
        </a:p>
      </dsp:txBody>
      <dsp:txXfrm>
        <a:off x="4231647" y="45381"/>
        <a:ext cx="2052305" cy="1420393"/>
      </dsp:txXfrm>
    </dsp:sp>
    <dsp:sp modelId="{04853A35-3B06-FC42-935D-3035C441A62D}">
      <dsp:nvSpPr>
        <dsp:cNvPr id="0" name=""/>
        <dsp:cNvSpPr/>
      </dsp:nvSpPr>
      <dsp:spPr>
        <a:xfrm rot="19500000">
          <a:off x="6005889" y="2018372"/>
          <a:ext cx="1520825" cy="565790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AF8B81-4F25-AC46-B81E-27DD9E57F1F0}">
      <dsp:nvSpPr>
        <dsp:cNvPr id="0" name=""/>
        <dsp:cNvSpPr/>
      </dsp:nvSpPr>
      <dsp:spPr>
        <a:xfrm>
          <a:off x="6446211" y="1110725"/>
          <a:ext cx="1885968" cy="1508775"/>
        </a:xfrm>
        <a:prstGeom prst="roundRect">
          <a:avLst>
            <a:gd name="adj" fmla="val 10000"/>
          </a:avLst>
        </a:prstGeom>
        <a:solidFill>
          <a:srgbClr val="00B0F0"/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5245" tIns="55245" rIns="55245" bIns="55245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b="1" kern="1200" dirty="0"/>
            <a:t>10 </a:t>
          </a:r>
          <a:r>
            <a:rPr lang="ru-RU" sz="2900" kern="1200" dirty="0" err="1"/>
            <a:t>видів</a:t>
          </a:r>
          <a:r>
            <a:rPr lang="ru-RU" sz="2900" kern="1200" dirty="0"/>
            <a:t> тварин та </a:t>
          </a:r>
          <a:r>
            <a:rPr lang="ru-RU" sz="2900" kern="1200" dirty="0" err="1"/>
            <a:t>птиця</a:t>
          </a:r>
          <a:endParaRPr lang="ru-RU" sz="2900" kern="1200" dirty="0"/>
        </a:p>
      </dsp:txBody>
      <dsp:txXfrm>
        <a:off x="6490402" y="1154916"/>
        <a:ext cx="1797586" cy="14203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64A207-04D2-7C46-B99D-74474D532CF6}" type="datetimeFigureOut">
              <a:rPr lang="ru-UA" smtClean="0"/>
              <a:t>21.06.2024</a:t>
            </a:fld>
            <a:endParaRPr lang="ru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7BB5A6-E020-6849-859A-4CC8C7B3A1A4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75241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87BB5A6-E020-6849-859A-4CC8C7B3A1A4}" type="slidenum">
              <a:rPr lang="ru-UA" smtClean="0"/>
              <a:t>7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835536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C31392-3E76-B78E-9951-791165194F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A323074-13A4-EA89-64DB-815B1C8E4B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C226A8-DAE9-247F-029B-76264CE45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BD79-25A0-E14B-9903-9B0AE8317911}" type="datetimeFigureOut">
              <a:rPr lang="ru-UA" smtClean="0"/>
              <a:t>21.06.2024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F1DBFB0-C493-4C76-51C3-268A7FEF00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BA80950-827B-9146-BB76-9D4C1D811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0715-9AA8-0B43-BC31-1CE305495B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04345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F7C9CB-1295-0D9D-84FA-C339CB520E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41D761D-9828-B678-E091-5FDB4C97F7D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996861E-2A16-6C93-32DF-6FB981401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BD79-25A0-E14B-9903-9B0AE8317911}" type="datetimeFigureOut">
              <a:rPr lang="ru-UA" smtClean="0"/>
              <a:t>21.06.2024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A46E72-B795-076D-C8C8-71810684D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5CC076-C40F-FAB8-4552-389BBD244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0715-9AA8-0B43-BC31-1CE305495B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51080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5D3CF43-24F5-5775-DB67-DCE80E93A0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A63DAD2-83DB-02B7-9AD6-1E3739A9B2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BE73FD-3242-866B-5E5E-CE65445FAC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BD79-25A0-E14B-9903-9B0AE8317911}" type="datetimeFigureOut">
              <a:rPr lang="ru-UA" smtClean="0"/>
              <a:t>21.06.2024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940D300-1D0F-77D4-A493-5FA763695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E06BC5B-A004-6FEC-A6CE-AEEA9B2C6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0715-9AA8-0B43-BC31-1CE305495B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00355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D0D7E5-F872-539B-7F72-1E16B0B5D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EEEE6C-BFDF-ECAD-A203-6BC60F09CF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A40E7CD-A3A1-6F81-D768-0C5DC2CDF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BD79-25A0-E14B-9903-9B0AE8317911}" type="datetimeFigureOut">
              <a:rPr lang="ru-UA" smtClean="0"/>
              <a:t>21.06.2024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0E15C1F-07E1-F3D2-9D26-11194D607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D8B0587-7E1B-6B2E-4C83-A9C2C4340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0715-9AA8-0B43-BC31-1CE305495B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347196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298425-96E7-417C-C8F6-E2565C696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AE63031-CE0B-F24E-CAEB-17070FF67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91EF6F-942C-8C66-1CAF-545744542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BD79-25A0-E14B-9903-9B0AE8317911}" type="datetimeFigureOut">
              <a:rPr lang="ru-UA" smtClean="0"/>
              <a:t>21.06.2024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F3A24DE-3692-8520-B531-79C11056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162100C-61B2-FE68-09FB-677540DBA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0715-9AA8-0B43-BC31-1CE305495B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75025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66AB6F-5731-E5A1-B009-290958621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76F0BF-033A-7238-9435-ADB8C46CE63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A0CFF54-4DB8-57EF-E58C-14F03ECAE7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C845F1-CA7A-3895-E5D4-427C7C39B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BD79-25A0-E14B-9903-9B0AE8317911}" type="datetimeFigureOut">
              <a:rPr lang="ru-UA" smtClean="0"/>
              <a:t>21.06.2024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DE94E83-AFF7-A470-EC56-627F9B310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5B266DA-B822-9C03-8128-A3EB7AA6E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0715-9AA8-0B43-BC31-1CE305495B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604589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91CCBA-FEAE-6D71-150E-57E0592AA2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E22764C-A346-F935-B2B4-6885254B8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3C64C5D-834D-D4FC-CA4D-527B037D60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842A117-FF93-581B-10FC-8FBCD260CE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76B7294F-B676-72F9-0526-A49928B50A9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583E672-6817-CF91-1C1D-934EE72DC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BD79-25A0-E14B-9903-9B0AE8317911}" type="datetimeFigureOut">
              <a:rPr lang="ru-UA" smtClean="0"/>
              <a:t>21.06.2024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6545170-3227-2522-1176-4BC2FA90A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3FA7234-01EF-020B-0D23-5BF498B07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0715-9AA8-0B43-BC31-1CE305495B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32553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63A7A7-4BA2-A9A0-66E3-EEA820691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F4B9C00-A2B3-E27A-3480-F74B41970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BD79-25A0-E14B-9903-9B0AE8317911}" type="datetimeFigureOut">
              <a:rPr lang="ru-UA" smtClean="0"/>
              <a:t>21.06.2024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D1A1C49-64F5-FF05-D976-2C89E0DA74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70F1E1C-F781-24D0-463D-7167A5901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0715-9AA8-0B43-BC31-1CE305495B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32462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4DBBC0E-5676-BFBE-31AC-6AA256DD8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BD79-25A0-E14B-9903-9B0AE8317911}" type="datetimeFigureOut">
              <a:rPr lang="ru-UA" smtClean="0"/>
              <a:t>21.06.2024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BCA6C08-5A85-4B08-F14A-CA093E596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E437AD7-2468-A9BF-520E-82294E4B7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0715-9AA8-0B43-BC31-1CE305495B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962892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922AF3-C23A-AA38-4E4B-AC1517B8DE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725AA1-A0A3-5139-E3FA-9F8FE69D5E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4D512F7-270F-4D2A-7EDF-588E3FF835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B88CA0-FD5A-1E4A-826E-CF1244DFF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BD79-25A0-E14B-9903-9B0AE8317911}" type="datetimeFigureOut">
              <a:rPr lang="ru-UA" smtClean="0"/>
              <a:t>21.06.2024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E3360AA-9539-1B3B-9F2E-83C8986B7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DC7D2E9-030E-F83F-01D3-6EFE76413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0715-9AA8-0B43-BC31-1CE305495B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45011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F31E91-2A06-DA07-187D-A798DEC96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93F4BB7-ADA1-F2C2-1ED1-DD53196D40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E4183D2-140C-1EAB-B553-CFDD4FC4C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5BB009-FE4B-9998-5E55-17B00C82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DBD79-25A0-E14B-9903-9B0AE8317911}" type="datetimeFigureOut">
              <a:rPr lang="ru-UA" smtClean="0"/>
              <a:t>21.06.2024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A31111B-5867-3098-630B-2D00EBC8B3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D1B5395-C6F8-CB0C-C54D-F4F10264B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0715-9AA8-0B43-BC31-1CE305495B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02675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49BECB-DA1C-5F74-704E-D2E35FA1F4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195234F-EEE9-AF87-FA16-1B44D3C97F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CE6C0E-DA9F-BDF1-CB6D-5E25D67396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CDBD79-25A0-E14B-9903-9B0AE8317911}" type="datetimeFigureOut">
              <a:rPr lang="ru-UA" smtClean="0"/>
              <a:t>21.06.2024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63BE0F-4B1E-638C-0C72-D6B7732FAE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F14EF1B-1962-1A89-A35A-7E6435074A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8FB0715-9AA8-0B43-BC31-1CE305495B69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599363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03E4A9-6AA9-68DE-0B89-C9B8B19B22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0880" y="1122363"/>
            <a:ext cx="10901680" cy="2387600"/>
          </a:xfrm>
        </p:spPr>
        <p:txBody>
          <a:bodyPr>
            <a:normAutofit/>
          </a:bodyPr>
          <a:lstStyle/>
          <a:p>
            <a:r>
              <a:rPr lang="ru-RU" dirty="0"/>
              <a:t>В</a:t>
            </a:r>
            <a:r>
              <a:rPr lang="ru-UA" dirty="0"/>
              <a:t>иробнича практика    2024-2025</a:t>
            </a:r>
            <a:r>
              <a:rPr lang="uk-UA" dirty="0"/>
              <a:t>: </a:t>
            </a:r>
            <a:r>
              <a:rPr lang="uk-UA" dirty="0" err="1"/>
              <a:t>Репродуктологія</a:t>
            </a:r>
            <a:endParaRPr lang="ru-UA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23DDBE4-B930-8C24-1BAA-099EB97008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/>
              <a:t>Д</a:t>
            </a:r>
            <a:r>
              <a:rPr lang="ru-UA" sz="2800" dirty="0"/>
              <a:t>оц. Віктор Лакатош</a:t>
            </a:r>
          </a:p>
        </p:txBody>
      </p:sp>
    </p:spTree>
    <p:extLst>
      <p:ext uri="{BB962C8B-B14F-4D97-AF65-F5344CB8AC3E}">
        <p14:creationId xmlns:p14="http://schemas.microsoft.com/office/powerpoint/2010/main" val="1982277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D45B41-9DCD-F87B-B5F6-152D39312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UA" dirty="0"/>
              <a:t>Дякую за увагу.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1017A7-13B0-7AC5-9E4F-8314284E7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ru-UA" sz="4000" dirty="0"/>
          </a:p>
        </p:txBody>
      </p:sp>
    </p:spTree>
    <p:extLst>
      <p:ext uri="{BB962C8B-B14F-4D97-AF65-F5344CB8AC3E}">
        <p14:creationId xmlns:p14="http://schemas.microsoft.com/office/powerpoint/2010/main" val="1292619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26A82C-9547-8714-B882-7CB5E9E5EA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О</a:t>
            </a:r>
            <a:r>
              <a:rPr lang="ru-UA" dirty="0"/>
              <a:t>собливості виробничої практики 2024-2025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258D1CD-FEE1-107F-CAE6-EF9E2E05CD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3400" dirty="0" err="1">
                <a:latin typeface="Calibri" panose="020F0502020204030204" pitchFamily="34" charset="0"/>
                <a:cs typeface="Calibri" panose="020F0502020204030204" pitchFamily="34" charset="0"/>
              </a:rPr>
              <a:t>Наступні</a:t>
            </a:r>
            <a:r>
              <a:rPr lang="ru-RU" sz="3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400" dirty="0" err="1">
                <a:latin typeface="Calibri" panose="020F0502020204030204" pitchFamily="34" charset="0"/>
                <a:cs typeface="Calibri" panose="020F0502020204030204" pitchFamily="34" charset="0"/>
              </a:rPr>
              <a:t>кілька</a:t>
            </a:r>
            <a:r>
              <a:rPr lang="ru-RU" sz="3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400" dirty="0" err="1">
                <a:latin typeface="Calibri" panose="020F0502020204030204" pitchFamily="34" charset="0"/>
                <a:cs typeface="Calibri" panose="020F0502020204030204" pitchFamily="34" charset="0"/>
              </a:rPr>
              <a:t>років</a:t>
            </a:r>
            <a:r>
              <a:rPr lang="ru-RU" sz="3400" dirty="0">
                <a:latin typeface="Calibri" panose="020F0502020204030204" pitchFamily="34" charset="0"/>
                <a:cs typeface="Calibri" panose="020F0502020204030204" pitchFamily="34" charset="0"/>
              </a:rPr>
              <a:t> ФВМ </a:t>
            </a:r>
            <a:r>
              <a:rPr lang="ru-RU" sz="3400" dirty="0" err="1">
                <a:latin typeface="Calibri" panose="020F0502020204030204" pitchFamily="34" charset="0"/>
                <a:cs typeface="Calibri" panose="020F0502020204030204" pitchFamily="34" charset="0"/>
              </a:rPr>
              <a:t>впроваджуватиме</a:t>
            </a:r>
            <a:r>
              <a:rPr lang="ru-RU" sz="3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400" dirty="0" err="1">
                <a:latin typeface="Calibri" panose="020F0502020204030204" pitchFamily="34" charset="0"/>
                <a:cs typeface="Calibri" panose="020F0502020204030204" pitchFamily="34" charset="0"/>
              </a:rPr>
              <a:t>реформи</a:t>
            </a:r>
            <a:r>
              <a:rPr lang="ru-RU" sz="34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ru-RU" sz="3400" dirty="0" err="1">
                <a:latin typeface="Calibri" panose="020F0502020204030204" pitchFamily="34" charset="0"/>
                <a:cs typeface="Calibri" panose="020F0502020204030204" pitchFamily="34" charset="0"/>
              </a:rPr>
              <a:t>які</a:t>
            </a:r>
            <a:r>
              <a:rPr lang="ru-RU" sz="3400" dirty="0">
                <a:latin typeface="Calibri" panose="020F0502020204030204" pitchFamily="34" charset="0"/>
                <a:cs typeface="Calibri" panose="020F0502020204030204" pitchFamily="34" charset="0"/>
              </a:rPr>
              <a:t> дозволять </a:t>
            </a:r>
            <a:r>
              <a:rPr lang="ru-RU" sz="3400" dirty="0" err="1">
                <a:latin typeface="Calibri" panose="020F0502020204030204" pitchFamily="34" charset="0"/>
                <a:cs typeface="Calibri" panose="020F0502020204030204" pitchFamily="34" charset="0"/>
              </a:rPr>
              <a:t>приєднатися</a:t>
            </a:r>
            <a:r>
              <a:rPr lang="ru-RU" sz="3400" dirty="0">
                <a:latin typeface="Calibri" panose="020F0502020204030204" pitchFamily="34" charset="0"/>
                <a:cs typeface="Calibri" panose="020F0502020204030204" pitchFamily="34" charset="0"/>
              </a:rPr>
              <a:t> до </a:t>
            </a:r>
            <a:r>
              <a:rPr lang="en-GB" sz="3400" b="1" dirty="0">
                <a:latin typeface="Calibri" panose="020F0502020204030204" pitchFamily="34" charset="0"/>
                <a:cs typeface="Calibri" panose="020F0502020204030204" pitchFamily="34" charset="0"/>
              </a:rPr>
              <a:t>EAEVE</a:t>
            </a:r>
            <a:r>
              <a:rPr lang="uk-UA" sz="3400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en-GB" sz="3400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" panose="020F0502020204030204" pitchFamily="34" charset="0"/>
                <a:cs typeface="Calibri" panose="020F0502020204030204" pitchFamily="34" charset="0"/>
              </a:rPr>
              <a:t>European Association of Establishments for Veterinary Education</a:t>
            </a:r>
            <a:r>
              <a:rPr lang="uk-UA" sz="3400" dirty="0">
                <a:latin typeface="Calibri" panose="020F0502020204030204" pitchFamily="34" charset="0"/>
                <a:cs typeface="Calibri" panose="020F0502020204030204" pitchFamily="34" charset="0"/>
              </a:rPr>
              <a:t>).</a:t>
            </a:r>
            <a:r>
              <a:rPr lang="en-GB" sz="3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ru-RU" sz="3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lnSpc>
                <a:spcPct val="120000"/>
              </a:lnSpc>
              <a:buFont typeface="+mj-lt"/>
              <a:buAutoNum type="arabicPeriod"/>
            </a:pPr>
            <a:r>
              <a:rPr lang="ru-RU" sz="3400" dirty="0">
                <a:latin typeface="Calibri" panose="020F0502020204030204" pitchFamily="34" charset="0"/>
                <a:cs typeface="Calibri" panose="020F0502020204030204" pitchFamily="34" charset="0"/>
              </a:rPr>
              <a:t>Нова </a:t>
            </a:r>
            <a:r>
              <a:rPr lang="ru-RU" sz="3400" dirty="0" err="1">
                <a:latin typeface="Calibri" panose="020F0502020204030204" pitchFamily="34" charset="0"/>
                <a:cs typeface="Calibri" panose="020F0502020204030204" pitchFamily="34" charset="0"/>
              </a:rPr>
              <a:t>програма</a:t>
            </a:r>
            <a:r>
              <a:rPr lang="ru-RU" sz="3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400" dirty="0" err="1">
                <a:latin typeface="Calibri" panose="020F0502020204030204" pitchFamily="34" charset="0"/>
                <a:cs typeface="Calibri" panose="020F0502020204030204" pitchFamily="34" charset="0"/>
              </a:rPr>
              <a:t>виробничої</a:t>
            </a:r>
            <a:r>
              <a:rPr lang="ru-RU" sz="3400" dirty="0">
                <a:latin typeface="Calibri" panose="020F0502020204030204" pitchFamily="34" charset="0"/>
                <a:cs typeface="Calibri" panose="020F0502020204030204" pitchFamily="34" charset="0"/>
              </a:rPr>
              <a:t> практики </a:t>
            </a:r>
            <a:r>
              <a:rPr lang="ru-RU" sz="3400" dirty="0" err="1">
                <a:latin typeface="Calibri" panose="020F0502020204030204" pitchFamily="34" charset="0"/>
                <a:cs typeface="Calibri" panose="020F0502020204030204" pitchFamily="34" charset="0"/>
              </a:rPr>
              <a:t>наближує</a:t>
            </a:r>
            <a:r>
              <a:rPr lang="ru-RU" sz="3400" dirty="0">
                <a:latin typeface="Calibri" panose="020F0502020204030204" pitchFamily="34" charset="0"/>
                <a:cs typeface="Calibri" panose="020F0502020204030204" pitchFamily="34" charset="0"/>
              </a:rPr>
              <a:t> ФВМ до </a:t>
            </a:r>
            <a:r>
              <a:rPr lang="ru-RU" sz="3400" dirty="0" err="1">
                <a:latin typeface="Calibri" panose="020F0502020204030204" pitchFamily="34" charset="0"/>
                <a:cs typeface="Calibri" panose="020F0502020204030204" pitchFamily="34" charset="0"/>
              </a:rPr>
              <a:t>вимог</a:t>
            </a:r>
            <a:r>
              <a:rPr lang="ru-RU" sz="3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GB" sz="3400" dirty="0">
                <a:latin typeface="Calibri" panose="020F0502020204030204" pitchFamily="34" charset="0"/>
                <a:cs typeface="Calibri" panose="020F0502020204030204" pitchFamily="34" charset="0"/>
              </a:rPr>
              <a:t>EAEVE</a:t>
            </a:r>
            <a:r>
              <a:rPr lang="uk-UA" sz="3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400" dirty="0">
                <a:latin typeface="Calibri" panose="020F0502020204030204" pitchFamily="34" charset="0"/>
                <a:cs typeface="Calibri" panose="020F0502020204030204" pitchFamily="34" charset="0"/>
              </a:rPr>
              <a:t>з </a:t>
            </a:r>
            <a:r>
              <a:rPr lang="ru-RU" sz="3400" dirty="0" err="1">
                <a:latin typeface="Calibri" panose="020F0502020204030204" pitchFamily="34" charset="0"/>
                <a:cs typeface="Calibri" panose="020F0502020204030204" pitchFamily="34" charset="0"/>
              </a:rPr>
              <a:t>практичної</a:t>
            </a:r>
            <a:r>
              <a:rPr lang="ru-RU" sz="3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400" dirty="0" err="1">
                <a:latin typeface="Calibri" panose="020F0502020204030204" pitchFamily="34" charset="0"/>
                <a:cs typeface="Calibri" panose="020F0502020204030204" pitchFamily="34" charset="0"/>
              </a:rPr>
              <a:t>підготовки</a:t>
            </a:r>
            <a:r>
              <a:rPr lang="ru-RU" sz="3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3400" dirty="0" err="1">
                <a:latin typeface="Calibri" panose="020F0502020204030204" pitchFamily="34" charset="0"/>
                <a:cs typeface="Calibri" panose="020F0502020204030204" pitchFamily="34" charset="0"/>
              </a:rPr>
              <a:t>студентів</a:t>
            </a:r>
            <a:r>
              <a:rPr lang="ru-RU" sz="34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694494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DA4680-AAAB-2D07-6EA6-0B7768F63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200" b="1"/>
              <a:t>Вимоги </a:t>
            </a:r>
            <a:r>
              <a:rPr lang="en-US" sz="3200" b="1"/>
              <a:t>EAEVE</a:t>
            </a:r>
            <a:r>
              <a:rPr lang="uk-UA" sz="3200" b="1"/>
              <a:t> до підготовки студентів ФВМ включають загальні і ключові професійні навички роботи з різними видами тварин</a:t>
            </a:r>
            <a:r>
              <a:rPr lang="x-none" sz="3200" b="1"/>
              <a:t> </a:t>
            </a:r>
            <a:endParaRPr lang="x-none" sz="3200" b="1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id="{106F89A3-5B18-E9D5-7FAD-BCE507E35B8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70981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14631AA-A84F-7366-7B7D-6F4A6C248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380AD-FA78-F340-B349-2148CC273E38}" type="slidenum">
              <a:rPr lang="x-none" smtClean="0"/>
              <a:t>3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53324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9CDBDBD-3C2E-8242-FF69-7BE9D5E72C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2671"/>
            <a:ext cx="10515600" cy="5454292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20000"/>
              </a:lnSpc>
              <a:buFont typeface="+mj-lt"/>
              <a:buAutoNum type="arabicPeriod" startAt="3"/>
            </a:pP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Кожен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пункт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програми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виробничої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практики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відображає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певний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 результат практичного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навчання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відповідних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кафедрах та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має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посилання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на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джерела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літератури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3"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Студент-практикант не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має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ліцензії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для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лікувальної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роботи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, тому на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практиці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він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асистент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dirty="0" err="1">
                <a:latin typeface="Calibri" panose="020F0502020204030204" pitchFamily="34" charset="0"/>
                <a:cs typeface="Calibri" panose="020F0502020204030204" pitchFamily="34" charset="0"/>
              </a:rPr>
              <a:t>керівника</a:t>
            </a: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 і 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проводить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діагностику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та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ведення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тварин з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патологією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marL="514350" indent="-514350">
              <a:lnSpc>
                <a:spcPct val="120000"/>
              </a:lnSpc>
              <a:buFont typeface="+mj-lt"/>
              <a:buAutoNum type="arabicPeriod" startAt="3"/>
            </a:pPr>
            <a:r>
              <a:rPr lang="ru-RU" dirty="0">
                <a:latin typeface="Calibri" panose="020F0502020204030204" pitchFamily="34" charset="0"/>
                <a:cs typeface="Calibri" panose="020F0502020204030204" pitchFamily="34" charset="0"/>
              </a:rPr>
              <a:t>У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щоденнику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кожен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випадок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описується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один раз у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вигляді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короткої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історії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хвороби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62366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Изображение выглядит как текст, снимок экрана, чек, число&#10;&#10;Автоматически созданное описание">
            <a:extLst>
              <a:ext uri="{FF2B5EF4-FFF2-40B4-BE49-F238E27FC236}">
                <a16:creationId xmlns:a16="http://schemas.microsoft.com/office/drawing/2014/main" id="{45908880-62A1-EBDA-55F4-DE47714116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2713" y="0"/>
            <a:ext cx="4707610" cy="6858000"/>
          </a:xfrm>
          <a:prstGeom prst="rect">
            <a:avLst/>
          </a:prstGeom>
        </p:spPr>
      </p:pic>
      <p:pic>
        <p:nvPicPr>
          <p:cNvPr id="7" name="Рисунок 6" descr="Изображение выглядит как текст, снимок экрана, чек&#10;&#10;Автоматически созданное описание">
            <a:extLst>
              <a:ext uri="{FF2B5EF4-FFF2-40B4-BE49-F238E27FC236}">
                <a16:creationId xmlns:a16="http://schemas.microsoft.com/office/drawing/2014/main" id="{538139F3-0A46-331E-53CB-EAA9FDA432F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0323" y="0"/>
            <a:ext cx="4774853" cy="6858000"/>
          </a:xfrm>
          <a:prstGeom prst="rect">
            <a:avLst/>
          </a:prstGeom>
        </p:spPr>
      </p:pic>
      <p:pic>
        <p:nvPicPr>
          <p:cNvPr id="1028" name="Picture 4" descr="Значок галочка на прозрачном фоне (41 фото)">
            <a:extLst>
              <a:ext uri="{FF2B5EF4-FFF2-40B4-BE49-F238E27FC236}">
                <a16:creationId xmlns:a16="http://schemas.microsoft.com/office/drawing/2014/main" id="{D785AC5F-78C5-7F69-9115-1AAB35BD49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514" y="214465"/>
            <a:ext cx="567199" cy="56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Значок галочка на прозрачном фоне (41 фото)">
            <a:extLst>
              <a:ext uri="{FF2B5EF4-FFF2-40B4-BE49-F238E27FC236}">
                <a16:creationId xmlns:a16="http://schemas.microsoft.com/office/drawing/2014/main" id="{F98AD072-0CB3-E800-ADFA-673ABB3BD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8840" y="1296013"/>
            <a:ext cx="567199" cy="56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Значок галочка на прозрачном фоне (41 фото)">
            <a:extLst>
              <a:ext uri="{FF2B5EF4-FFF2-40B4-BE49-F238E27FC236}">
                <a16:creationId xmlns:a16="http://schemas.microsoft.com/office/drawing/2014/main" id="{0D3F0516-8CC4-A9C9-492E-F2E9C82AE9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1334" y="5297742"/>
            <a:ext cx="567199" cy="56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Значок галочка на прозрачном фоне (41 фото)">
            <a:extLst>
              <a:ext uri="{FF2B5EF4-FFF2-40B4-BE49-F238E27FC236}">
                <a16:creationId xmlns:a16="http://schemas.microsoft.com/office/drawing/2014/main" id="{A94B9861-3717-CEA2-CCA9-AFF9EA40C4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55176" y="161923"/>
            <a:ext cx="567199" cy="56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4" descr="Значок галочка на прозрачном фоне (41 фото)">
            <a:extLst>
              <a:ext uri="{FF2B5EF4-FFF2-40B4-BE49-F238E27FC236}">
                <a16:creationId xmlns:a16="http://schemas.microsoft.com/office/drawing/2014/main" id="{FFF7FD82-34BA-1208-0C2F-6FE3C3C23A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9356" y="3145400"/>
            <a:ext cx="567199" cy="56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4" descr="Значок галочка на прозрачном фоне (41 фото)">
            <a:extLst>
              <a:ext uri="{FF2B5EF4-FFF2-40B4-BE49-F238E27FC236}">
                <a16:creationId xmlns:a16="http://schemas.microsoft.com/office/drawing/2014/main" id="{68979EAF-E143-387B-3AAA-8F48A87C2F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7933" y="6035162"/>
            <a:ext cx="567199" cy="56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4" descr="Значок галочка на прозрачном фоне (41 фото)">
            <a:extLst>
              <a:ext uri="{FF2B5EF4-FFF2-40B4-BE49-F238E27FC236}">
                <a16:creationId xmlns:a16="http://schemas.microsoft.com/office/drawing/2014/main" id="{05FAB5FD-47B9-09B4-2EDB-8ED7B6EF2B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757" y="2729678"/>
            <a:ext cx="567199" cy="56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8870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25E7AF-05FF-2641-0BCC-746E10775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</a:t>
            </a:r>
            <a:r>
              <a:rPr lang="ru-UA" dirty="0"/>
              <a:t>рограма ВП кафедри ветеринарної репродуктології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03F7FD8C-E0CA-499A-7DEB-3F1AA49599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810944"/>
            <a:ext cx="10515600" cy="2380699"/>
          </a:xfrm>
          <a:prstGeom prst="rect">
            <a:avLst/>
          </a:prstGeom>
        </p:spPr>
      </p:pic>
      <p:pic>
        <p:nvPicPr>
          <p:cNvPr id="3" name="Picture 4" descr="Значок галочка на прозрачном фоне (41 фото)">
            <a:extLst>
              <a:ext uri="{FF2B5EF4-FFF2-40B4-BE49-F238E27FC236}">
                <a16:creationId xmlns:a16="http://schemas.microsoft.com/office/drawing/2014/main" id="{8DF6FFB2-BE2A-4A99-D2C4-4A6BBCAA5A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4156" y="4517000"/>
            <a:ext cx="567199" cy="567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5213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9F8CFD2-6BFE-75B5-D6C7-C61AD16BEAD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74601" y="0"/>
            <a:ext cx="6642100" cy="6858000"/>
          </a:xfrm>
          <a:prstGeom prst="rect">
            <a:avLst/>
          </a:prstGeom>
        </p:spPr>
      </p:pic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4222554-6E41-9BAC-FD88-456C55CA04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0724" y="916131"/>
            <a:ext cx="2669149" cy="1679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603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42763B-5895-4BBB-3A05-CAE0E200D8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UA" dirty="0"/>
              <a:t>Як виконати програму?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925C4E2-7AEC-B476-7781-8B18AE2F8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err="1"/>
              <a:t>Уважно</a:t>
            </a:r>
            <a:r>
              <a:rPr lang="ru-RU" dirty="0"/>
              <a:t> </a:t>
            </a:r>
            <a:r>
              <a:rPr lang="ru-RU" dirty="0" err="1"/>
              <a:t>вивчити</a:t>
            </a:r>
            <a:r>
              <a:rPr lang="ru-RU" dirty="0"/>
              <a:t> </a:t>
            </a:r>
            <a:r>
              <a:rPr lang="ru-RU" dirty="0" err="1"/>
              <a:t>програму</a:t>
            </a:r>
            <a:r>
              <a:rPr lang="ru-RU" dirty="0"/>
              <a:t> практики з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дисциплін</a:t>
            </a:r>
            <a:r>
              <a:rPr lang="ru-RU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У перший день практики </a:t>
            </a:r>
            <a:r>
              <a:rPr lang="ru-RU" dirty="0" err="1"/>
              <a:t>обговорити</a:t>
            </a:r>
            <a:r>
              <a:rPr lang="ru-RU" dirty="0"/>
              <a:t> з </a:t>
            </a:r>
            <a:r>
              <a:rPr lang="ru-RU" dirty="0" err="1"/>
              <a:t>керівником</a:t>
            </a:r>
            <a:r>
              <a:rPr lang="ru-RU" dirty="0"/>
              <a:t> практики на </a:t>
            </a:r>
            <a:r>
              <a:rPr lang="ru-RU" dirty="0" err="1"/>
              <a:t>місці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 кожного пункту </a:t>
            </a:r>
            <a:r>
              <a:rPr lang="ru-RU" dirty="0" err="1"/>
              <a:t>програми</a:t>
            </a:r>
            <a:r>
              <a:rPr lang="ru-RU" dirty="0"/>
              <a:t>: де, коли, і як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Скористатись</a:t>
            </a:r>
            <a:r>
              <a:rPr lang="ru-RU" dirty="0"/>
              <a:t> </a:t>
            </a:r>
            <a:r>
              <a:rPr lang="ru-RU" dirty="0" err="1"/>
              <a:t>можливістю</a:t>
            </a:r>
            <a:r>
              <a:rPr lang="ru-RU" dirty="0"/>
              <a:t> </a:t>
            </a:r>
            <a:r>
              <a:rPr lang="ru-RU" dirty="0" err="1"/>
              <a:t>виконати</a:t>
            </a:r>
            <a:r>
              <a:rPr lang="ru-RU" dirty="0"/>
              <a:t>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пункти</a:t>
            </a:r>
            <a:r>
              <a:rPr lang="ru-RU" dirty="0"/>
              <a:t> </a:t>
            </a:r>
            <a:r>
              <a:rPr lang="ru-RU" dirty="0" err="1"/>
              <a:t>програми</a:t>
            </a:r>
            <a:r>
              <a:rPr lang="ru-RU" dirty="0"/>
              <a:t> у </a:t>
            </a:r>
            <a:r>
              <a:rPr lang="ru-RU" dirty="0" err="1"/>
              <a:t>навколишніх</a:t>
            </a:r>
            <a:r>
              <a:rPr lang="ru-RU" dirty="0"/>
              <a:t> </a:t>
            </a:r>
            <a:r>
              <a:rPr lang="ru-RU" dirty="0" err="1"/>
              <a:t>господарствах</a:t>
            </a:r>
            <a:r>
              <a:rPr lang="ru-RU" dirty="0"/>
              <a:t>, де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err="1"/>
              <a:t>необхідні</a:t>
            </a:r>
            <a:r>
              <a:rPr lang="ru-RU" dirty="0"/>
              <a:t> вам </a:t>
            </a:r>
            <a:r>
              <a:rPr lang="ru-RU" dirty="0" err="1"/>
              <a:t>ветеринарні</a:t>
            </a:r>
            <a:r>
              <a:rPr lang="ru-RU" dirty="0"/>
              <a:t> заходи (</a:t>
            </a:r>
            <a:r>
              <a:rPr lang="ru-RU" dirty="0" err="1"/>
              <a:t>трансплантація</a:t>
            </a:r>
            <a:r>
              <a:rPr lang="ru-RU" dirty="0"/>
              <a:t>, </a:t>
            </a:r>
            <a:r>
              <a:rPr lang="ru-RU" dirty="0" err="1"/>
              <a:t>синхронізація</a:t>
            </a:r>
            <a:r>
              <a:rPr lang="ru-RU" dirty="0"/>
              <a:t>, </a:t>
            </a:r>
            <a:r>
              <a:rPr lang="ru-RU" dirty="0" err="1"/>
              <a:t>кастрації</a:t>
            </a:r>
            <a:r>
              <a:rPr lang="ru-RU" dirty="0"/>
              <a:t>, </a:t>
            </a:r>
            <a:r>
              <a:rPr lang="ru-RU" dirty="0" err="1"/>
              <a:t>вакцинації</a:t>
            </a:r>
            <a:r>
              <a:rPr lang="ru-RU" dirty="0"/>
              <a:t>…) </a:t>
            </a:r>
            <a:r>
              <a:rPr lang="ru-RU" dirty="0" err="1"/>
              <a:t>або</a:t>
            </a:r>
            <a:r>
              <a:rPr lang="ru-RU" dirty="0"/>
              <a:t> на </a:t>
            </a:r>
            <a:r>
              <a:rPr lang="ru-RU" dirty="0" err="1"/>
              <a:t>виїздах</a:t>
            </a:r>
            <a:r>
              <a:rPr lang="ru-RU" dirty="0"/>
              <a:t> до </a:t>
            </a:r>
            <a:r>
              <a:rPr lang="ru-RU" dirty="0" err="1"/>
              <a:t>хворих</a:t>
            </a:r>
            <a:r>
              <a:rPr lang="ru-RU" dirty="0"/>
              <a:t> тварин, </a:t>
            </a:r>
            <a:r>
              <a:rPr lang="ru-RU" dirty="0" err="1"/>
              <a:t>які</a:t>
            </a:r>
            <a:r>
              <a:rPr lang="ru-RU" dirty="0"/>
              <a:t> проводить </a:t>
            </a:r>
            <a:r>
              <a:rPr lang="ru-RU" dirty="0" err="1"/>
              <a:t>лікар</a:t>
            </a:r>
            <a:r>
              <a:rPr lang="ru-RU" dirty="0"/>
              <a:t> </a:t>
            </a:r>
            <a:r>
              <a:rPr lang="ru-RU" dirty="0" err="1"/>
              <a:t>ветеринарної</a:t>
            </a:r>
            <a:r>
              <a:rPr lang="ru-RU" dirty="0"/>
              <a:t> </a:t>
            </a:r>
            <a:r>
              <a:rPr lang="ru-RU" dirty="0" err="1"/>
              <a:t>медицини</a:t>
            </a:r>
            <a:r>
              <a:rPr lang="ru-RU" dirty="0"/>
              <a:t> </a:t>
            </a:r>
            <a:r>
              <a:rPr lang="ru-RU" dirty="0" err="1"/>
              <a:t>господарства</a:t>
            </a:r>
            <a:r>
              <a:rPr lang="ru-RU" dirty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err="1"/>
              <a:t>Скласти</a:t>
            </a:r>
            <a:r>
              <a:rPr lang="ru-RU" dirty="0"/>
              <a:t> план </a:t>
            </a:r>
            <a:r>
              <a:rPr lang="ru-RU" dirty="0" err="1"/>
              <a:t>роботи</a:t>
            </a:r>
            <a:r>
              <a:rPr lang="ru-RU" dirty="0"/>
              <a:t> на увесь </a:t>
            </a:r>
            <a:r>
              <a:rPr lang="ru-RU" dirty="0" err="1"/>
              <a:t>період</a:t>
            </a:r>
            <a:r>
              <a:rPr lang="ru-RU" dirty="0"/>
              <a:t> практики і </a:t>
            </a:r>
            <a:r>
              <a:rPr lang="ru-RU" dirty="0" err="1"/>
              <a:t>дотримуватись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97261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D31E17-26EC-765F-744B-D6E4682E1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UA" dirty="0"/>
              <a:t>Оцінювання виробничої практики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09A5F34-CBCB-0EBD-8632-A95D41F60C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UA" dirty="0"/>
              <a:t>Ознайомтесь з критеріями оцінювання практики: вони прості і зрозумілі.</a:t>
            </a:r>
          </a:p>
          <a:p>
            <a:pPr>
              <a:buFont typeface="Wingdings" pitchFamily="2" charset="2"/>
              <a:buChar char="ü"/>
            </a:pPr>
            <a:r>
              <a:rPr lang="ru-UA" b="1" dirty="0">
                <a:solidFill>
                  <a:srgbClr val="FF0000"/>
                </a:solidFill>
              </a:rPr>
              <a:t>Уважно прочитайте вимоги, невиконання яких може стати підставою для </a:t>
            </a:r>
            <a:r>
              <a:rPr lang="ru-UA" b="1">
                <a:solidFill>
                  <a:srgbClr val="FF0000"/>
                </a:solidFill>
              </a:rPr>
              <a:t>незарахування практики</a:t>
            </a:r>
            <a:r>
              <a:rPr lang="ru-UA">
                <a:solidFill>
                  <a:srgbClr val="FF0000"/>
                </a:solidFill>
              </a:rPr>
              <a:t>!</a:t>
            </a:r>
            <a:endParaRPr lang="ru-UA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152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Стандартная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269</Words>
  <Application>Microsoft Macintosh PowerPoint</Application>
  <PresentationFormat>Широкоэкранный</PresentationFormat>
  <Paragraphs>25</Paragraphs>
  <Slides>10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Aptos</vt:lpstr>
      <vt:lpstr>Aptos Display</vt:lpstr>
      <vt:lpstr>Arial</vt:lpstr>
      <vt:lpstr>Calibri</vt:lpstr>
      <vt:lpstr>Wingdings</vt:lpstr>
      <vt:lpstr>Тема Office</vt:lpstr>
      <vt:lpstr>Виробнича практика    2024-2025: Репродуктологія</vt:lpstr>
      <vt:lpstr>Особливості виробничої практики 2024-2025</vt:lpstr>
      <vt:lpstr>Вимоги EAEVE до підготовки студентів ФВМ включають загальні і ключові професійні навички роботи з різними видами тварин </vt:lpstr>
      <vt:lpstr>Презентация PowerPoint</vt:lpstr>
      <vt:lpstr>Презентация PowerPoint</vt:lpstr>
      <vt:lpstr>Програма ВП кафедри ветеринарної репродуктології</vt:lpstr>
      <vt:lpstr>Презентация PowerPoint</vt:lpstr>
      <vt:lpstr>Як виконати програму?</vt:lpstr>
      <vt:lpstr>Оцінювання виробничої практики</vt:lpstr>
      <vt:lpstr>Дякую за увагу.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Виробнича практика    2024-2025: Репродуктологія</dc:title>
  <dc:creator>Лакатош Віктор Михайлович</dc:creator>
  <cp:lastModifiedBy>Лакатош Віктор Михайлович</cp:lastModifiedBy>
  <cp:revision>26</cp:revision>
  <dcterms:created xsi:type="dcterms:W3CDTF">2024-06-20T03:29:02Z</dcterms:created>
  <dcterms:modified xsi:type="dcterms:W3CDTF">2024-06-21T10:18:02Z</dcterms:modified>
</cp:coreProperties>
</file>