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8" roundtripDataSignature="AMtx7miInounkzPKn+QlXbTZFGwzL5Mn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/>
              <a:t>Esta plantilla se puede usar como archivo de inicio para presentar materiales educativos en un entorno de grupo.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uk-UA" sz="1200"/>
              <a:t>Secciones</a:t>
            </a:r>
            <a:endParaRPr b="0"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uk-UA" sz="1200"/>
              <a:t>Para agregar secciones, haga clic con el botón secundario del mouse en una diapositiva. Las secciones pueden ayudarle a organizar las diapositivas o a facilitar la colaboración entre varios autores.</a:t>
            </a:r>
            <a:endParaRPr b="0"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uk-UA" sz="1200"/>
              <a:t>Notas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1200"/>
              <a:t>Use la sección Notas para las notas de entrega o para proporcionar detalles adicionales al público. Vea las notas en la vista Presentación durante la presentación.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Tenga en cuenta el tamaño de la fuente (es importante para la accesibilidad, visibilidad, grabación en vídeo y producción en línea)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uk-UA" sz="1200"/>
              <a:t>Colores coordinados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Preste especial atención a los gráficos, diagramas y cuadros de texto. 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120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uk-UA" sz="1200"/>
              <a:t>Gráficos y tablas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1200"/>
              <a:t>En breve: si es posible, use colores y estilos uniformes y que no distraigan.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1200"/>
              <a:t>Etiquete todos los gráficos y tablas.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Ésta es otra opción para una diapositiva Información general.</a:t>
            </a:r>
            <a:endParaRPr sz="12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539750" y="503238"/>
            <a:ext cx="3143250" cy="2359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Microsoft </a:t>
            </a:r>
            <a:r>
              <a:rPr b="1" lang="uk-UA"/>
              <a:t>Excelencia en ingeniería</a:t>
            </a:r>
            <a:endParaRPr/>
          </a:p>
        </p:txBody>
      </p:sp>
      <p:sp>
        <p:nvSpPr>
          <p:cNvPr id="187" name="Google Shape;187;p1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Información confidencial de Microsoft</a:t>
            </a:r>
            <a:endParaRPr/>
          </a:p>
        </p:txBody>
      </p:sp>
      <p:sp>
        <p:nvSpPr>
          <p:cNvPr id="188" name="Google Shape;18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89" name="Google Shape;189;p15:notes"/>
          <p:cNvSpPr/>
          <p:nvPr>
            <p:ph idx="3" type="sldImg"/>
          </p:nvPr>
        </p:nvSpPr>
        <p:spPr>
          <a:xfrm>
            <a:off x="1143000" y="45085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307492" y="4130103"/>
            <a:ext cx="6261652" cy="459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Ésta es otra opción para una diapositiva Información general que usa transiciones.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Ésta es otra opción para una diapositiva Información general que usa transiciones.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Ofrezca una breve descripción general de la presentación. Describa el enfoque principal de la presentación y por qué es importante.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Introduzca cada uno de los principales temas.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Si desea proporcionar al público una guía, puede repetir esta diapositiva de información general a lo largo de toda la presentación, resaltando el tema particular que va a discutir a continuación.</a:t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3a774b61e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3a774b61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a3a774b61e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uk-UA"/>
              <a:t>¿Qué podrá hacer el público después de completar este curso?</a:t>
            </a:r>
            <a:r>
              <a:rPr lang="uk-UA"/>
              <a:t> Describa brevemente para cada objetivo cómo el público obtendrá beneficios de esta presentación.</a:t>
            </a:r>
            <a:endParaRPr/>
          </a:p>
        </p:txBody>
      </p:sp>
      <p:sp>
        <p:nvSpPr>
          <p:cNvPr id="165" name="Google Shape;16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7"/>
          <p:cNvSpPr txBox="1"/>
          <p:nvPr>
            <p:ph type="ctrTitle"/>
          </p:nvPr>
        </p:nvSpPr>
        <p:spPr>
          <a:xfrm>
            <a:off x="2590800" y="2286000"/>
            <a:ext cx="618022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Calibri"/>
              <a:buNone/>
              <a:defRPr b="1" cap="small">
                <a:solidFill>
                  <a:srgbClr val="0033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subTitle"/>
          </p:nvPr>
        </p:nvSpPr>
        <p:spPr>
          <a:xfrm>
            <a:off x="3962400" y="4038600"/>
            <a:ext cx="4772528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1"/>
            <a:ext cx="37216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/>
          <p:nvPr>
            <p:ph idx="2" type="pic"/>
          </p:nvPr>
        </p:nvSpPr>
        <p:spPr>
          <a:xfrm>
            <a:off x="6858000" y="5105400"/>
            <a:ext cx="1828800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" type="body"/>
          </p:nvPr>
        </p:nvSpPr>
        <p:spPr>
          <a:xfrm rot="5400000">
            <a:off x="2537619" y="-175418"/>
            <a:ext cx="4525963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título vertical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 rot="5400000">
            <a:off x="48847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 rot="5400000">
            <a:off x="769938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fondo">
  <p:cSld name="Solo el fon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9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>
  <p:cSld name="Título y contenid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0"/>
          <p:cNvSpPr txBox="1"/>
          <p:nvPr>
            <p:ph type="title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  <a:defRPr b="1" sz="4000" cap="small">
                <a:solidFill>
                  <a:srgbClr val="0033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1" name="Google Shape;41;p20"/>
          <p:cNvSpPr/>
          <p:nvPr>
            <p:ph idx="2" type="pic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685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876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6858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6858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23"/>
          <p:cNvSpPr txBox="1"/>
          <p:nvPr>
            <p:ph idx="3" type="body"/>
          </p:nvPr>
        </p:nvSpPr>
        <p:spPr>
          <a:xfrm>
            <a:off x="48736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3"/>
          <p:cNvSpPr txBox="1"/>
          <p:nvPr>
            <p:ph idx="4" type="body"/>
          </p:nvPr>
        </p:nvSpPr>
        <p:spPr>
          <a:xfrm>
            <a:off x="48736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6858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38036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6858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/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0" type="dt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1" type="ftr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slow">
    <p:wipe dir="d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idx="1" type="subTitle"/>
          </p:nvPr>
        </p:nvSpPr>
        <p:spPr>
          <a:xfrm>
            <a:off x="4211400" y="3268275"/>
            <a:ext cx="4176600" cy="24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Науковий керівник: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канд. філос. наук,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старший викладач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Чорноморденко Д. І.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Кафедра філософії та 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uk-UA" sz="2400">
                <a:solidFill>
                  <a:srgbClr val="4C1130"/>
                </a:solidFill>
                <a:latin typeface="Calibri"/>
                <a:ea typeface="Calibri"/>
                <a:cs typeface="Calibri"/>
                <a:sym typeface="Calibri"/>
              </a:rPr>
              <a:t>міжнародної комунікації</a:t>
            </a:r>
            <a:endParaRPr b="1" sz="2400">
              <a:solidFill>
                <a:srgbClr val="4C113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455381" y="5831900"/>
            <a:ext cx="56886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uk-UA" sz="10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1" i="1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571700" y="205775"/>
            <a:ext cx="5613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uk-UA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Звіт про роботу </a:t>
            </a:r>
            <a:br>
              <a:rPr b="1" i="0" lang="uk-UA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uk-UA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студентського наукового гуртка</a:t>
            </a:r>
            <a:br>
              <a:rPr b="0" i="0" lang="uk-UA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uk-UA" sz="3600" u="none" cap="none" strike="noStrike">
                <a:solidFill>
                  <a:srgbClr val="D72C18"/>
                </a:solidFill>
                <a:latin typeface="Calibri"/>
                <a:ea typeface="Calibri"/>
                <a:cs typeface="Calibri"/>
                <a:sym typeface="Calibri"/>
              </a:rPr>
              <a:t>«LOGOS»</a:t>
            </a:r>
            <a:br>
              <a:rPr b="0" i="0" lang="uk-UA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uk-UA" sz="3600" u="none" cap="none" strike="noStrike">
                <a:solidFill>
                  <a:srgbClr val="46D316"/>
                </a:solidFill>
                <a:latin typeface="Calibri"/>
                <a:ea typeface="Calibri"/>
                <a:cs typeface="Calibri"/>
                <a:sym typeface="Calibri"/>
              </a:rPr>
              <a:t>за I семестр 202</a:t>
            </a:r>
            <a:r>
              <a:rPr b="1" lang="uk-UA" sz="3600">
                <a:solidFill>
                  <a:srgbClr val="46D31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uk-UA" sz="3600" u="none" cap="none" strike="noStrike">
                <a:solidFill>
                  <a:srgbClr val="46D316"/>
                </a:solidFill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b="1" lang="uk-UA" sz="3600">
                <a:solidFill>
                  <a:srgbClr val="46D31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uk-UA" sz="3600" u="none" cap="none" strike="noStrike">
                <a:solidFill>
                  <a:srgbClr val="46D316"/>
                </a:solidFill>
                <a:latin typeface="Calibri"/>
                <a:ea typeface="Calibri"/>
                <a:cs typeface="Calibri"/>
                <a:sym typeface="Calibri"/>
              </a:rPr>
              <a:t> н.р.</a:t>
            </a:r>
            <a:endParaRPr b="1" i="0" sz="1400" u="none" cap="none" strike="noStrike">
              <a:solidFill>
                <a:srgbClr val="46D3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62150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>
            <p:ph type="title"/>
          </p:nvPr>
        </p:nvSpPr>
        <p:spPr>
          <a:xfrm>
            <a:off x="841248" y="30175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uk-UA" sz="2400"/>
              <a:t>Студенти жваво обговорювали запропоновані теми та готували відповідно до обраних тем наукові доповіді.</a:t>
            </a:r>
            <a:endParaRPr sz="2400"/>
          </a:p>
        </p:txBody>
      </p:sp>
      <p:sp>
        <p:nvSpPr>
          <p:cNvPr id="176" name="Google Shape;176;p12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525" y="1797450"/>
            <a:ext cx="1371834" cy="16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25" y="1444750"/>
            <a:ext cx="8251551" cy="460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/>
              <a:t>Результати діяльності гуртка у звітному періоді:</a:t>
            </a:r>
            <a:endParaRPr/>
          </a:p>
        </p:txBody>
      </p:sp>
      <p:sp>
        <p:nvSpPr>
          <p:cNvPr id="184" name="Google Shape;184;p13"/>
          <p:cNvSpPr txBox="1"/>
          <p:nvPr>
            <p:ph idx="1" type="body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/>
              <a:t>Участь студентів у міжнародних/всеукраїнських науково-практичних конференціях – 10.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/>
              <a:t>Публікація тез наукових доповідей – 3.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uk-UA"/>
              <a:t>виступів студентів-учасників гуртка в семінарах, конференціях, тощо –  13.</a:t>
            </a:r>
            <a:endParaRPr/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00" y="331850"/>
            <a:ext cx="7936475" cy="5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2041994" y="1233576"/>
            <a:ext cx="6781800" cy="4211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5401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202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навчальному році, науковий гурток «LOGOS» під керівництвом Чорноморденка Д.І. продовжив свою роботу, спрямовану на популяризацію наукової діяльності серед студентської молоді.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5401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Головне завдання роботи гуртка – не лише отримати теоретичні знання, але й сформувати навички та вміння наукової діяльності, аналізу, критичного мислення, обробки та оцінки інформації, розпізнавання дезінформації в 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сучасному житті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зокрема у час</a:t>
            </a:r>
            <a:r>
              <a:rPr lang="uk-U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війни</a:t>
            </a: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5401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37663" y="-3771800"/>
            <a:ext cx="7765662" cy="16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2041994" y="1233576"/>
            <a:ext cx="6781800" cy="4211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5401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Тематикою засідань уже традиційно були основні напрямки сучасного логіки та їх зв’язок з найактуальнішими галузями наукового знання.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76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зв’язку з воєнним станом та пов’язаним із ним новими умовами роботи, засідання гуртка проходили, в тому числі, з використанням технологій дистанційного навчання.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76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Такий формат дозволив забезпечити комфортне спілкування, плідну роботу протягом навчального року.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5401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54013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37663" y="-3771800"/>
            <a:ext cx="7765662" cy="16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947250" y="1299700"/>
            <a:ext cx="79098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447675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76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41"/>
              <a:buFont typeface="Arial"/>
              <a:buNone/>
            </a:pPr>
            <a:r>
              <a:rPr b="0" i="0" lang="uk-UA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Обговорення та дискусії в межах засідання наукового гуртка у 202</a:t>
            </a:r>
            <a:r>
              <a:rPr lang="uk-UA" sz="27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uk-UA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-202</a:t>
            </a:r>
            <a:r>
              <a:rPr lang="uk-UA" sz="27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uk-UA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н.р.  відбувалис</a:t>
            </a:r>
            <a:r>
              <a:rPr lang="uk-UA" sz="27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</a:t>
            </a:r>
            <a:r>
              <a:rPr b="0" i="0" lang="uk-UA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використанням програми ZOOM.  </a:t>
            </a:r>
            <a:endParaRPr b="0" i="0" sz="13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76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41"/>
              <a:buFont typeface="Arial"/>
              <a:buNone/>
            </a:pPr>
            <a:r>
              <a:rPr b="0" i="0" lang="uk-UA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роботи гуртка були проведені як тематичні обговорення, так і підготовка наукових </a:t>
            </a:r>
            <a:r>
              <a:rPr lang="uk-UA" sz="27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доповідей</a:t>
            </a:r>
            <a:r>
              <a:rPr lang="uk-UA" sz="27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їх подальших </a:t>
            </a:r>
            <a:r>
              <a:rPr b="0" i="0" lang="uk-UA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публікацій з окремими учасниками.</a:t>
            </a:r>
            <a:endParaRPr b="0" i="0" sz="13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76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41"/>
              <a:buFont typeface="Arial"/>
              <a:buNone/>
            </a:pPr>
            <a:r>
              <a:rPr b="0" i="0" lang="uk-UA" sz="27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Подекуди під час засідань актуалізувались дискусійні питання, пов’язані з важливістю комунікативних навичок у майбутній професійній діяльності учасників гуртка.  </a:t>
            </a:r>
            <a:endParaRPr b="0" i="0" sz="13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2812662" y="822469"/>
            <a:ext cx="6044398" cy="5250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Засідання гуртка стосувалися таких тем</a:t>
            </a:r>
            <a:r>
              <a:rPr b="0" i="1" lang="uk-U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6540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Сучасне, минуле, майбутнє науки. Логіка розвитку науки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513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Нові виклики комунікації: технологізація, глобалізація, деперсоналізація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6604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Логіка та мови програмування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590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Логічний аналіз мови: вербальний та невербальний виміри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64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b="0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Риторика, еристика, теорія аргументації та їх використання.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6446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735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789040" y="-747464"/>
            <a:ext cx="7765662" cy="164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71834" cy="16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947252" y="0"/>
            <a:ext cx="7909808" cy="1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uk-UA" sz="3600"/>
            </a:br>
            <a:r>
              <a:rPr b="1" lang="uk-UA"/>
              <a:t>Наші зустрічі</a:t>
            </a:r>
            <a:br>
              <a:rPr lang="uk-UA" sz="3600"/>
            </a:br>
            <a:br>
              <a:rPr lang="uk-UA" sz="3600"/>
            </a:br>
            <a:br>
              <a:rPr lang="uk-UA" sz="3600"/>
            </a:b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100" y="110925"/>
            <a:ext cx="939900" cy="8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075" y="5988675"/>
            <a:ext cx="939900" cy="9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5" y="789598"/>
            <a:ext cx="9144001" cy="537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3a774b61e_0_3"/>
          <p:cNvSpPr txBox="1"/>
          <p:nvPr>
            <p:ph idx="1" type="body"/>
          </p:nvPr>
        </p:nvSpPr>
        <p:spPr>
          <a:xfrm>
            <a:off x="762000" y="288004"/>
            <a:ext cx="8077200" cy="560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g2a3a774b61e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75" y="723150"/>
            <a:ext cx="8152327" cy="45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/>
        </p:nvSpPr>
        <p:spPr>
          <a:xfrm>
            <a:off x="947250" y="246000"/>
            <a:ext cx="769620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uk-UA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Кількість постійних членів наукового гуртка 14 осіб. Цього року у  роботі  гуртка «LOGOS» брали участь переважно студенти </a:t>
            </a:r>
            <a:r>
              <a:rPr lang="uk-UA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uk-UA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курсу факультету </a:t>
            </a:r>
            <a:r>
              <a:rPr lang="uk-UA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інформаційних технологій та студенти 2 курсу факультету харчових технологій</a:t>
            </a:r>
            <a:r>
              <a:rPr b="0" i="0" lang="uk-UA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8601"/>
            <a:ext cx="8607598" cy="435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947252" y="306168"/>
            <a:ext cx="7968147" cy="1466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/>
              <a:t>Стратегічними </a:t>
            </a:r>
            <a:r>
              <a:rPr lang="uk-UA"/>
              <a:t>напрямами</a:t>
            </a:r>
            <a:r>
              <a:rPr lang="uk-UA"/>
              <a:t> розвитку наукового студентського гуртка «LOGOS» є:</a:t>
            </a:r>
            <a:endParaRPr/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838200" y="2276872"/>
            <a:ext cx="7694240" cy="4087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-29718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3200"/>
              <a:t>Популяризація гуманітарних дисциплін (зокрема таких як філософія, логіка та філософія науки) серед студентської молоді</a:t>
            </a:r>
            <a:endParaRPr/>
          </a:p>
          <a:p>
            <a:pPr indent="-29718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3200"/>
              <a:t>Формування та вдосконалення у студентів навичок наукової діяльності, комунікації, критичного мислення;</a:t>
            </a:r>
            <a:endParaRPr/>
          </a:p>
          <a:p>
            <a:pPr indent="-29718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3200"/>
              <a:t>Розробка та втілення нових, перспективних, практично значущих ідей та підходів;</a:t>
            </a:r>
            <a:endParaRPr/>
          </a:p>
          <a:p>
            <a:pPr indent="-29718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uk-UA" sz="3200"/>
              <a:t>Публікація результатів студентських наукових досліджень;</a:t>
            </a:r>
            <a:endParaRPr/>
          </a:p>
          <a:p>
            <a:pPr indent="-154940" lvl="0" marL="34290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/>
          </a:p>
          <a:p>
            <a:pPr indent="-131445" lvl="0" marL="34290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</p:txBody>
      </p:sp>
      <p:sp>
        <p:nvSpPr>
          <p:cNvPr id="169" name="Google Shape;169;p11"/>
          <p:cNvSpPr txBox="1"/>
          <p:nvPr/>
        </p:nvSpPr>
        <p:spPr>
          <a:xfrm>
            <a:off x="3419872" y="6181886"/>
            <a:ext cx="5437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uk-UA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UNIVERSITY OF LIFE AND ENVIRONMENTAL SCIENCES OF UKRAINE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2375" y="5409000"/>
            <a:ext cx="956849" cy="11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trenamien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2018-05-05T07:16:33Z</dcterms:created>
</cp:coreProperties>
</file>