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54E3-E030-4DDD-8347-393DF10B0AEB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1DDA-DD05-4B1C-8AB0-4AC47FC1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00E-AFCB-4C41-B7EE-BD4022DB84A2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A6B6-CD40-4B45-95D4-644C315E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E529-0103-48A0-B395-AC42EA94047A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DA34-B922-465B-9C6C-739916B12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DF17-F59B-4AE6-9133-5C22BACC6283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21C1-49EB-433F-ABB5-F2D35DDA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0AF3-5BCF-4158-AAB6-AA7591376ED3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B82E-65B3-4C3F-A2B0-E4FD88EDE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BE79-D8AE-48F0-B479-11B5B4F1DCC2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93EB-FD13-4DB2-A6FC-7C99D69AB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0B02-E1E4-4DA0-951F-DA231EE149AA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1DBD-C843-4042-9F28-15BB1CEC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E97B-9806-4286-9DE6-4098E5856D23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185B-BEF5-4269-8A5A-BFB251A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2110-ADBF-4FD9-B18A-3E566769A968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08FB-C342-4E86-A592-5C44BA033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F569-0033-43D9-B8FE-2AFAD7027B1A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F71C-B709-4807-9FBA-71E9572A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DF45-FF69-4CED-A2FB-050F2F9CEB28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51AB-F1FB-4364-9624-FD4040F5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EEC8-1B39-4B06-BCF7-E4D58F08C61C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B35F-5704-4367-B3C0-175E85CF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DDF4-C465-4BF8-849D-C437F2A282FD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704A-3BF6-45AB-AD6A-3C82DB99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496B-BD2F-4942-B01E-147F19B9C3A5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A1E0-69FA-480B-9B70-31863A3C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E099-5B87-4BFF-9EFE-699888FF431A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5500-CF79-496E-BAB2-5C503BDF0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CD92-37EC-4F35-BCD8-D8CBAA408B42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2C0E-B427-42F5-A0A2-D519C917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FBB8-EFC1-45E0-8F74-EBBAF2037157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5A24-3F4D-4100-A7F9-DEC7C57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4AFD9-24CC-43C5-AB17-F919E96C049F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79E98-6F4B-4BA3-A2BC-5C839B38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13" r:id="rId12"/>
    <p:sldLayoutId id="2147483701" r:id="rId13"/>
    <p:sldLayoutId id="2147483714" r:id="rId14"/>
    <p:sldLayoutId id="2147483715" r:id="rId15"/>
    <p:sldLayoutId id="2147483700" r:id="rId16"/>
    <p:sldLayoutId id="2147483699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87500" y="1987550"/>
            <a:ext cx="8915400" cy="2262188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Звіт про роботу гуртка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Анатомії тварин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кафедри анатомії гістології і патоморфології тварин ім. акад. В.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Касьяненка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рр.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5133975"/>
            <a:ext cx="7821612" cy="150495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Циба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Володимирович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5 курсу 10 групи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доцент кафедри анатомії, гістології і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патоморфології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акад. В.Г.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Касьяненка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 Петровський О.Є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4825" y="338138"/>
            <a:ext cx="10669588" cy="1400175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Опановували методику наливки лімфатичних судин порожньої кишки бика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0325" y="2074863"/>
            <a:ext cx="5370513" cy="3754437"/>
          </a:xfrm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1738313"/>
            <a:ext cx="45180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19075" y="144463"/>
            <a:ext cx="9831388" cy="1401762"/>
          </a:xfrm>
        </p:spPr>
        <p:txBody>
          <a:bodyPr/>
          <a:lstStyle/>
          <a:p>
            <a:pPr algn="ctr"/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Проводилося ознайомлення гуртківців з початковими етапами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Таксидермії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обговорювалися основи створення нових експонатів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керівництвом доцента Мельника Олексія Олеговича</a:t>
            </a:r>
            <a:endParaRPr lang="en-US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nubip.edu.ua/sites/default/files/u331/1_1_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59613" y="1539875"/>
            <a:ext cx="4924425" cy="4179888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539875"/>
            <a:ext cx="54451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-17463" y="5719763"/>
            <a:ext cx="60960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Доцент Мельник О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пояснює основи для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виготолення опудала майже метрового сазана (карпа)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241300"/>
            <a:ext cx="9945687" cy="1400175"/>
          </a:xfrm>
        </p:spPr>
        <p:txBody>
          <a:bodyPr/>
          <a:lstStyle/>
          <a:p>
            <a:pPr algn="ctr"/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підготовка рефератів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тез-доповідей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темами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цікавлять гуртківців (в онлайн форматі)</a:t>
            </a:r>
            <a:endParaRPr lang="en-US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Прямоугольник 5"/>
          <p:cNvSpPr>
            <a:spLocks noChangeArrowheads="1"/>
          </p:cNvSpPr>
          <p:nvPr/>
        </p:nvSpPr>
        <p:spPr bwMode="auto">
          <a:xfrm>
            <a:off x="3255963" y="5873750"/>
            <a:ext cx="5980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Керівник гуртка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доцент Петровський О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заслуховує доповіді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3450" y="1338263"/>
            <a:ext cx="6092825" cy="4291012"/>
          </a:xfrm>
        </p:spPr>
      </p:pic>
      <p:pic>
        <p:nvPicPr>
          <p:cNvPr id="30724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38263"/>
            <a:ext cx="5792787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47725" y="541338"/>
            <a:ext cx="9948863" cy="1400175"/>
          </a:xfrm>
        </p:spPr>
        <p:txBody>
          <a:bodyPr/>
          <a:lstStyle/>
          <a:p>
            <a:pPr algn="ctr"/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Засідання наукового гуртка проходили кожної другої середи місяця-в період посилення карантину в онлайн режимі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період послаблення- очно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дотриманням всіх санітарних вимог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41550" y="2297113"/>
            <a:ext cx="7162800" cy="3495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103313" y="303213"/>
            <a:ext cx="9404350" cy="1400175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конференціях</a:t>
            </a:r>
            <a:endParaRPr lang="en-US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01600" y="1165225"/>
            <a:ext cx="10950575" cy="4195763"/>
          </a:xfrm>
        </p:spPr>
        <p:txBody>
          <a:bodyPr/>
          <a:lstStyle/>
          <a:p>
            <a:pPr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Наразі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всередині гуртка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проводиться активне написання робіт для подальшої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їх подачі на різного роду конференції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коли це буде можливо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велика кількість робіт вже готові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Проходять консультації студентів-гуртківців з керівником гуртка щодо обраних тем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Участь у конференціях у поточному році і подача тез-доповідей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не відбувалася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у зв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язку з обставинами в державі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Всі матеріали підготовлені для участі в конференціях і подальшої печаті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0" y="3192463"/>
            <a:ext cx="42545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317625" y="779463"/>
            <a:ext cx="9596438" cy="1400175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Майбутні напрямки роботи анатомічного гуртка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1050588" y="22225"/>
            <a:ext cx="1228725" cy="135413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uk-UA" smtClean="0"/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6445250" y="1971675"/>
            <a:ext cx="5603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Посилення напрямку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таксидермія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”.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Продовження дослідження внутрішньо- та позаорганного лімфатичного русла кишечнику різних тварин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Біоморфологічні особливості будови суглобів птахів різних видів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50825" y="1971675"/>
            <a:ext cx="6096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Дослідження особливостей анатомічної будови екзотичних тварин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Продовження проведення порівняльної характеристики будови скелетного та м'язового апарату екзотичних та свійських тварин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Вивчення методик пластинації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Біоморфологічні особливості будови скелету хижих риб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543050" y="2627313"/>
            <a:ext cx="9404350" cy="1400175"/>
          </a:xfrm>
        </p:spPr>
        <p:txBody>
          <a:bodyPr/>
          <a:lstStyle/>
          <a:p>
            <a:pPr algn="ctr"/>
            <a:r>
              <a:rPr lang="uk-UA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5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528763" y="184150"/>
            <a:ext cx="8912225" cy="1281113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Заснування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3035300"/>
            <a:ext cx="6016625" cy="33607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заснований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Київському політехнічному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тільки 3 червня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згідно 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Губпрофосвіти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dirty="0"/>
          </a:p>
        </p:txBody>
      </p:sp>
      <p:pic>
        <p:nvPicPr>
          <p:cNvPr id="20483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38" y="1465263"/>
            <a:ext cx="525145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393700" y="1465263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  <a:cs typeface="Times New Roman" pitchFamily="18" charset="0"/>
              </a:rPr>
              <a:t>Кафедра нормальної анатомії була першою організаційно сформованою одиницею при заснуванні ветеринарного факультету 10 жовтня 1920 року.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0" y="193675"/>
            <a:ext cx="8912225" cy="12811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1921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сформовано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 тих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активна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50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450" y="1552575"/>
            <a:ext cx="5900738" cy="4716463"/>
          </a:xfrm>
        </p:spPr>
      </p:pic>
      <p:pic>
        <p:nvPicPr>
          <p:cNvPr id="21507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1552575"/>
            <a:ext cx="559435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00050" y="2108200"/>
            <a:ext cx="5256213" cy="1281113"/>
          </a:xfrm>
        </p:spPr>
        <p:txBody>
          <a:bodyPr/>
          <a:lstStyle/>
          <a:p>
            <a:pPr algn="ctr"/>
            <a:r>
              <a:rPr lang="ru-RU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цьому навчальному році члени гуртка займалися науковою</a:t>
            </a:r>
            <a:r>
              <a:rPr lang="en-US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відповідності до  «Положення про студентський науковий гурток з анатомії тварин» та затвердженого плану роботи на навчальний рік.</a:t>
            </a:r>
            <a:br>
              <a:rPr lang="ru-RU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300" smtClean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045200" y="80963"/>
          <a:ext cx="5949950" cy="672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74">
                  <a:extLst>
                    <a:ext uri="{9D8B030D-6E8A-4147-A177-3AD203B41FA5}"/>
                  </a:extLst>
                </a:gridCol>
                <a:gridCol w="2005556">
                  <a:extLst>
                    <a:ext uri="{9D8B030D-6E8A-4147-A177-3AD203B41FA5}"/>
                  </a:extLst>
                </a:gridCol>
                <a:gridCol w="1205371">
                  <a:extLst>
                    <a:ext uri="{9D8B030D-6E8A-4147-A177-3AD203B41FA5}"/>
                  </a:extLst>
                </a:gridCol>
                <a:gridCol w="935926">
                  <a:extLst>
                    <a:ext uri="{9D8B030D-6E8A-4147-A177-3AD203B41FA5}"/>
                  </a:extLst>
                </a:gridCol>
                <a:gridCol w="1495174">
                  <a:extLst>
                    <a:ext uri="{9D8B030D-6E8A-4147-A177-3AD203B41FA5}"/>
                  </a:extLst>
                </a:gridCol>
              </a:tblGrid>
              <a:tr h="3495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№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п/п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Заходи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Місце</a:t>
                      </a:r>
                      <a:endParaRPr lang="en-US" sz="9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проведення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Дата</a:t>
                      </a:r>
                      <a:endParaRPr lang="en-US" sz="9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засідання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Відповідальний</a:t>
                      </a:r>
                      <a:endParaRPr lang="en-US" sz="9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err="1">
                          <a:effectLst/>
                        </a:rPr>
                        <a:t>за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виконання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51618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–Проведення першого засідання гуртка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–Прийом заяв від студентів першого курсу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Кафедра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анатомії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Вересень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         Проф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ru-RU" sz="800" dirty="0">
                          <a:effectLst/>
                        </a:rPr>
                        <a:t>Мельник О.</a:t>
                      </a:r>
                      <a:r>
                        <a:rPr lang="uk-UA" sz="800" dirty="0">
                          <a:effectLst/>
                        </a:rPr>
                        <a:t>П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Петровський</a:t>
                      </a:r>
                      <a:r>
                        <a:rPr lang="ru-RU" sz="800" dirty="0">
                          <a:effectLst/>
                        </a:rPr>
                        <a:t> О.Є.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69907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Визначення тем досліджень гуртківців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 Дослідження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особливостей будови опорно-рухового апарату жирафи.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Кафедра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анатомії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Жовтень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Доц.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r>
                        <a:rPr lang="ru-RU" sz="800">
                          <a:effectLst/>
                        </a:rPr>
                        <a:t>Костюк В.К.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Пестровський О.Є.</a:t>
                      </a:r>
                      <a:r>
                        <a:rPr lang="uk-UA" sz="800">
                          <a:effectLst/>
                        </a:rPr>
                        <a:t>, Мельник О.О.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93210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Ознайомлення студентів з вимогами до реферованої літератури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–Дослідження анатомічної будови та порівняльна характеристика печінки ведмедя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Листопад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Петровський О.Є.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Мельник О.П.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93210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Ознайомлення і вивчення методики дослідження лімфатичної системи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 </a:t>
                      </a:r>
                      <a:r>
                        <a:rPr lang="ru-RU" sz="800" dirty="0" err="1">
                          <a:effectLst/>
                        </a:rPr>
                        <a:t>Розгляд</a:t>
                      </a:r>
                      <a:r>
                        <a:rPr lang="ru-RU" sz="800" dirty="0">
                          <a:effectLst/>
                        </a:rPr>
                        <a:t> та </a:t>
                      </a:r>
                      <a:r>
                        <a:rPr lang="ru-RU" sz="800" dirty="0" err="1">
                          <a:effectLst/>
                        </a:rPr>
                        <a:t>обговорення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фотодокументальної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зйомки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лімфатичного</a:t>
                      </a:r>
                      <a:r>
                        <a:rPr lang="ru-RU" sz="800" dirty="0">
                          <a:effectLst/>
                        </a:rPr>
                        <a:t> русла кишечника </a:t>
                      </a:r>
                      <a:r>
                        <a:rPr lang="ru-RU" sz="800" dirty="0" err="1">
                          <a:effectLst/>
                        </a:rPr>
                        <a:t>свині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Грудень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Петровський</a:t>
                      </a:r>
                      <a:r>
                        <a:rPr lang="ru-RU" sz="800" dirty="0">
                          <a:effectLst/>
                        </a:rPr>
                        <a:t> О.Є.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</a:rPr>
                        <a:t>              Костюк </a:t>
                      </a:r>
                      <a:r>
                        <a:rPr lang="uk-UA" sz="800" dirty="0">
                          <a:effectLst/>
                        </a:rPr>
                        <a:t>В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uk-UA" sz="800" dirty="0">
                          <a:effectLst/>
                        </a:rPr>
                        <a:t>К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61507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Підготовка рефератів та доповідей за темами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 </a:t>
                      </a:r>
                      <a:r>
                        <a:rPr lang="ru-RU" sz="800" dirty="0" err="1">
                          <a:effectLst/>
                        </a:rPr>
                        <a:t>Вивчення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особливостей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будови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лімфатичної системи бик</a:t>
                      </a:r>
                      <a:r>
                        <a:rPr lang="ru-RU" sz="800" dirty="0">
                          <a:effectLst/>
                        </a:rPr>
                        <a:t>а.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Січень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indent="-190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Петровський О.Є.</a:t>
                      </a:r>
                      <a:r>
                        <a:rPr lang="uk-UA" sz="800">
                          <a:effectLst/>
                        </a:rPr>
                        <a:t>, </a:t>
                      </a:r>
                      <a:r>
                        <a:rPr lang="ru-RU" sz="800">
                          <a:effectLst/>
                        </a:rPr>
                        <a:t>Костюк В.К., Стегней М.М.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93210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</a:t>
                      </a:r>
                      <a:r>
                        <a:rPr lang="ru-RU" sz="800" dirty="0" err="1">
                          <a:effectLst/>
                        </a:rPr>
                        <a:t>Обговорення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результатів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студентських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наукових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робіт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uk-UA" sz="800" dirty="0">
                          <a:effectLst/>
                        </a:rPr>
                        <a:t>рефератів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uk-UA" sz="800" dirty="0">
                          <a:effectLst/>
                        </a:rPr>
                        <a:t>доповідей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</a:t>
                      </a:r>
                      <a:r>
                        <a:rPr lang="ru-RU" sz="800" dirty="0" err="1">
                          <a:effectLst/>
                        </a:rPr>
                        <a:t>Рекомендація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кращих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студентських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робіт</a:t>
                      </a:r>
                      <a:r>
                        <a:rPr lang="ru-RU" sz="800" dirty="0">
                          <a:effectLst/>
                        </a:rPr>
                        <a:t> на </a:t>
                      </a:r>
                      <a:r>
                        <a:rPr lang="ru-RU" sz="800" dirty="0" err="1">
                          <a:effectLst/>
                        </a:rPr>
                        <a:t>міжвузівській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науковій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конференції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Лютий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Костюк В.К.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Петровський О.Є.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Мельник О.П.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Стегней М.М.</a:t>
                      </a:r>
                      <a:r>
                        <a:rPr lang="uk-UA" sz="800">
                          <a:effectLst/>
                        </a:rPr>
                        <a:t>, Мельник О.О., Друзь Н.В.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69907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– </a:t>
                      </a:r>
                      <a:r>
                        <a:rPr lang="ru-RU" sz="800">
                          <a:effectLst/>
                        </a:rPr>
                        <a:t>Ознайомлення студентів з таксидермією.</a:t>
                      </a:r>
                      <a:endParaRPr lang="en-US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– </a:t>
                      </a:r>
                      <a:r>
                        <a:rPr lang="ru-RU" sz="800">
                          <a:effectLst/>
                        </a:rPr>
                        <a:t>Дослідження особливостей будови опорно-рухового апарату домашньої птиці.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Березень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Друзь Н.</a:t>
                      </a:r>
                      <a:r>
                        <a:rPr lang="uk-UA" sz="800">
                          <a:effectLst/>
                        </a:rPr>
                        <a:t>В</a:t>
                      </a:r>
                      <a:r>
                        <a:rPr lang="ru-RU" sz="8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Мельник О</a:t>
                      </a:r>
                      <a:r>
                        <a:rPr lang="ru-RU" sz="800">
                          <a:effectLst/>
                        </a:rPr>
                        <a:t>.</a:t>
                      </a:r>
                      <a:r>
                        <a:rPr lang="uk-UA" sz="800">
                          <a:effectLst/>
                        </a:rPr>
                        <a:t>О</a:t>
                      </a:r>
                      <a:r>
                        <a:rPr lang="ru-RU" sz="800">
                          <a:effectLst/>
                        </a:rPr>
                        <a:t>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39241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– Вивчення особливостей будови опорно-рухового апарату носорога</a:t>
                      </a:r>
                      <a:r>
                        <a:rPr lang="ru-RU" sz="800">
                          <a:effectLst/>
                        </a:rPr>
                        <a:t>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Кафедра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анатомії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Квітень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r>
                        <a:rPr lang="ru-RU" sz="800">
                          <a:effectLst/>
                        </a:rPr>
                        <a:t>Петровський О.Є.</a:t>
                      </a:r>
                      <a:r>
                        <a:rPr lang="uk-UA" sz="800">
                          <a:effectLst/>
                        </a:rPr>
                        <a:t>,</a:t>
                      </a:r>
                      <a:endParaRPr lang="en-US" sz="8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Стегней М.М.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  <a:tr h="64688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– Підведення </a:t>
                      </a:r>
                      <a:r>
                        <a:rPr lang="ru-RU" sz="800" dirty="0" err="1">
                          <a:effectLst/>
                        </a:rPr>
                        <a:t>підсумків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роботи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студентського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наукового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гуртка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Кафедра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анатомії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Травень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Костюк В.К.</a:t>
                      </a:r>
                      <a:r>
                        <a:rPr lang="uk-UA" sz="800" dirty="0">
                          <a:effectLst/>
                        </a:rPr>
                        <a:t>,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ПетровськийО.Є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uk-UA" sz="800" dirty="0">
                          <a:effectLst/>
                        </a:rPr>
                        <a:t>,</a:t>
                      </a:r>
                      <a:endParaRPr lang="en-US" sz="8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Мельник О.П.</a:t>
                      </a:r>
                      <a:r>
                        <a:rPr lang="uk-UA" sz="800" dirty="0">
                          <a:effectLst/>
                        </a:rPr>
                        <a:t>,</a:t>
                      </a:r>
                      <a:endParaRPr lang="en-US" sz="800" dirty="0">
                        <a:effectLst/>
                      </a:endParaRPr>
                    </a:p>
                    <a:p>
                      <a:pPr indent="-5016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Стегней</a:t>
                      </a:r>
                      <a:r>
                        <a:rPr lang="ru-RU" sz="800" dirty="0">
                          <a:effectLst/>
                        </a:rPr>
                        <a:t> М.М.</a:t>
                      </a:r>
                      <a:endParaRPr lang="en-US" sz="800" dirty="0">
                        <a:effectLst/>
                      </a:endParaRPr>
                    </a:p>
                    <a:p>
                      <a:pPr indent="-5016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err="1">
                          <a:effectLst/>
                        </a:rPr>
                        <a:t>Друзь</a:t>
                      </a:r>
                      <a:r>
                        <a:rPr lang="uk-UA" sz="800" dirty="0">
                          <a:effectLst/>
                        </a:rPr>
                        <a:t> Н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r>
                        <a:rPr lang="uk-UA" sz="800" dirty="0">
                          <a:effectLst/>
                        </a:rPr>
                        <a:t>В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55" marR="25955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98" name="Rectangle 2"/>
          <p:cNvSpPr>
            <a:spLocks noChangeArrowheads="1"/>
          </p:cNvSpPr>
          <p:nvPr/>
        </p:nvSpPr>
        <p:spPr bwMode="auto">
          <a:xfrm>
            <a:off x="-5360988" y="1666875"/>
            <a:ext cx="217836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87375" y="2014538"/>
            <a:ext cx="5383213" cy="1401762"/>
          </a:xfrm>
        </p:spPr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В поточному році у студентському науковому гуртку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Анатомії тварин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кафедри анатомії гістології і патоморфології тварин ім. акад. В.Г. Касьяненка приймає участь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студентів факультету.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64300" y="233363"/>
            <a:ext cx="5172075" cy="63642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55700" y="161925"/>
            <a:ext cx="9404350" cy="1401763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Гуртківці згідно плану опановували такі теми</a:t>
            </a:r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497138" y="787400"/>
            <a:ext cx="70723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Дослідження анатомічної будови та порівняльна характеристика печінки ведмедя</a:t>
            </a:r>
            <a:endParaRPr lang="en-US" sz="280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27888" y="1863725"/>
            <a:ext cx="3629025" cy="45275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771650"/>
            <a:ext cx="3455987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74713" y="276225"/>
            <a:ext cx="9404350" cy="1401763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особливостей будови опорно-рухового апарату носорога</a:t>
            </a:r>
            <a:endParaRPr lang="en-US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0688" y="1758950"/>
            <a:ext cx="5005387" cy="4597400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758950"/>
            <a:ext cx="567531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227138" y="188913"/>
            <a:ext cx="9404350" cy="1639887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Продовження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 особливостей будови опорно-рухового апарату домашньої птиці 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1325" y="1530350"/>
            <a:ext cx="5916613" cy="51863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54038" y="2166938"/>
            <a:ext cx="5813425" cy="2844800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особливостей будови опорно-рухового апарату жирафи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00900" y="166688"/>
            <a:ext cx="4818063" cy="65595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</TotalTime>
  <Words>613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Century Gothic</vt:lpstr>
      <vt:lpstr>Arial</vt:lpstr>
      <vt:lpstr>Wingdings 3</vt:lpstr>
      <vt:lpstr>Calibri</vt:lpstr>
      <vt:lpstr>Times New Roman</vt:lpstr>
      <vt:lpstr>Wingdings</vt:lpstr>
      <vt:lpstr>Ион</vt:lpstr>
      <vt:lpstr>Ион</vt:lpstr>
      <vt:lpstr>Ион</vt:lpstr>
      <vt:lpstr>Ион</vt:lpstr>
      <vt:lpstr>Звіт про роботу гуртка “Анатомії тварин” кафедри анатомії гістології і патоморфології тварин ім. акад. В. Г. Касьяненка  2021-2022 рр.</vt:lpstr>
      <vt:lpstr>Заснування</vt:lpstr>
      <vt:lpstr>У 1921 році було сформовано студентський науковий гурток і з тих пір в ньому проводиться активна науково-дослідницька робота</vt:lpstr>
      <vt:lpstr>У цьому навчальному році члени гуртка займалися науковою діяльністю у відповідності до  «Положення про студентський науковий гурток з анатомії тварин» та затвердженого плану роботи на навчальний рік. </vt:lpstr>
      <vt:lpstr>В поточному році у студентському науковому гуртку “Анатомії тварин” кафедри анатомії гістології і патоморфології тварин ім. акад. В.Г. Касьяненка приймає участь 20 студентів факультету.</vt:lpstr>
      <vt:lpstr>Гуртківці згідно плану опановували такі теми:</vt:lpstr>
      <vt:lpstr>Вивчення особливостей будови опорно-рухового апарату носорога</vt:lpstr>
      <vt:lpstr>Продовження досліджень особливостей будови опорно-рухового апарату домашньої птиці </vt:lpstr>
      <vt:lpstr>Дослідження особливостей будови опорно-рухового апарату жирафи </vt:lpstr>
      <vt:lpstr>Опановували методику наливки лімфатичних судин порожньої кишки бика</vt:lpstr>
      <vt:lpstr>Проводилося ознайомлення гуртківців з початковими етапами “Таксидермії”, обговорювалися основи створення нових експонатів, під керівництвом доцента Мельника Олексія Олеговича</vt:lpstr>
      <vt:lpstr>Обговорення та підготовка рефератів, тез-доповідей, за темами, які цікавлять гуртківців (в онлайн форматі)</vt:lpstr>
      <vt:lpstr>Засідання наукового гуртка проходили кожної другої середи місяця-в період посилення карантину в онлайн режимі, в період послаблення- очно, з дотриманням всіх санітарних вимог. </vt:lpstr>
      <vt:lpstr>Участь у конференціях</vt:lpstr>
      <vt:lpstr>Майбутні напрямки роботи анатомічного гуртка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гуртка “Анатомії тварин” кафедри анатомії гістології і патоморфології тварин ім. акад. В.Г.Касьяненка 2020-2021 рр.</dc:title>
  <dc:creator>user</dc:creator>
  <cp:lastModifiedBy>Microsoft Office</cp:lastModifiedBy>
  <cp:revision>25</cp:revision>
  <dcterms:created xsi:type="dcterms:W3CDTF">2022-05-03T11:41:33Z</dcterms:created>
  <dcterms:modified xsi:type="dcterms:W3CDTF">2022-05-05T14:26:14Z</dcterms:modified>
</cp:coreProperties>
</file>