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handoutMasterIdLst>
    <p:handoutMasterId r:id="rId12"/>
  </p:handoutMasterIdLst>
  <p:sldIdLst>
    <p:sldId id="256" r:id="rId5"/>
    <p:sldId id="260" r:id="rId6"/>
    <p:sldId id="257" r:id="rId7"/>
    <p:sldId id="264" r:id="rId8"/>
    <p:sldId id="263" r:id="rId9"/>
    <p:sldId id="258"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p:scale>
          <a:sx n="75" d="100"/>
          <a:sy n="75" d="100"/>
        </p:scale>
        <p:origin x="1776" y="-4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F51F3F-9DB3-62A2-766F-F9C355C2D2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0CEABC79-306A-3578-2305-564F198724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9B87CE-2425-498E-91E6-973136DD7E6A}" type="datetimeFigureOut">
              <a:rPr lang="el-GR" smtClean="0"/>
              <a:t>21/4/2024</a:t>
            </a:fld>
            <a:endParaRPr lang="el-GR"/>
          </a:p>
        </p:txBody>
      </p:sp>
      <p:sp>
        <p:nvSpPr>
          <p:cNvPr id="4" name="Footer Placeholder 3">
            <a:extLst>
              <a:ext uri="{FF2B5EF4-FFF2-40B4-BE49-F238E27FC236}">
                <a16:creationId xmlns:a16="http://schemas.microsoft.com/office/drawing/2014/main" id="{CC283FBE-9531-A701-A60F-1FD6FC73EF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D0DB6A53-E15D-8FC6-A47D-9A5A7E2D5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E55E2E-36C2-4824-88E1-BD230BFD494C}" type="slidenum">
              <a:rPr lang="el-GR" smtClean="0"/>
              <a:t>‹#›</a:t>
            </a:fld>
            <a:endParaRPr lang="el-GR"/>
          </a:p>
        </p:txBody>
      </p:sp>
    </p:spTree>
    <p:extLst>
      <p:ext uri="{BB962C8B-B14F-4D97-AF65-F5344CB8AC3E}">
        <p14:creationId xmlns:p14="http://schemas.microsoft.com/office/powerpoint/2010/main" val="19397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F85F0-F045-41C2-811B-3C897EAFF7C4}" type="datetimeFigureOut">
              <a:rPr lang="el-GR" smtClean="0"/>
              <a:t>21/4/2024</a:t>
            </a:fld>
            <a:endParaRPr lang="el-GR"/>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E61F9-D49D-488C-B7B3-E9ADBD8FFFDC}" type="slidenum">
              <a:rPr lang="el-GR" smtClean="0"/>
              <a:t>‹#›</a:t>
            </a:fld>
            <a:endParaRPr lang="el-GR"/>
          </a:p>
        </p:txBody>
      </p:sp>
    </p:spTree>
    <p:extLst>
      <p:ext uri="{BB962C8B-B14F-4D97-AF65-F5344CB8AC3E}">
        <p14:creationId xmlns:p14="http://schemas.microsoft.com/office/powerpoint/2010/main" val="124571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1</a:t>
            </a:fld>
            <a:endParaRPr lang="el-GR"/>
          </a:p>
        </p:txBody>
      </p:sp>
    </p:spTree>
    <p:extLst>
      <p:ext uri="{BB962C8B-B14F-4D97-AF65-F5344CB8AC3E}">
        <p14:creationId xmlns:p14="http://schemas.microsoft.com/office/powerpoint/2010/main" val="408407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2</a:t>
            </a:fld>
            <a:endParaRPr lang="el-GR"/>
          </a:p>
        </p:txBody>
      </p:sp>
    </p:spTree>
    <p:extLst>
      <p:ext uri="{BB962C8B-B14F-4D97-AF65-F5344CB8AC3E}">
        <p14:creationId xmlns:p14="http://schemas.microsoft.com/office/powerpoint/2010/main" val="310748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3</a:t>
            </a:fld>
            <a:endParaRPr lang="el-GR"/>
          </a:p>
        </p:txBody>
      </p:sp>
    </p:spTree>
    <p:extLst>
      <p:ext uri="{BB962C8B-B14F-4D97-AF65-F5344CB8AC3E}">
        <p14:creationId xmlns:p14="http://schemas.microsoft.com/office/powerpoint/2010/main" val="355456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4</a:t>
            </a:fld>
            <a:endParaRPr lang="el-GR"/>
          </a:p>
        </p:txBody>
      </p:sp>
    </p:spTree>
    <p:extLst>
      <p:ext uri="{BB962C8B-B14F-4D97-AF65-F5344CB8AC3E}">
        <p14:creationId xmlns:p14="http://schemas.microsoft.com/office/powerpoint/2010/main" val="181506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5</a:t>
            </a:fld>
            <a:endParaRPr lang="el-GR"/>
          </a:p>
        </p:txBody>
      </p:sp>
    </p:spTree>
    <p:extLst>
      <p:ext uri="{BB962C8B-B14F-4D97-AF65-F5344CB8AC3E}">
        <p14:creationId xmlns:p14="http://schemas.microsoft.com/office/powerpoint/2010/main" val="399350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9C2E61F9-D49D-488C-B7B3-E9ADBD8FFFDC}" type="slidenum">
              <a:rPr lang="el-GR" smtClean="0"/>
              <a:t>6</a:t>
            </a:fld>
            <a:endParaRPr lang="el-GR"/>
          </a:p>
        </p:txBody>
      </p:sp>
    </p:spTree>
    <p:extLst>
      <p:ext uri="{BB962C8B-B14F-4D97-AF65-F5344CB8AC3E}">
        <p14:creationId xmlns:p14="http://schemas.microsoft.com/office/powerpoint/2010/main" val="265857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C9CE67-65E9-47F1-A2E8-5AB371FD4152}"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73209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CE67-65E9-47F1-A2E8-5AB371FD4152}"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0489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CE67-65E9-47F1-A2E8-5AB371FD4152}"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307463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9CE67-65E9-47F1-A2E8-5AB371FD4152}"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7945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9CE67-65E9-47F1-A2E8-5AB371FD4152}"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46232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C9CE67-65E9-47F1-A2E8-5AB371FD4152}"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147750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9CE67-65E9-47F1-A2E8-5AB371FD4152}" type="datetimeFigureOut">
              <a:rPr lang="el-GR" smtClean="0"/>
              <a:t>21/4/2024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38251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C9CE67-65E9-47F1-A2E8-5AB371FD4152}" type="datetimeFigureOut">
              <a:rPr lang="el-GR" smtClean="0"/>
              <a:t>21/4/2024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27931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9CE67-65E9-47F1-A2E8-5AB371FD4152}" type="datetimeFigureOut">
              <a:rPr lang="el-GR" smtClean="0"/>
              <a:t>21/4/2024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331743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C9CE67-65E9-47F1-A2E8-5AB371FD4152}"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66012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C9CE67-65E9-47F1-A2E8-5AB371FD4152}"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FC27FA-8D5D-454E-9526-E218FB03B802}" type="slidenum">
              <a:rPr lang="el-GR" smtClean="0"/>
              <a:t>‹#›</a:t>
            </a:fld>
            <a:endParaRPr lang="el-GR"/>
          </a:p>
        </p:txBody>
      </p:sp>
    </p:spTree>
    <p:extLst>
      <p:ext uri="{BB962C8B-B14F-4D97-AF65-F5344CB8AC3E}">
        <p14:creationId xmlns:p14="http://schemas.microsoft.com/office/powerpoint/2010/main" val="29840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AC9CE67-65E9-47F1-A2E8-5AB371FD4152}" type="datetimeFigureOut">
              <a:rPr lang="el-GR" smtClean="0"/>
              <a:t>21/4/2024</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2FC27FA-8D5D-454E-9526-E218FB03B802}" type="slidenum">
              <a:rPr lang="el-GR" smtClean="0"/>
              <a:t>‹#›</a:t>
            </a:fld>
            <a:endParaRPr lang="el-GR"/>
          </a:p>
        </p:txBody>
      </p:sp>
    </p:spTree>
    <p:extLst>
      <p:ext uri="{BB962C8B-B14F-4D97-AF65-F5344CB8AC3E}">
        <p14:creationId xmlns:p14="http://schemas.microsoft.com/office/powerpoint/2010/main" val="764113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18" Type="http://schemas.openxmlformats.org/officeDocument/2006/relationships/hyperlink" Target="https://www.linkedin.com/company/treaty-project/about/" TargetMode="External"/><Relationship Id="rId3" Type="http://schemas.openxmlformats.org/officeDocument/2006/relationships/image" Target="../media/image10.png"/><Relationship Id="rId21" Type="http://schemas.openxmlformats.org/officeDocument/2006/relationships/hyperlink" Target="https://www.tiktok.com/@treaty.project" TargetMode="External"/><Relationship Id="rId7" Type="http://schemas.openxmlformats.org/officeDocument/2006/relationships/image" Target="../media/image4.png"/><Relationship Id="rId12" Type="http://schemas.openxmlformats.org/officeDocument/2006/relationships/hyperlink" Target="https://twitter.com/ProjectTreaty" TargetMode="External"/><Relationship Id="rId17"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28.sv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2.svg"/><Relationship Id="rId5" Type="http://schemas.openxmlformats.org/officeDocument/2006/relationships/image" Target="../media/image11.png"/><Relationship Id="rId15" Type="http://schemas.openxmlformats.org/officeDocument/2006/relationships/hyperlink" Target="https://www.facebook.com/treaty.project/" TargetMode="External"/><Relationship Id="rId23" Type="http://schemas.openxmlformats.org/officeDocument/2006/relationships/image" Target="../media/image30.svg"/><Relationship Id="rId10" Type="http://schemas.openxmlformats.org/officeDocument/2006/relationships/image" Target="../media/image12.png"/><Relationship Id="rId19" Type="http://schemas.openxmlformats.org/officeDocument/2006/relationships/image" Target="../media/image15.png"/><Relationship Id="rId4" Type="http://schemas.openxmlformats.org/officeDocument/2006/relationships/image" Target="../media/image18.svg"/><Relationship Id="rId9" Type="http://schemas.openxmlformats.org/officeDocument/2006/relationships/hyperlink" Target="https://www.instagram.com/treatyproject/" TargetMode="External"/><Relationship Id="rId14" Type="http://schemas.openxmlformats.org/officeDocument/2006/relationships/image" Target="../media/image24.sv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green background&#10;&#10;Description automatically generated">
            <a:extLst>
              <a:ext uri="{FF2B5EF4-FFF2-40B4-BE49-F238E27FC236}">
                <a16:creationId xmlns:a16="http://schemas.microsoft.com/office/drawing/2014/main" id="{1D913AA4-B098-63D6-8C4A-153A9540A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30"/>
            <a:ext cx="6858000" cy="9919129"/>
          </a:xfrm>
          <a:prstGeom prst="rect">
            <a:avLst/>
          </a:prstGeom>
        </p:spPr>
      </p:pic>
      <p:pic>
        <p:nvPicPr>
          <p:cNvPr id="17" name="Picture 16" descr="People sitting in front of computers&#10;&#10;Description automatically generated">
            <a:extLst>
              <a:ext uri="{FF2B5EF4-FFF2-40B4-BE49-F238E27FC236}">
                <a16:creationId xmlns:a16="http://schemas.microsoft.com/office/drawing/2014/main" id="{C7D56D62-78BE-B552-129A-40DAAB59160C}"/>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1242" b="17589"/>
          <a:stretch/>
        </p:blipFill>
        <p:spPr>
          <a:xfrm>
            <a:off x="0" y="2556793"/>
            <a:ext cx="6858000" cy="3253839"/>
          </a:xfrm>
          <a:prstGeom prst="rect">
            <a:avLst/>
          </a:prstGeom>
        </p:spPr>
      </p:pic>
      <p:sp>
        <p:nvSpPr>
          <p:cNvPr id="18" name="TextBox 17">
            <a:extLst>
              <a:ext uri="{FF2B5EF4-FFF2-40B4-BE49-F238E27FC236}">
                <a16:creationId xmlns:a16="http://schemas.microsoft.com/office/drawing/2014/main" id="{9E1E02BD-61FF-4C51-F701-2A9091249480}"/>
              </a:ext>
            </a:extLst>
          </p:cNvPr>
          <p:cNvSpPr txBox="1"/>
          <p:nvPr/>
        </p:nvSpPr>
        <p:spPr>
          <a:xfrm>
            <a:off x="425851" y="6538647"/>
            <a:ext cx="6247005" cy="1477328"/>
          </a:xfrm>
          <a:prstGeom prst="rect">
            <a:avLst/>
          </a:prstGeom>
          <a:noFill/>
        </p:spPr>
        <p:txBody>
          <a:bodyPr wrap="square" rtlCol="0">
            <a:spAutoFit/>
          </a:bodyPr>
          <a:lstStyle/>
          <a:p>
            <a:r>
              <a:rPr lang="en-US" sz="3000" b="1" spc="21" dirty="0">
                <a:solidFill>
                  <a:schemeClr val="accent2"/>
                </a:solidFill>
                <a:effectLst>
                  <a:outerShdw blurRad="63500" sx="102000" sy="102000" algn="ctr" rotWithShape="0">
                    <a:prstClr val="black">
                      <a:alpha val="40000"/>
                    </a:prstClr>
                  </a:outerShdw>
                </a:effectLst>
                <a:ea typeface="Roboto Flex Normal" panose="02000000000000000000" pitchFamily="2" charset="0"/>
                <a:cs typeface="Arial" panose="020B0604020202020204" pitchFamily="34" charset="0"/>
              </a:rPr>
              <a:t>Nurturing deep tech talents </a:t>
            </a:r>
          </a:p>
          <a:p>
            <a:r>
              <a:rPr lang="en-US" sz="3000" b="1" spc="21" dirty="0">
                <a:solidFill>
                  <a:schemeClr val="accent2"/>
                </a:solidFill>
                <a:effectLst>
                  <a:outerShdw blurRad="63500" sx="102000" sy="102000" algn="ctr" rotWithShape="0">
                    <a:prstClr val="black">
                      <a:alpha val="40000"/>
                    </a:prstClr>
                  </a:outerShdw>
                </a:effectLst>
                <a:ea typeface="Roboto Flex Normal" panose="02000000000000000000" pitchFamily="2" charset="0"/>
                <a:cs typeface="Arial" panose="020B0604020202020204" pitchFamily="34" charset="0"/>
              </a:rPr>
              <a:t>for clean and </a:t>
            </a:r>
            <a:r>
              <a:rPr lang="en-US" sz="3000" b="1" spc="21" dirty="0">
                <a:solidFill>
                  <a:schemeClr val="accent2"/>
                </a:solidFill>
                <a:effectLst>
                  <a:outerShdw blurRad="63500" sx="102000" sy="102000" algn="ctr" rotWithShape="0">
                    <a:prstClr val="black">
                      <a:alpha val="30000"/>
                    </a:prstClr>
                  </a:outerShdw>
                </a:effectLst>
                <a:ea typeface="Roboto Flex Normal" panose="02000000000000000000" pitchFamily="2" charset="0"/>
                <a:cs typeface="Arial" panose="020B0604020202020204" pitchFamily="34" charset="0"/>
              </a:rPr>
              <a:t>sustainable</a:t>
            </a:r>
            <a:r>
              <a:rPr lang="en-US" sz="3000" b="1" spc="21" dirty="0">
                <a:solidFill>
                  <a:schemeClr val="accent2"/>
                </a:solidFill>
                <a:effectLst>
                  <a:outerShdw blurRad="63500" sx="102000" sy="102000" algn="ctr" rotWithShape="0">
                    <a:prstClr val="black">
                      <a:alpha val="40000"/>
                    </a:prstClr>
                  </a:outerShdw>
                </a:effectLst>
                <a:ea typeface="Roboto Flex Normal" panose="02000000000000000000" pitchFamily="2" charset="0"/>
                <a:cs typeface="Arial" panose="020B0604020202020204" pitchFamily="34" charset="0"/>
              </a:rPr>
              <a:t> </a:t>
            </a:r>
          </a:p>
          <a:p>
            <a:r>
              <a:rPr lang="en-US" sz="3000" b="1" spc="21" dirty="0">
                <a:solidFill>
                  <a:schemeClr val="accent2"/>
                </a:solidFill>
                <a:effectLst>
                  <a:outerShdw blurRad="63500" sx="102000" sy="102000" algn="ctr" rotWithShape="0">
                    <a:prstClr val="black">
                      <a:alpha val="40000"/>
                    </a:prstClr>
                  </a:outerShdw>
                </a:effectLst>
                <a:ea typeface="Roboto Flex Normal" panose="02000000000000000000" pitchFamily="2" charset="0"/>
                <a:cs typeface="Arial" panose="020B0604020202020204" pitchFamily="34" charset="0"/>
              </a:rPr>
              <a:t>energy transition.</a:t>
            </a:r>
            <a:endParaRPr lang="el-GR" sz="3000" b="1" spc="21" dirty="0">
              <a:solidFill>
                <a:schemeClr val="accent2"/>
              </a:solidFill>
              <a:effectLst>
                <a:outerShdw blurRad="63500" sx="102000" sy="102000" algn="ctr" rotWithShape="0">
                  <a:prstClr val="black">
                    <a:alpha val="40000"/>
                  </a:prstClr>
                </a:outerShdw>
              </a:effectLst>
              <a:cs typeface="Arial" panose="020B0604020202020204" pitchFamily="34" charset="0"/>
            </a:endParaRPr>
          </a:p>
        </p:txBody>
      </p:sp>
      <p:sp>
        <p:nvSpPr>
          <p:cNvPr id="51" name="TextBox 50">
            <a:extLst>
              <a:ext uri="{FF2B5EF4-FFF2-40B4-BE49-F238E27FC236}">
                <a16:creationId xmlns:a16="http://schemas.microsoft.com/office/drawing/2014/main" id="{33044537-E442-6181-CEEB-A16755238509}"/>
              </a:ext>
            </a:extLst>
          </p:cNvPr>
          <p:cNvSpPr txBox="1"/>
          <p:nvPr/>
        </p:nvSpPr>
        <p:spPr>
          <a:xfrm>
            <a:off x="425851" y="5579823"/>
            <a:ext cx="5153632" cy="830997"/>
          </a:xfrm>
          <a:prstGeom prst="rect">
            <a:avLst/>
          </a:prstGeom>
          <a:solidFill>
            <a:schemeClr val="accent2"/>
          </a:solidFill>
        </p:spPr>
        <p:txBody>
          <a:bodyPr wrap="square" rtlCol="0">
            <a:spAutoFit/>
          </a:bodyPr>
          <a:lstStyle/>
          <a:p>
            <a:r>
              <a:rPr lang="en-US" sz="2400" b="1" cap="all" spc="21" dirty="0" smtClean="0">
                <a:ea typeface="Roboto Flex Normal" panose="02000000000000000000" pitchFamily="2" charset="0"/>
                <a:cs typeface="Arial" panose="020B0604020202020204" pitchFamily="34" charset="0"/>
              </a:rPr>
              <a:t>Education </a:t>
            </a:r>
            <a:r>
              <a:rPr lang="en-US" sz="2400" b="1" cap="all" spc="21" dirty="0" smtClean="0">
                <a:ea typeface="Roboto Flex Normal" panose="02000000000000000000" pitchFamily="2" charset="0"/>
                <a:cs typeface="Arial" panose="020B0604020202020204" pitchFamily="34" charset="0"/>
              </a:rPr>
              <a:t>courses</a:t>
            </a:r>
            <a:r>
              <a:rPr lang="en-US" sz="2400" b="1" cap="all" spc="21" dirty="0" smtClean="0">
                <a:latin typeface="Century Gothic" panose="020B0502020202020204" pitchFamily="34" charset="0"/>
                <a:ea typeface="Roboto Flex Normal" panose="02000000000000000000" pitchFamily="2" charset="0"/>
                <a:cs typeface="Arial" panose="020B0604020202020204" pitchFamily="34" charset="0"/>
              </a:rPr>
              <a:t>’</a:t>
            </a:r>
            <a:r>
              <a:rPr lang="en-US" sz="2400" b="1" cap="all" spc="21" dirty="0" smtClean="0">
                <a:ea typeface="Roboto Flex Normal" panose="02000000000000000000" pitchFamily="2" charset="0"/>
                <a:cs typeface="Arial" panose="020B0604020202020204" pitchFamily="34" charset="0"/>
              </a:rPr>
              <a:t> </a:t>
            </a:r>
            <a:r>
              <a:rPr lang="en-US" sz="2400" b="1" cap="all" spc="21" dirty="0" smtClean="0">
                <a:ea typeface="Roboto Flex Normal" panose="02000000000000000000" pitchFamily="2" charset="0"/>
                <a:cs typeface="Arial" panose="020B0604020202020204" pitchFamily="34" charset="0"/>
              </a:rPr>
              <a:t>Beginning</a:t>
            </a:r>
            <a:endParaRPr lang="el-GR" sz="2400" cap="all" spc="21" dirty="0">
              <a:cs typeface="Arial" panose="020B0604020202020204" pitchFamily="34" charset="0"/>
            </a:endParaRPr>
          </a:p>
        </p:txBody>
      </p:sp>
      <p:pic>
        <p:nvPicPr>
          <p:cNvPr id="6" name="Graphic 5">
            <a:extLst>
              <a:ext uri="{FF2B5EF4-FFF2-40B4-BE49-F238E27FC236}">
                <a16:creationId xmlns:a16="http://schemas.microsoft.com/office/drawing/2014/main" id="{619600AA-261C-7884-D91D-E86E9D9C91D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04936" y="1200438"/>
            <a:ext cx="4048125" cy="581025"/>
          </a:xfrm>
          <a:prstGeom prst="rect">
            <a:avLst/>
          </a:prstGeom>
        </p:spPr>
      </p:pic>
      <p:pic>
        <p:nvPicPr>
          <p:cNvPr id="9" name="Graphic 8">
            <a:extLst>
              <a:ext uri="{FF2B5EF4-FFF2-40B4-BE49-F238E27FC236}">
                <a16:creationId xmlns:a16="http://schemas.microsoft.com/office/drawing/2014/main" id="{7724C22A-224F-029A-F217-93FF782DC23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43793" y="8974846"/>
            <a:ext cx="4570412" cy="682419"/>
          </a:xfrm>
          <a:prstGeom prst="rect">
            <a:avLst/>
          </a:prstGeom>
        </p:spPr>
      </p:pic>
      <p:grpSp>
        <p:nvGrpSpPr>
          <p:cNvPr id="3" name="Group 2">
            <a:extLst>
              <a:ext uri="{FF2B5EF4-FFF2-40B4-BE49-F238E27FC236}">
                <a16:creationId xmlns:a16="http://schemas.microsoft.com/office/drawing/2014/main" id="{8BAF6F8C-4215-8E9E-1716-52AE3D5FD0DA}"/>
              </a:ext>
            </a:extLst>
          </p:cNvPr>
          <p:cNvGrpSpPr/>
          <p:nvPr/>
        </p:nvGrpSpPr>
        <p:grpSpPr>
          <a:xfrm>
            <a:off x="4700439" y="496133"/>
            <a:ext cx="1789041" cy="264315"/>
            <a:chOff x="4096728" y="247682"/>
            <a:chExt cx="2381753" cy="351883"/>
          </a:xfrm>
        </p:grpSpPr>
        <p:grpSp>
          <p:nvGrpSpPr>
            <p:cNvPr id="4" name="Graphic 10">
              <a:extLst>
                <a:ext uri="{FF2B5EF4-FFF2-40B4-BE49-F238E27FC236}">
                  <a16:creationId xmlns:a16="http://schemas.microsoft.com/office/drawing/2014/main" id="{66A0F311-6A03-B2D3-B43D-276A2B6A1455}"/>
                </a:ext>
              </a:extLst>
            </p:cNvPr>
            <p:cNvGrpSpPr/>
            <p:nvPr/>
          </p:nvGrpSpPr>
          <p:grpSpPr>
            <a:xfrm>
              <a:off x="4604196" y="247682"/>
              <a:ext cx="351883" cy="351883"/>
              <a:chOff x="2732095" y="7722179"/>
              <a:chExt cx="351883" cy="351883"/>
            </a:xfrm>
            <a:solidFill>
              <a:schemeClr val="accent2"/>
            </a:solidFill>
          </p:grpSpPr>
          <p:sp>
            <p:nvSpPr>
              <p:cNvPr id="11" name="Freeform: Shape 10">
                <a:extLst>
                  <a:ext uri="{FF2B5EF4-FFF2-40B4-BE49-F238E27FC236}">
                    <a16:creationId xmlns:a16="http://schemas.microsoft.com/office/drawing/2014/main" id="{9F7D07C5-2E61-127B-481C-D87BACA1831C}"/>
                  </a:ext>
                </a:extLst>
              </p:cNvPr>
              <p:cNvSpPr/>
              <p:nvPr/>
            </p:nvSpPr>
            <p:spPr>
              <a:xfrm>
                <a:off x="2870192" y="7861174"/>
                <a:ext cx="73857" cy="73857"/>
              </a:xfrm>
              <a:custGeom>
                <a:avLst/>
                <a:gdLst>
                  <a:gd name="connsiteX0" fmla="*/ 73857 w 73856"/>
                  <a:gd name="connsiteY0" fmla="*/ 36947 h 73857"/>
                  <a:gd name="connsiteX1" fmla="*/ 36947 w 73856"/>
                  <a:gd name="connsiteY1" fmla="*/ 73857 h 73857"/>
                  <a:gd name="connsiteX2" fmla="*/ 0 w 73856"/>
                  <a:gd name="connsiteY2" fmla="*/ 36947 h 73857"/>
                  <a:gd name="connsiteX3" fmla="*/ 36947 w 73856"/>
                  <a:gd name="connsiteY3" fmla="*/ 0 h 73857"/>
                  <a:gd name="connsiteX4" fmla="*/ 73857 w 73856"/>
                  <a:gd name="connsiteY4" fmla="*/ 36947 h 7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56" h="73857">
                    <a:moveTo>
                      <a:pt x="73857" y="36947"/>
                    </a:moveTo>
                    <a:cubicBezTo>
                      <a:pt x="73857" y="57327"/>
                      <a:pt x="57327" y="73857"/>
                      <a:pt x="36947" y="73857"/>
                    </a:cubicBezTo>
                    <a:cubicBezTo>
                      <a:pt x="16566" y="73857"/>
                      <a:pt x="0" y="57327"/>
                      <a:pt x="0" y="36947"/>
                    </a:cubicBezTo>
                    <a:cubicBezTo>
                      <a:pt x="0" y="16566"/>
                      <a:pt x="16530" y="0"/>
                      <a:pt x="36947" y="0"/>
                    </a:cubicBezTo>
                    <a:cubicBezTo>
                      <a:pt x="57364" y="0"/>
                      <a:pt x="73857" y="16530"/>
                      <a:pt x="73857" y="36947"/>
                    </a:cubicBezTo>
                    <a:close/>
                  </a:path>
                </a:pathLst>
              </a:custGeom>
              <a:solidFill>
                <a:schemeClr val="accent2"/>
              </a:solidFill>
              <a:ln w="3629" cap="flat">
                <a:noFill/>
                <a:prstDash val="solid"/>
                <a:miter/>
              </a:ln>
            </p:spPr>
            <p:txBody>
              <a:bodyPr rtlCol="0" anchor="ctr"/>
              <a:lstStyle/>
              <a:p>
                <a:endParaRPr lang="el-GR" dirty="0"/>
              </a:p>
            </p:txBody>
          </p:sp>
          <p:sp>
            <p:nvSpPr>
              <p:cNvPr id="12" name="Freeform: Shape 11">
                <a:extLst>
                  <a:ext uri="{FF2B5EF4-FFF2-40B4-BE49-F238E27FC236}">
                    <a16:creationId xmlns:a16="http://schemas.microsoft.com/office/drawing/2014/main" id="{CDB15C81-23FA-7F28-0DAA-B1BEE1C3071E}"/>
                  </a:ext>
                </a:extLst>
              </p:cNvPr>
              <p:cNvSpPr/>
              <p:nvPr/>
            </p:nvSpPr>
            <p:spPr>
              <a:xfrm>
                <a:off x="2816298" y="7807261"/>
                <a:ext cx="181645" cy="181681"/>
              </a:xfrm>
              <a:custGeom>
                <a:avLst/>
                <a:gdLst>
                  <a:gd name="connsiteX0" fmla="*/ 180991 w 181645"/>
                  <a:gd name="connsiteY0" fmla="*/ 46065 h 181681"/>
                  <a:gd name="connsiteX1" fmla="*/ 177177 w 181645"/>
                  <a:gd name="connsiteY1" fmla="*/ 25503 h 181681"/>
                  <a:gd name="connsiteX2" fmla="*/ 168894 w 181645"/>
                  <a:gd name="connsiteY2" fmla="*/ 12752 h 181681"/>
                  <a:gd name="connsiteX3" fmla="*/ 156142 w 181645"/>
                  <a:gd name="connsiteY3" fmla="*/ 4468 h 181681"/>
                  <a:gd name="connsiteX4" fmla="*/ 135580 w 181645"/>
                  <a:gd name="connsiteY4" fmla="*/ 654 h 181681"/>
                  <a:gd name="connsiteX5" fmla="*/ 90823 w 181645"/>
                  <a:gd name="connsiteY5" fmla="*/ 0 h 181681"/>
                  <a:gd name="connsiteX6" fmla="*/ 46029 w 181645"/>
                  <a:gd name="connsiteY6" fmla="*/ 654 h 181681"/>
                  <a:gd name="connsiteX7" fmla="*/ 25467 w 181645"/>
                  <a:gd name="connsiteY7" fmla="*/ 4468 h 181681"/>
                  <a:gd name="connsiteX8" fmla="*/ 12715 w 181645"/>
                  <a:gd name="connsiteY8" fmla="*/ 12752 h 181681"/>
                  <a:gd name="connsiteX9" fmla="*/ 4468 w 181645"/>
                  <a:gd name="connsiteY9" fmla="*/ 25503 h 181681"/>
                  <a:gd name="connsiteX10" fmla="*/ 654 w 181645"/>
                  <a:gd name="connsiteY10" fmla="*/ 46065 h 181681"/>
                  <a:gd name="connsiteX11" fmla="*/ 0 w 181645"/>
                  <a:gd name="connsiteY11" fmla="*/ 90859 h 181681"/>
                  <a:gd name="connsiteX12" fmla="*/ 654 w 181645"/>
                  <a:gd name="connsiteY12" fmla="*/ 135616 h 181681"/>
                  <a:gd name="connsiteX13" fmla="*/ 4468 w 181645"/>
                  <a:gd name="connsiteY13" fmla="*/ 156179 h 181681"/>
                  <a:gd name="connsiteX14" fmla="*/ 12715 w 181645"/>
                  <a:gd name="connsiteY14" fmla="*/ 168930 h 181681"/>
                  <a:gd name="connsiteX15" fmla="*/ 25467 w 181645"/>
                  <a:gd name="connsiteY15" fmla="*/ 177213 h 181681"/>
                  <a:gd name="connsiteX16" fmla="*/ 46029 w 181645"/>
                  <a:gd name="connsiteY16" fmla="*/ 181028 h 181681"/>
                  <a:gd name="connsiteX17" fmla="*/ 90823 w 181645"/>
                  <a:gd name="connsiteY17" fmla="*/ 181682 h 181681"/>
                  <a:gd name="connsiteX18" fmla="*/ 135580 w 181645"/>
                  <a:gd name="connsiteY18" fmla="*/ 181028 h 181681"/>
                  <a:gd name="connsiteX19" fmla="*/ 156142 w 181645"/>
                  <a:gd name="connsiteY19" fmla="*/ 177213 h 181681"/>
                  <a:gd name="connsiteX20" fmla="*/ 168894 w 181645"/>
                  <a:gd name="connsiteY20" fmla="*/ 168930 h 181681"/>
                  <a:gd name="connsiteX21" fmla="*/ 177177 w 181645"/>
                  <a:gd name="connsiteY21" fmla="*/ 156179 h 181681"/>
                  <a:gd name="connsiteX22" fmla="*/ 180991 w 181645"/>
                  <a:gd name="connsiteY22" fmla="*/ 135616 h 181681"/>
                  <a:gd name="connsiteX23" fmla="*/ 181645 w 181645"/>
                  <a:gd name="connsiteY23" fmla="*/ 90859 h 181681"/>
                  <a:gd name="connsiteX24" fmla="*/ 180991 w 181645"/>
                  <a:gd name="connsiteY24" fmla="*/ 46065 h 181681"/>
                  <a:gd name="connsiteX25" fmla="*/ 90823 w 181645"/>
                  <a:gd name="connsiteY25" fmla="*/ 147714 h 181681"/>
                  <a:gd name="connsiteX26" fmla="*/ 33931 w 181645"/>
                  <a:gd name="connsiteY26" fmla="*/ 90823 h 181681"/>
                  <a:gd name="connsiteX27" fmla="*/ 90823 w 181645"/>
                  <a:gd name="connsiteY27" fmla="*/ 33931 h 181681"/>
                  <a:gd name="connsiteX28" fmla="*/ 147714 w 181645"/>
                  <a:gd name="connsiteY28" fmla="*/ 90823 h 181681"/>
                  <a:gd name="connsiteX29" fmla="*/ 90823 w 181645"/>
                  <a:gd name="connsiteY29" fmla="*/ 147714 h 181681"/>
                  <a:gd name="connsiteX30" fmla="*/ 149930 w 181645"/>
                  <a:gd name="connsiteY30" fmla="*/ 44975 h 181681"/>
                  <a:gd name="connsiteX31" fmla="*/ 136634 w 181645"/>
                  <a:gd name="connsiteY31" fmla="*/ 31679 h 181681"/>
                  <a:gd name="connsiteX32" fmla="*/ 149930 w 181645"/>
                  <a:gd name="connsiteY32" fmla="*/ 18383 h 181681"/>
                  <a:gd name="connsiteX33" fmla="*/ 163226 w 181645"/>
                  <a:gd name="connsiteY33" fmla="*/ 31679 h 181681"/>
                  <a:gd name="connsiteX34" fmla="*/ 149930 w 181645"/>
                  <a:gd name="connsiteY34" fmla="*/ 44975 h 18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1645" h="181681">
                    <a:moveTo>
                      <a:pt x="180991" y="46065"/>
                    </a:moveTo>
                    <a:cubicBezTo>
                      <a:pt x="180483" y="35276"/>
                      <a:pt x="178703" y="29427"/>
                      <a:pt x="177177" y="25503"/>
                    </a:cubicBezTo>
                    <a:cubicBezTo>
                      <a:pt x="175179" y="20344"/>
                      <a:pt x="172781" y="16639"/>
                      <a:pt x="168894" y="12752"/>
                    </a:cubicBezTo>
                    <a:cubicBezTo>
                      <a:pt x="165007" y="8901"/>
                      <a:pt x="161337" y="6503"/>
                      <a:pt x="156142" y="4468"/>
                    </a:cubicBezTo>
                    <a:cubicBezTo>
                      <a:pt x="152219" y="2943"/>
                      <a:pt x="146370" y="1163"/>
                      <a:pt x="135580" y="654"/>
                    </a:cubicBezTo>
                    <a:cubicBezTo>
                      <a:pt x="123918" y="145"/>
                      <a:pt x="120395" y="0"/>
                      <a:pt x="90823" y="0"/>
                    </a:cubicBezTo>
                    <a:cubicBezTo>
                      <a:pt x="61251" y="0"/>
                      <a:pt x="57727" y="145"/>
                      <a:pt x="46029" y="654"/>
                    </a:cubicBezTo>
                    <a:cubicBezTo>
                      <a:pt x="35239" y="1163"/>
                      <a:pt x="29390" y="2943"/>
                      <a:pt x="25467" y="4468"/>
                    </a:cubicBezTo>
                    <a:cubicBezTo>
                      <a:pt x="20308" y="6503"/>
                      <a:pt x="16602" y="8901"/>
                      <a:pt x="12715" y="12752"/>
                    </a:cubicBezTo>
                    <a:cubicBezTo>
                      <a:pt x="8864" y="16639"/>
                      <a:pt x="6467" y="20344"/>
                      <a:pt x="4468" y="25503"/>
                    </a:cubicBezTo>
                    <a:cubicBezTo>
                      <a:pt x="2943" y="29427"/>
                      <a:pt x="1126" y="35276"/>
                      <a:pt x="654" y="46065"/>
                    </a:cubicBezTo>
                    <a:cubicBezTo>
                      <a:pt x="145" y="57727"/>
                      <a:pt x="0" y="61251"/>
                      <a:pt x="0" y="90859"/>
                    </a:cubicBezTo>
                    <a:cubicBezTo>
                      <a:pt x="0" y="120467"/>
                      <a:pt x="145" y="123918"/>
                      <a:pt x="654" y="135616"/>
                    </a:cubicBezTo>
                    <a:cubicBezTo>
                      <a:pt x="1163" y="146406"/>
                      <a:pt x="2943" y="152255"/>
                      <a:pt x="4468" y="156179"/>
                    </a:cubicBezTo>
                    <a:cubicBezTo>
                      <a:pt x="6467" y="161337"/>
                      <a:pt x="8864" y="165043"/>
                      <a:pt x="12715" y="168930"/>
                    </a:cubicBezTo>
                    <a:cubicBezTo>
                      <a:pt x="16602" y="172781"/>
                      <a:pt x="20308" y="175215"/>
                      <a:pt x="25467" y="177213"/>
                    </a:cubicBezTo>
                    <a:cubicBezTo>
                      <a:pt x="29390" y="178739"/>
                      <a:pt x="35239" y="180519"/>
                      <a:pt x="46029" y="181028"/>
                    </a:cubicBezTo>
                    <a:cubicBezTo>
                      <a:pt x="57691" y="181536"/>
                      <a:pt x="61214" y="181682"/>
                      <a:pt x="90823" y="181682"/>
                    </a:cubicBezTo>
                    <a:cubicBezTo>
                      <a:pt x="120431" y="181682"/>
                      <a:pt x="123882" y="181536"/>
                      <a:pt x="135580" y="181028"/>
                    </a:cubicBezTo>
                    <a:cubicBezTo>
                      <a:pt x="146370" y="180519"/>
                      <a:pt x="152219" y="178739"/>
                      <a:pt x="156142" y="177213"/>
                    </a:cubicBezTo>
                    <a:cubicBezTo>
                      <a:pt x="161337" y="175215"/>
                      <a:pt x="165007" y="172781"/>
                      <a:pt x="168894" y="168930"/>
                    </a:cubicBezTo>
                    <a:cubicBezTo>
                      <a:pt x="172781" y="165043"/>
                      <a:pt x="175179" y="161337"/>
                      <a:pt x="177177" y="156179"/>
                    </a:cubicBezTo>
                    <a:cubicBezTo>
                      <a:pt x="178703" y="152255"/>
                      <a:pt x="180483" y="146406"/>
                      <a:pt x="180991" y="135616"/>
                    </a:cubicBezTo>
                    <a:cubicBezTo>
                      <a:pt x="181536" y="123955"/>
                      <a:pt x="181645" y="120431"/>
                      <a:pt x="181645" y="90859"/>
                    </a:cubicBezTo>
                    <a:cubicBezTo>
                      <a:pt x="181645" y="61287"/>
                      <a:pt x="181536" y="57763"/>
                      <a:pt x="180991" y="46065"/>
                    </a:cubicBezTo>
                    <a:close/>
                    <a:moveTo>
                      <a:pt x="90823" y="147714"/>
                    </a:moveTo>
                    <a:cubicBezTo>
                      <a:pt x="59398" y="147714"/>
                      <a:pt x="33931" y="122247"/>
                      <a:pt x="33931" y="90823"/>
                    </a:cubicBezTo>
                    <a:cubicBezTo>
                      <a:pt x="33931" y="59398"/>
                      <a:pt x="59398" y="33931"/>
                      <a:pt x="90823" y="33931"/>
                    </a:cubicBezTo>
                    <a:cubicBezTo>
                      <a:pt x="122247" y="33931"/>
                      <a:pt x="147714" y="59398"/>
                      <a:pt x="147714" y="90823"/>
                    </a:cubicBezTo>
                    <a:cubicBezTo>
                      <a:pt x="147714" y="122247"/>
                      <a:pt x="122247" y="147714"/>
                      <a:pt x="90823" y="147714"/>
                    </a:cubicBezTo>
                    <a:close/>
                    <a:moveTo>
                      <a:pt x="149930" y="44975"/>
                    </a:moveTo>
                    <a:cubicBezTo>
                      <a:pt x="142592" y="44975"/>
                      <a:pt x="136634" y="39017"/>
                      <a:pt x="136634" y="31679"/>
                    </a:cubicBezTo>
                    <a:cubicBezTo>
                      <a:pt x="136634" y="24340"/>
                      <a:pt x="142592" y="18383"/>
                      <a:pt x="149930" y="18383"/>
                    </a:cubicBezTo>
                    <a:cubicBezTo>
                      <a:pt x="157269" y="18383"/>
                      <a:pt x="163226" y="24340"/>
                      <a:pt x="163226" y="31679"/>
                    </a:cubicBezTo>
                    <a:cubicBezTo>
                      <a:pt x="163226" y="39017"/>
                      <a:pt x="157269" y="44975"/>
                      <a:pt x="149930" y="44975"/>
                    </a:cubicBezTo>
                    <a:close/>
                  </a:path>
                </a:pathLst>
              </a:custGeom>
              <a:solidFill>
                <a:schemeClr val="accent2"/>
              </a:solidFill>
              <a:ln w="3629" cap="flat">
                <a:noFill/>
                <a:prstDash val="solid"/>
                <a:miter/>
              </a:ln>
            </p:spPr>
            <p:txBody>
              <a:bodyPr rtlCol="0" anchor="ctr"/>
              <a:lstStyle/>
              <a:p>
                <a:endParaRPr lang="el-GR" dirty="0"/>
              </a:p>
            </p:txBody>
          </p:sp>
          <p:sp>
            <p:nvSpPr>
              <p:cNvPr id="14" name="Freeform: Shape 13">
                <a:extLst>
                  <a:ext uri="{FF2B5EF4-FFF2-40B4-BE49-F238E27FC236}">
                    <a16:creationId xmlns:a16="http://schemas.microsoft.com/office/drawing/2014/main" id="{63902271-D121-9C9A-B2DB-E1602AED2652}"/>
                  </a:ext>
                </a:extLst>
              </p:cNvPr>
              <p:cNvSpPr/>
              <p:nvPr/>
            </p:nvSpPr>
            <p:spPr>
              <a:xfrm>
                <a:off x="2732095" y="7722179"/>
                <a:ext cx="351883" cy="351883"/>
              </a:xfrm>
              <a:custGeom>
                <a:avLst/>
                <a:gdLst>
                  <a:gd name="connsiteX0" fmla="*/ 175942 w 351883"/>
                  <a:gd name="connsiteY0" fmla="*/ 0 h 351883"/>
                  <a:gd name="connsiteX1" fmla="*/ 0 w 351883"/>
                  <a:gd name="connsiteY1" fmla="*/ 175942 h 351883"/>
                  <a:gd name="connsiteX2" fmla="*/ 175942 w 351883"/>
                  <a:gd name="connsiteY2" fmla="*/ 351883 h 351883"/>
                  <a:gd name="connsiteX3" fmla="*/ 351883 w 351883"/>
                  <a:gd name="connsiteY3" fmla="*/ 175942 h 351883"/>
                  <a:gd name="connsiteX4" fmla="*/ 175942 w 351883"/>
                  <a:gd name="connsiteY4" fmla="*/ 0 h 351883"/>
                  <a:gd name="connsiteX5" fmla="*/ 286055 w 351883"/>
                  <a:gd name="connsiteY5" fmla="*/ 221607 h 351883"/>
                  <a:gd name="connsiteX6" fmla="*/ 280933 w 351883"/>
                  <a:gd name="connsiteY6" fmla="*/ 248491 h 351883"/>
                  <a:gd name="connsiteX7" fmla="*/ 268145 w 351883"/>
                  <a:gd name="connsiteY7" fmla="*/ 268109 h 351883"/>
                  <a:gd name="connsiteX8" fmla="*/ 248527 w 351883"/>
                  <a:gd name="connsiteY8" fmla="*/ 280896 h 351883"/>
                  <a:gd name="connsiteX9" fmla="*/ 221644 w 351883"/>
                  <a:gd name="connsiteY9" fmla="*/ 286055 h 351883"/>
                  <a:gd name="connsiteX10" fmla="*/ 175978 w 351883"/>
                  <a:gd name="connsiteY10" fmla="*/ 286745 h 351883"/>
                  <a:gd name="connsiteX11" fmla="*/ 130276 w 351883"/>
                  <a:gd name="connsiteY11" fmla="*/ 286055 h 351883"/>
                  <a:gd name="connsiteX12" fmla="*/ 103393 w 351883"/>
                  <a:gd name="connsiteY12" fmla="*/ 280896 h 351883"/>
                  <a:gd name="connsiteX13" fmla="*/ 83775 w 351883"/>
                  <a:gd name="connsiteY13" fmla="*/ 268109 h 351883"/>
                  <a:gd name="connsiteX14" fmla="*/ 70987 w 351883"/>
                  <a:gd name="connsiteY14" fmla="*/ 248491 h 351883"/>
                  <a:gd name="connsiteX15" fmla="*/ 65828 w 351883"/>
                  <a:gd name="connsiteY15" fmla="*/ 221607 h 351883"/>
                  <a:gd name="connsiteX16" fmla="*/ 65174 w 351883"/>
                  <a:gd name="connsiteY16" fmla="*/ 175942 h 351883"/>
                  <a:gd name="connsiteX17" fmla="*/ 65828 w 351883"/>
                  <a:gd name="connsiteY17" fmla="*/ 130240 h 351883"/>
                  <a:gd name="connsiteX18" fmla="*/ 70987 w 351883"/>
                  <a:gd name="connsiteY18" fmla="*/ 103356 h 351883"/>
                  <a:gd name="connsiteX19" fmla="*/ 83775 w 351883"/>
                  <a:gd name="connsiteY19" fmla="*/ 83739 h 351883"/>
                  <a:gd name="connsiteX20" fmla="*/ 103393 w 351883"/>
                  <a:gd name="connsiteY20" fmla="*/ 70951 h 351883"/>
                  <a:gd name="connsiteX21" fmla="*/ 130276 w 351883"/>
                  <a:gd name="connsiteY21" fmla="*/ 65792 h 351883"/>
                  <a:gd name="connsiteX22" fmla="*/ 175978 w 351883"/>
                  <a:gd name="connsiteY22" fmla="*/ 65138 h 351883"/>
                  <a:gd name="connsiteX23" fmla="*/ 221644 w 351883"/>
                  <a:gd name="connsiteY23" fmla="*/ 65792 h 351883"/>
                  <a:gd name="connsiteX24" fmla="*/ 248527 w 351883"/>
                  <a:gd name="connsiteY24" fmla="*/ 70951 h 351883"/>
                  <a:gd name="connsiteX25" fmla="*/ 268145 w 351883"/>
                  <a:gd name="connsiteY25" fmla="*/ 83739 h 351883"/>
                  <a:gd name="connsiteX26" fmla="*/ 280933 w 351883"/>
                  <a:gd name="connsiteY26" fmla="*/ 103356 h 351883"/>
                  <a:gd name="connsiteX27" fmla="*/ 286055 w 351883"/>
                  <a:gd name="connsiteY27" fmla="*/ 130240 h 351883"/>
                  <a:gd name="connsiteX28" fmla="*/ 286745 w 351883"/>
                  <a:gd name="connsiteY28" fmla="*/ 175942 h 351883"/>
                  <a:gd name="connsiteX29" fmla="*/ 286055 w 351883"/>
                  <a:gd name="connsiteY29" fmla="*/ 221607 h 3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1883" h="351883">
                    <a:moveTo>
                      <a:pt x="175942" y="0"/>
                    </a:moveTo>
                    <a:cubicBezTo>
                      <a:pt x="78761" y="0"/>
                      <a:pt x="0" y="78761"/>
                      <a:pt x="0" y="175942"/>
                    </a:cubicBezTo>
                    <a:cubicBezTo>
                      <a:pt x="0" y="273122"/>
                      <a:pt x="78761" y="351883"/>
                      <a:pt x="175942" y="351883"/>
                    </a:cubicBezTo>
                    <a:cubicBezTo>
                      <a:pt x="273122" y="351883"/>
                      <a:pt x="351883" y="273086"/>
                      <a:pt x="351883" y="175942"/>
                    </a:cubicBezTo>
                    <a:cubicBezTo>
                      <a:pt x="351883" y="78798"/>
                      <a:pt x="273122" y="0"/>
                      <a:pt x="175942" y="0"/>
                    </a:cubicBezTo>
                    <a:close/>
                    <a:moveTo>
                      <a:pt x="286055" y="221607"/>
                    </a:moveTo>
                    <a:cubicBezTo>
                      <a:pt x="285510" y="233378"/>
                      <a:pt x="283657" y="241443"/>
                      <a:pt x="280933" y="248491"/>
                    </a:cubicBezTo>
                    <a:cubicBezTo>
                      <a:pt x="278099" y="255793"/>
                      <a:pt x="274321" y="261969"/>
                      <a:pt x="268145" y="268109"/>
                    </a:cubicBezTo>
                    <a:cubicBezTo>
                      <a:pt x="262005" y="274285"/>
                      <a:pt x="255829" y="278063"/>
                      <a:pt x="248527" y="280896"/>
                    </a:cubicBezTo>
                    <a:cubicBezTo>
                      <a:pt x="241479" y="283657"/>
                      <a:pt x="233414" y="285510"/>
                      <a:pt x="221644" y="286055"/>
                    </a:cubicBezTo>
                    <a:cubicBezTo>
                      <a:pt x="209837" y="286600"/>
                      <a:pt x="206058" y="286745"/>
                      <a:pt x="175978" y="286745"/>
                    </a:cubicBezTo>
                    <a:cubicBezTo>
                      <a:pt x="145898" y="286745"/>
                      <a:pt x="142119" y="286600"/>
                      <a:pt x="130276" y="286055"/>
                    </a:cubicBezTo>
                    <a:cubicBezTo>
                      <a:pt x="118505" y="285510"/>
                      <a:pt x="110440" y="283657"/>
                      <a:pt x="103393" y="280896"/>
                    </a:cubicBezTo>
                    <a:cubicBezTo>
                      <a:pt x="96090" y="278099"/>
                      <a:pt x="89914" y="274285"/>
                      <a:pt x="83775" y="268109"/>
                    </a:cubicBezTo>
                    <a:cubicBezTo>
                      <a:pt x="77635" y="261969"/>
                      <a:pt x="73821" y="255793"/>
                      <a:pt x="70987" y="248491"/>
                    </a:cubicBezTo>
                    <a:cubicBezTo>
                      <a:pt x="68262" y="241443"/>
                      <a:pt x="66373" y="233414"/>
                      <a:pt x="65828" y="221607"/>
                    </a:cubicBezTo>
                    <a:cubicBezTo>
                      <a:pt x="65320" y="209800"/>
                      <a:pt x="65174" y="206022"/>
                      <a:pt x="65174" y="175942"/>
                    </a:cubicBezTo>
                    <a:cubicBezTo>
                      <a:pt x="65174" y="145861"/>
                      <a:pt x="65320" y="142083"/>
                      <a:pt x="65828" y="130240"/>
                    </a:cubicBezTo>
                    <a:cubicBezTo>
                      <a:pt x="66373" y="118469"/>
                      <a:pt x="68262" y="110404"/>
                      <a:pt x="70987" y="103356"/>
                    </a:cubicBezTo>
                    <a:cubicBezTo>
                      <a:pt x="73784" y="96054"/>
                      <a:pt x="77599" y="89878"/>
                      <a:pt x="83775" y="83739"/>
                    </a:cubicBezTo>
                    <a:cubicBezTo>
                      <a:pt x="89914" y="77599"/>
                      <a:pt x="96090" y="73784"/>
                      <a:pt x="103393" y="70951"/>
                    </a:cubicBezTo>
                    <a:cubicBezTo>
                      <a:pt x="110440" y="68226"/>
                      <a:pt x="118469" y="66337"/>
                      <a:pt x="130276" y="65792"/>
                    </a:cubicBezTo>
                    <a:cubicBezTo>
                      <a:pt x="142119" y="65247"/>
                      <a:pt x="145861" y="65138"/>
                      <a:pt x="175978" y="65138"/>
                    </a:cubicBezTo>
                    <a:cubicBezTo>
                      <a:pt x="206095" y="65138"/>
                      <a:pt x="209837" y="65247"/>
                      <a:pt x="221644" y="65792"/>
                    </a:cubicBezTo>
                    <a:cubicBezTo>
                      <a:pt x="233414" y="66337"/>
                      <a:pt x="241479" y="68226"/>
                      <a:pt x="248527" y="70951"/>
                    </a:cubicBezTo>
                    <a:cubicBezTo>
                      <a:pt x="255793" y="73748"/>
                      <a:pt x="261969" y="77563"/>
                      <a:pt x="268145" y="83739"/>
                    </a:cubicBezTo>
                    <a:cubicBezTo>
                      <a:pt x="274321" y="89878"/>
                      <a:pt x="278099" y="96054"/>
                      <a:pt x="280933" y="103356"/>
                    </a:cubicBezTo>
                    <a:cubicBezTo>
                      <a:pt x="283657" y="110404"/>
                      <a:pt x="285510" y="118433"/>
                      <a:pt x="286055" y="130240"/>
                    </a:cubicBezTo>
                    <a:cubicBezTo>
                      <a:pt x="286600" y="142083"/>
                      <a:pt x="286745" y="145825"/>
                      <a:pt x="286745" y="175942"/>
                    </a:cubicBezTo>
                    <a:cubicBezTo>
                      <a:pt x="286745" y="206059"/>
                      <a:pt x="286600" y="209800"/>
                      <a:pt x="286055" y="221607"/>
                    </a:cubicBezTo>
                    <a:close/>
                  </a:path>
                </a:pathLst>
              </a:custGeom>
              <a:solidFill>
                <a:schemeClr val="accent2"/>
              </a:solidFill>
              <a:ln w="3629" cap="flat">
                <a:noFill/>
                <a:prstDash val="solid"/>
                <a:miter/>
              </a:ln>
            </p:spPr>
            <p:txBody>
              <a:bodyPr rtlCol="0" anchor="ctr"/>
              <a:lstStyle/>
              <a:p>
                <a:endParaRPr lang="el-GR"/>
              </a:p>
            </p:txBody>
          </p:sp>
        </p:grpSp>
        <p:sp>
          <p:nvSpPr>
            <p:cNvPr id="5" name="Freeform: Shape 4">
              <a:extLst>
                <a:ext uri="{FF2B5EF4-FFF2-40B4-BE49-F238E27FC236}">
                  <a16:creationId xmlns:a16="http://schemas.microsoft.com/office/drawing/2014/main" id="{3CE67BE5-2EE3-AC24-7934-4CADAC021040}"/>
                </a:ext>
              </a:extLst>
            </p:cNvPr>
            <p:cNvSpPr/>
            <p:nvPr/>
          </p:nvSpPr>
          <p:spPr>
            <a:xfrm>
              <a:off x="5111664" y="247682"/>
              <a:ext cx="351883" cy="351883"/>
            </a:xfrm>
            <a:custGeom>
              <a:avLst/>
              <a:gdLst>
                <a:gd name="connsiteX0" fmla="*/ 175942 w 351883"/>
                <a:gd name="connsiteY0" fmla="*/ 0 h 351883"/>
                <a:gd name="connsiteX1" fmla="*/ 0 w 351883"/>
                <a:gd name="connsiteY1" fmla="*/ 175942 h 351883"/>
                <a:gd name="connsiteX2" fmla="*/ 175942 w 351883"/>
                <a:gd name="connsiteY2" fmla="*/ 351883 h 351883"/>
                <a:gd name="connsiteX3" fmla="*/ 351883 w 351883"/>
                <a:gd name="connsiteY3" fmla="*/ 175942 h 351883"/>
                <a:gd name="connsiteX4" fmla="*/ 175942 w 351883"/>
                <a:gd name="connsiteY4" fmla="*/ 0 h 351883"/>
                <a:gd name="connsiteX5" fmla="*/ 273195 w 351883"/>
                <a:gd name="connsiteY5" fmla="*/ 138305 h 351883"/>
                <a:gd name="connsiteX6" fmla="*/ 273340 w 351883"/>
                <a:gd name="connsiteY6" fmla="*/ 144335 h 351883"/>
                <a:gd name="connsiteX7" fmla="*/ 140448 w 351883"/>
                <a:gd name="connsiteY7" fmla="*/ 277263 h 351883"/>
                <a:gd name="connsiteX8" fmla="*/ 68807 w 351883"/>
                <a:gd name="connsiteY8" fmla="*/ 256265 h 351883"/>
                <a:gd name="connsiteX9" fmla="*/ 79960 w 351883"/>
                <a:gd name="connsiteY9" fmla="*/ 256919 h 351883"/>
                <a:gd name="connsiteX10" fmla="*/ 137978 w 351883"/>
                <a:gd name="connsiteY10" fmla="*/ 236938 h 351883"/>
                <a:gd name="connsiteX11" fmla="*/ 94310 w 351883"/>
                <a:gd name="connsiteY11" fmla="*/ 204496 h 351883"/>
                <a:gd name="connsiteX12" fmla="*/ 103102 w 351883"/>
                <a:gd name="connsiteY12" fmla="*/ 205332 h 351883"/>
                <a:gd name="connsiteX13" fmla="*/ 115417 w 351883"/>
                <a:gd name="connsiteY13" fmla="*/ 203697 h 351883"/>
                <a:gd name="connsiteX14" fmla="*/ 77926 w 351883"/>
                <a:gd name="connsiteY14" fmla="*/ 157886 h 351883"/>
                <a:gd name="connsiteX15" fmla="*/ 77926 w 351883"/>
                <a:gd name="connsiteY15" fmla="*/ 157269 h 351883"/>
                <a:gd name="connsiteX16" fmla="*/ 99106 w 351883"/>
                <a:gd name="connsiteY16" fmla="*/ 163118 h 351883"/>
                <a:gd name="connsiteX17" fmla="*/ 78289 w 351883"/>
                <a:gd name="connsiteY17" fmla="*/ 124245 h 351883"/>
                <a:gd name="connsiteX18" fmla="*/ 84610 w 351883"/>
                <a:gd name="connsiteY18" fmla="*/ 100777 h 351883"/>
                <a:gd name="connsiteX19" fmla="*/ 180919 w 351883"/>
                <a:gd name="connsiteY19" fmla="*/ 149567 h 351883"/>
                <a:gd name="connsiteX20" fmla="*/ 179684 w 351883"/>
                <a:gd name="connsiteY20" fmla="*/ 138922 h 351883"/>
                <a:gd name="connsiteX21" fmla="*/ 226403 w 351883"/>
                <a:gd name="connsiteY21" fmla="*/ 92203 h 351883"/>
                <a:gd name="connsiteX22" fmla="*/ 260479 w 351883"/>
                <a:gd name="connsiteY22" fmla="*/ 106953 h 351883"/>
                <a:gd name="connsiteX23" fmla="*/ 290160 w 351883"/>
                <a:gd name="connsiteY23" fmla="*/ 95618 h 351883"/>
                <a:gd name="connsiteX24" fmla="*/ 269634 w 351883"/>
                <a:gd name="connsiteY24" fmla="*/ 121448 h 351883"/>
                <a:gd name="connsiteX25" fmla="*/ 296445 w 351883"/>
                <a:gd name="connsiteY25" fmla="*/ 114110 h 351883"/>
                <a:gd name="connsiteX26" fmla="*/ 273158 w 351883"/>
                <a:gd name="connsiteY26" fmla="*/ 138305 h 3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1883" h="351883">
                  <a:moveTo>
                    <a:pt x="175942" y="0"/>
                  </a:moveTo>
                  <a:cubicBezTo>
                    <a:pt x="78798" y="0"/>
                    <a:pt x="0" y="78761"/>
                    <a:pt x="0" y="175942"/>
                  </a:cubicBezTo>
                  <a:cubicBezTo>
                    <a:pt x="0" y="273122"/>
                    <a:pt x="78798" y="351883"/>
                    <a:pt x="175942" y="351883"/>
                  </a:cubicBezTo>
                  <a:cubicBezTo>
                    <a:pt x="273086" y="351883"/>
                    <a:pt x="351883" y="273122"/>
                    <a:pt x="351883" y="175942"/>
                  </a:cubicBezTo>
                  <a:cubicBezTo>
                    <a:pt x="351883" y="78761"/>
                    <a:pt x="273122" y="0"/>
                    <a:pt x="175942" y="0"/>
                  </a:cubicBezTo>
                  <a:close/>
                  <a:moveTo>
                    <a:pt x="273195" y="138305"/>
                  </a:moveTo>
                  <a:cubicBezTo>
                    <a:pt x="273304" y="140303"/>
                    <a:pt x="273340" y="142301"/>
                    <a:pt x="273340" y="144335"/>
                  </a:cubicBezTo>
                  <a:cubicBezTo>
                    <a:pt x="273340" y="206059"/>
                    <a:pt x="226330" y="277263"/>
                    <a:pt x="140448" y="277263"/>
                  </a:cubicBezTo>
                  <a:cubicBezTo>
                    <a:pt x="114037" y="277263"/>
                    <a:pt x="89478" y="269525"/>
                    <a:pt x="68807" y="256265"/>
                  </a:cubicBezTo>
                  <a:cubicBezTo>
                    <a:pt x="72440" y="256701"/>
                    <a:pt x="76182" y="256919"/>
                    <a:pt x="79960" y="256919"/>
                  </a:cubicBezTo>
                  <a:cubicBezTo>
                    <a:pt x="101830" y="256919"/>
                    <a:pt x="121993" y="249472"/>
                    <a:pt x="137978" y="236938"/>
                  </a:cubicBezTo>
                  <a:cubicBezTo>
                    <a:pt x="117524" y="236539"/>
                    <a:pt x="100305" y="223061"/>
                    <a:pt x="94310" y="204496"/>
                  </a:cubicBezTo>
                  <a:cubicBezTo>
                    <a:pt x="97180" y="205041"/>
                    <a:pt x="100087" y="205332"/>
                    <a:pt x="103102" y="205332"/>
                  </a:cubicBezTo>
                  <a:cubicBezTo>
                    <a:pt x="107389" y="205332"/>
                    <a:pt x="111494" y="204751"/>
                    <a:pt x="115417" y="203697"/>
                  </a:cubicBezTo>
                  <a:cubicBezTo>
                    <a:pt x="94056" y="199410"/>
                    <a:pt x="77926" y="180519"/>
                    <a:pt x="77926" y="157886"/>
                  </a:cubicBezTo>
                  <a:lnTo>
                    <a:pt x="77926" y="157269"/>
                  </a:lnTo>
                  <a:cubicBezTo>
                    <a:pt x="84247" y="160792"/>
                    <a:pt x="91440" y="162900"/>
                    <a:pt x="99106" y="163118"/>
                  </a:cubicBezTo>
                  <a:cubicBezTo>
                    <a:pt x="86572" y="154726"/>
                    <a:pt x="78289" y="140448"/>
                    <a:pt x="78289" y="124245"/>
                  </a:cubicBezTo>
                  <a:cubicBezTo>
                    <a:pt x="78289" y="115672"/>
                    <a:pt x="80614" y="107679"/>
                    <a:pt x="84610" y="100777"/>
                  </a:cubicBezTo>
                  <a:cubicBezTo>
                    <a:pt x="107643" y="129041"/>
                    <a:pt x="142083" y="147641"/>
                    <a:pt x="180919" y="149567"/>
                  </a:cubicBezTo>
                  <a:cubicBezTo>
                    <a:pt x="180120" y="146152"/>
                    <a:pt x="179684" y="142592"/>
                    <a:pt x="179684" y="138922"/>
                  </a:cubicBezTo>
                  <a:cubicBezTo>
                    <a:pt x="179684" y="113129"/>
                    <a:pt x="200609" y="92203"/>
                    <a:pt x="226403" y="92203"/>
                  </a:cubicBezTo>
                  <a:cubicBezTo>
                    <a:pt x="239845" y="92203"/>
                    <a:pt x="251978" y="97871"/>
                    <a:pt x="260479" y="106953"/>
                  </a:cubicBezTo>
                  <a:cubicBezTo>
                    <a:pt x="271124" y="104846"/>
                    <a:pt x="281114" y="100958"/>
                    <a:pt x="290160" y="95618"/>
                  </a:cubicBezTo>
                  <a:cubicBezTo>
                    <a:pt x="286673" y="106517"/>
                    <a:pt x="279262" y="115672"/>
                    <a:pt x="269634" y="121448"/>
                  </a:cubicBezTo>
                  <a:cubicBezTo>
                    <a:pt x="279080" y="120322"/>
                    <a:pt x="288090" y="117815"/>
                    <a:pt x="296445" y="114110"/>
                  </a:cubicBezTo>
                  <a:cubicBezTo>
                    <a:pt x="290197" y="123483"/>
                    <a:pt x="282277" y="131693"/>
                    <a:pt x="273158" y="138305"/>
                  </a:cubicBezTo>
                  <a:close/>
                </a:path>
              </a:pathLst>
            </a:custGeom>
            <a:solidFill>
              <a:schemeClr val="accent2"/>
            </a:solidFill>
            <a:ln w="3629" cap="flat">
              <a:noFill/>
              <a:prstDash val="solid"/>
              <a:miter/>
            </a:ln>
          </p:spPr>
          <p:txBody>
            <a:bodyPr rtlCol="0" anchor="ctr"/>
            <a:lstStyle/>
            <a:p>
              <a:endParaRPr lang="el-GR"/>
            </a:p>
          </p:txBody>
        </p:sp>
        <p:sp>
          <p:nvSpPr>
            <p:cNvPr id="7" name="Freeform: Shape 6">
              <a:extLst>
                <a:ext uri="{FF2B5EF4-FFF2-40B4-BE49-F238E27FC236}">
                  <a16:creationId xmlns:a16="http://schemas.microsoft.com/office/drawing/2014/main" id="{F56800F0-2AFB-9253-D2D8-B6FD3CEE4531}"/>
                </a:ext>
              </a:extLst>
            </p:cNvPr>
            <p:cNvSpPr/>
            <p:nvPr/>
          </p:nvSpPr>
          <p:spPr>
            <a:xfrm>
              <a:off x="5619131" y="247682"/>
              <a:ext cx="351883" cy="351883"/>
            </a:xfrm>
            <a:custGeom>
              <a:avLst/>
              <a:gdLst>
                <a:gd name="connsiteX0" fmla="*/ 175942 w 351883"/>
                <a:gd name="connsiteY0" fmla="*/ 0 h 351883"/>
                <a:gd name="connsiteX1" fmla="*/ 0 w 351883"/>
                <a:gd name="connsiteY1" fmla="*/ 175942 h 351883"/>
                <a:gd name="connsiteX2" fmla="*/ 175942 w 351883"/>
                <a:gd name="connsiteY2" fmla="*/ 351883 h 351883"/>
                <a:gd name="connsiteX3" fmla="*/ 351883 w 351883"/>
                <a:gd name="connsiteY3" fmla="*/ 175942 h 351883"/>
                <a:gd name="connsiteX4" fmla="*/ 175942 w 351883"/>
                <a:gd name="connsiteY4" fmla="*/ 0 h 351883"/>
                <a:gd name="connsiteX5" fmla="*/ 117851 w 351883"/>
                <a:gd name="connsiteY5" fmla="*/ 272068 h 351883"/>
                <a:gd name="connsiteX6" fmla="*/ 80287 w 351883"/>
                <a:gd name="connsiteY6" fmla="*/ 272068 h 351883"/>
                <a:gd name="connsiteX7" fmla="*/ 77672 w 351883"/>
                <a:gd name="connsiteY7" fmla="*/ 269525 h 351883"/>
                <a:gd name="connsiteX8" fmla="*/ 77672 w 351883"/>
                <a:gd name="connsiteY8" fmla="*/ 135689 h 351883"/>
                <a:gd name="connsiteX9" fmla="*/ 80069 w 351883"/>
                <a:gd name="connsiteY9" fmla="*/ 133219 h 351883"/>
                <a:gd name="connsiteX10" fmla="*/ 118142 w 351883"/>
                <a:gd name="connsiteY10" fmla="*/ 133219 h 351883"/>
                <a:gd name="connsiteX11" fmla="*/ 120903 w 351883"/>
                <a:gd name="connsiteY11" fmla="*/ 136234 h 351883"/>
                <a:gd name="connsiteX12" fmla="*/ 120903 w 351883"/>
                <a:gd name="connsiteY12" fmla="*/ 202862 h 351883"/>
                <a:gd name="connsiteX13" fmla="*/ 120939 w 351883"/>
                <a:gd name="connsiteY13" fmla="*/ 268980 h 351883"/>
                <a:gd name="connsiteX14" fmla="*/ 117815 w 351883"/>
                <a:gd name="connsiteY14" fmla="*/ 272141 h 351883"/>
                <a:gd name="connsiteX15" fmla="*/ 99360 w 351883"/>
                <a:gd name="connsiteY15" fmla="*/ 114073 h 351883"/>
                <a:gd name="connsiteX16" fmla="*/ 74366 w 351883"/>
                <a:gd name="connsiteY16" fmla="*/ 89188 h 351883"/>
                <a:gd name="connsiteX17" fmla="*/ 99433 w 351883"/>
                <a:gd name="connsiteY17" fmla="*/ 64121 h 351883"/>
                <a:gd name="connsiteX18" fmla="*/ 124391 w 351883"/>
                <a:gd name="connsiteY18" fmla="*/ 88970 h 351883"/>
                <a:gd name="connsiteX19" fmla="*/ 99396 w 351883"/>
                <a:gd name="connsiteY19" fmla="*/ 114073 h 351883"/>
                <a:gd name="connsiteX20" fmla="*/ 282858 w 351883"/>
                <a:gd name="connsiteY20" fmla="*/ 269198 h 351883"/>
                <a:gd name="connsiteX21" fmla="*/ 279988 w 351883"/>
                <a:gd name="connsiteY21" fmla="*/ 272068 h 351883"/>
                <a:gd name="connsiteX22" fmla="*/ 242424 w 351883"/>
                <a:gd name="connsiteY22" fmla="*/ 272068 h 351883"/>
                <a:gd name="connsiteX23" fmla="*/ 239735 w 351883"/>
                <a:gd name="connsiteY23" fmla="*/ 269307 h 351883"/>
                <a:gd name="connsiteX24" fmla="*/ 239735 w 351883"/>
                <a:gd name="connsiteY24" fmla="*/ 199955 h 351883"/>
                <a:gd name="connsiteX25" fmla="*/ 237701 w 351883"/>
                <a:gd name="connsiteY25" fmla="*/ 182735 h 351883"/>
                <a:gd name="connsiteX26" fmla="*/ 216412 w 351883"/>
                <a:gd name="connsiteY26" fmla="*/ 167659 h 351883"/>
                <a:gd name="connsiteX27" fmla="*/ 191963 w 351883"/>
                <a:gd name="connsiteY27" fmla="*/ 190873 h 351883"/>
                <a:gd name="connsiteX28" fmla="*/ 191273 w 351883"/>
                <a:gd name="connsiteY28" fmla="*/ 201699 h 351883"/>
                <a:gd name="connsiteX29" fmla="*/ 191345 w 351883"/>
                <a:gd name="connsiteY29" fmla="*/ 269198 h 351883"/>
                <a:gd name="connsiteX30" fmla="*/ 188475 w 351883"/>
                <a:gd name="connsiteY30" fmla="*/ 272105 h 351883"/>
                <a:gd name="connsiteX31" fmla="*/ 150657 w 351883"/>
                <a:gd name="connsiteY31" fmla="*/ 272105 h 351883"/>
                <a:gd name="connsiteX32" fmla="*/ 148041 w 351883"/>
                <a:gd name="connsiteY32" fmla="*/ 269525 h 351883"/>
                <a:gd name="connsiteX33" fmla="*/ 148041 w 351883"/>
                <a:gd name="connsiteY33" fmla="*/ 135943 h 351883"/>
                <a:gd name="connsiteX34" fmla="*/ 150838 w 351883"/>
                <a:gd name="connsiteY34" fmla="*/ 133255 h 351883"/>
                <a:gd name="connsiteX35" fmla="*/ 186768 w 351883"/>
                <a:gd name="connsiteY35" fmla="*/ 133255 h 351883"/>
                <a:gd name="connsiteX36" fmla="*/ 189492 w 351883"/>
                <a:gd name="connsiteY36" fmla="*/ 136016 h 351883"/>
                <a:gd name="connsiteX37" fmla="*/ 189492 w 351883"/>
                <a:gd name="connsiteY37" fmla="*/ 152001 h 351883"/>
                <a:gd name="connsiteX38" fmla="*/ 197739 w 351883"/>
                <a:gd name="connsiteY38" fmla="*/ 142664 h 351883"/>
                <a:gd name="connsiteX39" fmla="*/ 230254 w 351883"/>
                <a:gd name="connsiteY39" fmla="*/ 129804 h 351883"/>
                <a:gd name="connsiteX40" fmla="*/ 250707 w 351883"/>
                <a:gd name="connsiteY40" fmla="*/ 132310 h 351883"/>
                <a:gd name="connsiteX41" fmla="*/ 279080 w 351883"/>
                <a:gd name="connsiteY41" fmla="*/ 162173 h 351883"/>
                <a:gd name="connsiteX42" fmla="*/ 282858 w 351883"/>
                <a:gd name="connsiteY42" fmla="*/ 196359 h 351883"/>
                <a:gd name="connsiteX43" fmla="*/ 282858 w 351883"/>
                <a:gd name="connsiteY43" fmla="*/ 269271 h 3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1883" h="351883">
                  <a:moveTo>
                    <a:pt x="175942" y="0"/>
                  </a:moveTo>
                  <a:cubicBezTo>
                    <a:pt x="78761" y="0"/>
                    <a:pt x="0" y="78761"/>
                    <a:pt x="0" y="175942"/>
                  </a:cubicBezTo>
                  <a:cubicBezTo>
                    <a:pt x="0" y="273122"/>
                    <a:pt x="78761" y="351883"/>
                    <a:pt x="175942" y="351883"/>
                  </a:cubicBezTo>
                  <a:cubicBezTo>
                    <a:pt x="273122" y="351883"/>
                    <a:pt x="351883" y="273122"/>
                    <a:pt x="351883" y="175942"/>
                  </a:cubicBezTo>
                  <a:cubicBezTo>
                    <a:pt x="351883" y="78761"/>
                    <a:pt x="273122" y="0"/>
                    <a:pt x="175942" y="0"/>
                  </a:cubicBezTo>
                  <a:close/>
                  <a:moveTo>
                    <a:pt x="117851" y="272068"/>
                  </a:moveTo>
                  <a:cubicBezTo>
                    <a:pt x="105354" y="271923"/>
                    <a:pt x="92784" y="271959"/>
                    <a:pt x="80287" y="272068"/>
                  </a:cubicBezTo>
                  <a:cubicBezTo>
                    <a:pt x="78289" y="272068"/>
                    <a:pt x="77672" y="271596"/>
                    <a:pt x="77672" y="269525"/>
                  </a:cubicBezTo>
                  <a:cubicBezTo>
                    <a:pt x="77708" y="224913"/>
                    <a:pt x="77708" y="180338"/>
                    <a:pt x="77672" y="135689"/>
                  </a:cubicBezTo>
                  <a:cubicBezTo>
                    <a:pt x="77672" y="133873"/>
                    <a:pt x="78107" y="133182"/>
                    <a:pt x="80069" y="133219"/>
                  </a:cubicBezTo>
                  <a:cubicBezTo>
                    <a:pt x="92748" y="133291"/>
                    <a:pt x="105463" y="133328"/>
                    <a:pt x="118142" y="133219"/>
                  </a:cubicBezTo>
                  <a:cubicBezTo>
                    <a:pt x="120576" y="133219"/>
                    <a:pt x="120939" y="134163"/>
                    <a:pt x="120903" y="136234"/>
                  </a:cubicBezTo>
                  <a:cubicBezTo>
                    <a:pt x="120867" y="158431"/>
                    <a:pt x="120903" y="180664"/>
                    <a:pt x="120903" y="202862"/>
                  </a:cubicBezTo>
                  <a:cubicBezTo>
                    <a:pt x="120903" y="225059"/>
                    <a:pt x="120867" y="246929"/>
                    <a:pt x="120939" y="268980"/>
                  </a:cubicBezTo>
                  <a:cubicBezTo>
                    <a:pt x="120939" y="271415"/>
                    <a:pt x="120322" y="272177"/>
                    <a:pt x="117815" y="272141"/>
                  </a:cubicBezTo>
                  <a:close/>
                  <a:moveTo>
                    <a:pt x="99360" y="114073"/>
                  </a:moveTo>
                  <a:cubicBezTo>
                    <a:pt x="85737" y="114073"/>
                    <a:pt x="74402" y="102811"/>
                    <a:pt x="74366" y="89188"/>
                  </a:cubicBezTo>
                  <a:cubicBezTo>
                    <a:pt x="74329" y="75419"/>
                    <a:pt x="85628" y="64084"/>
                    <a:pt x="99433" y="64121"/>
                  </a:cubicBezTo>
                  <a:cubicBezTo>
                    <a:pt x="113092" y="64121"/>
                    <a:pt x="124391" y="75346"/>
                    <a:pt x="124391" y="88970"/>
                  </a:cubicBezTo>
                  <a:cubicBezTo>
                    <a:pt x="124391" y="102811"/>
                    <a:pt x="113165" y="114073"/>
                    <a:pt x="99396" y="114073"/>
                  </a:cubicBezTo>
                  <a:close/>
                  <a:moveTo>
                    <a:pt x="282858" y="269198"/>
                  </a:moveTo>
                  <a:cubicBezTo>
                    <a:pt x="282858" y="271451"/>
                    <a:pt x="282241" y="272068"/>
                    <a:pt x="279988" y="272068"/>
                  </a:cubicBezTo>
                  <a:cubicBezTo>
                    <a:pt x="267455" y="271959"/>
                    <a:pt x="254921" y="271923"/>
                    <a:pt x="242424" y="272068"/>
                  </a:cubicBezTo>
                  <a:cubicBezTo>
                    <a:pt x="240208" y="272068"/>
                    <a:pt x="239735" y="271378"/>
                    <a:pt x="239735" y="269307"/>
                  </a:cubicBezTo>
                  <a:cubicBezTo>
                    <a:pt x="239808" y="246202"/>
                    <a:pt x="239844" y="223061"/>
                    <a:pt x="239735" y="199955"/>
                  </a:cubicBezTo>
                  <a:cubicBezTo>
                    <a:pt x="239735" y="194143"/>
                    <a:pt x="239336" y="188366"/>
                    <a:pt x="237701" y="182735"/>
                  </a:cubicBezTo>
                  <a:cubicBezTo>
                    <a:pt x="234686" y="172345"/>
                    <a:pt x="227275" y="167077"/>
                    <a:pt x="216412" y="167659"/>
                  </a:cubicBezTo>
                  <a:cubicBezTo>
                    <a:pt x="201590" y="168458"/>
                    <a:pt x="193852" y="175796"/>
                    <a:pt x="191963" y="190873"/>
                  </a:cubicBezTo>
                  <a:cubicBezTo>
                    <a:pt x="191490" y="194506"/>
                    <a:pt x="191273" y="198102"/>
                    <a:pt x="191273" y="201699"/>
                  </a:cubicBezTo>
                  <a:cubicBezTo>
                    <a:pt x="191273" y="224187"/>
                    <a:pt x="191273" y="246674"/>
                    <a:pt x="191345" y="269198"/>
                  </a:cubicBezTo>
                  <a:cubicBezTo>
                    <a:pt x="191345" y="271451"/>
                    <a:pt x="190764" y="272105"/>
                    <a:pt x="188475" y="272105"/>
                  </a:cubicBezTo>
                  <a:cubicBezTo>
                    <a:pt x="175869" y="271959"/>
                    <a:pt x="163263" y="271996"/>
                    <a:pt x="150657" y="272105"/>
                  </a:cubicBezTo>
                  <a:cubicBezTo>
                    <a:pt x="148622" y="272105"/>
                    <a:pt x="148041" y="271596"/>
                    <a:pt x="148041" y="269525"/>
                  </a:cubicBezTo>
                  <a:cubicBezTo>
                    <a:pt x="148077" y="225022"/>
                    <a:pt x="148077" y="180483"/>
                    <a:pt x="148041" y="135943"/>
                  </a:cubicBezTo>
                  <a:cubicBezTo>
                    <a:pt x="148041" y="133764"/>
                    <a:pt x="148768" y="133219"/>
                    <a:pt x="150838" y="133255"/>
                  </a:cubicBezTo>
                  <a:cubicBezTo>
                    <a:pt x="162827" y="133328"/>
                    <a:pt x="174779" y="133364"/>
                    <a:pt x="186768" y="133255"/>
                  </a:cubicBezTo>
                  <a:cubicBezTo>
                    <a:pt x="188948" y="133255"/>
                    <a:pt x="189529" y="133945"/>
                    <a:pt x="189492" y="136016"/>
                  </a:cubicBezTo>
                  <a:cubicBezTo>
                    <a:pt x="189383" y="141320"/>
                    <a:pt x="189492" y="146660"/>
                    <a:pt x="189492" y="152001"/>
                  </a:cubicBezTo>
                  <a:cubicBezTo>
                    <a:pt x="192399" y="148731"/>
                    <a:pt x="194760" y="145462"/>
                    <a:pt x="197739" y="142664"/>
                  </a:cubicBezTo>
                  <a:cubicBezTo>
                    <a:pt x="206858" y="134054"/>
                    <a:pt x="217647" y="129695"/>
                    <a:pt x="230254" y="129804"/>
                  </a:cubicBezTo>
                  <a:cubicBezTo>
                    <a:pt x="237156" y="129876"/>
                    <a:pt x="244022" y="130385"/>
                    <a:pt x="250707" y="132310"/>
                  </a:cubicBezTo>
                  <a:cubicBezTo>
                    <a:pt x="265965" y="136706"/>
                    <a:pt x="274829" y="147205"/>
                    <a:pt x="279080" y="162173"/>
                  </a:cubicBezTo>
                  <a:cubicBezTo>
                    <a:pt x="282241" y="173362"/>
                    <a:pt x="282822" y="184842"/>
                    <a:pt x="282858" y="196359"/>
                  </a:cubicBezTo>
                  <a:cubicBezTo>
                    <a:pt x="282858" y="220663"/>
                    <a:pt x="282785" y="244967"/>
                    <a:pt x="282858" y="269271"/>
                  </a:cubicBezTo>
                  <a:close/>
                </a:path>
              </a:pathLst>
            </a:custGeom>
            <a:solidFill>
              <a:schemeClr val="accent2"/>
            </a:solidFill>
            <a:ln w="3629" cap="flat">
              <a:noFill/>
              <a:prstDash val="solid"/>
              <a:miter/>
            </a:ln>
          </p:spPr>
          <p:txBody>
            <a:bodyPr rtlCol="0" anchor="ctr"/>
            <a:lstStyle/>
            <a:p>
              <a:endParaRPr lang="el-GR"/>
            </a:p>
          </p:txBody>
        </p:sp>
        <p:sp>
          <p:nvSpPr>
            <p:cNvPr id="8" name="Freeform: Shape 7">
              <a:extLst>
                <a:ext uri="{FF2B5EF4-FFF2-40B4-BE49-F238E27FC236}">
                  <a16:creationId xmlns:a16="http://schemas.microsoft.com/office/drawing/2014/main" id="{683815B9-D15A-4C48-04EC-5C45D2BDE4E3}"/>
                </a:ext>
              </a:extLst>
            </p:cNvPr>
            <p:cNvSpPr/>
            <p:nvPr/>
          </p:nvSpPr>
          <p:spPr>
            <a:xfrm>
              <a:off x="4096728" y="248735"/>
              <a:ext cx="351883" cy="349740"/>
            </a:xfrm>
            <a:custGeom>
              <a:avLst/>
              <a:gdLst>
                <a:gd name="connsiteX0" fmla="*/ 351883 w 351883"/>
                <a:gd name="connsiteY0" fmla="*/ 175942 h 349739"/>
                <a:gd name="connsiteX1" fmla="*/ 203406 w 351883"/>
                <a:gd name="connsiteY1" fmla="*/ 349740 h 349739"/>
                <a:gd name="connsiteX2" fmla="*/ 203406 w 351883"/>
                <a:gd name="connsiteY2" fmla="*/ 226802 h 349739"/>
                <a:gd name="connsiteX3" fmla="*/ 244422 w 351883"/>
                <a:gd name="connsiteY3" fmla="*/ 226802 h 349739"/>
                <a:gd name="connsiteX4" fmla="*/ 252233 w 351883"/>
                <a:gd name="connsiteY4" fmla="*/ 175942 h 349739"/>
                <a:gd name="connsiteX5" fmla="*/ 203443 w 351883"/>
                <a:gd name="connsiteY5" fmla="*/ 175942 h 349739"/>
                <a:gd name="connsiteX6" fmla="*/ 203443 w 351883"/>
                <a:gd name="connsiteY6" fmla="*/ 142955 h 349739"/>
                <a:gd name="connsiteX7" fmla="*/ 232106 w 351883"/>
                <a:gd name="connsiteY7" fmla="*/ 115490 h 349739"/>
                <a:gd name="connsiteX8" fmla="*/ 254303 w 351883"/>
                <a:gd name="connsiteY8" fmla="*/ 115490 h 349739"/>
                <a:gd name="connsiteX9" fmla="*/ 254303 w 351883"/>
                <a:gd name="connsiteY9" fmla="*/ 72186 h 349739"/>
                <a:gd name="connsiteX10" fmla="*/ 214923 w 351883"/>
                <a:gd name="connsiteY10" fmla="*/ 68735 h 349739"/>
                <a:gd name="connsiteX11" fmla="*/ 148441 w 351883"/>
                <a:gd name="connsiteY11" fmla="*/ 137179 h 349739"/>
                <a:gd name="connsiteX12" fmla="*/ 148441 w 351883"/>
                <a:gd name="connsiteY12" fmla="*/ 175942 h 349739"/>
                <a:gd name="connsiteX13" fmla="*/ 103756 w 351883"/>
                <a:gd name="connsiteY13" fmla="*/ 175942 h 349739"/>
                <a:gd name="connsiteX14" fmla="*/ 103756 w 351883"/>
                <a:gd name="connsiteY14" fmla="*/ 226802 h 349739"/>
                <a:gd name="connsiteX15" fmla="*/ 148441 w 351883"/>
                <a:gd name="connsiteY15" fmla="*/ 226802 h 349739"/>
                <a:gd name="connsiteX16" fmla="*/ 148441 w 351883"/>
                <a:gd name="connsiteY16" fmla="*/ 349740 h 349739"/>
                <a:gd name="connsiteX17" fmla="*/ 0 w 351883"/>
                <a:gd name="connsiteY17" fmla="*/ 175942 h 349739"/>
                <a:gd name="connsiteX18" fmla="*/ 175942 w 351883"/>
                <a:gd name="connsiteY18" fmla="*/ 0 h 349739"/>
                <a:gd name="connsiteX19" fmla="*/ 351883 w 351883"/>
                <a:gd name="connsiteY19" fmla="*/ 175942 h 34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883" h="349739">
                  <a:moveTo>
                    <a:pt x="351883" y="175942"/>
                  </a:moveTo>
                  <a:cubicBezTo>
                    <a:pt x="351883" y="263749"/>
                    <a:pt x="287545" y="336553"/>
                    <a:pt x="203406" y="349740"/>
                  </a:cubicBezTo>
                  <a:lnTo>
                    <a:pt x="203406" y="226802"/>
                  </a:lnTo>
                  <a:lnTo>
                    <a:pt x="244422" y="226802"/>
                  </a:lnTo>
                  <a:lnTo>
                    <a:pt x="252233" y="175942"/>
                  </a:lnTo>
                  <a:lnTo>
                    <a:pt x="203443" y="175942"/>
                  </a:lnTo>
                  <a:lnTo>
                    <a:pt x="203443" y="142955"/>
                  </a:lnTo>
                  <a:cubicBezTo>
                    <a:pt x="203443" y="129041"/>
                    <a:pt x="210273" y="115490"/>
                    <a:pt x="232106" y="115490"/>
                  </a:cubicBezTo>
                  <a:lnTo>
                    <a:pt x="254303" y="115490"/>
                  </a:lnTo>
                  <a:lnTo>
                    <a:pt x="254303" y="72186"/>
                  </a:lnTo>
                  <a:cubicBezTo>
                    <a:pt x="254303" y="72186"/>
                    <a:pt x="234141" y="68735"/>
                    <a:pt x="214923" y="68735"/>
                  </a:cubicBezTo>
                  <a:cubicBezTo>
                    <a:pt x="174743" y="68735"/>
                    <a:pt x="148441" y="93075"/>
                    <a:pt x="148441" y="137179"/>
                  </a:cubicBezTo>
                  <a:lnTo>
                    <a:pt x="148441" y="175942"/>
                  </a:lnTo>
                  <a:lnTo>
                    <a:pt x="103756" y="175942"/>
                  </a:lnTo>
                  <a:lnTo>
                    <a:pt x="103756" y="226802"/>
                  </a:lnTo>
                  <a:lnTo>
                    <a:pt x="148441" y="226802"/>
                  </a:lnTo>
                  <a:lnTo>
                    <a:pt x="148441" y="349740"/>
                  </a:lnTo>
                  <a:cubicBezTo>
                    <a:pt x="64339" y="336589"/>
                    <a:pt x="0" y="263785"/>
                    <a:pt x="0" y="175942"/>
                  </a:cubicBezTo>
                  <a:cubicBezTo>
                    <a:pt x="0" y="78798"/>
                    <a:pt x="78761" y="0"/>
                    <a:pt x="175942" y="0"/>
                  </a:cubicBezTo>
                  <a:cubicBezTo>
                    <a:pt x="273122" y="0"/>
                    <a:pt x="351883" y="78761"/>
                    <a:pt x="351883" y="175942"/>
                  </a:cubicBezTo>
                  <a:close/>
                </a:path>
              </a:pathLst>
            </a:custGeom>
            <a:solidFill>
              <a:schemeClr val="accent2"/>
            </a:solidFill>
            <a:ln w="3629" cap="flat">
              <a:noFill/>
              <a:prstDash val="solid"/>
              <a:miter/>
            </a:ln>
          </p:spPr>
          <p:txBody>
            <a:bodyPr rtlCol="0" anchor="ctr"/>
            <a:lstStyle/>
            <a:p>
              <a:endParaRPr lang="el-GR" dirty="0"/>
            </a:p>
          </p:txBody>
        </p:sp>
        <p:sp>
          <p:nvSpPr>
            <p:cNvPr id="10" name="Freeform: Shape 9">
              <a:extLst>
                <a:ext uri="{FF2B5EF4-FFF2-40B4-BE49-F238E27FC236}">
                  <a16:creationId xmlns:a16="http://schemas.microsoft.com/office/drawing/2014/main" id="{4E8D9C65-BAD7-87CF-5273-9ED2B785C7E1}"/>
                </a:ext>
              </a:extLst>
            </p:cNvPr>
            <p:cNvSpPr/>
            <p:nvPr/>
          </p:nvSpPr>
          <p:spPr>
            <a:xfrm>
              <a:off x="6126598" y="247682"/>
              <a:ext cx="351883" cy="351883"/>
            </a:xfrm>
            <a:custGeom>
              <a:avLst/>
              <a:gdLst>
                <a:gd name="connsiteX0" fmla="*/ 175942 w 351883"/>
                <a:gd name="connsiteY0" fmla="*/ 0 h 351883"/>
                <a:gd name="connsiteX1" fmla="*/ 0 w 351883"/>
                <a:gd name="connsiteY1" fmla="*/ 175942 h 351883"/>
                <a:gd name="connsiteX2" fmla="*/ 175942 w 351883"/>
                <a:gd name="connsiteY2" fmla="*/ 351883 h 351883"/>
                <a:gd name="connsiteX3" fmla="*/ 351883 w 351883"/>
                <a:gd name="connsiteY3" fmla="*/ 175942 h 351883"/>
                <a:gd name="connsiteX4" fmla="*/ 175942 w 351883"/>
                <a:gd name="connsiteY4" fmla="*/ 0 h 351883"/>
                <a:gd name="connsiteX5" fmla="*/ 272613 w 351883"/>
                <a:gd name="connsiteY5" fmla="*/ 155815 h 351883"/>
                <a:gd name="connsiteX6" fmla="*/ 253214 w 351883"/>
                <a:gd name="connsiteY6" fmla="*/ 153454 h 351883"/>
                <a:gd name="connsiteX7" fmla="*/ 222733 w 351883"/>
                <a:gd name="connsiteY7" fmla="*/ 140303 h 351883"/>
                <a:gd name="connsiteX8" fmla="*/ 221208 w 351883"/>
                <a:gd name="connsiteY8" fmla="*/ 139504 h 351883"/>
                <a:gd name="connsiteX9" fmla="*/ 220881 w 351883"/>
                <a:gd name="connsiteY9" fmla="*/ 141284 h 351883"/>
                <a:gd name="connsiteX10" fmla="*/ 220844 w 351883"/>
                <a:gd name="connsiteY10" fmla="*/ 216994 h 351883"/>
                <a:gd name="connsiteX11" fmla="*/ 203552 w 351883"/>
                <a:gd name="connsiteY11" fmla="*/ 263894 h 351883"/>
                <a:gd name="connsiteX12" fmla="*/ 157014 w 351883"/>
                <a:gd name="connsiteY12" fmla="*/ 288743 h 351883"/>
                <a:gd name="connsiteX13" fmla="*/ 115926 w 351883"/>
                <a:gd name="connsiteY13" fmla="*/ 281514 h 351883"/>
                <a:gd name="connsiteX14" fmla="*/ 109932 w 351883"/>
                <a:gd name="connsiteY14" fmla="*/ 277845 h 351883"/>
                <a:gd name="connsiteX15" fmla="*/ 108152 w 351883"/>
                <a:gd name="connsiteY15" fmla="*/ 276283 h 351883"/>
                <a:gd name="connsiteX16" fmla="*/ 104410 w 351883"/>
                <a:gd name="connsiteY16" fmla="*/ 273703 h 351883"/>
                <a:gd name="connsiteX17" fmla="*/ 80142 w 351883"/>
                <a:gd name="connsiteY17" fmla="*/ 238827 h 351883"/>
                <a:gd name="connsiteX18" fmla="*/ 77127 w 351883"/>
                <a:gd name="connsiteY18" fmla="*/ 223751 h 351883"/>
                <a:gd name="connsiteX19" fmla="*/ 76981 w 351883"/>
                <a:gd name="connsiteY19" fmla="*/ 212598 h 351883"/>
                <a:gd name="connsiteX20" fmla="*/ 83121 w 351883"/>
                <a:gd name="connsiteY20" fmla="*/ 188003 h 351883"/>
                <a:gd name="connsiteX21" fmla="*/ 98234 w 351883"/>
                <a:gd name="connsiteY21" fmla="*/ 166314 h 351883"/>
                <a:gd name="connsiteX22" fmla="*/ 124173 w 351883"/>
                <a:gd name="connsiteY22" fmla="*/ 150003 h 351883"/>
                <a:gd name="connsiteX23" fmla="*/ 143245 w 351883"/>
                <a:gd name="connsiteY23" fmla="*/ 145970 h 351883"/>
                <a:gd name="connsiteX24" fmla="*/ 157414 w 351883"/>
                <a:gd name="connsiteY24" fmla="*/ 146297 h 351883"/>
                <a:gd name="connsiteX25" fmla="*/ 158431 w 351883"/>
                <a:gd name="connsiteY25" fmla="*/ 147278 h 351883"/>
                <a:gd name="connsiteX26" fmla="*/ 158358 w 351883"/>
                <a:gd name="connsiteY26" fmla="*/ 155125 h 351883"/>
                <a:gd name="connsiteX27" fmla="*/ 158758 w 351883"/>
                <a:gd name="connsiteY27" fmla="*/ 184152 h 351883"/>
                <a:gd name="connsiteX28" fmla="*/ 158758 w 351883"/>
                <a:gd name="connsiteY28" fmla="*/ 185133 h 351883"/>
                <a:gd name="connsiteX29" fmla="*/ 157377 w 351883"/>
                <a:gd name="connsiteY29" fmla="*/ 186114 h 351883"/>
                <a:gd name="connsiteX30" fmla="*/ 149748 w 351883"/>
                <a:gd name="connsiteY30" fmla="*/ 184951 h 351883"/>
                <a:gd name="connsiteX31" fmla="*/ 138087 w 351883"/>
                <a:gd name="connsiteY31" fmla="*/ 186659 h 351883"/>
                <a:gd name="connsiteX32" fmla="*/ 116435 w 351883"/>
                <a:gd name="connsiteY32" fmla="*/ 213433 h 351883"/>
                <a:gd name="connsiteX33" fmla="*/ 130821 w 351883"/>
                <a:gd name="connsiteY33" fmla="*/ 244313 h 351883"/>
                <a:gd name="connsiteX34" fmla="*/ 133473 w 351883"/>
                <a:gd name="connsiteY34" fmla="*/ 246238 h 351883"/>
                <a:gd name="connsiteX35" fmla="*/ 134091 w 351883"/>
                <a:gd name="connsiteY35" fmla="*/ 246783 h 351883"/>
                <a:gd name="connsiteX36" fmla="*/ 141792 w 351883"/>
                <a:gd name="connsiteY36" fmla="*/ 249326 h 351883"/>
                <a:gd name="connsiteX37" fmla="*/ 165661 w 351883"/>
                <a:gd name="connsiteY37" fmla="*/ 245185 h 351883"/>
                <a:gd name="connsiteX38" fmla="*/ 180919 w 351883"/>
                <a:gd name="connsiteY38" fmla="*/ 222443 h 351883"/>
                <a:gd name="connsiteX39" fmla="*/ 181318 w 351883"/>
                <a:gd name="connsiteY39" fmla="*/ 216812 h 351883"/>
                <a:gd name="connsiteX40" fmla="*/ 181318 w 351883"/>
                <a:gd name="connsiteY40" fmla="*/ 64702 h 351883"/>
                <a:gd name="connsiteX41" fmla="*/ 183353 w 351883"/>
                <a:gd name="connsiteY41" fmla="*/ 62631 h 351883"/>
                <a:gd name="connsiteX42" fmla="*/ 219210 w 351883"/>
                <a:gd name="connsiteY42" fmla="*/ 62631 h 351883"/>
                <a:gd name="connsiteX43" fmla="*/ 220445 w 351883"/>
                <a:gd name="connsiteY43" fmla="*/ 63867 h 351883"/>
                <a:gd name="connsiteX44" fmla="*/ 221644 w 351883"/>
                <a:gd name="connsiteY44" fmla="*/ 73421 h 351883"/>
                <a:gd name="connsiteX45" fmla="*/ 265783 w 351883"/>
                <a:gd name="connsiteY45" fmla="*/ 116108 h 351883"/>
                <a:gd name="connsiteX46" fmla="*/ 273449 w 351883"/>
                <a:gd name="connsiteY46" fmla="*/ 116762 h 351883"/>
                <a:gd name="connsiteX47" fmla="*/ 274539 w 351883"/>
                <a:gd name="connsiteY47" fmla="*/ 117815 h 351883"/>
                <a:gd name="connsiteX48" fmla="*/ 274975 w 351883"/>
                <a:gd name="connsiteY48" fmla="*/ 153672 h 351883"/>
                <a:gd name="connsiteX49" fmla="*/ 272613 w 351883"/>
                <a:gd name="connsiteY49" fmla="*/ 155852 h 3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1883" h="351883">
                  <a:moveTo>
                    <a:pt x="175942" y="0"/>
                  </a:moveTo>
                  <a:cubicBezTo>
                    <a:pt x="78761" y="0"/>
                    <a:pt x="0" y="78761"/>
                    <a:pt x="0" y="175942"/>
                  </a:cubicBezTo>
                  <a:cubicBezTo>
                    <a:pt x="0" y="273122"/>
                    <a:pt x="78761" y="351883"/>
                    <a:pt x="175942" y="351883"/>
                  </a:cubicBezTo>
                  <a:cubicBezTo>
                    <a:pt x="273122" y="351883"/>
                    <a:pt x="351883" y="273122"/>
                    <a:pt x="351883" y="175942"/>
                  </a:cubicBezTo>
                  <a:cubicBezTo>
                    <a:pt x="351883" y="78761"/>
                    <a:pt x="273086" y="0"/>
                    <a:pt x="175942" y="0"/>
                  </a:cubicBezTo>
                  <a:close/>
                  <a:moveTo>
                    <a:pt x="272613" y="155815"/>
                  </a:moveTo>
                  <a:cubicBezTo>
                    <a:pt x="266038" y="155815"/>
                    <a:pt x="259607" y="154944"/>
                    <a:pt x="253214" y="153454"/>
                  </a:cubicBezTo>
                  <a:cubicBezTo>
                    <a:pt x="242242" y="150947"/>
                    <a:pt x="232143" y="146479"/>
                    <a:pt x="222733" y="140303"/>
                  </a:cubicBezTo>
                  <a:cubicBezTo>
                    <a:pt x="222261" y="139976"/>
                    <a:pt x="221753" y="139286"/>
                    <a:pt x="221208" y="139504"/>
                  </a:cubicBezTo>
                  <a:cubicBezTo>
                    <a:pt x="220517" y="139831"/>
                    <a:pt x="220881" y="140666"/>
                    <a:pt x="220881" y="141284"/>
                  </a:cubicBezTo>
                  <a:cubicBezTo>
                    <a:pt x="220881" y="166532"/>
                    <a:pt x="220953" y="191745"/>
                    <a:pt x="220844" y="216994"/>
                  </a:cubicBezTo>
                  <a:cubicBezTo>
                    <a:pt x="220735" y="234649"/>
                    <a:pt x="215104" y="250453"/>
                    <a:pt x="203552" y="263894"/>
                  </a:cubicBezTo>
                  <a:cubicBezTo>
                    <a:pt x="191309" y="278135"/>
                    <a:pt x="175724" y="286455"/>
                    <a:pt x="157014" y="288743"/>
                  </a:cubicBezTo>
                  <a:cubicBezTo>
                    <a:pt x="142591" y="290524"/>
                    <a:pt x="128932" y="287908"/>
                    <a:pt x="115926" y="281514"/>
                  </a:cubicBezTo>
                  <a:cubicBezTo>
                    <a:pt x="113819" y="280460"/>
                    <a:pt x="111821" y="279262"/>
                    <a:pt x="109932" y="277845"/>
                  </a:cubicBezTo>
                  <a:cubicBezTo>
                    <a:pt x="109314" y="277336"/>
                    <a:pt x="108769" y="276791"/>
                    <a:pt x="108152" y="276283"/>
                  </a:cubicBezTo>
                  <a:cubicBezTo>
                    <a:pt x="106735" y="275665"/>
                    <a:pt x="105609" y="274648"/>
                    <a:pt x="104410" y="273703"/>
                  </a:cubicBezTo>
                  <a:cubicBezTo>
                    <a:pt x="92821" y="264512"/>
                    <a:pt x="84647" y="252923"/>
                    <a:pt x="80142" y="238827"/>
                  </a:cubicBezTo>
                  <a:cubicBezTo>
                    <a:pt x="78580" y="233887"/>
                    <a:pt x="77599" y="228873"/>
                    <a:pt x="77127" y="223751"/>
                  </a:cubicBezTo>
                  <a:cubicBezTo>
                    <a:pt x="76800" y="220009"/>
                    <a:pt x="76727" y="216303"/>
                    <a:pt x="76981" y="212598"/>
                  </a:cubicBezTo>
                  <a:cubicBezTo>
                    <a:pt x="77563" y="204060"/>
                    <a:pt x="79561" y="195850"/>
                    <a:pt x="83121" y="188003"/>
                  </a:cubicBezTo>
                  <a:cubicBezTo>
                    <a:pt x="86790" y="179829"/>
                    <a:pt x="91840" y="172563"/>
                    <a:pt x="98234" y="166314"/>
                  </a:cubicBezTo>
                  <a:cubicBezTo>
                    <a:pt x="105681" y="159012"/>
                    <a:pt x="114328" y="153527"/>
                    <a:pt x="124173" y="150003"/>
                  </a:cubicBezTo>
                  <a:cubicBezTo>
                    <a:pt x="130349" y="147787"/>
                    <a:pt x="136706" y="146443"/>
                    <a:pt x="143245" y="145970"/>
                  </a:cubicBezTo>
                  <a:cubicBezTo>
                    <a:pt x="148005" y="145607"/>
                    <a:pt x="152691" y="145716"/>
                    <a:pt x="157414" y="146297"/>
                  </a:cubicBezTo>
                  <a:cubicBezTo>
                    <a:pt x="158068" y="146370"/>
                    <a:pt x="158431" y="146515"/>
                    <a:pt x="158431" y="147278"/>
                  </a:cubicBezTo>
                  <a:cubicBezTo>
                    <a:pt x="158395" y="149894"/>
                    <a:pt x="158395" y="152509"/>
                    <a:pt x="158358" y="155125"/>
                  </a:cubicBezTo>
                  <a:cubicBezTo>
                    <a:pt x="158395" y="155161"/>
                    <a:pt x="158758" y="175033"/>
                    <a:pt x="158758" y="184152"/>
                  </a:cubicBezTo>
                  <a:cubicBezTo>
                    <a:pt x="158758" y="184479"/>
                    <a:pt x="158758" y="184806"/>
                    <a:pt x="158758" y="185133"/>
                  </a:cubicBezTo>
                  <a:cubicBezTo>
                    <a:pt x="158722" y="186041"/>
                    <a:pt x="158249" y="186368"/>
                    <a:pt x="157377" y="186114"/>
                  </a:cubicBezTo>
                  <a:cubicBezTo>
                    <a:pt x="154907" y="185424"/>
                    <a:pt x="152364" y="185097"/>
                    <a:pt x="149748" y="184951"/>
                  </a:cubicBezTo>
                  <a:cubicBezTo>
                    <a:pt x="145752" y="184733"/>
                    <a:pt x="141829" y="185278"/>
                    <a:pt x="138087" y="186659"/>
                  </a:cubicBezTo>
                  <a:cubicBezTo>
                    <a:pt x="125589" y="191273"/>
                    <a:pt x="117997" y="200246"/>
                    <a:pt x="116435" y="213433"/>
                  </a:cubicBezTo>
                  <a:cubicBezTo>
                    <a:pt x="114872" y="226439"/>
                    <a:pt x="119995" y="236829"/>
                    <a:pt x="130821" y="244313"/>
                  </a:cubicBezTo>
                  <a:cubicBezTo>
                    <a:pt x="131693" y="244931"/>
                    <a:pt x="132637" y="245512"/>
                    <a:pt x="133473" y="246238"/>
                  </a:cubicBezTo>
                  <a:cubicBezTo>
                    <a:pt x="133691" y="246420"/>
                    <a:pt x="133873" y="246602"/>
                    <a:pt x="134091" y="246783"/>
                  </a:cubicBezTo>
                  <a:cubicBezTo>
                    <a:pt x="136597" y="247764"/>
                    <a:pt x="139104" y="248782"/>
                    <a:pt x="141792" y="249326"/>
                  </a:cubicBezTo>
                  <a:cubicBezTo>
                    <a:pt x="150293" y="251034"/>
                    <a:pt x="158286" y="249726"/>
                    <a:pt x="165661" y="245185"/>
                  </a:cubicBezTo>
                  <a:cubicBezTo>
                    <a:pt x="174161" y="239954"/>
                    <a:pt x="179175" y="232252"/>
                    <a:pt x="180919" y="222443"/>
                  </a:cubicBezTo>
                  <a:cubicBezTo>
                    <a:pt x="181246" y="220590"/>
                    <a:pt x="181318" y="218701"/>
                    <a:pt x="181318" y="216812"/>
                  </a:cubicBezTo>
                  <a:lnTo>
                    <a:pt x="181318" y="64702"/>
                  </a:lnTo>
                  <a:cubicBezTo>
                    <a:pt x="181318" y="62341"/>
                    <a:pt x="180991" y="62631"/>
                    <a:pt x="183353" y="62631"/>
                  </a:cubicBezTo>
                  <a:lnTo>
                    <a:pt x="219210" y="62631"/>
                  </a:lnTo>
                  <a:cubicBezTo>
                    <a:pt x="220408" y="62631"/>
                    <a:pt x="220445" y="62631"/>
                    <a:pt x="220445" y="63867"/>
                  </a:cubicBezTo>
                  <a:cubicBezTo>
                    <a:pt x="220445" y="66555"/>
                    <a:pt x="221535" y="72912"/>
                    <a:pt x="221644" y="73421"/>
                  </a:cubicBezTo>
                  <a:cubicBezTo>
                    <a:pt x="226693" y="99033"/>
                    <a:pt x="256556" y="114691"/>
                    <a:pt x="265783" y="116108"/>
                  </a:cubicBezTo>
                  <a:cubicBezTo>
                    <a:pt x="268327" y="116471"/>
                    <a:pt x="270869" y="116798"/>
                    <a:pt x="273449" y="116762"/>
                  </a:cubicBezTo>
                  <a:cubicBezTo>
                    <a:pt x="274502" y="116762"/>
                    <a:pt x="274539" y="116762"/>
                    <a:pt x="274539" y="117815"/>
                  </a:cubicBezTo>
                  <a:cubicBezTo>
                    <a:pt x="274539" y="120177"/>
                    <a:pt x="275011" y="144699"/>
                    <a:pt x="274975" y="153672"/>
                  </a:cubicBezTo>
                  <a:cubicBezTo>
                    <a:pt x="274975" y="155743"/>
                    <a:pt x="274720" y="155852"/>
                    <a:pt x="272613" y="155852"/>
                  </a:cubicBezTo>
                  <a:close/>
                </a:path>
              </a:pathLst>
            </a:custGeom>
            <a:solidFill>
              <a:schemeClr val="accent2"/>
            </a:solidFill>
            <a:ln w="3629" cap="flat">
              <a:noFill/>
              <a:prstDash val="solid"/>
              <a:miter/>
            </a:ln>
          </p:spPr>
          <p:txBody>
            <a:bodyPr rtlCol="0" anchor="ctr"/>
            <a:lstStyle/>
            <a:p>
              <a:endParaRPr lang="el-GR"/>
            </a:p>
          </p:txBody>
        </p:sp>
      </p:grpSp>
    </p:spTree>
    <p:extLst>
      <p:ext uri="{BB962C8B-B14F-4D97-AF65-F5344CB8AC3E}">
        <p14:creationId xmlns:p14="http://schemas.microsoft.com/office/powerpoint/2010/main" val="120161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8738D80-9735-2071-AEDC-0805E77CC05F}"/>
              </a:ext>
            </a:extLst>
          </p:cNvPr>
          <p:cNvSpPr txBox="1"/>
          <p:nvPr/>
        </p:nvSpPr>
        <p:spPr>
          <a:xfrm>
            <a:off x="505713" y="1655116"/>
            <a:ext cx="5890101" cy="877163"/>
          </a:xfrm>
          <a:prstGeom prst="rect">
            <a:avLst/>
          </a:prstGeom>
          <a:noFill/>
        </p:spPr>
        <p:txBody>
          <a:bodyPr wrap="square" rtlCol="0">
            <a:spAutoFit/>
          </a:bodyPr>
          <a:lstStyle/>
          <a:p>
            <a:pPr algn="just"/>
            <a:r>
              <a:rPr lang="en-US" sz="1700" b="1" dirty="0" smtClean="0">
                <a:ea typeface="Open Sans" panose="020B0606030504020204" pitchFamily="34" charset="0"/>
                <a:cs typeface="Open Sans" panose="020B0606030504020204" pitchFamily="34" charset="0"/>
              </a:rPr>
              <a:t>On 1922 of February </a:t>
            </a:r>
            <a:r>
              <a:rPr lang="en-US" sz="1700" b="1" dirty="0">
                <a:ea typeface="Open Sans" panose="020B0606030504020204" pitchFamily="34" charset="0"/>
                <a:cs typeface="Open Sans" panose="020B0606030504020204" pitchFamily="34" charset="0"/>
              </a:rPr>
              <a:t>2024, the Faculty of Construction and Design hosted the XI International Scientific and Technical Conference.</a:t>
            </a:r>
            <a:endParaRPr lang="el-GR" sz="1700" b="1" spc="21" dirty="0">
              <a:cs typeface="Arial" panose="020B0604020202020204" pitchFamily="34" charset="0"/>
            </a:endParaRPr>
          </a:p>
        </p:txBody>
      </p:sp>
      <p:sp>
        <p:nvSpPr>
          <p:cNvPr id="4" name="TextBox 3">
            <a:extLst>
              <a:ext uri="{FF2B5EF4-FFF2-40B4-BE49-F238E27FC236}">
                <a16:creationId xmlns:a16="http://schemas.microsoft.com/office/drawing/2014/main" id="{B86FEC84-BCB8-89B2-ECEE-FFF7ACBC3B1E}"/>
              </a:ext>
            </a:extLst>
          </p:cNvPr>
          <p:cNvSpPr txBox="1"/>
          <p:nvPr/>
        </p:nvSpPr>
        <p:spPr>
          <a:xfrm>
            <a:off x="435704" y="6212922"/>
            <a:ext cx="5960110" cy="2800767"/>
          </a:xfrm>
          <a:prstGeom prst="rect">
            <a:avLst/>
          </a:prstGeom>
          <a:noFill/>
        </p:spPr>
        <p:txBody>
          <a:bodyPr wrap="square" rtlCol="0">
            <a:spAutoFit/>
          </a:bodyPr>
          <a:lstStyle/>
          <a:p>
            <a:pPr indent="432000" algn="just"/>
            <a:r>
              <a:rPr lang="en-US" sz="1600" dirty="0">
                <a:ea typeface="Open Sans" panose="020B0606030504020204" pitchFamily="34" charset="0"/>
                <a:cs typeface="Open Sans" panose="020B0606030504020204" pitchFamily="34" charset="0"/>
              </a:rPr>
              <a:t>On 22nd April the education courses have started. In the opening ceremony, there were students, education staff, and administration representatives.</a:t>
            </a:r>
          </a:p>
          <a:p>
            <a:pPr indent="432000" algn="just"/>
            <a:r>
              <a:rPr lang="en-US" sz="1600" dirty="0">
                <a:ea typeface="Open Sans" panose="020B0606030504020204" pitchFamily="34" charset="0"/>
                <a:cs typeface="Open Sans" panose="020B0606030504020204" pitchFamily="34" charset="0"/>
              </a:rPr>
              <a:t>There were opening speeches from the dean of Design and Construction faculty, and education staff, who will deliver their knowledge and practical skills to the enrolled persons. In welcome words, they stressed the aims of the courses and provided brief information about topics to study, timetables, final exams, etc. The students presented at the meeting expressed their beliefs about the relevance of the topics and their interest in studying.</a:t>
            </a:r>
            <a:endParaRPr lang="uk-UA" sz="1600" dirty="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A8D6DC08-DEF9-D70D-5031-10B447479EE2}"/>
              </a:ext>
            </a:extLst>
          </p:cNvPr>
          <p:cNvSpPr txBox="1"/>
          <p:nvPr/>
        </p:nvSpPr>
        <p:spPr>
          <a:xfrm>
            <a:off x="505713" y="461295"/>
            <a:ext cx="5890101" cy="2677656"/>
          </a:xfrm>
          <a:prstGeom prst="rect">
            <a:avLst/>
          </a:prstGeom>
          <a:solidFill>
            <a:schemeClr val="accent2"/>
          </a:solidFill>
        </p:spPr>
        <p:txBody>
          <a:bodyPr wrap="square" rtlCol="0">
            <a:spAutoFit/>
          </a:bodyPr>
          <a:lstStyle/>
          <a:p>
            <a:pPr algn="just"/>
            <a:r>
              <a:rPr lang="en-US" sz="2400" b="1" cap="all" spc="21" dirty="0">
                <a:ea typeface="Roboto Flex Normal" panose="02000000000000000000" pitchFamily="2" charset="0"/>
                <a:cs typeface="Arial" panose="020B0604020202020204" pitchFamily="34" charset="0"/>
              </a:rPr>
              <a:t>The </a:t>
            </a:r>
            <a:r>
              <a:rPr lang="en-US" sz="2400" b="1" cap="all" spc="21" dirty="0" smtClean="0">
                <a:ea typeface="Roboto Flex Normal" panose="02000000000000000000" pitchFamily="2" charset="0"/>
                <a:cs typeface="Arial" panose="020B0604020202020204" pitchFamily="34" charset="0"/>
              </a:rPr>
              <a:t>beginning of </a:t>
            </a:r>
            <a:r>
              <a:rPr lang="en-US" sz="2400" b="1" cap="all" spc="21" dirty="0" smtClean="0">
                <a:latin typeface="Manrope (Основной текст)"/>
                <a:ea typeface="Roboto Flex Normal" panose="02000000000000000000" pitchFamily="2" charset="0"/>
                <a:cs typeface="Arial" panose="020B0604020202020204" pitchFamily="34" charset="0"/>
              </a:rPr>
              <a:t>courses </a:t>
            </a:r>
            <a:r>
              <a:rPr lang="en-GB" sz="2400" b="1" spc="21" dirty="0" smtClean="0">
                <a:latin typeface="Manrope (Основной текст)"/>
                <a:ea typeface="Roboto Flex Normal" panose="02000000000000000000" pitchFamily="2" charset="0"/>
                <a:cs typeface="Arial" panose="020B0604020202020204" pitchFamily="34" charset="0"/>
              </a:rPr>
              <a:t>"</a:t>
            </a:r>
            <a:r>
              <a:rPr lang="en-US" sz="2400" b="1" dirty="0" smtClean="0">
                <a:latin typeface="Manrope (Основной текст)"/>
              </a:rPr>
              <a:t>MECHATRONICS FOR BUILDING INNOVATIVE POTENTIAL OF HIGHER EDUCATION</a:t>
            </a:r>
            <a:r>
              <a:rPr lang="en-GB" sz="2400" b="1" spc="21" dirty="0" smtClean="0">
                <a:latin typeface="Manrope (Основной текст)"/>
                <a:ea typeface="Roboto Flex Normal" panose="02000000000000000000" pitchFamily="2" charset="0"/>
                <a:cs typeface="Arial" panose="020B0604020202020204" pitchFamily="34" charset="0"/>
              </a:rPr>
              <a:t>" AND "</a:t>
            </a:r>
            <a:r>
              <a:rPr lang="en-US" sz="2400" b="1" dirty="0" smtClean="0">
                <a:latin typeface="Manrope (Основной текст)"/>
              </a:rPr>
              <a:t>SYSTEMS OF ARTIFICIAL INTELLIGENCE FOR BUILDING THE INNOVATIVE POTENTIAL OF HIGHER EDUCATION</a:t>
            </a:r>
            <a:r>
              <a:rPr lang="en-GB" sz="2400" b="1" spc="21" dirty="0" smtClean="0">
                <a:latin typeface="Manrope (Основной текст)"/>
                <a:ea typeface="Roboto Flex Normal" panose="02000000000000000000" pitchFamily="2" charset="0"/>
                <a:cs typeface="Arial" panose="020B0604020202020204" pitchFamily="34" charset="0"/>
              </a:rPr>
              <a:t>" </a:t>
            </a:r>
            <a:endParaRPr lang="el-GR" sz="2400" b="1" cap="all" spc="21" dirty="0">
              <a:latin typeface="Manrope (Основной текст)"/>
              <a:cs typeface="Arial" panose="020B0604020202020204" pitchFamily="34" charset="0"/>
            </a:endParaRPr>
          </a:p>
        </p:txBody>
      </p:sp>
      <p:sp>
        <p:nvSpPr>
          <p:cNvPr id="14" name="TextBox 13">
            <a:extLst>
              <a:ext uri="{FF2B5EF4-FFF2-40B4-BE49-F238E27FC236}">
                <a16:creationId xmlns:a16="http://schemas.microsoft.com/office/drawing/2014/main" id="{AE8D464F-98B9-9E5C-2E95-61DD3CE91415}"/>
              </a:ext>
            </a:extLst>
          </p:cNvPr>
          <p:cNvSpPr txBox="1"/>
          <p:nvPr/>
        </p:nvSpPr>
        <p:spPr>
          <a:xfrm>
            <a:off x="619125" y="9207751"/>
            <a:ext cx="1714976" cy="338554"/>
          </a:xfrm>
          <a:prstGeom prst="rect">
            <a:avLst/>
          </a:prstGeom>
          <a:noFill/>
          <a:ln>
            <a:solidFill>
              <a:schemeClr val="accent4"/>
            </a:solidFill>
          </a:ln>
        </p:spPr>
        <p:txBody>
          <a:bodyPr wrap="square" rtlCol="0">
            <a:spAutoFit/>
          </a:bodyPr>
          <a:lstStyle/>
          <a:p>
            <a:pPr marL="285750" indent="-285750">
              <a:buFont typeface="Wingdings" panose="05000000000000000000" pitchFamily="2" charset="2"/>
              <a:buChar char="Ø"/>
            </a:pPr>
            <a:r>
              <a:rPr lang="en-US" sz="1600" b="1" spc="21" dirty="0">
                <a:ea typeface="Roboto Flex Normal" panose="02000000000000000000" pitchFamily="2" charset="0"/>
                <a:cs typeface="Arial" panose="020B0604020202020204" pitchFamily="34" charset="0"/>
              </a:rPr>
              <a:t>Learn more</a:t>
            </a:r>
            <a:endParaRPr lang="el-GR" sz="1600" spc="21" dirty="0">
              <a:cs typeface="Arial" panose="020B0604020202020204" pitchFamily="34" charset="0"/>
            </a:endParaRPr>
          </a:p>
        </p:txBody>
      </p:sp>
      <p:pic>
        <p:nvPicPr>
          <p:cNvPr id="7" name="Рисунок 6"/>
          <p:cNvPicPr>
            <a:picLocks noChangeAspect="1"/>
          </p:cNvPicPr>
          <p:nvPr/>
        </p:nvPicPr>
        <p:blipFill rotWithShape="1">
          <a:blip r:embed="rId3" cstate="hqprint">
            <a:extLst>
              <a:ext uri="{28A0092B-C50C-407E-A947-70E740481C1C}">
                <a14:useLocalDpi xmlns:a14="http://schemas.microsoft.com/office/drawing/2010/main" val="0"/>
              </a:ext>
            </a:extLst>
          </a:blip>
          <a:srcRect t="24308" r="2249"/>
          <a:stretch/>
        </p:blipFill>
        <p:spPr>
          <a:xfrm>
            <a:off x="505713" y="3364130"/>
            <a:ext cx="5814127" cy="2445319"/>
          </a:xfrm>
          <a:prstGeom prst="rect">
            <a:avLst/>
          </a:prstGeom>
        </p:spPr>
      </p:pic>
    </p:spTree>
    <p:extLst>
      <p:ext uri="{BB962C8B-B14F-4D97-AF65-F5344CB8AC3E}">
        <p14:creationId xmlns:p14="http://schemas.microsoft.com/office/powerpoint/2010/main" val="19751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43897-B894-1C0E-0C8A-E7CBE978EC43}"/>
              </a:ext>
            </a:extLst>
          </p:cNvPr>
          <p:cNvSpPr/>
          <p:nvPr/>
        </p:nvSpPr>
        <p:spPr>
          <a:xfrm>
            <a:off x="0" y="0"/>
            <a:ext cx="6858000" cy="9906000"/>
          </a:xfrm>
          <a:prstGeom prst="rect">
            <a:avLst/>
          </a:prstGeom>
          <a:solidFill>
            <a:schemeClr val="accent4">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A9095934-0213-8ABE-EF10-CD4A8A7AF234}"/>
              </a:ext>
            </a:extLst>
          </p:cNvPr>
          <p:cNvSpPr txBox="1"/>
          <p:nvPr/>
        </p:nvSpPr>
        <p:spPr>
          <a:xfrm>
            <a:off x="523398" y="513366"/>
            <a:ext cx="5915502" cy="1015663"/>
          </a:xfrm>
          <a:prstGeom prst="rect">
            <a:avLst/>
          </a:prstGeom>
          <a:solidFill>
            <a:schemeClr val="accent2"/>
          </a:solidFill>
          <a:ln>
            <a:noFill/>
          </a:ln>
        </p:spPr>
        <p:txBody>
          <a:bodyPr wrap="square" rtlCol="0">
            <a:spAutoFit/>
          </a:bodyPr>
          <a:lstStyle/>
          <a:p>
            <a:pPr algn="just"/>
            <a:r>
              <a:rPr lang="en-US" sz="2000" b="1" cap="all" spc="21" dirty="0">
                <a:ea typeface="Roboto Flex Normal" panose="02000000000000000000" pitchFamily="2" charset="0"/>
                <a:cs typeface="Arial" panose="020B0604020202020204" pitchFamily="34" charset="0"/>
              </a:rPr>
              <a:t>The </a:t>
            </a:r>
            <a:r>
              <a:rPr lang="en-US" sz="2000" b="1" cap="all" spc="21" dirty="0" smtClean="0">
                <a:ea typeface="Roboto Flex Normal" panose="02000000000000000000" pitchFamily="2" charset="0"/>
                <a:cs typeface="Arial" panose="020B0604020202020204" pitchFamily="34" charset="0"/>
              </a:rPr>
              <a:t>course </a:t>
            </a:r>
            <a:r>
              <a:rPr lang="en-US" sz="2000" b="1" dirty="0" smtClean="0">
                <a:latin typeface="Century Gothic" panose="020B0502020202020204" pitchFamily="34" charset="0"/>
              </a:rPr>
              <a:t>”</a:t>
            </a:r>
            <a:r>
              <a:rPr lang="en-US" sz="2000" b="1" dirty="0" smtClean="0">
                <a:latin typeface="Manrope (Основной текст)"/>
              </a:rPr>
              <a:t>MECHATRONICS FOR BUILDING INNOVATIVE POTENTIAL OF HIGHER EDUCATION</a:t>
            </a:r>
            <a:r>
              <a:rPr lang="en-US" sz="2000" b="1" dirty="0" smtClean="0">
                <a:latin typeface="Century Gothic" panose="020B0502020202020204" pitchFamily="34" charset="0"/>
              </a:rPr>
              <a:t>”</a:t>
            </a:r>
            <a:endParaRPr lang="el-GR" sz="2000" b="1" cap="all" spc="21" dirty="0">
              <a:cs typeface="Arial" panose="020B0604020202020204" pitchFamily="34" charset="0"/>
            </a:endParaRPr>
          </a:p>
        </p:txBody>
      </p:sp>
      <p:sp>
        <p:nvSpPr>
          <p:cNvPr id="5" name="TextBox 4">
            <a:extLst>
              <a:ext uri="{FF2B5EF4-FFF2-40B4-BE49-F238E27FC236}">
                <a16:creationId xmlns:a16="http://schemas.microsoft.com/office/drawing/2014/main" id="{2117F7AC-5FA3-26E1-7D24-232B545C15C3}"/>
              </a:ext>
            </a:extLst>
          </p:cNvPr>
          <p:cNvSpPr txBox="1"/>
          <p:nvPr/>
        </p:nvSpPr>
        <p:spPr>
          <a:xfrm>
            <a:off x="523398" y="1589782"/>
            <a:ext cx="5915502" cy="3046988"/>
          </a:xfrm>
          <a:prstGeom prst="rect">
            <a:avLst/>
          </a:prstGeom>
          <a:noFill/>
        </p:spPr>
        <p:txBody>
          <a:bodyPr wrap="square" rtlCol="0">
            <a:spAutoFit/>
          </a:bodyPr>
          <a:lstStyle/>
          <a:p>
            <a:pPr indent="432000" algn="just"/>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The a</a:t>
            </a:r>
            <a:r>
              <a:rPr lang="en-GB" sz="1600" b="1" i="1" dirty="0" err="1" smtClean="0">
                <a:solidFill>
                  <a:schemeClr val="bg1"/>
                </a:solidFill>
                <a:latin typeface="Manrope (Основной текст)"/>
                <a:ea typeface="Open Sans" panose="020B0606030504020204" pitchFamily="34" charset="0"/>
                <a:cs typeface="Open Sans" panose="020B0606030504020204" pitchFamily="34" charset="0"/>
              </a:rPr>
              <a:t>im</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 </a:t>
            </a:r>
            <a:r>
              <a:rPr lang="en-GB" sz="1600" b="1" i="1" dirty="0">
                <a:solidFill>
                  <a:schemeClr val="bg1"/>
                </a:solidFill>
                <a:latin typeface="Manrope (Основной текст)"/>
                <a:ea typeface="Open Sans" panose="020B0606030504020204" pitchFamily="34" charset="0"/>
                <a:cs typeface="Open Sans" panose="020B0606030504020204" pitchFamily="34" charset="0"/>
              </a:rPr>
              <a:t>of the </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course </a:t>
            </a:r>
            <a:r>
              <a:rPr lang="en-US" sz="1600" b="1" i="1" dirty="0" smtClean="0">
                <a:solidFill>
                  <a:schemeClr val="bg1"/>
                </a:solidFill>
                <a:latin typeface="Century Gothic" panose="020B0502020202020204" pitchFamily="34" charset="0"/>
              </a:rPr>
              <a:t>”</a:t>
            </a:r>
            <a:r>
              <a:rPr lang="en-US" sz="1600" b="1" i="1" dirty="0" smtClean="0">
                <a:solidFill>
                  <a:schemeClr val="bg1"/>
                </a:solidFill>
                <a:latin typeface="Manrope (Основной текст)"/>
              </a:rPr>
              <a:t>Mechatronics </a:t>
            </a:r>
            <a:r>
              <a:rPr lang="en-US" sz="1600" b="1" i="1" dirty="0">
                <a:solidFill>
                  <a:schemeClr val="bg1"/>
                </a:solidFill>
                <a:latin typeface="Manrope (Основной текст)"/>
              </a:rPr>
              <a:t>for building innovative potential of higher </a:t>
            </a:r>
            <a:r>
              <a:rPr lang="en-US" sz="1600" b="1" i="1" dirty="0" smtClean="0">
                <a:solidFill>
                  <a:schemeClr val="bg1"/>
                </a:solidFill>
                <a:latin typeface="Manrope (Основной текст)"/>
              </a:rPr>
              <a:t>education</a:t>
            </a:r>
            <a:r>
              <a:rPr lang="en-US" sz="1600" b="1" i="1" dirty="0" smtClean="0">
                <a:solidFill>
                  <a:schemeClr val="bg1"/>
                </a:solidFill>
                <a:latin typeface="Century Gothic" panose="020B0502020202020204" pitchFamily="34" charset="0"/>
              </a:rPr>
              <a:t>”</a:t>
            </a:r>
            <a:r>
              <a:rPr lang="en-US" sz="1600" b="1" i="1" dirty="0">
                <a:solidFill>
                  <a:schemeClr val="bg1"/>
                </a:solidFill>
              </a:rPr>
              <a:t> </a:t>
            </a:r>
            <a:r>
              <a:rPr lang="en-US" sz="1600" b="1" i="1" dirty="0" smtClean="0">
                <a:solidFill>
                  <a:schemeClr val="bg1"/>
                </a:solidFill>
              </a:rPr>
              <a:t>is </a:t>
            </a:r>
            <a:r>
              <a:rPr lang="en-US" sz="1600" b="1" i="1" dirty="0" smtClean="0">
                <a:solidFill>
                  <a:schemeClr val="bg1"/>
                </a:solidFill>
                <a:ea typeface="Open Sans" panose="020B0606030504020204" pitchFamily="34" charset="0"/>
                <a:cs typeface="Open Sans" panose="020B0606030504020204" pitchFamily="34" charset="0"/>
              </a:rPr>
              <a:t>providing by students of theoretical </a:t>
            </a:r>
            <a:r>
              <a:rPr lang="en-US" sz="1600" b="1" i="1" dirty="0">
                <a:solidFill>
                  <a:schemeClr val="bg1"/>
                </a:solidFill>
                <a:ea typeface="Open Sans" panose="020B0606030504020204" pitchFamily="34" charset="0"/>
                <a:cs typeface="Open Sans" panose="020B0606030504020204" pitchFamily="34" charset="0"/>
              </a:rPr>
              <a:t>knowledge and practical skills in the integration of mechanical, electronic and software components to create complex and functional mechatronic systems for the development of innovative potential higher education</a:t>
            </a:r>
            <a:r>
              <a:rPr lang="en-US" sz="1600" b="1" i="1" dirty="0" smtClean="0">
                <a:solidFill>
                  <a:schemeClr val="bg1"/>
                </a:solidFill>
                <a:ea typeface="Open Sans" panose="020B0606030504020204" pitchFamily="34" charset="0"/>
                <a:cs typeface="Open Sans" panose="020B0606030504020204" pitchFamily="34" charset="0"/>
              </a:rPr>
              <a:t>.</a:t>
            </a:r>
          </a:p>
          <a:p>
            <a:pPr indent="432000" algn="just"/>
            <a:r>
              <a:rPr lang="en-US" sz="1600" b="1" i="1" dirty="0" smtClean="0">
                <a:solidFill>
                  <a:schemeClr val="bg1"/>
                </a:solidFill>
                <a:ea typeface="Open Sans" panose="020B0606030504020204" pitchFamily="34" charset="0"/>
                <a:cs typeface="Open Sans" panose="020B0606030504020204" pitchFamily="34" charset="0"/>
              </a:rPr>
              <a:t>The course delivers to the attendants the </a:t>
            </a:r>
            <a:r>
              <a:rPr lang="en-US" sz="1600" b="1" i="1" dirty="0">
                <a:solidFill>
                  <a:schemeClr val="bg1"/>
                </a:solidFill>
                <a:ea typeface="Open Sans" panose="020B0606030504020204" pitchFamily="34" charset="0"/>
                <a:cs typeface="Open Sans" panose="020B0606030504020204" pitchFamily="34" charset="0"/>
              </a:rPr>
              <a:t>necessary knowledge and skills for the design, production and operation of complex mechatronic systems in various fields, such as automation of agro-industrial production, robotics in the agricultural sector and many others.</a:t>
            </a:r>
            <a:endParaRPr lang="el-GR" sz="1600" b="1" i="1" dirty="0">
              <a:solidFill>
                <a:schemeClr val="bg1"/>
              </a:solidFill>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39C6880-2F74-0AA8-F679-F55EC0340B43}"/>
              </a:ext>
            </a:extLst>
          </p:cNvPr>
          <p:cNvSpPr txBox="1"/>
          <p:nvPr/>
        </p:nvSpPr>
        <p:spPr>
          <a:xfrm>
            <a:off x="650399" y="4783723"/>
            <a:ext cx="1714976" cy="338554"/>
          </a:xfrm>
          <a:prstGeom prst="rect">
            <a:avLst/>
          </a:prstGeom>
          <a:noFill/>
          <a:ln>
            <a:solidFill>
              <a:schemeClr val="accent2"/>
            </a:solidFill>
          </a:ln>
        </p:spPr>
        <p:txBody>
          <a:bodyPr wrap="square" rtlCol="0">
            <a:spAutoFit/>
          </a:bodyPr>
          <a:lstStyle/>
          <a:p>
            <a:pPr marL="285750" indent="-285750">
              <a:buFont typeface="Wingdings" panose="05000000000000000000" pitchFamily="2" charset="2"/>
              <a:buChar char="Ø"/>
            </a:pPr>
            <a:r>
              <a:rPr lang="en-US" sz="1600" b="1" spc="21" dirty="0">
                <a:solidFill>
                  <a:schemeClr val="accent2"/>
                </a:solidFill>
                <a:ea typeface="Roboto Flex Normal" panose="02000000000000000000" pitchFamily="2" charset="0"/>
                <a:cs typeface="Arial" panose="020B0604020202020204" pitchFamily="34" charset="0"/>
              </a:rPr>
              <a:t>Learn more</a:t>
            </a:r>
            <a:endParaRPr lang="el-GR" sz="1600" spc="21" dirty="0">
              <a:solidFill>
                <a:schemeClr val="accent2"/>
              </a:solidFill>
              <a:cs typeface="Arial" panose="020B0604020202020204" pitchFamily="34" charset="0"/>
            </a:endParaRPr>
          </a:p>
        </p:txBody>
      </p:sp>
      <p:pic>
        <p:nvPicPr>
          <p:cNvPr id="8" name="Picture 2" descr="A group of people sitting at a table with laptops&#10;&#10;Description automatically generated">
            <a:extLst>
              <a:ext uri="{FF2B5EF4-FFF2-40B4-BE49-F238E27FC236}">
                <a16:creationId xmlns:a16="http://schemas.microsoft.com/office/drawing/2014/main" id="{30AD7007-7D70-EB55-0B33-CA24B4BBB9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34000"/>
            <a:ext cx="6858000" cy="4572000"/>
          </a:xfrm>
          <a:prstGeom prst="rect">
            <a:avLst/>
          </a:prstGeom>
        </p:spPr>
      </p:pic>
    </p:spTree>
    <p:extLst>
      <p:ext uri="{BB962C8B-B14F-4D97-AF65-F5344CB8AC3E}">
        <p14:creationId xmlns:p14="http://schemas.microsoft.com/office/powerpoint/2010/main" val="108693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43897-B894-1C0E-0C8A-E7CBE978EC43}"/>
              </a:ext>
            </a:extLst>
          </p:cNvPr>
          <p:cNvSpPr/>
          <p:nvPr/>
        </p:nvSpPr>
        <p:spPr>
          <a:xfrm>
            <a:off x="0" y="0"/>
            <a:ext cx="6858000" cy="9906000"/>
          </a:xfrm>
          <a:prstGeom prst="rect">
            <a:avLst/>
          </a:prstGeom>
          <a:solidFill>
            <a:schemeClr val="accent4">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2" descr="A group of people sitting at a table with laptops&#10;&#10;Description automatically generated">
            <a:extLst>
              <a:ext uri="{FF2B5EF4-FFF2-40B4-BE49-F238E27FC236}">
                <a16:creationId xmlns:a16="http://schemas.microsoft.com/office/drawing/2014/main" id="{30AD7007-7D70-EB55-0B33-CA24B4BBB9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34000"/>
            <a:ext cx="6858000" cy="4572000"/>
          </a:xfrm>
          <a:prstGeom prst="rect">
            <a:avLst/>
          </a:prstGeom>
        </p:spPr>
      </p:pic>
      <p:sp>
        <p:nvSpPr>
          <p:cNvPr id="4" name="TextBox 3">
            <a:extLst>
              <a:ext uri="{FF2B5EF4-FFF2-40B4-BE49-F238E27FC236}">
                <a16:creationId xmlns:a16="http://schemas.microsoft.com/office/drawing/2014/main" id="{A9095934-0213-8ABE-EF10-CD4A8A7AF234}"/>
              </a:ext>
            </a:extLst>
          </p:cNvPr>
          <p:cNvSpPr txBox="1"/>
          <p:nvPr/>
        </p:nvSpPr>
        <p:spPr>
          <a:xfrm>
            <a:off x="523398" y="513366"/>
            <a:ext cx="5953602" cy="1323439"/>
          </a:xfrm>
          <a:prstGeom prst="rect">
            <a:avLst/>
          </a:prstGeom>
          <a:solidFill>
            <a:schemeClr val="accent2"/>
          </a:solidFill>
          <a:ln>
            <a:noFill/>
          </a:ln>
        </p:spPr>
        <p:txBody>
          <a:bodyPr wrap="square" rtlCol="0">
            <a:spAutoFit/>
          </a:bodyPr>
          <a:lstStyle/>
          <a:p>
            <a:pPr algn="just"/>
            <a:r>
              <a:rPr lang="en-US" sz="2000" b="1" cap="all" spc="21" dirty="0">
                <a:ea typeface="Roboto Flex Normal" panose="02000000000000000000" pitchFamily="2" charset="0"/>
                <a:cs typeface="Arial" panose="020B0604020202020204" pitchFamily="34" charset="0"/>
              </a:rPr>
              <a:t>The </a:t>
            </a:r>
            <a:r>
              <a:rPr lang="en-US" sz="2000" b="1" cap="all" spc="21" dirty="0" smtClean="0">
                <a:ea typeface="Roboto Flex Normal" panose="02000000000000000000" pitchFamily="2" charset="0"/>
                <a:cs typeface="Arial" panose="020B0604020202020204" pitchFamily="34" charset="0"/>
              </a:rPr>
              <a:t>course </a:t>
            </a:r>
            <a:r>
              <a:rPr lang="en-US" sz="2000" b="1" dirty="0" smtClean="0">
                <a:latin typeface="Century Gothic" panose="020B0502020202020204" pitchFamily="34" charset="0"/>
              </a:rPr>
              <a:t>”</a:t>
            </a:r>
            <a:r>
              <a:rPr lang="en-US" sz="2000" b="1" dirty="0" smtClean="0"/>
              <a:t>SYSTEMS OF ARTIFICIAL INTELLIGENCE FOR BUILDING THE INNOVATIVE POTENTIAL OF HIGHER EDUCATION</a:t>
            </a:r>
            <a:r>
              <a:rPr lang="en-US" sz="2000" b="1" dirty="0" smtClean="0">
                <a:latin typeface="Century Gothic" panose="020B0502020202020204" pitchFamily="34" charset="0"/>
              </a:rPr>
              <a:t>”</a:t>
            </a:r>
            <a:endParaRPr lang="el-GR" sz="2000" b="1" spc="21" dirty="0">
              <a:cs typeface="Arial" panose="020B0604020202020204" pitchFamily="34" charset="0"/>
            </a:endParaRPr>
          </a:p>
        </p:txBody>
      </p:sp>
      <p:sp>
        <p:nvSpPr>
          <p:cNvPr id="5" name="TextBox 4">
            <a:extLst>
              <a:ext uri="{FF2B5EF4-FFF2-40B4-BE49-F238E27FC236}">
                <a16:creationId xmlns:a16="http://schemas.microsoft.com/office/drawing/2014/main" id="{2117F7AC-5FA3-26E1-7D24-232B545C15C3}"/>
              </a:ext>
            </a:extLst>
          </p:cNvPr>
          <p:cNvSpPr txBox="1"/>
          <p:nvPr/>
        </p:nvSpPr>
        <p:spPr>
          <a:xfrm>
            <a:off x="523400" y="1815687"/>
            <a:ext cx="5953600" cy="2800767"/>
          </a:xfrm>
          <a:prstGeom prst="rect">
            <a:avLst/>
          </a:prstGeom>
          <a:noFill/>
        </p:spPr>
        <p:txBody>
          <a:bodyPr wrap="square" rtlCol="0">
            <a:spAutoFit/>
          </a:bodyPr>
          <a:lstStyle/>
          <a:p>
            <a:pPr indent="432000" algn="just"/>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The a</a:t>
            </a:r>
            <a:r>
              <a:rPr lang="en-GB" sz="1600" b="1" i="1" dirty="0" err="1" smtClean="0">
                <a:solidFill>
                  <a:schemeClr val="bg1"/>
                </a:solidFill>
                <a:latin typeface="Manrope (Основной текст)"/>
                <a:ea typeface="Open Sans" panose="020B0606030504020204" pitchFamily="34" charset="0"/>
                <a:cs typeface="Open Sans" panose="020B0606030504020204" pitchFamily="34" charset="0"/>
              </a:rPr>
              <a:t>im</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 </a:t>
            </a:r>
            <a:r>
              <a:rPr lang="en-GB" sz="1600" b="1" i="1" dirty="0">
                <a:solidFill>
                  <a:schemeClr val="bg1"/>
                </a:solidFill>
                <a:latin typeface="Manrope (Основной текст)"/>
                <a:ea typeface="Open Sans" panose="020B0606030504020204" pitchFamily="34" charset="0"/>
                <a:cs typeface="Open Sans" panose="020B0606030504020204" pitchFamily="34" charset="0"/>
              </a:rPr>
              <a:t>of the </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course </a:t>
            </a:r>
            <a:r>
              <a:rPr lang="en-US" sz="1600" b="1" i="1" dirty="0" smtClean="0">
                <a:solidFill>
                  <a:schemeClr val="bg1"/>
                </a:solidFill>
                <a:latin typeface="Century Gothic" panose="020B0502020202020204" pitchFamily="34" charset="0"/>
              </a:rPr>
              <a:t>”</a:t>
            </a:r>
            <a:r>
              <a:rPr lang="en-US" sz="1600" b="1" i="1" dirty="0" smtClean="0">
                <a:solidFill>
                  <a:schemeClr val="bg1"/>
                </a:solidFill>
              </a:rPr>
              <a:t>Systems </a:t>
            </a:r>
            <a:r>
              <a:rPr lang="en-US" sz="1600" b="1" i="1" dirty="0">
                <a:solidFill>
                  <a:schemeClr val="bg1"/>
                </a:solidFill>
              </a:rPr>
              <a:t>of artificial intelligence for building the innovative potential of higher education</a:t>
            </a:r>
            <a:r>
              <a:rPr lang="en-US" sz="1600" b="1" i="1" dirty="0" smtClean="0">
                <a:solidFill>
                  <a:schemeClr val="bg1"/>
                </a:solidFill>
                <a:latin typeface="Century Gothic" panose="020B0502020202020204" pitchFamily="34" charset="0"/>
              </a:rPr>
              <a:t>”</a:t>
            </a:r>
            <a:r>
              <a:rPr lang="en-US" sz="1600" b="1" i="1" dirty="0">
                <a:solidFill>
                  <a:schemeClr val="bg1"/>
                </a:solidFill>
              </a:rPr>
              <a:t> is connected </a:t>
            </a:r>
            <a:r>
              <a:rPr lang="en-US" sz="1600" b="1" i="1" dirty="0" smtClean="0">
                <a:solidFill>
                  <a:schemeClr val="bg1"/>
                </a:solidFill>
              </a:rPr>
              <a:t>with providing students </a:t>
            </a:r>
            <a:r>
              <a:rPr lang="en-US" sz="1600" b="1" i="1" dirty="0">
                <a:solidFill>
                  <a:schemeClr val="bg1"/>
                </a:solidFill>
              </a:rPr>
              <a:t>with theoretical knowledge and practical skills </a:t>
            </a:r>
            <a:r>
              <a:rPr lang="en-US" sz="1600" b="1" i="1" dirty="0" smtClean="0">
                <a:solidFill>
                  <a:schemeClr val="bg1"/>
                </a:solidFill>
              </a:rPr>
              <a:t>regarding the </a:t>
            </a:r>
            <a:r>
              <a:rPr lang="en-US" sz="1600" b="1" i="1" dirty="0">
                <a:solidFill>
                  <a:schemeClr val="bg1"/>
                </a:solidFill>
              </a:rPr>
              <a:t>development and use of artificial intelligence systems in technical </a:t>
            </a:r>
            <a:r>
              <a:rPr lang="en-US" sz="1600" b="1" i="1" dirty="0" smtClean="0">
                <a:solidFill>
                  <a:schemeClr val="bg1"/>
                </a:solidFill>
              </a:rPr>
              <a:t>systems and strengthening </a:t>
            </a:r>
            <a:r>
              <a:rPr lang="en-US" sz="1600" b="1" i="1" dirty="0">
                <a:solidFill>
                  <a:schemeClr val="bg1"/>
                </a:solidFill>
              </a:rPr>
              <a:t>the innovative potential of higher </a:t>
            </a:r>
            <a:r>
              <a:rPr lang="en-US" sz="1600" b="1" i="1" dirty="0" smtClean="0">
                <a:solidFill>
                  <a:schemeClr val="bg1"/>
                </a:solidFill>
              </a:rPr>
              <a:t>education</a:t>
            </a:r>
            <a:r>
              <a:rPr lang="en-US" sz="1600" dirty="0" smtClean="0">
                <a:solidFill>
                  <a:schemeClr val="bg1"/>
                </a:solidFill>
                <a:ea typeface="Open Sans" panose="020B0606030504020204" pitchFamily="34" charset="0"/>
                <a:cs typeface="Open Sans" panose="020B0606030504020204" pitchFamily="34" charset="0"/>
              </a:rPr>
              <a:t>.</a:t>
            </a:r>
            <a:endParaRPr lang="ru-RU" sz="1600" dirty="0" smtClean="0">
              <a:solidFill>
                <a:schemeClr val="bg1"/>
              </a:solidFill>
              <a:ea typeface="Open Sans" panose="020B0606030504020204" pitchFamily="34" charset="0"/>
              <a:cs typeface="Open Sans" panose="020B0606030504020204" pitchFamily="34" charset="0"/>
            </a:endParaRPr>
          </a:p>
          <a:p>
            <a:pPr indent="432000" algn="just"/>
            <a:r>
              <a:rPr lang="en-GB" sz="1600" b="1" i="1" dirty="0" smtClean="0">
                <a:solidFill>
                  <a:schemeClr val="bg1"/>
                </a:solidFill>
                <a:ea typeface="Open Sans" panose="020B0606030504020204" pitchFamily="34" charset="0"/>
                <a:cs typeface="Open Sans" panose="020B0606030504020204" pitchFamily="34" charset="0"/>
              </a:rPr>
              <a:t>The course </a:t>
            </a:r>
            <a:r>
              <a:rPr lang="en-US" sz="1600" b="1" i="1" dirty="0" smtClean="0">
                <a:solidFill>
                  <a:schemeClr val="bg1"/>
                </a:solidFill>
                <a:ea typeface="Open Sans" panose="020B0606030504020204" pitchFamily="34" charset="0"/>
                <a:cs typeface="Open Sans" panose="020B0606030504020204" pitchFamily="34" charset="0"/>
              </a:rPr>
              <a:t>students will obtain the knowledge </a:t>
            </a:r>
            <a:r>
              <a:rPr lang="en-US" sz="1600" b="1" i="1" dirty="0">
                <a:solidFill>
                  <a:schemeClr val="bg1"/>
                </a:solidFill>
                <a:ea typeface="Open Sans" panose="020B0606030504020204" pitchFamily="34" charset="0"/>
                <a:cs typeface="Open Sans" panose="020B0606030504020204" pitchFamily="34" charset="0"/>
              </a:rPr>
              <a:t>and </a:t>
            </a:r>
            <a:r>
              <a:rPr lang="en-US" sz="1600" b="1" i="1" dirty="0" smtClean="0">
                <a:solidFill>
                  <a:schemeClr val="bg1"/>
                </a:solidFill>
                <a:ea typeface="Open Sans" panose="020B0606030504020204" pitchFamily="34" charset="0"/>
                <a:cs typeface="Open Sans" panose="020B0606030504020204" pitchFamily="34" charset="0"/>
              </a:rPr>
              <a:t>practical skills </a:t>
            </a:r>
            <a:r>
              <a:rPr lang="en-US" sz="1600" b="1" i="1" dirty="0">
                <a:solidFill>
                  <a:schemeClr val="bg1"/>
                </a:solidFill>
                <a:ea typeface="Open Sans" panose="020B0606030504020204" pitchFamily="34" charset="0"/>
                <a:cs typeface="Open Sans" panose="020B0606030504020204" pitchFamily="34" charset="0"/>
              </a:rPr>
              <a:t>for the design, production and operation of artificial intelligence systems in various </a:t>
            </a:r>
            <a:r>
              <a:rPr lang="en-US" sz="1600" b="1" i="1" dirty="0" smtClean="0">
                <a:solidFill>
                  <a:schemeClr val="bg1"/>
                </a:solidFill>
                <a:ea typeface="Open Sans" panose="020B0606030504020204" pitchFamily="34" charset="0"/>
                <a:cs typeface="Open Sans" panose="020B0606030504020204" pitchFamily="34" charset="0"/>
              </a:rPr>
              <a:t>fields (</a:t>
            </a:r>
            <a:r>
              <a:rPr lang="en-US" sz="1600" b="1" i="1" dirty="0">
                <a:solidFill>
                  <a:schemeClr val="bg1"/>
                </a:solidFill>
                <a:ea typeface="Open Sans" panose="020B0606030504020204" pitchFamily="34" charset="0"/>
                <a:cs typeface="Open Sans" panose="020B0606030504020204" pitchFamily="34" charset="0"/>
              </a:rPr>
              <a:t>agricultural </a:t>
            </a:r>
            <a:r>
              <a:rPr lang="en-US" sz="1600" b="1" i="1" dirty="0" smtClean="0">
                <a:solidFill>
                  <a:schemeClr val="bg1"/>
                </a:solidFill>
                <a:ea typeface="Open Sans" panose="020B0606030504020204" pitchFamily="34" charset="0"/>
                <a:cs typeface="Open Sans" panose="020B0606030504020204" pitchFamily="34" charset="0"/>
              </a:rPr>
              <a:t>production, automation, robotics, and </a:t>
            </a:r>
            <a:r>
              <a:rPr lang="en-US" sz="1600" b="1" i="1" dirty="0">
                <a:solidFill>
                  <a:schemeClr val="bg1"/>
                </a:solidFill>
                <a:ea typeface="Open Sans" panose="020B0606030504020204" pitchFamily="34" charset="0"/>
                <a:cs typeface="Open Sans" panose="020B0606030504020204" pitchFamily="34" charset="0"/>
              </a:rPr>
              <a:t>many </a:t>
            </a:r>
            <a:r>
              <a:rPr lang="en-US" sz="1600" b="1" i="1" dirty="0" smtClean="0">
                <a:solidFill>
                  <a:schemeClr val="bg1"/>
                </a:solidFill>
                <a:ea typeface="Open Sans" panose="020B0606030504020204" pitchFamily="34" charset="0"/>
                <a:cs typeface="Open Sans" panose="020B0606030504020204" pitchFamily="34" charset="0"/>
              </a:rPr>
              <a:t>others).</a:t>
            </a:r>
            <a:endParaRPr lang="el-GR" sz="1600" b="1" i="1" dirty="0">
              <a:solidFill>
                <a:schemeClr val="bg1"/>
              </a:solidFill>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39C6880-2F74-0AA8-F679-F55EC0340B43}"/>
              </a:ext>
            </a:extLst>
          </p:cNvPr>
          <p:cNvSpPr txBox="1"/>
          <p:nvPr/>
        </p:nvSpPr>
        <p:spPr>
          <a:xfrm>
            <a:off x="650399" y="4783723"/>
            <a:ext cx="1714976" cy="338554"/>
          </a:xfrm>
          <a:prstGeom prst="rect">
            <a:avLst/>
          </a:prstGeom>
          <a:noFill/>
          <a:ln>
            <a:solidFill>
              <a:schemeClr val="accent2"/>
            </a:solidFill>
          </a:ln>
        </p:spPr>
        <p:txBody>
          <a:bodyPr wrap="square" rtlCol="0">
            <a:spAutoFit/>
          </a:bodyPr>
          <a:lstStyle/>
          <a:p>
            <a:pPr marL="285750" indent="-285750">
              <a:buFont typeface="Wingdings" panose="05000000000000000000" pitchFamily="2" charset="2"/>
              <a:buChar char="Ø"/>
            </a:pPr>
            <a:r>
              <a:rPr lang="en-US" sz="1600" b="1" spc="21" dirty="0">
                <a:solidFill>
                  <a:schemeClr val="accent2"/>
                </a:solidFill>
                <a:ea typeface="Roboto Flex Normal" panose="02000000000000000000" pitchFamily="2" charset="0"/>
                <a:cs typeface="Arial" panose="020B0604020202020204" pitchFamily="34" charset="0"/>
              </a:rPr>
              <a:t>Learn more</a:t>
            </a:r>
            <a:endParaRPr lang="el-GR" sz="1600" spc="21" dirty="0">
              <a:solidFill>
                <a:schemeClr val="accent2"/>
              </a:solidFill>
              <a:cs typeface="Arial" panose="020B0604020202020204" pitchFamily="34" charset="0"/>
            </a:endParaRPr>
          </a:p>
        </p:txBody>
      </p:sp>
    </p:spTree>
    <p:extLst>
      <p:ext uri="{BB962C8B-B14F-4D97-AF65-F5344CB8AC3E}">
        <p14:creationId xmlns:p14="http://schemas.microsoft.com/office/powerpoint/2010/main" val="153075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955D803-0352-2017-262B-0C2ECF5D06D1}"/>
              </a:ext>
            </a:extLst>
          </p:cNvPr>
          <p:cNvSpPr>
            <a:spLocks/>
          </p:cNvSpPr>
          <p:nvPr/>
        </p:nvSpPr>
        <p:spPr>
          <a:xfrm>
            <a:off x="0" y="-1"/>
            <a:ext cx="6858000" cy="50551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Graphic 1">
            <a:extLst>
              <a:ext uri="{FF2B5EF4-FFF2-40B4-BE49-F238E27FC236}">
                <a16:creationId xmlns:a16="http://schemas.microsoft.com/office/drawing/2014/main" id="{1F1BBF43-003E-E53A-47D8-38CB35065362}"/>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64" t="9221" r="2794" b="12593"/>
          <a:stretch/>
        </p:blipFill>
        <p:spPr>
          <a:xfrm>
            <a:off x="0" y="4953000"/>
            <a:ext cx="6858000" cy="4953000"/>
          </a:xfrm>
          <a:prstGeom prst="rect">
            <a:avLst/>
          </a:prstGeom>
        </p:spPr>
      </p:pic>
      <p:sp>
        <p:nvSpPr>
          <p:cNvPr id="26" name="TextBox 25">
            <a:extLst>
              <a:ext uri="{FF2B5EF4-FFF2-40B4-BE49-F238E27FC236}">
                <a16:creationId xmlns:a16="http://schemas.microsoft.com/office/drawing/2014/main" id="{A0BD7F1D-A8CE-869E-CE2D-B8254BD241A0}"/>
              </a:ext>
            </a:extLst>
          </p:cNvPr>
          <p:cNvSpPr txBox="1"/>
          <p:nvPr/>
        </p:nvSpPr>
        <p:spPr>
          <a:xfrm>
            <a:off x="406401" y="513366"/>
            <a:ext cx="6191816" cy="369332"/>
          </a:xfrm>
          <a:prstGeom prst="rect">
            <a:avLst/>
          </a:prstGeom>
          <a:solidFill>
            <a:schemeClr val="tx1"/>
          </a:solidFill>
          <a:ln>
            <a:solidFill>
              <a:schemeClr val="accent4"/>
            </a:solidFill>
          </a:ln>
        </p:spPr>
        <p:txBody>
          <a:bodyPr wrap="square" rtlCol="0">
            <a:spAutoFit/>
          </a:bodyPr>
          <a:lstStyle/>
          <a:p>
            <a:r>
              <a:rPr lang="en-US" b="1" cap="all" spc="21" dirty="0" smtClean="0">
                <a:solidFill>
                  <a:schemeClr val="accent2"/>
                </a:solidFill>
                <a:ea typeface="Roboto Flex Normal" panose="02000000000000000000" pitchFamily="2" charset="0"/>
                <a:cs typeface="Arial" panose="020B0604020202020204" pitchFamily="34" charset="0"/>
              </a:rPr>
              <a:t>Instructor YURII ROMASEVYCH</a:t>
            </a:r>
            <a:endParaRPr lang="el-GR" b="1" cap="all" spc="21" dirty="0">
              <a:solidFill>
                <a:schemeClr val="accent2"/>
              </a:solidFill>
              <a:ea typeface="Roboto Flex Normal"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8D5507A1-7712-B642-4F83-B2DEB86E77FC}"/>
              </a:ext>
            </a:extLst>
          </p:cNvPr>
          <p:cNvSpPr txBox="1"/>
          <p:nvPr/>
        </p:nvSpPr>
        <p:spPr>
          <a:xfrm>
            <a:off x="700857" y="5403542"/>
            <a:ext cx="5897360" cy="369332"/>
          </a:xfrm>
          <a:prstGeom prst="rect">
            <a:avLst/>
          </a:prstGeom>
          <a:solidFill>
            <a:schemeClr val="bg1"/>
          </a:solidFill>
          <a:ln>
            <a:solidFill>
              <a:schemeClr val="bg1"/>
            </a:solidFill>
          </a:ln>
        </p:spPr>
        <p:txBody>
          <a:bodyPr wrap="square" rtlCol="0">
            <a:spAutoFit/>
          </a:bodyPr>
          <a:lstStyle/>
          <a:p>
            <a:r>
              <a:rPr lang="en-US" b="1" cap="all" spc="21" dirty="0" smtClean="0">
                <a:ea typeface="Roboto Flex Normal" panose="02000000000000000000" pitchFamily="2" charset="0"/>
                <a:cs typeface="Arial" panose="020B0604020202020204" pitchFamily="34" charset="0"/>
              </a:rPr>
              <a:t>instructor </a:t>
            </a:r>
            <a:r>
              <a:rPr lang="en-US" b="1" cap="all" spc="21" dirty="0" err="1" smtClean="0">
                <a:ea typeface="Roboto Flex Normal" panose="02000000000000000000" pitchFamily="2" charset="0"/>
                <a:cs typeface="Arial" panose="020B0604020202020204" pitchFamily="34" charset="0"/>
              </a:rPr>
              <a:t>mykola</a:t>
            </a:r>
            <a:r>
              <a:rPr lang="en-US" b="1" cap="all" spc="21" dirty="0" smtClean="0">
                <a:ea typeface="Roboto Flex Normal" panose="02000000000000000000" pitchFamily="2" charset="0"/>
                <a:cs typeface="Arial" panose="020B0604020202020204" pitchFamily="34" charset="0"/>
              </a:rPr>
              <a:t> </a:t>
            </a:r>
            <a:r>
              <a:rPr lang="en-US" b="1" cap="all" spc="21" dirty="0" err="1" smtClean="0">
                <a:ea typeface="Roboto Flex Normal" panose="02000000000000000000" pitchFamily="2" charset="0"/>
                <a:cs typeface="Arial" panose="020B0604020202020204" pitchFamily="34" charset="0"/>
              </a:rPr>
              <a:t>korobko</a:t>
            </a:r>
            <a:endParaRPr lang="el-GR" cap="all" spc="21" dirty="0">
              <a:cs typeface="Arial" panose="020B0604020202020204" pitchFamily="34" charset="0"/>
            </a:endParaRPr>
          </a:p>
        </p:txBody>
      </p:sp>
      <p:sp>
        <p:nvSpPr>
          <p:cNvPr id="29" name="TextBox 28">
            <a:extLst>
              <a:ext uri="{FF2B5EF4-FFF2-40B4-BE49-F238E27FC236}">
                <a16:creationId xmlns:a16="http://schemas.microsoft.com/office/drawing/2014/main" id="{3F69B3C8-1A30-A13B-0403-FF0DFFE0A5D4}"/>
              </a:ext>
            </a:extLst>
          </p:cNvPr>
          <p:cNvSpPr txBox="1"/>
          <p:nvPr/>
        </p:nvSpPr>
        <p:spPr>
          <a:xfrm>
            <a:off x="561499" y="4408112"/>
            <a:ext cx="1714976" cy="338554"/>
          </a:xfrm>
          <a:prstGeom prst="rect">
            <a:avLst/>
          </a:prstGeom>
          <a:noFill/>
          <a:ln>
            <a:solidFill>
              <a:schemeClr val="accent4"/>
            </a:solidFill>
          </a:ln>
        </p:spPr>
        <p:txBody>
          <a:bodyPr wrap="square" rtlCol="0">
            <a:spAutoFit/>
          </a:bodyPr>
          <a:lstStyle/>
          <a:p>
            <a:pPr marL="285750" indent="-285750">
              <a:buFont typeface="Wingdings" panose="05000000000000000000" pitchFamily="2" charset="2"/>
              <a:buChar char="Ø"/>
            </a:pPr>
            <a:r>
              <a:rPr lang="en-US" sz="1600" b="1" spc="21" dirty="0">
                <a:ea typeface="Roboto Flex Normal" panose="02000000000000000000" pitchFamily="2" charset="0"/>
                <a:cs typeface="Arial" panose="020B0604020202020204" pitchFamily="34" charset="0"/>
              </a:rPr>
              <a:t>Learn more</a:t>
            </a:r>
            <a:endParaRPr lang="el-GR" sz="1600" spc="21" dirty="0">
              <a:cs typeface="Arial" panose="020B0604020202020204" pitchFamily="34" charset="0"/>
            </a:endParaRPr>
          </a:p>
        </p:txBody>
      </p:sp>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4876" b="25862"/>
          <a:stretch/>
        </p:blipFill>
        <p:spPr>
          <a:xfrm>
            <a:off x="3705226" y="6121307"/>
            <a:ext cx="2873942" cy="3250112"/>
          </a:xfrm>
          <a:prstGeom prst="rect">
            <a:avLst/>
          </a:prstGeom>
        </p:spPr>
      </p:pic>
      <p:pic>
        <p:nvPicPr>
          <p:cNvPr id="5" name="Рисунок 4"/>
          <p:cNvPicPr>
            <a:picLocks noChangeAspect="1"/>
          </p:cNvPicPr>
          <p:nvPr/>
        </p:nvPicPr>
        <p:blipFill rotWithShape="1">
          <a:blip r:embed="rId6">
            <a:extLst>
              <a:ext uri="{28A0092B-C50C-407E-A947-70E740481C1C}">
                <a14:useLocalDpi xmlns:a14="http://schemas.microsoft.com/office/drawing/2010/main" val="0"/>
              </a:ext>
            </a:extLst>
          </a:blip>
          <a:srcRect l="9003" t="4858" r="17293" b="26984"/>
          <a:stretch/>
        </p:blipFill>
        <p:spPr>
          <a:xfrm>
            <a:off x="3585550" y="1089032"/>
            <a:ext cx="3012667" cy="3221085"/>
          </a:xfrm>
          <a:prstGeom prst="rect">
            <a:avLst/>
          </a:prstGeom>
        </p:spPr>
      </p:pic>
      <p:sp>
        <p:nvSpPr>
          <p:cNvPr id="13" name="TextBox 12">
            <a:extLst>
              <a:ext uri="{FF2B5EF4-FFF2-40B4-BE49-F238E27FC236}">
                <a16:creationId xmlns:a16="http://schemas.microsoft.com/office/drawing/2014/main" id="{2117F7AC-5FA3-26E1-7D24-232B545C15C3}"/>
              </a:ext>
            </a:extLst>
          </p:cNvPr>
          <p:cNvSpPr txBox="1"/>
          <p:nvPr/>
        </p:nvSpPr>
        <p:spPr>
          <a:xfrm>
            <a:off x="368301" y="6144203"/>
            <a:ext cx="3108324" cy="3293209"/>
          </a:xfrm>
          <a:prstGeom prst="rect">
            <a:avLst/>
          </a:prstGeom>
          <a:noFill/>
        </p:spPr>
        <p:txBody>
          <a:bodyPr wrap="square" rtlCol="0">
            <a:spAutoFit/>
          </a:bodyPr>
          <a:lstStyle/>
          <a:p>
            <a:pPr indent="432000" algn="just"/>
            <a:r>
              <a:rPr lang="en-US" sz="1600" b="1" i="1" dirty="0" err="1">
                <a:solidFill>
                  <a:schemeClr val="bg1"/>
                </a:solidFill>
                <a:latin typeface="Manrope (Основной текст)"/>
                <a:ea typeface="Open Sans" panose="020B0606030504020204" pitchFamily="34" charset="0"/>
                <a:cs typeface="Open Sans" panose="020B0606030504020204" pitchFamily="34" charset="0"/>
              </a:rPr>
              <a:t>Mykola</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 </a:t>
            </a:r>
            <a:r>
              <a:rPr lang="en-US" sz="1600" b="1" i="1" dirty="0" err="1">
                <a:solidFill>
                  <a:schemeClr val="bg1"/>
                </a:solidFill>
                <a:latin typeface="Manrope (Основной текст)"/>
                <a:ea typeface="Open Sans" panose="020B0606030504020204" pitchFamily="34" charset="0"/>
                <a:cs typeface="Open Sans" panose="020B0606030504020204" pitchFamily="34" charset="0"/>
              </a:rPr>
              <a:t>Korobko</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 is a </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scientific </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and pedagogical worker with </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20</a:t>
            </a:r>
            <a:r>
              <a:rPr lang="uk-UA" sz="1600" b="1" i="1" dirty="0" smtClean="0">
                <a:solidFill>
                  <a:schemeClr val="bg1"/>
                </a:solidFill>
                <a:latin typeface="Manrope (Основной текст)"/>
                <a:ea typeface="Open Sans" panose="020B0606030504020204" pitchFamily="34" charset="0"/>
                <a:cs typeface="Open Sans" panose="020B0606030504020204" pitchFamily="34" charset="0"/>
              </a:rPr>
              <a:t>-</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years experience</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 His pedagogical </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works </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are devoted to training courses in </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M</a:t>
            </a:r>
            <a:r>
              <a:rPr lang="en-US" sz="1600" b="1" i="1" dirty="0" err="1" smtClean="0">
                <a:solidFill>
                  <a:schemeClr val="bg1"/>
                </a:solidFill>
                <a:latin typeface="Manrope (Основной текст)"/>
                <a:ea typeface="Open Sans" panose="020B0606030504020204" pitchFamily="34" charset="0"/>
                <a:cs typeface="Open Sans" panose="020B0606030504020204" pitchFamily="34" charset="0"/>
              </a:rPr>
              <a:t>echanical</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 Engineering</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 </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His activities in </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the educational and scientific </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fields has a strong </a:t>
            </a:r>
            <a:r>
              <a:rPr lang="en-US" sz="1600" b="1" i="1" dirty="0">
                <a:solidFill>
                  <a:schemeClr val="bg1"/>
                </a:solidFill>
                <a:latin typeface="Manrope (Основной текст)"/>
                <a:ea typeface="Open Sans" panose="020B0606030504020204" pitchFamily="34" charset="0"/>
                <a:cs typeface="Open Sans" panose="020B0606030504020204" pitchFamily="34" charset="0"/>
              </a:rPr>
              <a:t>practical orientation</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 </a:t>
            </a:r>
            <a:r>
              <a:rPr lang="en-GB" sz="1600" b="1" i="1" dirty="0" smtClean="0">
                <a:solidFill>
                  <a:schemeClr val="bg1"/>
                </a:solidFill>
                <a:latin typeface="Manrope (Основной текст)"/>
                <a:ea typeface="Open Sans" panose="020B0606030504020204" pitchFamily="34" charset="0"/>
                <a:cs typeface="Open Sans" panose="020B0606030504020204" pitchFamily="34" charset="0"/>
              </a:rPr>
              <a:t>Some of his h</a:t>
            </a:r>
            <a:r>
              <a:rPr lang="en-US" sz="1600" b="1" i="1" dirty="0" err="1" smtClean="0">
                <a:solidFill>
                  <a:schemeClr val="bg1"/>
                </a:solidFill>
                <a:latin typeface="Manrope (Основной текст)"/>
                <a:ea typeface="Open Sans" panose="020B0606030504020204" pitchFamily="34" charset="0"/>
                <a:cs typeface="Open Sans" panose="020B0606030504020204" pitchFamily="34" charset="0"/>
              </a:rPr>
              <a:t>andbooks</a:t>
            </a:r>
            <a:r>
              <a:rPr lang="en-US" sz="1600" b="1" i="1" dirty="0" smtClean="0">
                <a:solidFill>
                  <a:schemeClr val="bg1"/>
                </a:solidFill>
                <a:latin typeface="Manrope (Основной текст)"/>
                <a:ea typeface="Open Sans" panose="020B0606030504020204" pitchFamily="34" charset="0"/>
                <a:cs typeface="Open Sans" panose="020B0606030504020204" pitchFamily="34" charset="0"/>
              </a:rPr>
              <a:t> are very popular for the training engineering courses.</a:t>
            </a:r>
            <a:endParaRPr lang="el-GR" sz="1600" b="1" i="1" dirty="0">
              <a:solidFill>
                <a:schemeClr val="bg1"/>
              </a:solidFill>
              <a:latin typeface="Manrope (Основной текст)"/>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117F7AC-5FA3-26E1-7D24-232B545C15C3}"/>
              </a:ext>
            </a:extLst>
          </p:cNvPr>
          <p:cNvSpPr txBox="1"/>
          <p:nvPr/>
        </p:nvSpPr>
        <p:spPr>
          <a:xfrm>
            <a:off x="231776" y="1054578"/>
            <a:ext cx="3244849" cy="3293209"/>
          </a:xfrm>
          <a:prstGeom prst="rect">
            <a:avLst/>
          </a:prstGeom>
          <a:noFill/>
        </p:spPr>
        <p:txBody>
          <a:bodyPr wrap="square" rtlCol="0">
            <a:spAutoFit/>
          </a:bodyPr>
          <a:lstStyle/>
          <a:p>
            <a:pPr indent="432000" algn="just"/>
            <a:r>
              <a:rPr lang="en-US" sz="1600" b="1" i="1" dirty="0" err="1">
                <a:latin typeface="Manrope (Основной текст)"/>
                <a:ea typeface="Open Sans" panose="020B0606030504020204" pitchFamily="34" charset="0"/>
                <a:cs typeface="Open Sans" panose="020B0606030504020204" pitchFamily="34" charset="0"/>
              </a:rPr>
              <a:t>Yuriy</a:t>
            </a:r>
            <a:r>
              <a:rPr lang="en-US" sz="1600" b="1" i="1" dirty="0">
                <a:latin typeface="Manrope (Основной текст)"/>
                <a:ea typeface="Open Sans" panose="020B0606030504020204" pitchFamily="34" charset="0"/>
                <a:cs typeface="Open Sans" panose="020B0606030504020204" pitchFamily="34" charset="0"/>
              </a:rPr>
              <a:t> </a:t>
            </a:r>
            <a:r>
              <a:rPr lang="en-US" sz="1600" b="1" i="1" dirty="0" err="1">
                <a:latin typeface="Manrope (Основной текст)"/>
                <a:ea typeface="Open Sans" panose="020B0606030504020204" pitchFamily="34" charset="0"/>
                <a:cs typeface="Open Sans" panose="020B0606030504020204" pitchFamily="34" charset="0"/>
              </a:rPr>
              <a:t>Romasevych</a:t>
            </a:r>
            <a:r>
              <a:rPr lang="en-US" sz="1600" b="1" i="1" dirty="0">
                <a:latin typeface="Manrope (Основной текст)"/>
                <a:ea typeface="Open Sans" panose="020B0606030504020204" pitchFamily="34" charset="0"/>
                <a:cs typeface="Open Sans" panose="020B0606030504020204" pitchFamily="34" charset="0"/>
              </a:rPr>
              <a:t> is a highly skilled scholar, who developed many educational courses in Mechanical Engineering, Applied Mathematics, and Artificial Intelligence. His 16-year experience in educational and scientific activities has been awarded many state honors. He </a:t>
            </a:r>
            <a:r>
              <a:rPr lang="en-US" sz="1600" b="1" i="1" dirty="0" smtClean="0">
                <a:latin typeface="Manrope (Основной текст)"/>
                <a:ea typeface="Open Sans" panose="020B0606030504020204" pitchFamily="34" charset="0"/>
                <a:cs typeface="Open Sans" panose="020B0606030504020204" pitchFamily="34" charset="0"/>
              </a:rPr>
              <a:t>received </a:t>
            </a:r>
            <a:r>
              <a:rPr lang="en-US" sz="1600" b="1" i="1" dirty="0">
                <a:latin typeface="Manrope (Основной текст)"/>
                <a:ea typeface="Open Sans" panose="020B0606030504020204" pitchFamily="34" charset="0"/>
                <a:cs typeface="Open Sans" panose="020B0606030504020204" pitchFamily="34" charset="0"/>
              </a:rPr>
              <a:t>scholarships for young scientists and carried out six scientific projects.</a:t>
            </a:r>
            <a:endParaRPr lang="el-GR" sz="1600" b="1" i="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094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ADC4D39E-7765-9368-6ADD-A2528FD4C5B9}"/>
              </a:ext>
            </a:extLst>
          </p:cNvPr>
          <p:cNvSpPr>
            <a:spLocks/>
          </p:cNvSpPr>
          <p:nvPr/>
        </p:nvSpPr>
        <p:spPr>
          <a:xfrm>
            <a:off x="0" y="-1"/>
            <a:ext cx="6858000" cy="48369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Graphic 7">
            <a:extLst>
              <a:ext uri="{FF2B5EF4-FFF2-40B4-BE49-F238E27FC236}">
                <a16:creationId xmlns:a16="http://schemas.microsoft.com/office/drawing/2014/main" id="{3989A06A-653D-8C9E-375A-C35AAEF20A95}"/>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64" t="9221" r="2794" b="12593"/>
          <a:stretch/>
        </p:blipFill>
        <p:spPr>
          <a:xfrm>
            <a:off x="0" y="4655042"/>
            <a:ext cx="6858000" cy="5245100"/>
          </a:xfrm>
          <a:prstGeom prst="rect">
            <a:avLst/>
          </a:prstGeom>
        </p:spPr>
      </p:pic>
      <p:pic>
        <p:nvPicPr>
          <p:cNvPr id="22" name="Graphic 21">
            <a:extLst>
              <a:ext uri="{FF2B5EF4-FFF2-40B4-BE49-F238E27FC236}">
                <a16:creationId xmlns:a16="http://schemas.microsoft.com/office/drawing/2014/main" id="{976F5693-606F-00D0-A946-8939CD98581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04169" y="7663098"/>
            <a:ext cx="3628908" cy="520855"/>
          </a:xfrm>
          <a:prstGeom prst="rect">
            <a:avLst/>
          </a:prstGeom>
        </p:spPr>
      </p:pic>
      <p:pic>
        <p:nvPicPr>
          <p:cNvPr id="25" name="Graphic 24">
            <a:extLst>
              <a:ext uri="{FF2B5EF4-FFF2-40B4-BE49-F238E27FC236}">
                <a16:creationId xmlns:a16="http://schemas.microsoft.com/office/drawing/2014/main" id="{CE8F055D-9706-FDF0-BDC2-AE0A41558E1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39758" y="9003307"/>
            <a:ext cx="4378484" cy="653762"/>
          </a:xfrm>
          <a:prstGeom prst="rect">
            <a:avLst/>
          </a:prstGeom>
        </p:spPr>
      </p:pic>
      <p:sp>
        <p:nvSpPr>
          <p:cNvPr id="26" name="TextBox 25">
            <a:extLst>
              <a:ext uri="{FF2B5EF4-FFF2-40B4-BE49-F238E27FC236}">
                <a16:creationId xmlns:a16="http://schemas.microsoft.com/office/drawing/2014/main" id="{198860A8-326A-2248-C1AC-2FECED6F114B}"/>
              </a:ext>
            </a:extLst>
          </p:cNvPr>
          <p:cNvSpPr txBox="1"/>
          <p:nvPr/>
        </p:nvSpPr>
        <p:spPr>
          <a:xfrm>
            <a:off x="1028686" y="5143958"/>
            <a:ext cx="4613945" cy="423321"/>
          </a:xfrm>
          <a:prstGeom prst="rect">
            <a:avLst/>
          </a:prstGeom>
          <a:noFill/>
        </p:spPr>
        <p:txBody>
          <a:bodyPr wrap="square" lIns="91440" tIns="45720" rIns="91440" bIns="45720" rtlCol="0" anchor="t">
            <a:spAutoFit/>
          </a:bodyPr>
          <a:lstStyle/>
          <a:p>
            <a:pPr algn="ctr">
              <a:lnSpc>
                <a:spcPct val="130000"/>
              </a:lnSpc>
              <a:spcAft>
                <a:spcPts val="800"/>
              </a:spcAft>
            </a:pPr>
            <a:r>
              <a:rPr lang="el-GR" sz="1800" b="1" kern="0" dirty="0">
                <a:solidFill>
                  <a:srgbClr val="59FFB6"/>
                </a:solidFill>
                <a:effectLst/>
                <a:latin typeface="+mj-lt"/>
                <a:ea typeface="Times New Roman" panose="02020603050405020304" pitchFamily="18" charset="0"/>
                <a:cs typeface="Calibri" panose="020F0502020204030204" pitchFamily="34" charset="0"/>
              </a:rPr>
              <a:t>treaty-project.eu</a:t>
            </a:r>
            <a:endParaRPr lang="el-GR" sz="1800" kern="100" dirty="0">
              <a:effectLst/>
              <a:latin typeface="+mj-lt"/>
              <a:ea typeface="Calibri" panose="020F0502020204030204" pitchFamily="34" charset="0"/>
              <a:cs typeface="Calibri" panose="020F0502020204030204" pitchFamily="34" charset="0"/>
            </a:endParaRPr>
          </a:p>
        </p:txBody>
      </p:sp>
      <p:cxnSp>
        <p:nvCxnSpPr>
          <p:cNvPr id="38" name="Straight Connector 37">
            <a:extLst>
              <a:ext uri="{FF2B5EF4-FFF2-40B4-BE49-F238E27FC236}">
                <a16:creationId xmlns:a16="http://schemas.microsoft.com/office/drawing/2014/main" id="{7F356E8B-0CDC-AE1B-DB6D-5DA7ADE3B178}"/>
              </a:ext>
            </a:extLst>
          </p:cNvPr>
          <p:cNvCxnSpPr>
            <a:cxnSpLocks/>
          </p:cNvCxnSpPr>
          <p:nvPr/>
        </p:nvCxnSpPr>
        <p:spPr>
          <a:xfrm>
            <a:off x="1701800" y="6994486"/>
            <a:ext cx="345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199F0B4A-D599-1631-E2C8-0979950CF6E5}"/>
              </a:ext>
            </a:extLst>
          </p:cNvPr>
          <p:cNvGrpSpPr/>
          <p:nvPr/>
        </p:nvGrpSpPr>
        <p:grpSpPr>
          <a:xfrm>
            <a:off x="3851461" y="316198"/>
            <a:ext cx="2869192" cy="3473744"/>
            <a:chOff x="4253932" y="912157"/>
            <a:chExt cx="2869192" cy="3473744"/>
          </a:xfrm>
        </p:grpSpPr>
        <p:sp>
          <p:nvSpPr>
            <p:cNvPr id="61" name="Freeform: Shape 60">
              <a:extLst>
                <a:ext uri="{FF2B5EF4-FFF2-40B4-BE49-F238E27FC236}">
                  <a16:creationId xmlns:a16="http://schemas.microsoft.com/office/drawing/2014/main" id="{A9C37AB7-DE36-8CFE-2F4E-7EBC7EAD50EC}"/>
                </a:ext>
              </a:extLst>
            </p:cNvPr>
            <p:cNvSpPr/>
            <p:nvPr/>
          </p:nvSpPr>
          <p:spPr>
            <a:xfrm>
              <a:off x="4253932" y="912157"/>
              <a:ext cx="2648266" cy="1709185"/>
            </a:xfrm>
            <a:custGeom>
              <a:avLst/>
              <a:gdLst>
                <a:gd name="connsiteX0" fmla="*/ 2648267 w 2648266"/>
                <a:gd name="connsiteY0" fmla="*/ 1174851 h 1709185"/>
                <a:gd name="connsiteX1" fmla="*/ 2648267 w 2648266"/>
                <a:gd name="connsiteY1" fmla="*/ 0 h 1709185"/>
                <a:gd name="connsiteX2" fmla="*/ 0 w 2648266"/>
                <a:gd name="connsiteY2" fmla="*/ 0 h 1709185"/>
                <a:gd name="connsiteX3" fmla="*/ 0 w 2648266"/>
                <a:gd name="connsiteY3" fmla="*/ 459551 h 1709185"/>
                <a:gd name="connsiteX4" fmla="*/ 204372 w 2648266"/>
                <a:gd name="connsiteY4" fmla="*/ 845459 h 1709185"/>
                <a:gd name="connsiteX5" fmla="*/ 1473416 w 2648266"/>
                <a:gd name="connsiteY5" fmla="*/ 1709185 h 1709185"/>
                <a:gd name="connsiteX6" fmla="*/ 1473416 w 2648266"/>
                <a:gd name="connsiteY6" fmla="*/ 1174280 h 1709185"/>
                <a:gd name="connsiteX7" fmla="*/ 2648267 w 2648266"/>
                <a:gd name="connsiteY7" fmla="*/ 1174280 h 17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8266" h="1709185">
                  <a:moveTo>
                    <a:pt x="2648267" y="1174851"/>
                  </a:moveTo>
                  <a:lnTo>
                    <a:pt x="2648267" y="0"/>
                  </a:lnTo>
                  <a:lnTo>
                    <a:pt x="0" y="0"/>
                  </a:lnTo>
                  <a:lnTo>
                    <a:pt x="0" y="459551"/>
                  </a:lnTo>
                  <a:cubicBezTo>
                    <a:pt x="0" y="614256"/>
                    <a:pt x="76497" y="758686"/>
                    <a:pt x="204372" y="845459"/>
                  </a:cubicBezTo>
                  <a:lnTo>
                    <a:pt x="1473416" y="1709185"/>
                  </a:lnTo>
                  <a:lnTo>
                    <a:pt x="1473416" y="1174280"/>
                  </a:lnTo>
                  <a:lnTo>
                    <a:pt x="2648267" y="1174280"/>
                  </a:lnTo>
                  <a:close/>
                </a:path>
              </a:pathLst>
            </a:custGeom>
            <a:noFill/>
            <a:ln w="6350" cap="flat">
              <a:solidFill>
                <a:schemeClr val="tx1"/>
              </a:solidFill>
              <a:prstDash val="solid"/>
              <a:miter/>
            </a:ln>
          </p:spPr>
          <p:txBody>
            <a:bodyPr rtlCol="0" anchor="ctr"/>
            <a:lstStyle/>
            <a:p>
              <a:endParaRPr lang="el-GR"/>
            </a:p>
          </p:txBody>
        </p:sp>
        <p:sp>
          <p:nvSpPr>
            <p:cNvPr id="62" name="Freeform: Shape 61">
              <a:extLst>
                <a:ext uri="{FF2B5EF4-FFF2-40B4-BE49-F238E27FC236}">
                  <a16:creationId xmlns:a16="http://schemas.microsoft.com/office/drawing/2014/main" id="{FC622DAD-7AA6-DDB7-04C8-B464CA3F3AB3}"/>
                </a:ext>
              </a:extLst>
            </p:cNvPr>
            <p:cNvSpPr/>
            <p:nvPr/>
          </p:nvSpPr>
          <p:spPr>
            <a:xfrm>
              <a:off x="5727347" y="2621342"/>
              <a:ext cx="1395777" cy="1764559"/>
            </a:xfrm>
            <a:custGeom>
              <a:avLst/>
              <a:gdLst>
                <a:gd name="connsiteX0" fmla="*/ 1161150 w 1395777"/>
                <a:gd name="connsiteY0" fmla="*/ 783805 h 1764559"/>
                <a:gd name="connsiteX1" fmla="*/ 0 w 1395777"/>
                <a:gd name="connsiteY1" fmla="*/ 0 h 1764559"/>
                <a:gd name="connsiteX2" fmla="*/ 0 w 1395777"/>
                <a:gd name="connsiteY2" fmla="*/ 1764560 h 1764559"/>
                <a:gd name="connsiteX3" fmla="*/ 1395778 w 1395777"/>
                <a:gd name="connsiteY3" fmla="*/ 1764560 h 1764559"/>
                <a:gd name="connsiteX4" fmla="*/ 1395778 w 1395777"/>
                <a:gd name="connsiteY4" fmla="*/ 1225658 h 1764559"/>
                <a:gd name="connsiteX5" fmla="*/ 1161150 w 1395777"/>
                <a:gd name="connsiteY5" fmla="*/ 783805 h 176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777" h="1764559">
                  <a:moveTo>
                    <a:pt x="1161150" y="783805"/>
                  </a:moveTo>
                  <a:lnTo>
                    <a:pt x="0" y="0"/>
                  </a:lnTo>
                  <a:lnTo>
                    <a:pt x="0" y="1764560"/>
                  </a:lnTo>
                  <a:lnTo>
                    <a:pt x="1395778" y="1764560"/>
                  </a:lnTo>
                  <a:lnTo>
                    <a:pt x="1395778" y="1225658"/>
                  </a:lnTo>
                  <a:cubicBezTo>
                    <a:pt x="1395778" y="1048689"/>
                    <a:pt x="1307864" y="883136"/>
                    <a:pt x="1161150" y="783805"/>
                  </a:cubicBezTo>
                  <a:close/>
                </a:path>
              </a:pathLst>
            </a:custGeom>
            <a:noFill/>
            <a:ln w="6350" cap="flat">
              <a:solidFill>
                <a:schemeClr val="tx1"/>
              </a:solidFill>
              <a:prstDash val="solid"/>
              <a:miter/>
            </a:ln>
          </p:spPr>
          <p:txBody>
            <a:bodyPr rtlCol="0" anchor="ctr"/>
            <a:lstStyle/>
            <a:p>
              <a:endParaRPr lang="el-GR"/>
            </a:p>
          </p:txBody>
        </p:sp>
      </p:grpSp>
      <p:sp>
        <p:nvSpPr>
          <p:cNvPr id="63" name="TextBox 62">
            <a:extLst>
              <a:ext uri="{FF2B5EF4-FFF2-40B4-BE49-F238E27FC236}">
                <a16:creationId xmlns:a16="http://schemas.microsoft.com/office/drawing/2014/main" id="{92F36073-C434-FA48-A1E0-B68C8CD71E1D}"/>
              </a:ext>
            </a:extLst>
          </p:cNvPr>
          <p:cNvSpPr txBox="1"/>
          <p:nvPr/>
        </p:nvSpPr>
        <p:spPr>
          <a:xfrm>
            <a:off x="275551" y="1254285"/>
            <a:ext cx="4022725" cy="2708434"/>
          </a:xfrm>
          <a:prstGeom prst="rect">
            <a:avLst/>
          </a:prstGeom>
          <a:noFill/>
        </p:spPr>
        <p:txBody>
          <a:bodyPr wrap="square" rtlCol="0">
            <a:spAutoFit/>
          </a:bodyPr>
          <a:lstStyle/>
          <a:p>
            <a:pPr algn="just"/>
            <a:r>
              <a:rPr lang="en-US" sz="1700" b="1" dirty="0">
                <a:ea typeface="Open Sans" panose="020B0606030504020204" pitchFamily="34" charset="0"/>
                <a:cs typeface="Open Sans" panose="020B0606030504020204" pitchFamily="34" charset="0"/>
              </a:rPr>
              <a:t>In total, more than 65 attendants will be trained in both courses. </a:t>
            </a:r>
            <a:r>
              <a:rPr lang="en-US" sz="1700" dirty="0">
                <a:ea typeface="Open Sans" panose="020B0606030504020204" pitchFamily="34" charset="0"/>
                <a:cs typeface="Open Sans" panose="020B0606030504020204" pitchFamily="34" charset="0"/>
              </a:rPr>
              <a:t>The structure of the courses and their content allow to reach the stated aims. This makes the basis for further improvement of technical means and technologies in important fields of production: green engineering, production digitalization, smart systems development, etc.</a:t>
            </a:r>
          </a:p>
        </p:txBody>
      </p:sp>
      <p:sp>
        <p:nvSpPr>
          <p:cNvPr id="65" name="TextBox 64">
            <a:extLst>
              <a:ext uri="{FF2B5EF4-FFF2-40B4-BE49-F238E27FC236}">
                <a16:creationId xmlns:a16="http://schemas.microsoft.com/office/drawing/2014/main" id="{38F7DDE0-3F9D-2038-4CF8-F14FA7A9EE36}"/>
              </a:ext>
            </a:extLst>
          </p:cNvPr>
          <p:cNvSpPr txBox="1"/>
          <p:nvPr/>
        </p:nvSpPr>
        <p:spPr>
          <a:xfrm>
            <a:off x="323190" y="325197"/>
            <a:ext cx="3511644" cy="707886"/>
          </a:xfrm>
          <a:prstGeom prst="rect">
            <a:avLst/>
          </a:prstGeom>
          <a:solidFill>
            <a:schemeClr val="tx1"/>
          </a:solidFill>
          <a:ln>
            <a:solidFill>
              <a:schemeClr val="accent4"/>
            </a:solidFill>
          </a:ln>
        </p:spPr>
        <p:txBody>
          <a:bodyPr wrap="square" rtlCol="0">
            <a:spAutoFit/>
          </a:bodyPr>
          <a:lstStyle/>
          <a:p>
            <a:r>
              <a:rPr lang="en-US" sz="2000" b="1" cap="all" spc="21" dirty="0" smtClean="0">
                <a:solidFill>
                  <a:schemeClr val="accent2"/>
                </a:solidFill>
                <a:ea typeface="Roboto Flex Normal" panose="02000000000000000000" pitchFamily="2" charset="0"/>
                <a:cs typeface="Arial" panose="020B0604020202020204" pitchFamily="34" charset="0"/>
              </a:rPr>
              <a:t>Results of the </a:t>
            </a:r>
            <a:r>
              <a:rPr lang="en-GB" sz="2000" b="1" cap="all" spc="21" dirty="0" smtClean="0">
                <a:solidFill>
                  <a:schemeClr val="accent2"/>
                </a:solidFill>
                <a:ea typeface="Roboto Flex Normal" panose="02000000000000000000" pitchFamily="2" charset="0"/>
                <a:cs typeface="Arial" panose="020B0604020202020204" pitchFamily="34" charset="0"/>
              </a:rPr>
              <a:t>courses</a:t>
            </a:r>
            <a:endParaRPr lang="el-GR" sz="2000" b="1" cap="all" spc="21" dirty="0">
              <a:solidFill>
                <a:schemeClr val="accent2"/>
              </a:solidFill>
              <a:ea typeface="Roboto Flex Normal" panose="02000000000000000000" pitchFamily="2" charset="0"/>
              <a:cs typeface="Arial" panose="020B0604020202020204" pitchFamily="34" charset="0"/>
            </a:endParaRPr>
          </a:p>
        </p:txBody>
      </p:sp>
      <p:sp>
        <p:nvSpPr>
          <p:cNvPr id="66" name="TextBox 65">
            <a:extLst>
              <a:ext uri="{FF2B5EF4-FFF2-40B4-BE49-F238E27FC236}">
                <a16:creationId xmlns:a16="http://schemas.microsoft.com/office/drawing/2014/main" id="{F31887DB-DC70-BBF1-ABB0-F666300F7431}"/>
              </a:ext>
            </a:extLst>
          </p:cNvPr>
          <p:cNvSpPr txBox="1"/>
          <p:nvPr/>
        </p:nvSpPr>
        <p:spPr>
          <a:xfrm>
            <a:off x="399720" y="4210383"/>
            <a:ext cx="1714976" cy="338554"/>
          </a:xfrm>
          <a:prstGeom prst="rect">
            <a:avLst/>
          </a:prstGeom>
          <a:noFill/>
          <a:ln>
            <a:solidFill>
              <a:schemeClr val="accent4"/>
            </a:solidFill>
          </a:ln>
        </p:spPr>
        <p:txBody>
          <a:bodyPr wrap="square" rtlCol="0">
            <a:spAutoFit/>
          </a:bodyPr>
          <a:lstStyle/>
          <a:p>
            <a:pPr marL="285750" indent="-285750">
              <a:buFont typeface="Wingdings" panose="05000000000000000000" pitchFamily="2" charset="2"/>
              <a:buChar char="Ø"/>
            </a:pPr>
            <a:r>
              <a:rPr lang="en-US" sz="1600" b="1" spc="21" dirty="0">
                <a:ea typeface="Roboto Flex Normal" panose="02000000000000000000" pitchFamily="2" charset="0"/>
                <a:cs typeface="Arial" panose="020B0604020202020204" pitchFamily="34" charset="0"/>
              </a:rPr>
              <a:t>Learn more</a:t>
            </a:r>
            <a:endParaRPr lang="el-GR" sz="1600" spc="21" dirty="0">
              <a:cs typeface="Arial" panose="020B0604020202020204" pitchFamily="34" charset="0"/>
            </a:endParaRPr>
          </a:p>
        </p:txBody>
      </p:sp>
      <p:grpSp>
        <p:nvGrpSpPr>
          <p:cNvPr id="18" name="Group 17">
            <a:extLst>
              <a:ext uri="{FF2B5EF4-FFF2-40B4-BE49-F238E27FC236}">
                <a16:creationId xmlns:a16="http://schemas.microsoft.com/office/drawing/2014/main" id="{A29E0037-F43C-2763-E0B3-D07AE677AA35}"/>
              </a:ext>
            </a:extLst>
          </p:cNvPr>
          <p:cNvGrpSpPr/>
          <p:nvPr/>
        </p:nvGrpSpPr>
        <p:grpSpPr>
          <a:xfrm>
            <a:off x="2362200" y="5680733"/>
            <a:ext cx="2088522" cy="294085"/>
            <a:chOff x="0" y="0"/>
            <a:chExt cx="2616546" cy="383985"/>
          </a:xfrm>
        </p:grpSpPr>
        <p:pic>
          <p:nvPicPr>
            <p:cNvPr id="19" name="Graphic 5">
              <a:hlinkClick r:id="rId9"/>
              <a:extLst>
                <a:ext uri="{FF2B5EF4-FFF2-40B4-BE49-F238E27FC236}">
                  <a16:creationId xmlns:a16="http://schemas.microsoft.com/office/drawing/2014/main" id="{392A4114-A6CE-08E5-72F3-62909BCE267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0" y="11875"/>
              <a:ext cx="370840" cy="370840"/>
            </a:xfrm>
            <a:prstGeom prst="rect">
              <a:avLst/>
            </a:prstGeom>
          </p:spPr>
        </p:pic>
        <p:pic>
          <p:nvPicPr>
            <p:cNvPr id="20" name="Graphic 5">
              <a:hlinkClick r:id="rId12"/>
              <a:extLst>
                <a:ext uri="{FF2B5EF4-FFF2-40B4-BE49-F238E27FC236}">
                  <a16:creationId xmlns:a16="http://schemas.microsoft.com/office/drawing/2014/main" id="{7E3239EB-63DD-294A-0AED-27D6D7DFDFB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64077" y="11875"/>
              <a:ext cx="370840" cy="370840"/>
            </a:xfrm>
            <a:prstGeom prst="rect">
              <a:avLst/>
            </a:prstGeom>
          </p:spPr>
        </p:pic>
        <p:pic>
          <p:nvPicPr>
            <p:cNvPr id="21" name="Graphic 6">
              <a:hlinkClick r:id="rId15"/>
              <a:extLst>
                <a:ext uri="{FF2B5EF4-FFF2-40B4-BE49-F238E27FC236}">
                  <a16:creationId xmlns:a16="http://schemas.microsoft.com/office/drawing/2014/main" id="{6B308791-6178-7178-8624-795B526F293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122218" y="0"/>
              <a:ext cx="370840" cy="367665"/>
            </a:xfrm>
            <a:prstGeom prst="rect">
              <a:avLst/>
            </a:prstGeom>
          </p:spPr>
        </p:pic>
        <p:pic>
          <p:nvPicPr>
            <p:cNvPr id="23" name="Graphic 7">
              <a:hlinkClick r:id="rId18"/>
              <a:extLst>
                <a:ext uri="{FF2B5EF4-FFF2-40B4-BE49-F238E27FC236}">
                  <a16:creationId xmlns:a16="http://schemas.microsoft.com/office/drawing/2014/main" id="{94550D8E-E769-B74A-331A-B2E9618644B0}"/>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680358" y="11875"/>
              <a:ext cx="370840" cy="370840"/>
            </a:xfrm>
            <a:prstGeom prst="rect">
              <a:avLst/>
            </a:prstGeom>
          </p:spPr>
        </p:pic>
        <p:pic>
          <p:nvPicPr>
            <p:cNvPr id="24" name="Graphic 1">
              <a:hlinkClick r:id="rId21"/>
              <a:extLst>
                <a:ext uri="{FF2B5EF4-FFF2-40B4-BE49-F238E27FC236}">
                  <a16:creationId xmlns:a16="http://schemas.microsoft.com/office/drawing/2014/main" id="{A1AE19C0-FC9C-81BF-5067-64979570507B}"/>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2244436" y="11875"/>
              <a:ext cx="372110" cy="372110"/>
            </a:xfrm>
            <a:prstGeom prst="rect">
              <a:avLst/>
            </a:prstGeom>
          </p:spPr>
        </p:pic>
      </p:grpSp>
    </p:spTree>
    <p:extLst>
      <p:ext uri="{BB962C8B-B14F-4D97-AF65-F5344CB8AC3E}">
        <p14:creationId xmlns:p14="http://schemas.microsoft.com/office/powerpoint/2010/main" val="3411529902"/>
      </p:ext>
    </p:extLst>
  </p:cSld>
  <p:clrMapOvr>
    <a:masterClrMapping/>
  </p:clrMapOvr>
</p:sld>
</file>

<file path=ppt/theme/theme1.xml><?xml version="1.0" encoding="utf-8"?>
<a:theme xmlns:a="http://schemas.openxmlformats.org/drawingml/2006/main" name="Office Theme">
  <a:themeElements>
    <a:clrScheme name="TREATY">
      <a:dk1>
        <a:srgbClr val="11161A"/>
      </a:dk1>
      <a:lt1>
        <a:srgbClr val="FFFFFF"/>
      </a:lt1>
      <a:dk2>
        <a:srgbClr val="4C49E7"/>
      </a:dk2>
      <a:lt2>
        <a:srgbClr val="F9FCFD"/>
      </a:lt2>
      <a:accent1>
        <a:srgbClr val="303B44"/>
      </a:accent1>
      <a:accent2>
        <a:srgbClr val="59FFB6"/>
      </a:accent2>
      <a:accent3>
        <a:srgbClr val="59FFB6"/>
      </a:accent3>
      <a:accent4>
        <a:srgbClr val="000000"/>
      </a:accent4>
      <a:accent5>
        <a:srgbClr val="C8DFEC"/>
      </a:accent5>
      <a:accent6>
        <a:srgbClr val="0F00E0"/>
      </a:accent6>
      <a:hlink>
        <a:srgbClr val="00054E"/>
      </a:hlink>
      <a:folHlink>
        <a:srgbClr val="59FFB6"/>
      </a:folHlink>
    </a:clrScheme>
    <a:fontScheme name="Custom 3">
      <a:majorFont>
        <a:latin typeface="Manrope SemiBold"/>
        <a:ea typeface=""/>
        <a:cs typeface=""/>
      </a:majorFont>
      <a:minorFont>
        <a:latin typeface="Manrop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0dc29ab-78af-4560-9676-036ddf3925b6" xsi:nil="true"/>
    <lcf76f155ced4ddcb4097134ff3c332f xmlns="fef69d16-016a-451b-9ade-2df6d9a969f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5BE56DFFF394CA9C980655E1FB7FB" ma:contentTypeVersion="11" ma:contentTypeDescription="Create a new document." ma:contentTypeScope="" ma:versionID="20dca1fd93c39ecd44462fe7d7308915">
  <xsd:schema xmlns:xsd="http://www.w3.org/2001/XMLSchema" xmlns:xs="http://www.w3.org/2001/XMLSchema" xmlns:p="http://schemas.microsoft.com/office/2006/metadata/properties" xmlns:ns2="fef69d16-016a-451b-9ade-2df6d9a969f5" xmlns:ns3="40dc29ab-78af-4560-9676-036ddf3925b6" targetNamespace="http://schemas.microsoft.com/office/2006/metadata/properties" ma:root="true" ma:fieldsID="97c5750cb9914a33377e3ba3ba698816" ns2:_="" ns3:_="">
    <xsd:import namespace="fef69d16-016a-451b-9ade-2df6d9a969f5"/>
    <xsd:import namespace="40dc29ab-78af-4560-9676-036ddf3925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69d16-016a-451b-9ade-2df6d9a96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2102423-6c9a-45d0-aa71-0069027da28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dc29ab-78af-4560-9676-036ddf3925b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d48bcbe-d482-4a28-a4e5-1f64b984817a}" ma:internalName="TaxCatchAll" ma:showField="CatchAllData" ma:web="40dc29ab-78af-4560-9676-036ddf3925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22115-19CA-4AAB-A4AF-262484432B0F}">
  <ds:schemaRefs>
    <ds:schemaRef ds:uri="40dc29ab-78af-4560-9676-036ddf3925b6"/>
    <ds:schemaRef ds:uri="http://purl.org/dc/elements/1.1/"/>
    <ds:schemaRef ds:uri="http://schemas.microsoft.com/office/2006/metadata/properties"/>
    <ds:schemaRef ds:uri="fef69d16-016a-451b-9ade-2df6d9a969f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2584517-3691-447D-8C07-A3F0A53B4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69d16-016a-451b-9ade-2df6d9a969f5"/>
    <ds:schemaRef ds:uri="40dc29ab-78af-4560-9676-036ddf392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257B8-A98E-432C-9EDD-D76635F1E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1638</TotalTime>
  <Words>571</Words>
  <Application>Microsoft Office PowerPoint</Application>
  <PresentationFormat>Лист A4 (210x297 мм)</PresentationFormat>
  <Paragraphs>32</Paragraphs>
  <Slides>6</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vt:i4>
      </vt:variant>
    </vt:vector>
  </HeadingPairs>
  <TitlesOfParts>
    <vt:vector size="17" baseType="lpstr">
      <vt:lpstr>Arial</vt:lpstr>
      <vt:lpstr>Calibri</vt:lpstr>
      <vt:lpstr>Century Gothic</vt:lpstr>
      <vt:lpstr>Manrope</vt:lpstr>
      <vt:lpstr>Manrope (Основной текст)</vt:lpstr>
      <vt:lpstr>Manrope SemiBold</vt:lpstr>
      <vt:lpstr>Open Sans</vt:lpstr>
      <vt:lpstr>Roboto Flex Normal</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Karapostolou</dc:creator>
  <cp:lastModifiedBy>Юрій</cp:lastModifiedBy>
  <cp:revision>96</cp:revision>
  <dcterms:created xsi:type="dcterms:W3CDTF">2023-06-20T07:27:24Z</dcterms:created>
  <dcterms:modified xsi:type="dcterms:W3CDTF">2024-04-20T21:47:22Z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0x01010029F5BE56DFFF394CA9C980655E1FB7FB</vt:lpwstr>
  </property>
</Properties>
</file>