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1" r:id="rId10"/>
    <p:sldId id="270" r:id="rId11"/>
    <p:sldId id="272" r:id="rId12"/>
    <p:sldId id="264" r:id="rId13"/>
    <p:sldId id="267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4D39-EB33-4AD2-B10A-7B20797FFA0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CD09-9B8E-425C-937F-F421F3E2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831"/>
            <a:ext cx="10515600" cy="1499857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ветеринарної медицини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біохімії і фізіології тварин ім. акад. М. Ф. Гулого.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566" y="1155032"/>
            <a:ext cx="9302608" cy="54190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робота на тему: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Лабораторна діагностика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студентка факультету ветеринарної медицини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курсу 4 групи ОС «Магістр»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Кисилиця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Владислава Василівна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Науковий керівник: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д.вет.н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доцент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Кладницька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Лариса Володимирівна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34" y="3069564"/>
            <a:ext cx="3248066" cy="28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22" y="166978"/>
            <a:ext cx="11138852" cy="98110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хірургічного методу  ми вилучили  статевозрілу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підшкірної клітковини сім'яника собаки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500" y="1899396"/>
            <a:ext cx="2794376" cy="4644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0" y="1899396"/>
            <a:ext cx="5577126" cy="4645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8" y="1899396"/>
            <a:ext cx="2753612" cy="46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Методика лікування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990600"/>
            <a:ext cx="10934700" cy="5581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Нами розроблено </a:t>
            </a:r>
            <a:r>
              <a:rPr lang="uk-UA" dirty="0"/>
              <a:t>  ефективну методику лікування за виявлення ураження </a:t>
            </a:r>
            <a:r>
              <a:rPr lang="uk-UA" dirty="0" err="1"/>
              <a:t>мікрофіляріями</a:t>
            </a:r>
            <a:r>
              <a:rPr lang="uk-UA" dirty="0"/>
              <a:t>, суть якої полягає у наступному: </a:t>
            </a:r>
          </a:p>
          <a:p>
            <a:r>
              <a:rPr lang="uk-UA" dirty="0"/>
              <a:t>підготовка тварини до дегельмінтизації впродовж 7 діб з використанням </a:t>
            </a:r>
            <a:r>
              <a:rPr lang="uk-UA" dirty="0" err="1"/>
              <a:t>спазмолітиків</a:t>
            </a:r>
            <a:r>
              <a:rPr lang="uk-UA" dirty="0"/>
              <a:t>, судинорозширювальних засобів, розріджувачів крові; </a:t>
            </a:r>
          </a:p>
          <a:p>
            <a:r>
              <a:rPr lang="uk-UA" dirty="0"/>
              <a:t>самої дегельмінтизації препаратом </a:t>
            </a:r>
            <a:r>
              <a:rPr lang="uk-UA" dirty="0" err="1"/>
              <a:t>Дектомакс</a:t>
            </a:r>
            <a:r>
              <a:rPr lang="uk-UA" dirty="0"/>
              <a:t> в умовах лікарні ветеринарної медицини з симптоматичною терапією; </a:t>
            </a:r>
          </a:p>
          <a:p>
            <a:r>
              <a:rPr lang="uk-UA" dirty="0"/>
              <a:t>щомісячної перевірки на наявність </a:t>
            </a:r>
            <a:r>
              <a:rPr lang="uk-UA" dirty="0" err="1"/>
              <a:t>мікрофілярій</a:t>
            </a:r>
            <a:r>
              <a:rPr lang="uk-UA" dirty="0"/>
              <a:t> методом </a:t>
            </a:r>
            <a:r>
              <a:rPr lang="uk-UA" dirty="0" err="1"/>
              <a:t>Кнота</a:t>
            </a:r>
            <a:r>
              <a:rPr lang="uk-UA" dirty="0"/>
              <a:t> і дегельмінтизацією препаратом </a:t>
            </a:r>
            <a:r>
              <a:rPr lang="uk-UA" dirty="0" err="1"/>
              <a:t>Дектомакс</a:t>
            </a:r>
            <a:r>
              <a:rPr lang="uk-UA" dirty="0"/>
              <a:t> (за високої інтенсивності інвазії) або </a:t>
            </a:r>
            <a:r>
              <a:rPr lang="uk-UA" dirty="0" err="1"/>
              <a:t>Мілпразон</a:t>
            </a:r>
            <a:r>
              <a:rPr lang="uk-UA" dirty="0"/>
              <a:t> ( за низької інтенсивності</a:t>
            </a:r>
            <a:r>
              <a:rPr lang="uk-UA" dirty="0" smtClean="0"/>
              <a:t>).</a:t>
            </a:r>
            <a:r>
              <a:rPr lang="uk-UA" dirty="0"/>
              <a:t> </a:t>
            </a:r>
            <a:endParaRPr lang="uk-UA" dirty="0" smtClean="0"/>
          </a:p>
          <a:p>
            <a:pPr marL="0" indent="219075">
              <a:buNone/>
            </a:pPr>
            <a:r>
              <a:rPr lang="uk-UA" dirty="0" smtClean="0"/>
              <a:t>Наша </a:t>
            </a:r>
            <a:r>
              <a:rPr lang="uk-UA" dirty="0"/>
              <a:t>методика відрізняється від існуючої наступним: оскільки за дегельмінтизації є загроза тромбозу судин і відповідних наслідків цього (інсульт, інфаркт та інших) ми на першому етапі лікування проводимо підготовку тварини до дії </a:t>
            </a:r>
            <a:r>
              <a:rPr lang="uk-UA" dirty="0" err="1"/>
              <a:t>антигельмінтика</a:t>
            </a:r>
            <a:r>
              <a:rPr lang="uk-UA" dirty="0"/>
              <a:t> і наслідків, які він спричинить. </a:t>
            </a:r>
          </a:p>
          <a:p>
            <a:pPr marL="0" indent="219075">
              <a:buNone/>
            </a:pPr>
            <a:r>
              <a:rPr lang="uk-UA" dirty="0"/>
              <a:t>На другому етапі лікування  дегельмінтизацію проводимо  в умовах лікарні з супутньою симптоматичною терапією.</a:t>
            </a:r>
          </a:p>
          <a:p>
            <a:pPr marL="0" indent="219075">
              <a:buNone/>
            </a:pPr>
            <a:r>
              <a:rPr lang="uk-UA" dirty="0"/>
              <a:t>І на третьому етапі проводимо повторну діагностику </a:t>
            </a:r>
            <a:r>
              <a:rPr lang="uk-UA" dirty="0" err="1"/>
              <a:t>мікрофіляремії</a:t>
            </a:r>
            <a:r>
              <a:rPr lang="uk-UA" dirty="0"/>
              <a:t> (але не ІФА!, оскільки він реагує на залишкові білки в крові собаки навіть після знищення паразитів) і робимо повторну дегельмінтизацію у декілька етапів.</a:t>
            </a:r>
          </a:p>
          <a:p>
            <a:pPr marL="0" indent="219075"/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56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298384"/>
            <a:ext cx="11934825" cy="625642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</a:p>
          <a:p>
            <a:pPr marL="0" indent="36195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роботі наведено вирішення  важливої науково-практичної проблеми, а саме проведено комплексне лабораторне дослідження крові собак на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полімеразно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-ланцюгової реакції,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імунохроматографічного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Кнота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роздавленої краплі, чутливості на кислу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фосфатазу,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серця та легеневої артерії методом ультразвукової діагностики на наявність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Repens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методом рентгенографії грудної та черевної порожнини, новоутворень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препуціального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мішка хірургічним методом; розроблено нову методику застосування лабораторних досліджень для своєчасного виявлення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собак та методику лікування.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поставлених завдань та отриманих результатів дослідження  зроблено такі висновки: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Визначено ефективність застосування лабораторних досліджень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дирофілярілозу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Кнотта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85 % (р&lt;0,001) та експрес-методи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імуноферментного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82,3% (р&lt; 0,01)  та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імунохроматографічного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76,5%  (р&lt; 0,01)  які показали високоточні результати.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роздавленої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мікрофілярії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64,7%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0,05, метод В.Б.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Яструба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54 % і метод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фосфатазу у  50%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Ультразвуковим дослідженнями серця виявили статевозрілих паразитів у порожнинах серця і судин, зокрема в правому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шлуночку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легеневій артерії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500" dirty="0"/>
              <a:t>Методом </a:t>
            </a:r>
            <a:r>
              <a:rPr lang="uk-UA" sz="1500" dirty="0" smtClean="0"/>
              <a:t>електрокардіографії </a:t>
            </a:r>
            <a:r>
              <a:rPr lang="uk-UA" sz="1500" dirty="0"/>
              <a:t>було  виявлено порушення </a:t>
            </a:r>
            <a:r>
              <a:rPr lang="uk-UA" sz="1500" dirty="0" smtClean="0"/>
              <a:t>ритму </a:t>
            </a:r>
            <a:r>
              <a:rPr lang="uk-UA" sz="1500" dirty="0"/>
              <a:t>і провідності серця, що проявлялося наступним:  </a:t>
            </a:r>
            <a:r>
              <a:rPr lang="uk-UA" sz="1500" dirty="0" err="1"/>
              <a:t>синусова</a:t>
            </a:r>
            <a:r>
              <a:rPr lang="uk-UA" sz="1500" dirty="0"/>
              <a:t> тахікардія 54 % , мигальна аритмія передсердь 4 %, </a:t>
            </a:r>
            <a:r>
              <a:rPr lang="uk-UA" sz="1400" dirty="0"/>
              <a:t>екстрасистолія 10%, фібриляція шлуночків 2 %, блокада правої ніжки пучка </a:t>
            </a:r>
            <a:r>
              <a:rPr lang="uk-UA" sz="1400" dirty="0" err="1"/>
              <a:t>Гіса</a:t>
            </a:r>
            <a:r>
              <a:rPr lang="uk-UA" sz="1400" dirty="0"/>
              <a:t>  5%  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рентгенографії  грудної порожнини виявили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збільшені</a:t>
            </a:r>
            <a:r>
              <a:rPr lang="ru-RU" sz="1400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звивисті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легеневі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артерії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великі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стрілки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та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збільшений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легеневий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стовбур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малі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стрілки</a:t>
            </a:r>
            <a:r>
              <a:rPr lang="ru-RU" sz="1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sz="1400" dirty="0" smtClean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 методику лікування за виявлення ураження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мікрофіляріями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суть якої полягає у наступному: підготовка тварини до дегельмінтизації впродовж 7 діб з використанням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спазмолітиків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судинорозширювальних засобів, розріджувачів крові; самої дегельмінтизації препаратом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Дектомакс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умовах лікарні ветеринарної медицини з симптоматичною терапією; щомісячної перевірки на наявність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мікрофілярій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Кнота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дегельмінтизацією препаратом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Дектомакс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високої інтенсивності інвазії) або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Мілпразон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за низької інтенсивності).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endParaRPr lang="uk-UA" sz="17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5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1010653"/>
            <a:ext cx="11018837" cy="4900569"/>
          </a:xfrm>
        </p:spPr>
        <p:txBody>
          <a:bodyPr>
            <a:normAutofit fontScale="77500" lnSpcReduction="20000"/>
          </a:bodyPr>
          <a:lstStyle/>
          <a:p>
            <a:pPr indent="0" algn="ctr">
              <a:lnSpc>
                <a:spcPct val="115000"/>
              </a:lnSpc>
              <a:buNone/>
            </a:pPr>
            <a:r>
              <a:rPr lang="uk-UA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Пропозиції виробництву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обстеження собак рекомендуємо на початку провести загальний клінічний огляд та аускультацію легень і серця. Далі відібрати кров та провести лабораторне дослідження.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Рекомендуємо набирати кров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вранці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ввечері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вени передпліччя та застосовувати метод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Кнотта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експрес-методи,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що ці методи високоефективні.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Рекомендуємо проводити повторний тест для дослідження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дирофіляріозу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раніше ніж через пів року тому що в крові у тварин циркулює залишковий  антиген до 6 місяців.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під час лабораторної діагностики виявлені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мікрофілярії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рекомендуємо провести додаткові дослідження: рентгенографію,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ехокардіографію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електрокардіографію для визначення характерних змін в організмі та інтенсивності інвазії.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5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20" y="1251284"/>
            <a:ext cx="10878405" cy="3696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та впровадження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в Сумському науковому віснику «Дослідження чутливості лабораторних методів діагностики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собак».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конференції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 науково-практичної конференції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DIRECTIONS OF SCIENCE AND TECHNOLOGY DEVELOPMENT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24-26 січня 2021 року. «Лабораторна діагностика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собак»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досліджень  впроваджено в практику лікарні ветеринарної медицини 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WSW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 м. Києві.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5531" y="595931"/>
            <a:ext cx="8915400" cy="535295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Кисилиця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Владислава Василівна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Vladislavakisilitsa@gmail.com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+380660974795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Kyiv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8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438150"/>
            <a:ext cx="10999486" cy="5638800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Актуальність. </a:t>
            </a:r>
          </a:p>
          <a:p>
            <a:pPr marL="0" indent="447675" algn="just">
              <a:buNone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Дирофіляріоз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лат. («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diro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filum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— «зла нитка») – широко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розповсюджене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зоонозне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м’ясоїдних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тварин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збудниками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круглі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гельмінти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нематоди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Нaйбільше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розповсюдження отримали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види: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Dirofilaria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immitis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яка паразитує в серці і кровоносних судинах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Dirofilaria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repens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- в під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шкірній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`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язовій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клітковині,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личинки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мікродирофілярії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циркулюють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тварин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447675" algn="just">
              <a:buNone/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Нині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відомо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понад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 методик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визначення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дирофілярій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організмі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собак.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кожна методика забезпечує виявлення паразита в організмі, а деякі з них, застосовані після лікування, дають хибні результати, оскільки реагують на циркулюючі комплекси в крові тварини. </a:t>
            </a:r>
          </a:p>
          <a:p>
            <a:pPr marL="0" indent="447675" algn="just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Тому визначення ефективності методів дослідження крові на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дирофіляріоз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розробка методу лікування є актуальним питанням.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2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" y="288758"/>
            <a:ext cx="11487150" cy="61890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</a:t>
            </a:r>
            <a:r>
              <a:rPr lang="ru-RU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6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дирофіляріозу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собак та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методику </a:t>
            </a:r>
            <a:r>
              <a:rPr lang="ru-RU" sz="26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мікрофіляремії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     Для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досягнення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 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поставленої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мети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було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вирішити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 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такі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1.  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Визначити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ефективність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застосування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лабораторних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виявлення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дирофіляріозу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в собак.</a:t>
            </a:r>
            <a:endParaRPr lang="ru-RU" sz="2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2.    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Додатковими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методами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ультразвукове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хірургічне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кардіографічне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виявити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статевозрілих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паразитів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організмі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собак та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зміни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в органах.</a:t>
            </a:r>
            <a:endParaRPr lang="ru-RU" sz="2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3.    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Розробити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ефективну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методику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лікування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за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виявлення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  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мікрофілярій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організмі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</a:rPr>
              <a:t> собак.  </a:t>
            </a:r>
            <a:endParaRPr lang="ru-RU" sz="2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дослідження –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лабораторної діагностики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дирофіляріозу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собак, методика лікування </a:t>
            </a:r>
            <a:r>
              <a:rPr lang="uk-UA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мікрофіляремії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дослідження –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собаки, кров, метод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Кнотта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 роздавленої краплі крові, метод В.Б. Яструба, метод фарбування на кислу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фосфотазу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експрес-тести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ІФА, ІХТ, рентгенографія,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електрокардіографія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досліджень – </a:t>
            </a:r>
            <a:r>
              <a:rPr lang="uk-UA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лабораторні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модифікований метод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Кнотта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Архiпової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Д.Р. розроблений кількісний метод прижиттєвої діагностики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дирофіляріозу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собак, </a:t>
            </a:r>
            <a:r>
              <a:rPr lang="uk-UA" sz="1800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Руже-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Мюленса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Шуффнера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 В.Б. Яструба, аналіз мазка за методом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Романовського-Гімза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 непрямої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імунофлюоресценції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(МНІФ, IFA), пряма мікроскопія краплі свіжої крові, </a:t>
            </a:r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імунохроматографічний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експрес-тест, 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цільної сироватки крові,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фільтрації, 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фарбування на кислу фосфатазу), </a:t>
            </a:r>
            <a:r>
              <a:rPr lang="uk-UA" sz="1800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додаткові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(морфологічне і біохімічне дослідження 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крові, аналіз сечі, рентгенографія, </a:t>
            </a:r>
            <a:r>
              <a:rPr lang="uk-UA" sz="1800" dirty="0" err="1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електрокардіокрафія</a:t>
            </a:r>
            <a:r>
              <a:rPr lang="uk-UA" sz="1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ультразвукове дослідження серця).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0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308008"/>
            <a:ext cx="10733004" cy="6015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000" dirty="0" smtClean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/>
              <a:t>проводили на 54 собаках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звернулись</a:t>
            </a:r>
            <a:r>
              <a:rPr lang="ru-RU" dirty="0"/>
              <a:t> в </a:t>
            </a:r>
            <a:r>
              <a:rPr lang="ru-RU" dirty="0" err="1"/>
              <a:t>лікарню</a:t>
            </a:r>
            <a:r>
              <a:rPr lang="ru-RU" dirty="0"/>
              <a:t> </a:t>
            </a:r>
            <a:r>
              <a:rPr lang="ru-RU" dirty="0" err="1"/>
              <a:t>ветеринарної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. </a:t>
            </a:r>
            <a:endParaRPr lang="uk-UA" dirty="0"/>
          </a:p>
          <a:p>
            <a:r>
              <a:rPr lang="ru-RU" dirty="0" smtClean="0"/>
              <a:t>Проводили</a:t>
            </a:r>
            <a:r>
              <a:rPr lang="uk-UA" dirty="0" smtClean="0"/>
              <a:t> </a:t>
            </a:r>
            <a:r>
              <a:rPr lang="uk-UA" dirty="0"/>
              <a:t>загальний клінічний огляд, аускультацію серця і легень, відбирали кров з вени вранці або ввечері, досліджували її лабораторно  такими методами: метод </a:t>
            </a:r>
            <a:r>
              <a:rPr lang="uk-UA" dirty="0" err="1"/>
              <a:t>Кнотта</a:t>
            </a:r>
            <a:r>
              <a:rPr lang="uk-UA" dirty="0"/>
              <a:t>, </a:t>
            </a:r>
            <a:r>
              <a:rPr lang="uk-UA" dirty="0" smtClean="0"/>
              <a:t> роздавленої </a:t>
            </a:r>
            <a:r>
              <a:rPr lang="uk-UA" dirty="0"/>
              <a:t>краплі крові, </a:t>
            </a:r>
            <a:r>
              <a:rPr lang="uk-UA" dirty="0" smtClean="0"/>
              <a:t>  </a:t>
            </a:r>
            <a:r>
              <a:rPr lang="uk-UA" dirty="0"/>
              <a:t>центрифугування з дистильованою водою, </a:t>
            </a:r>
            <a:r>
              <a:rPr lang="uk-UA" dirty="0" smtClean="0"/>
              <a:t> фарбування </a:t>
            </a:r>
            <a:r>
              <a:rPr lang="uk-UA" dirty="0"/>
              <a:t>на кислу фосфатазу, </a:t>
            </a:r>
            <a:r>
              <a:rPr lang="uk-UA" dirty="0" smtClean="0"/>
              <a:t>швидкі тести </a:t>
            </a:r>
            <a:r>
              <a:rPr lang="uk-UA" dirty="0" err="1" smtClean="0"/>
              <a:t>імуноферментного</a:t>
            </a:r>
            <a:r>
              <a:rPr lang="uk-UA" dirty="0" smtClean="0"/>
              <a:t> аналізу, </a:t>
            </a:r>
            <a:r>
              <a:rPr lang="uk-UA" dirty="0" err="1" smtClean="0"/>
              <a:t>імунохроматографії</a:t>
            </a:r>
            <a:r>
              <a:rPr lang="uk-UA" dirty="0" smtClean="0"/>
              <a:t>, </a:t>
            </a:r>
            <a:r>
              <a:rPr lang="uk-UA" dirty="0"/>
              <a:t>рентгенографії, </a:t>
            </a:r>
            <a:r>
              <a:rPr lang="uk-UA" dirty="0" err="1"/>
              <a:t>ехокардіографії</a:t>
            </a:r>
            <a:r>
              <a:rPr lang="uk-UA" dirty="0"/>
              <a:t> та УЗД. </a:t>
            </a:r>
            <a:endParaRPr lang="uk-UA" dirty="0" smtClean="0"/>
          </a:p>
          <a:p>
            <a:r>
              <a:rPr lang="uk-UA" dirty="0" smtClean="0"/>
              <a:t>Розробляли </a:t>
            </a:r>
            <a:r>
              <a:rPr lang="uk-UA" dirty="0"/>
              <a:t>методику лікування </a:t>
            </a:r>
            <a:r>
              <a:rPr lang="uk-UA" dirty="0" err="1"/>
              <a:t>мікрофіляремії</a:t>
            </a:r>
            <a:endParaRPr lang="uk-UA" dirty="0"/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1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944" y="1"/>
            <a:ext cx="7405136" cy="2876550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E78712"/>
              </a:buClr>
              <a:buNone/>
              <a:tabLst>
                <a:tab pos="8701088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Результати власних досліджень</a:t>
            </a:r>
          </a:p>
          <a:p>
            <a:pPr marL="0" lvl="0" indent="0" algn="just">
              <a:buClr>
                <a:srgbClr val="E78712"/>
              </a:buClr>
              <a:buNone/>
              <a:tabLst>
                <a:tab pos="8701088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ефективність застосування лабораторних досліджень собак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дирофіляріоз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достовірними показниками: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Кнотта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85 % (р&lt;0,001), експрес-метод 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імуноферментного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82,3% (р&lt;0,01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імунохроматографічного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76,5%  (р&lt; 0,01)  які показали високоточні результати.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роздавленої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- 64,7% (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0,05), метод В.Б.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Яструба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54 % і метод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фарбування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фосфатазу у  50%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E78712"/>
              </a:buClr>
              <a:buNone/>
              <a:tabLst>
                <a:tab pos="8701088" algn="l"/>
              </a:tabLst>
            </a:pPr>
            <a:endParaRPr lang="uk-UA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Clr>
                <a:srgbClr val="E78712"/>
              </a:buClr>
              <a:buNone/>
              <a:tabLst>
                <a:tab pos="8701088" algn="l"/>
              </a:tabLst>
            </a:pP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Clr>
                <a:srgbClr val="E78712"/>
              </a:buClr>
              <a:buNone/>
              <a:tabLst>
                <a:tab pos="8701088" algn="l"/>
              </a:tabLs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842" y="2876551"/>
            <a:ext cx="4603807" cy="3827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935" y="2918849"/>
            <a:ext cx="3781425" cy="38578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" y="2876550"/>
            <a:ext cx="3288439" cy="3827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839" y="18768"/>
            <a:ext cx="3709615" cy="28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1" y="135173"/>
            <a:ext cx="11717019" cy="16259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7200" b="1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методом </a:t>
            </a:r>
            <a:r>
              <a:rPr lang="uk-UA" sz="72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центрифугування з дистильованою водою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algn="just"/>
            <a:endParaRPr lang="uk-UA" sz="7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методом </a:t>
            </a:r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фарбування на кислу </a:t>
            </a:r>
            <a:r>
              <a:rPr lang="uk-UA" sz="7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фосфатазу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7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104" y="1852211"/>
            <a:ext cx="5836376" cy="49060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852210"/>
            <a:ext cx="3614152" cy="49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21" y="161925"/>
            <a:ext cx="10722292" cy="6342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Рентгеногра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грудної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порожнини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4" y="944881"/>
            <a:ext cx="5812710" cy="5432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944882"/>
            <a:ext cx="4506306" cy="54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18567" y="162561"/>
            <a:ext cx="6459107" cy="850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Ультразвукове дослідження серця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" y="254001"/>
            <a:ext cx="4851696" cy="3279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" y="3533742"/>
            <a:ext cx="4846909" cy="3324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68" y="1999410"/>
            <a:ext cx="6772118" cy="37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7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9228"/>
            <a:ext cx="10515600" cy="539773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Електрокардіограма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1286550"/>
            <a:ext cx="11382375" cy="50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4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1036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Факультет ветеринарної медицини  Кафедра біохімії і фізіології тварин ім. акад. М. Ф. Гулого.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лікування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ветеринарної медицини  Кафедра біохімії і фізіології тварин ім. акад. М. Ф. Гулого.</dc:title>
  <dc:creator>Zver-PC</dc:creator>
  <cp:lastModifiedBy>Пользователь Windows</cp:lastModifiedBy>
  <cp:revision>55</cp:revision>
  <dcterms:created xsi:type="dcterms:W3CDTF">2021-01-19T10:28:00Z</dcterms:created>
  <dcterms:modified xsi:type="dcterms:W3CDTF">2021-01-21T16:59:43Z</dcterms:modified>
</cp:coreProperties>
</file>