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646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173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9679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012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709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394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03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428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289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376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D99C-7398-4A4D-B1E3-9C186D562300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BF21-C0AC-480E-BE8D-71BDBF02F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972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0D99C-7398-4A4D-B1E3-9C186D562300}" type="datetimeFigureOut">
              <a:rPr lang="uk-UA" smtClean="0"/>
              <a:t>15.05.2021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5BF21-C0AC-480E-BE8D-71BDBF02F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399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smtClean="0"/>
              <a:t>Звіт</a:t>
            </a:r>
            <a:br>
              <a:rPr lang="uk-UA" sz="4000" smtClean="0"/>
            </a:br>
            <a:r>
              <a:rPr lang="uk-UA" sz="4000" smtClean="0"/>
              <a:t>Результативні </a:t>
            </a:r>
            <a:r>
              <a:rPr lang="uk-UA" sz="4000" dirty="0" smtClean="0"/>
              <a:t>показники проведення наукової роботи  гуртка </a:t>
            </a:r>
            <a:br>
              <a:rPr lang="uk-UA" sz="4000" dirty="0" smtClean="0"/>
            </a:br>
            <a:r>
              <a:rPr lang="uk-UA" sz="4000" dirty="0" smtClean="0"/>
              <a:t>«Фізіологія тварин 1»</a:t>
            </a:r>
            <a:endParaRPr lang="uk-UA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Керівник гуртка </a:t>
            </a:r>
          </a:p>
          <a:p>
            <a:r>
              <a:rPr lang="uk-UA" dirty="0" smtClean="0"/>
              <a:t>доктор ветеринарних наук, доцент </a:t>
            </a:r>
          </a:p>
          <a:p>
            <a:r>
              <a:rPr lang="uk-UA" dirty="0" err="1" smtClean="0"/>
              <a:t>Кладницька</a:t>
            </a:r>
            <a:r>
              <a:rPr lang="uk-UA" dirty="0" smtClean="0"/>
              <a:t> Лариса Володимирівна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9203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Публікаційна активність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6192"/>
            <a:ext cx="10948416" cy="46407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1. Стаття у фаховому виданні України </a:t>
            </a:r>
          </a:p>
          <a:p>
            <a:r>
              <a:rPr lang="ru-RU" b="1" dirty="0" err="1" smtClean="0"/>
              <a:t>Кисилиця</a:t>
            </a:r>
            <a:r>
              <a:rPr lang="ru-RU" b="1" dirty="0"/>
              <a:t> В.В., </a:t>
            </a:r>
            <a:r>
              <a:rPr lang="ru-RU" b="1" dirty="0" err="1"/>
              <a:t>Кладницька</a:t>
            </a:r>
            <a:r>
              <a:rPr lang="ru-RU" b="1" dirty="0"/>
              <a:t> Л. В., Сорока Н. М., Величко С. В., Донцова О. І. </a:t>
            </a:r>
            <a:r>
              <a:rPr lang="ru-RU" dirty="0" err="1"/>
              <a:t>Порівняльна</a:t>
            </a:r>
            <a:r>
              <a:rPr lang="ru-RU" dirty="0"/>
              <a:t> характеристика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собак за </a:t>
            </a:r>
            <a:r>
              <a:rPr lang="ru-RU" dirty="0" err="1" smtClean="0"/>
              <a:t>дирофіляріозу</a:t>
            </a:r>
            <a:r>
              <a:rPr lang="ru-RU" dirty="0" smtClean="0"/>
              <a:t>. </a:t>
            </a:r>
            <a:r>
              <a:rPr lang="ru-RU" dirty="0"/>
              <a:t>«</a:t>
            </a:r>
            <a:r>
              <a:rPr lang="ru-RU" dirty="0" err="1"/>
              <a:t>Вісник</a:t>
            </a:r>
            <a:r>
              <a:rPr lang="ru-RU" dirty="0"/>
              <a:t> </a:t>
            </a:r>
            <a:r>
              <a:rPr lang="ru-RU" dirty="0" err="1"/>
              <a:t>Сумського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аграрного </a:t>
            </a:r>
            <a:r>
              <a:rPr lang="ru-RU" dirty="0" err="1"/>
              <a:t>університету</a:t>
            </a:r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uk-UA" dirty="0" smtClean="0"/>
              <a:t> </a:t>
            </a:r>
            <a:r>
              <a:rPr lang="ru-RU" dirty="0" err="1" smtClean="0"/>
              <a:t>Серія</a:t>
            </a:r>
            <a:r>
              <a:rPr lang="ru-RU" dirty="0" smtClean="0"/>
              <a:t> </a:t>
            </a:r>
            <a:r>
              <a:rPr lang="ru-RU" dirty="0"/>
              <a:t>"</a:t>
            </a:r>
            <a:r>
              <a:rPr lang="ru-RU" dirty="0" err="1"/>
              <a:t>Ветеринарна</a:t>
            </a:r>
            <a:r>
              <a:rPr lang="ru-RU" dirty="0"/>
              <a:t> </a:t>
            </a:r>
            <a:r>
              <a:rPr lang="ru-RU" dirty="0" smtClean="0"/>
              <a:t>медицина", </a:t>
            </a:r>
            <a:r>
              <a:rPr lang="ru-RU" i="1" dirty="0" err="1" smtClean="0"/>
              <a:t>Випуск</a:t>
            </a:r>
            <a:r>
              <a:rPr lang="ru-RU" i="1" dirty="0" smtClean="0"/>
              <a:t> </a:t>
            </a:r>
            <a:r>
              <a:rPr lang="uk-UA" i="1" dirty="0"/>
              <a:t>3</a:t>
            </a:r>
            <a:r>
              <a:rPr lang="ru-RU" i="1" dirty="0"/>
              <a:t> (</a:t>
            </a:r>
            <a:r>
              <a:rPr lang="uk-UA" i="1" dirty="0"/>
              <a:t>50</a:t>
            </a:r>
            <a:r>
              <a:rPr lang="ru-RU" i="1" dirty="0"/>
              <a:t>), </a:t>
            </a:r>
            <a:r>
              <a:rPr lang="ru-RU" i="1" dirty="0" smtClean="0"/>
              <a:t>2020, с.44-53</a:t>
            </a:r>
          </a:p>
          <a:p>
            <a:pPr marL="0" indent="0">
              <a:buNone/>
            </a:pPr>
            <a:r>
              <a:rPr lang="ru-RU" i="1" dirty="0" smtClean="0"/>
              <a:t>2. </a:t>
            </a:r>
            <a:r>
              <a:rPr lang="ru-RU" i="1" dirty="0" err="1" smtClean="0"/>
              <a:t>Доповідь</a:t>
            </a:r>
            <a:r>
              <a:rPr lang="ru-RU" i="1" dirty="0" smtClean="0"/>
              <a:t> на </a:t>
            </a:r>
            <a:r>
              <a:rPr lang="ru-RU" i="1" dirty="0" err="1" smtClean="0"/>
              <a:t>міжнародній</a:t>
            </a:r>
            <a:r>
              <a:rPr lang="ru-RU" i="1" dirty="0" smtClean="0"/>
              <a:t> </a:t>
            </a:r>
            <a:r>
              <a:rPr lang="ru-RU" i="1" dirty="0" err="1" smtClean="0"/>
              <a:t>конференції</a:t>
            </a:r>
            <a:r>
              <a:rPr lang="ru-RU" i="1" dirty="0" smtClean="0"/>
              <a:t>  </a:t>
            </a:r>
          </a:p>
          <a:p>
            <a:r>
              <a:rPr lang="en-US" dirty="0" smtClean="0"/>
              <a:t>PRIORITY DIRECTIONS OF SCIENCE AND TECHNOLOGY DEVELOPMENT</a:t>
            </a:r>
            <a:r>
              <a:rPr lang="uk-UA" dirty="0" smtClean="0"/>
              <a:t>. </a:t>
            </a:r>
            <a:r>
              <a:rPr lang="ru-RU" dirty="0" err="1" smtClean="0"/>
              <a:t>Кладницька</a:t>
            </a:r>
            <a:r>
              <a:rPr lang="ru-RU" dirty="0" smtClean="0"/>
              <a:t> Л. В., Величко С. В., </a:t>
            </a:r>
            <a:r>
              <a:rPr lang="ru-RU" dirty="0" err="1" smtClean="0"/>
              <a:t>Кисилиця</a:t>
            </a:r>
            <a:r>
              <a:rPr lang="ru-RU" dirty="0" smtClean="0"/>
              <a:t> В. В. ПОРІВНЯЛЬНА ХАРАКТЕРИСТИКА МЕТОДІВ ДІАГНОСТИКИ ДИРОФІЛЯРІОЗУ В СОБАК. </a:t>
            </a:r>
            <a:r>
              <a:rPr lang="en-US" dirty="0" smtClean="0"/>
              <a:t>Abstracts of V International Scientific and Practical Conference</a:t>
            </a:r>
            <a:r>
              <a:rPr lang="uk-UA" dirty="0" smtClean="0"/>
              <a:t>.</a:t>
            </a:r>
            <a:r>
              <a:rPr lang="en-US" dirty="0" smtClean="0"/>
              <a:t> Kyiv, Ukraine 24-26 January 2021</a:t>
            </a:r>
            <a:r>
              <a:rPr lang="uk-UA" dirty="0" smtClean="0"/>
              <a:t>, р.108-111</a:t>
            </a:r>
            <a:r>
              <a:rPr lang="en-US" dirty="0" smtClean="0"/>
              <a:t> 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474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365125"/>
            <a:ext cx="8083296" cy="1847723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Всеукраїнський конкурс студентських наукових робіт з природничих, технічних та гуманітарних наук</a:t>
            </a:r>
            <a:br>
              <a:rPr lang="uk-UA" sz="3200" dirty="0" smtClean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039113"/>
            <a:ext cx="7758747" cy="413785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Участь у Всеукраїнському конкурсі </a:t>
            </a:r>
            <a:r>
              <a:rPr lang="uk-UA" dirty="0"/>
              <a:t>студентських наукових робіт з природничих, технічних та гуманітарних наук</a:t>
            </a:r>
          </a:p>
          <a:p>
            <a:r>
              <a:rPr lang="uk-UA" dirty="0" smtClean="0"/>
              <a:t>Галузь </a:t>
            </a:r>
            <a:r>
              <a:rPr lang="uk-UA" dirty="0"/>
              <a:t>«Ветеринарна медицина»</a:t>
            </a:r>
          </a:p>
          <a:p>
            <a:r>
              <a:rPr lang="uk-UA" dirty="0" smtClean="0"/>
              <a:t>Наукова </a:t>
            </a:r>
            <a:r>
              <a:rPr lang="uk-UA" dirty="0"/>
              <a:t>робота на тему:</a:t>
            </a:r>
          </a:p>
          <a:p>
            <a:r>
              <a:rPr lang="uk-UA" dirty="0"/>
              <a:t> </a:t>
            </a:r>
            <a:r>
              <a:rPr lang="uk-UA" b="1" dirty="0" smtClean="0"/>
              <a:t>«</a:t>
            </a:r>
            <a:r>
              <a:rPr lang="uk-UA" b="1" dirty="0"/>
              <a:t>Порівняльна характеристика методів дослідження собак за </a:t>
            </a:r>
            <a:r>
              <a:rPr lang="uk-UA" b="1" dirty="0" err="1"/>
              <a:t>дирофіляріозу</a:t>
            </a:r>
            <a:r>
              <a:rPr lang="uk-UA" b="1" dirty="0" smtClean="0"/>
              <a:t>». </a:t>
            </a:r>
          </a:p>
          <a:p>
            <a:r>
              <a:rPr lang="uk-UA" b="1" dirty="0" smtClean="0"/>
              <a:t>Гуртківець </a:t>
            </a:r>
            <a:r>
              <a:rPr lang="uk-UA" b="1" dirty="0" err="1" smtClean="0"/>
              <a:t>Кисилиця</a:t>
            </a:r>
            <a:r>
              <a:rPr lang="uk-UA" b="1" dirty="0" smtClean="0"/>
              <a:t> Владислава Василівна  виборола 2 місце у першому етапі  конкурсу ( відбір робіт на факультеті ветеринарної медицини НУБіП України) та 11 місце на  2 етапі </a:t>
            </a:r>
            <a:r>
              <a:rPr lang="uk-UA" dirty="0" smtClean="0"/>
              <a:t>Всеукраїнського конкурсу студентських наукових робіт з природничих, технічних та гуманітарних наук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997" y="93662"/>
            <a:ext cx="2204085" cy="275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32" y="77787"/>
            <a:ext cx="2221865" cy="277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Zver-PC\AppData\Local\Microsoft\Windows\INetCache\Content.Word\Матейчку_Оскар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627" y="2848292"/>
            <a:ext cx="4146741" cy="236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184" y="5211000"/>
            <a:ext cx="1879888" cy="15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4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365125"/>
            <a:ext cx="10869168" cy="199402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Участь у всеукраїнських та міжнародних наукових заходах (проекти, конкурси, конференції та ін.)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825625"/>
            <a:ext cx="8189118" cy="4351338"/>
          </a:xfrm>
        </p:spPr>
        <p:txBody>
          <a:bodyPr/>
          <a:lstStyle/>
          <a:p>
            <a:endParaRPr lang="uk-UA" dirty="0"/>
          </a:p>
          <a:p>
            <a:r>
              <a:rPr lang="ru-RU" i="1" dirty="0" smtClean="0"/>
              <a:t> Участь у </a:t>
            </a:r>
            <a:r>
              <a:rPr lang="ru-RU" i="1" dirty="0" err="1" smtClean="0"/>
              <a:t>міжнародній</a:t>
            </a:r>
            <a:r>
              <a:rPr lang="ru-RU" i="1" dirty="0" smtClean="0"/>
              <a:t>  </a:t>
            </a:r>
            <a:r>
              <a:rPr lang="ru-RU" i="1" dirty="0" err="1" smtClean="0"/>
              <a:t>конференції</a:t>
            </a:r>
            <a:r>
              <a:rPr lang="ru-RU" i="1" dirty="0" smtClean="0"/>
              <a:t> </a:t>
            </a:r>
            <a:r>
              <a:rPr lang="en-US" dirty="0" smtClean="0"/>
              <a:t>PRIORITY DIRECTIONS OF SCIENCE AND TECHNOLOGY DEVELOPMENT</a:t>
            </a:r>
            <a:r>
              <a:rPr lang="uk-UA" dirty="0" smtClean="0"/>
              <a:t>.</a:t>
            </a:r>
            <a:r>
              <a:rPr lang="en-US" dirty="0" smtClean="0"/>
              <a:t> Kyiv, Ukraine 24-26 January 2021</a:t>
            </a:r>
            <a:r>
              <a:rPr lang="uk-UA" dirty="0" smtClean="0"/>
              <a:t>, р.108-111.</a:t>
            </a:r>
            <a:r>
              <a:rPr lang="en-US" dirty="0" smtClean="0"/>
              <a:t> </a:t>
            </a:r>
            <a:endParaRPr lang="uk-UA" dirty="0" smtClean="0"/>
          </a:p>
          <a:p>
            <a:r>
              <a:rPr lang="uk-UA" dirty="0"/>
              <a:t> </a:t>
            </a:r>
            <a:r>
              <a:rPr lang="uk-UA" dirty="0" smtClean="0"/>
              <a:t>Було представлено доповідь  </a:t>
            </a:r>
            <a:r>
              <a:rPr lang="ru-RU" dirty="0" err="1" smtClean="0"/>
              <a:t>Кисилиця</a:t>
            </a:r>
            <a:r>
              <a:rPr lang="ru-RU" dirty="0" smtClean="0"/>
              <a:t> В. В. «ПОРІВНЯЛЬНА ХАРАКТЕРИСТИКА МЕТОДІВ ДІАГНОСТИКИ ДИРОФІЛЯРІОЗУ В СОБАК»,  </a:t>
            </a:r>
            <a:r>
              <a:rPr lang="en-US" dirty="0" smtClean="0"/>
              <a:t>Abstracts of V International Scientific and Practical Conference</a:t>
            </a:r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AutoShape 2" descr="https://mail.ukr.net/attach/show/16211103953610270904/1/IMG_10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4079" y="2207783"/>
            <a:ext cx="5032375" cy="377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1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6" y="365125"/>
            <a:ext cx="6100064" cy="1856867"/>
          </a:xfrm>
        </p:spPr>
        <p:txBody>
          <a:bodyPr>
            <a:normAutofit fontScale="90000"/>
          </a:bodyPr>
          <a:lstStyle/>
          <a:p>
            <a:r>
              <a:rPr lang="uk-UA" sz="2800" dirty="0" smtClean="0"/>
              <a:t>Результативні показники  проведених інших видів діяльності (соціальної, міжнародної культурно-просвітницької та ін.) протягом навчального року</a:t>
            </a:r>
            <a:br>
              <a:rPr lang="uk-UA" sz="2800" dirty="0" smtClean="0"/>
            </a:b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736" y="2395729"/>
            <a:ext cx="6100064" cy="378123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На базі гуртка «Фізіологія тварин 1» проведено підготовку  дійсного члена Малої академії наук Сови Дарини Русланівни.</a:t>
            </a:r>
          </a:p>
          <a:p>
            <a:r>
              <a:rPr lang="uk-UA" dirty="0" smtClean="0"/>
              <a:t>Як підсумок роботи підготовлено </a:t>
            </a:r>
            <a:r>
              <a:rPr lang="uk-UA" cap="all" dirty="0" smtClean="0"/>
              <a:t> </a:t>
            </a:r>
            <a:r>
              <a:rPr lang="uk-UA" sz="2000" cap="all" dirty="0" smtClean="0"/>
              <a:t>та представлено </a:t>
            </a:r>
            <a:r>
              <a:rPr lang="ru-RU" sz="2000" cap="all" dirty="0" smtClean="0"/>
              <a:t> </a:t>
            </a:r>
            <a:r>
              <a:rPr lang="ru-RU" sz="2000" cap="all" dirty="0" err="1"/>
              <a:t>дослідницьк</a:t>
            </a:r>
            <a:r>
              <a:rPr lang="uk-UA" sz="2000" cap="all" dirty="0"/>
              <a:t>у</a:t>
            </a:r>
            <a:r>
              <a:rPr lang="ru-RU" sz="2000" cap="all" dirty="0"/>
              <a:t> робот</a:t>
            </a:r>
            <a:r>
              <a:rPr lang="uk-UA" sz="2000" cap="all" dirty="0"/>
              <a:t>у</a:t>
            </a:r>
            <a:r>
              <a:rPr lang="ru-RU" sz="2000" cap="all" dirty="0"/>
              <a:t> проблемно-</a:t>
            </a:r>
            <a:r>
              <a:rPr lang="ru-RU" sz="2000" cap="all" dirty="0" err="1"/>
              <a:t>пошукового</a:t>
            </a:r>
            <a:r>
              <a:rPr lang="ru-RU" sz="2000" cap="all" dirty="0"/>
              <a:t> характеру </a:t>
            </a:r>
            <a:r>
              <a:rPr lang="ru-RU" sz="2000" cap="all" dirty="0" smtClean="0"/>
              <a:t> </a:t>
            </a:r>
            <a:r>
              <a:rPr lang="uk-UA" sz="2000" dirty="0" smtClean="0"/>
              <a:t> </a:t>
            </a:r>
            <a:r>
              <a:rPr lang="uk-UA" dirty="0"/>
              <a:t>«</a:t>
            </a:r>
            <a:r>
              <a:rPr lang="uk-UA" cap="all" dirty="0"/>
              <a:t>Отримання </a:t>
            </a:r>
            <a:r>
              <a:rPr lang="uk-UA" cap="all" dirty="0" err="1"/>
              <a:t>алогенних</a:t>
            </a:r>
            <a:r>
              <a:rPr lang="uk-UA" cap="all" dirty="0"/>
              <a:t> </a:t>
            </a:r>
            <a:r>
              <a:rPr lang="uk-UA" cap="all" dirty="0" err="1"/>
              <a:t>мезенхімних</a:t>
            </a:r>
            <a:r>
              <a:rPr lang="uk-UA" cap="all" dirty="0"/>
              <a:t> стовбурових клітин культури кісткового мозку миші та їх вплив на прогресію карциноми легені </a:t>
            </a:r>
            <a:r>
              <a:rPr lang="uk-UA" cap="all" dirty="0" err="1"/>
              <a:t>Льюїс</a:t>
            </a:r>
            <a:r>
              <a:rPr lang="uk-UA" dirty="0" smtClean="0"/>
              <a:t>»</a:t>
            </a:r>
            <a:r>
              <a:rPr lang="uk-UA" dirty="0" smtClean="0"/>
              <a:t> на Всеукраїнський конкурс учнівських наукових робіт.</a:t>
            </a:r>
            <a:endParaRPr lang="uk-UA" dirty="0" smtClean="0"/>
          </a:p>
          <a:p>
            <a:r>
              <a:rPr lang="uk-UA" dirty="0" smtClean="0"/>
              <a:t>Сова Дарина Русланівна успішно пройшла  перший та другий етап конкурсу  (районний та міський), і  зараз  роботу подано на 3 етап конкурсу (всеукраїнський).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52" y="84667"/>
            <a:ext cx="5080000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1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Стратегія розвитку студентського наукового гуртка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736" y="1825625"/>
            <a:ext cx="7305802" cy="4351338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Цілеспрямована робота з обдарованими і талановитими студентами, а також учнями шкіл - потенційними  майбутніми студентами факультету ветеринарної медицини НУБіП України.</a:t>
            </a:r>
          </a:p>
          <a:p>
            <a:r>
              <a:rPr lang="uk-UA" dirty="0" smtClean="0"/>
              <a:t>Проведення  виїзних занять гуртка на клінічній базі лікарні </a:t>
            </a:r>
            <a:r>
              <a:rPr lang="uk-UA" dirty="0" smtClean="0"/>
              <a:t>ветеринарної медицини,  та в Українській лабораторії якості.</a:t>
            </a:r>
          </a:p>
          <a:p>
            <a:r>
              <a:rPr lang="uk-UA" dirty="0" smtClean="0"/>
              <a:t>Розвиток  нових сучасних  напрямів, які  є вимогою розвитку ветеринарної медицини в Україні ( зокрема, кардіологія).</a:t>
            </a:r>
          </a:p>
          <a:p>
            <a:endParaRPr lang="uk-UA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38" y="1527048"/>
            <a:ext cx="4602733" cy="345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82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283</Words>
  <Application>Microsoft Office PowerPoint</Application>
  <PresentationFormat>Широкоэкранный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Звіт Результативні показники проведення наукової роботи  гуртка  «Фізіологія тварин 1»</vt:lpstr>
      <vt:lpstr>Публікаційна активність </vt:lpstr>
      <vt:lpstr>Всеукраїнський конкурс студентських наукових робіт з природничих, технічних та гуманітарних наук </vt:lpstr>
      <vt:lpstr>Участь у всеукраїнських та міжнародних наукових заходах (проекти, конкурси, конференції та ін.) </vt:lpstr>
      <vt:lpstr>Результативні показники  проведених інших видів діяльності (соціальної, міжнародної культурно-просвітницької та ін.) протягом навчального року </vt:lpstr>
      <vt:lpstr>Стратегія розвитку студентського наукового гуртка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</cp:revision>
  <dcterms:created xsi:type="dcterms:W3CDTF">2021-05-15T19:51:13Z</dcterms:created>
  <dcterms:modified xsi:type="dcterms:W3CDTF">2021-05-15T20:46:51Z</dcterms:modified>
</cp:coreProperties>
</file>