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84" r:id="rId1"/>
  </p:sldMasterIdLst>
  <p:notesMasterIdLst>
    <p:notesMasterId r:id="rId21"/>
  </p:notesMasterIdLst>
  <p:sldIdLst>
    <p:sldId id="256" r:id="rId2"/>
    <p:sldId id="270" r:id="rId3"/>
    <p:sldId id="271" r:id="rId4"/>
    <p:sldId id="258" r:id="rId5"/>
    <p:sldId id="259" r:id="rId6"/>
    <p:sldId id="262" r:id="rId7"/>
    <p:sldId id="268" r:id="rId8"/>
    <p:sldId id="272" r:id="rId9"/>
    <p:sldId id="273" r:id="rId10"/>
    <p:sldId id="274" r:id="rId11"/>
    <p:sldId id="264" r:id="rId12"/>
    <p:sldId id="276" r:id="rId13"/>
    <p:sldId id="275" r:id="rId14"/>
    <p:sldId id="261" r:id="rId15"/>
    <p:sldId id="278" r:id="rId16"/>
    <p:sldId id="279" r:id="rId17"/>
    <p:sldId id="277" r:id="rId18"/>
    <p:sldId id="280" r:id="rId19"/>
    <p:sldId id="265" r:id="rId20"/>
  </p:sldIdLst>
  <p:sldSz cx="14630400" cy="8229600"/>
  <p:notesSz cx="8229600" cy="14630400"/>
  <p:embeddedFontLst>
    <p:embeddedFont>
      <p:font typeface="Corbel" panose="020B0503020204020204" pitchFamily="34" charset="0"/>
      <p:regular r:id="rId22"/>
      <p:bold r:id="rId23"/>
      <p:italic r:id="rId24"/>
      <p:boldItalic r:id="rId25"/>
    </p:embeddedFont>
    <p:embeddedFont>
      <p:font typeface="Gill Sans MT" panose="020B0502020104020203" pitchFamily="34" charset="0"/>
      <p:regular r:id="rId26"/>
      <p:bold r:id="rId27"/>
      <p:italic r:id="rId28"/>
      <p:boldItalic r:id="rId29"/>
    </p:embeddedFont>
    <p:embeddedFont>
      <p:font typeface="Lora" pitchFamily="2" charset="-52"/>
      <p:regular r:id="rId30"/>
      <p:bold r:id="rId31"/>
      <p:italic r:id="rId32"/>
      <p:boldItalic r:id="rId33"/>
    </p:embeddedFont>
    <p:embeddedFont>
      <p:font typeface="Source Sans Pro" panose="020B050303040302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BD8"/>
    <a:srgbClr val="FFE599"/>
    <a:srgbClr val="E5D8B2"/>
    <a:srgbClr val="FFF2CC"/>
    <a:srgbClr val="EBE8DF"/>
    <a:srgbClr val="38512F"/>
    <a:srgbClr val="F2F2F2"/>
    <a:srgbClr val="A7ADA5"/>
    <a:srgbClr val="5662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C938BD-7443-AA16-5800-E357F8ABF870}" v="9" dt="2025-04-02T15:01:19.6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793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920240" y="2864093"/>
            <a:ext cx="10789920" cy="1975104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4560">
                <a:solidFill>
                  <a:srgbClr val="262626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4233" y="5223053"/>
            <a:ext cx="8161934" cy="1487873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6A87-3FD5-40F8-B21E-0F368F59936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6272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6A87-3FD5-40F8-B21E-0F368F59936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319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83734" y="1124712"/>
            <a:ext cx="1558330" cy="5980176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77364" y="1124712"/>
            <a:ext cx="7438187" cy="5980176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6A87-3FD5-40F8-B21E-0F368F59936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0954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5322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920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4617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472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097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840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702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429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6A87-3FD5-40F8-B21E-0F368F59936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4795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9116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9462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713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920240" y="2864093"/>
            <a:ext cx="10789920" cy="1975104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4560">
                <a:solidFill>
                  <a:srgbClr val="262626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4233" y="5222958"/>
            <a:ext cx="8161934" cy="1518098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6A87-3FD5-40F8-B21E-0F368F59936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2323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98295" y="3165653"/>
            <a:ext cx="5126125" cy="372237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05979" y="3165653"/>
            <a:ext cx="5124296" cy="372237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6A87-3FD5-40F8-B21E-0F368F59936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5507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0123" y="2776120"/>
            <a:ext cx="5124298" cy="844904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2280" b="0" cap="all" spc="12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548640" indent="0">
              <a:buNone/>
              <a:defRPr sz="228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0123" y="3771900"/>
            <a:ext cx="5124298" cy="311613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05979" y="3771900"/>
            <a:ext cx="5104181" cy="311613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605979" y="2776120"/>
            <a:ext cx="5124298" cy="844904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2280" b="0" cap="all" spc="12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548640" indent="0">
              <a:buNone/>
              <a:defRPr sz="228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6A87-3FD5-40F8-B21E-0F368F59936D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6A87-3FD5-40F8-B21E-0F368F59936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7438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6A87-3FD5-40F8-B21E-0F368F59936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1493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7315200" cy="822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965607" y="2692594"/>
            <a:ext cx="5383987" cy="1369796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640">
                <a:solidFill>
                  <a:srgbClr val="262626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3296" y="965607"/>
            <a:ext cx="5779008" cy="6298387"/>
          </a:xfrm>
        </p:spPr>
        <p:txBody>
          <a:bodyPr>
            <a:normAutofit/>
          </a:bodyPr>
          <a:lstStyle>
            <a:lvl1pPr>
              <a:defRPr sz="2280">
                <a:solidFill>
                  <a:schemeClr val="tx1"/>
                </a:solidFill>
              </a:defRPr>
            </a:lvl1pPr>
            <a:lvl2pPr>
              <a:defRPr sz="1920">
                <a:solidFill>
                  <a:schemeClr val="tx1"/>
                </a:solidFill>
              </a:defRPr>
            </a:lvl2pPr>
            <a:lvl3pPr>
              <a:defRPr sz="1920">
                <a:solidFill>
                  <a:schemeClr val="tx1"/>
                </a:solidFill>
              </a:defRPr>
            </a:lvl3pPr>
            <a:lvl4pPr>
              <a:defRPr sz="1920">
                <a:solidFill>
                  <a:schemeClr val="tx1"/>
                </a:solidFill>
              </a:defRPr>
            </a:lvl4pPr>
            <a:lvl5pPr>
              <a:defRPr sz="1920">
                <a:solidFill>
                  <a:schemeClr val="tx1"/>
                </a:solidFill>
              </a:defRPr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8682" y="4259902"/>
            <a:ext cx="4553712" cy="2632843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965607" y="7483450"/>
            <a:ext cx="6149756" cy="384048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uk-U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6A87-3FD5-40F8-B21E-0F368F59936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9408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7315199" cy="822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970227" y="2692594"/>
            <a:ext cx="5393998" cy="1361568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640">
                <a:solidFill>
                  <a:srgbClr val="262626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15200" y="0"/>
            <a:ext cx="7322516" cy="82296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84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8682" y="4259902"/>
            <a:ext cx="4553712" cy="2632844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65607" y="7483450"/>
            <a:ext cx="6149756" cy="384048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uk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6A87-3FD5-40F8-B21E-0F368F59936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6579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677363" y="1157630"/>
            <a:ext cx="9275674" cy="142646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77363" y="3165653"/>
            <a:ext cx="9275674" cy="3722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5715" y="7486579"/>
            <a:ext cx="3304495" cy="388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1" y="7483450"/>
            <a:ext cx="7081427" cy="384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0706" y="7461504"/>
            <a:ext cx="438912" cy="438912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320" spc="0" baseline="0">
                <a:solidFill>
                  <a:srgbClr val="FFFFFF"/>
                </a:solidFill>
              </a:defRPr>
            </a:lvl1pPr>
          </a:lstStyle>
          <a:p>
            <a:fld id="{6F406A87-3FD5-40F8-B21E-0F368F59936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69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</p:sldLayoutIdLst>
  <p:hf hdr="0" ftr="0" dt="0"/>
  <p:txStyles>
    <p:titleStyle>
      <a:lvl1pPr algn="ctr" defTabSz="1097280" rtl="0" eaLnBrk="1" latinLnBrk="0" hangingPunct="1">
        <a:lnSpc>
          <a:spcPct val="90000"/>
        </a:lnSpc>
        <a:spcBef>
          <a:spcPct val="0"/>
        </a:spcBef>
        <a:buNone/>
        <a:defRPr sz="3360" kern="1200" cap="all" spc="24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16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48640" indent="-274320" algn="l" defTabSz="109728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92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22960" indent="-274320" algn="l" defTabSz="109728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92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97280" indent="-274320" algn="l" defTabSz="109728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92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371600" indent="-274320" algn="l" defTabSz="109728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92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575436" indent="-274320" algn="l" defTabSz="109728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1781176" indent="-274320" algn="l" defTabSz="109728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1988820" indent="-274320" algn="l" defTabSz="109728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92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259330" indent="-274320" algn="l" defTabSz="109728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92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://coffeebeans.com.ua.tilda.ws/page65525955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24215" y="1168249"/>
            <a:ext cx="6789285" cy="2112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5500"/>
              </a:lnSpc>
            </a:pPr>
            <a:r>
              <a:rPr lang="uk-UA" sz="4400">
                <a:solidFill>
                  <a:srgbClr val="38512F"/>
                </a:solidFill>
                <a:latin typeface="Lora"/>
                <a:ea typeface="Lora" pitchFamily="34" charset="-122"/>
                <a:cs typeface="Lora" pitchFamily="34" charset="-120"/>
              </a:rPr>
              <a:t>Стратегія створення та розвитку кав’ярні</a:t>
            </a:r>
            <a:r>
              <a:rPr lang="en-US" sz="4400">
                <a:solidFill>
                  <a:srgbClr val="38512F"/>
                </a:solidFill>
                <a:latin typeface="Lora"/>
                <a:ea typeface="Lora" pitchFamily="34" charset="-122"/>
                <a:cs typeface="Lora" pitchFamily="34" charset="-120"/>
              </a:rPr>
              <a:t> Coffee Beans</a:t>
            </a:r>
            <a:endParaRPr lang="uk-UA"/>
          </a:p>
        </p:txBody>
      </p:sp>
      <p:sp>
        <p:nvSpPr>
          <p:cNvPr id="4" name="Text 1"/>
          <p:cNvSpPr/>
          <p:nvPr/>
        </p:nvSpPr>
        <p:spPr>
          <a:xfrm>
            <a:off x="524215" y="4910052"/>
            <a:ext cx="5800746" cy="2620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uk-UA" sz="2800">
                <a:solidFill>
                  <a:srgbClr val="3A3630"/>
                </a:solidFill>
                <a:latin typeface="Source Sans Pro"/>
                <a:ea typeface="Source Sans Pro"/>
                <a:cs typeface="Times New Roman"/>
              </a:rPr>
              <a:t>Виконали: </a:t>
            </a:r>
            <a:endParaRPr lang="en-US" sz="2800">
              <a:solidFill>
                <a:srgbClr val="3A3630"/>
              </a:solidFill>
              <a:latin typeface="Source Sans Pro"/>
              <a:ea typeface="Source Sans Pro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uk-UA" sz="2800">
                <a:solidFill>
                  <a:srgbClr val="3A3630"/>
                </a:solidFill>
                <a:latin typeface="Source Sans Pro"/>
                <a:ea typeface="Source Sans Pro"/>
                <a:cs typeface="Times New Roman"/>
              </a:rPr>
              <a:t>Студентки 2 курсу, групи ІСТ-23012б</a:t>
            </a:r>
            <a:endParaRPr lang="en-US" sz="2800">
              <a:solidFill>
                <a:srgbClr val="3A3630"/>
              </a:solidFill>
              <a:latin typeface="Source Sans Pro"/>
              <a:ea typeface="Source Sans Pro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uk-UA" sz="2800">
                <a:solidFill>
                  <a:srgbClr val="3A3630"/>
                </a:solidFill>
                <a:latin typeface="Source Sans Pro"/>
                <a:ea typeface="Source Sans Pro"/>
                <a:cs typeface="Times New Roman"/>
              </a:rPr>
              <a:t>Афанасьєва Кіра, Паламарчук Анна та Усік Вікторія</a:t>
            </a:r>
            <a:endParaRPr lang="en-US" sz="2800">
              <a:solidFill>
                <a:srgbClr val="3A3630"/>
              </a:solidFill>
              <a:latin typeface="Source Sans Pro"/>
              <a:ea typeface="Source Sans Pro"/>
              <a:cs typeface="Times New Roman"/>
            </a:endParaRPr>
          </a:p>
          <a:p>
            <a:pPr algn="just">
              <a:lnSpc>
                <a:spcPts val="3000"/>
              </a:lnSpc>
            </a:pPr>
            <a:endParaRPr lang="en-US" sz="2400">
              <a:solidFill>
                <a:srgbClr val="3A3630"/>
              </a:solidFill>
              <a:latin typeface="Source Sans Pro"/>
              <a:ea typeface="Source Sans Pro"/>
              <a:cs typeface="Times New Roman"/>
            </a:endParaRPr>
          </a:p>
        </p:txBody>
      </p:sp>
      <p:pic>
        <p:nvPicPr>
          <p:cNvPr id="5" name="Рисунок 4" descr="Зображення, що містить напій, кавова чашка, кава, Сервірування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73960F2C-1297-6F5C-2DE8-F2AF4C561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1984" y="4899"/>
            <a:ext cx="6913517" cy="82198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браження, що містить текст, схема, План, Креслення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E7A1FF52-2114-1BBB-8C7B-44FF71DDC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145688"/>
            <a:ext cx="12344401" cy="59382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840440-E236-989D-1E5B-8E81CDAF1392}"/>
              </a:ext>
            </a:extLst>
          </p:cNvPr>
          <p:cNvSpPr txBox="1"/>
          <p:nvPr/>
        </p:nvSpPr>
        <p:spPr>
          <a:xfrm>
            <a:off x="699247" y="282388"/>
            <a:ext cx="1323190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38512F"/>
                </a:solidFill>
                <a:latin typeface="Lora"/>
                <a:cs typeface="Times New Roman"/>
              </a:rPr>
              <a:t>DFD </a:t>
            </a:r>
            <a:r>
              <a:rPr lang="en-US" sz="2800" err="1">
                <a:solidFill>
                  <a:srgbClr val="38512F"/>
                </a:solidFill>
                <a:latin typeface="Lora"/>
                <a:cs typeface="Times New Roman"/>
              </a:rPr>
              <a:t>діаграма</a:t>
            </a:r>
            <a:r>
              <a:rPr lang="en-US" sz="2800">
                <a:solidFill>
                  <a:srgbClr val="38512F"/>
                </a:solidFill>
                <a:latin typeface="Lora"/>
                <a:cs typeface="Times New Roman"/>
              </a:rPr>
              <a:t> </a:t>
            </a:r>
            <a:r>
              <a:rPr lang="en-US" sz="2800" err="1">
                <a:solidFill>
                  <a:srgbClr val="38512F"/>
                </a:solidFill>
                <a:latin typeface="Lora"/>
                <a:cs typeface="Times New Roman"/>
              </a:rPr>
              <a:t>для</a:t>
            </a:r>
            <a:r>
              <a:rPr lang="en-US" sz="2800">
                <a:solidFill>
                  <a:srgbClr val="38512F"/>
                </a:solidFill>
                <a:latin typeface="Lora"/>
                <a:cs typeface="Times New Roman"/>
              </a:rPr>
              <a:t> </a:t>
            </a:r>
            <a:r>
              <a:rPr lang="en-US" sz="2800" err="1">
                <a:solidFill>
                  <a:srgbClr val="38512F"/>
                </a:solidFill>
                <a:latin typeface="Lora"/>
                <a:cs typeface="Times New Roman"/>
              </a:rPr>
              <a:t>відкриття</a:t>
            </a:r>
            <a:r>
              <a:rPr lang="en-US" sz="2800">
                <a:solidFill>
                  <a:srgbClr val="38512F"/>
                </a:solidFill>
                <a:latin typeface="Lora"/>
                <a:cs typeface="Times New Roman"/>
              </a:rPr>
              <a:t> </a:t>
            </a:r>
            <a:r>
              <a:rPr lang="en-US" sz="2800" err="1">
                <a:solidFill>
                  <a:srgbClr val="38512F"/>
                </a:solidFill>
                <a:latin typeface="Lora"/>
                <a:cs typeface="Times New Roman"/>
              </a:rPr>
              <a:t>кав’ярні</a:t>
            </a:r>
            <a:r>
              <a:rPr lang="en-US" sz="2800">
                <a:solidFill>
                  <a:srgbClr val="38512F"/>
                </a:solidFill>
                <a:latin typeface="Lora"/>
                <a:cs typeface="Times New Roman"/>
              </a:rPr>
              <a:t> Coffee Beans</a:t>
            </a:r>
            <a:endParaRPr lang="uk-UA" sz="2800">
              <a:solidFill>
                <a:srgbClr val="38512F"/>
              </a:solidFill>
              <a:latin typeface="Lora"/>
              <a:cs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3EE808-7C84-AD3F-DC3F-70486E57A202}"/>
              </a:ext>
            </a:extLst>
          </p:cNvPr>
          <p:cNvSpPr txBox="1"/>
          <p:nvPr/>
        </p:nvSpPr>
        <p:spPr>
          <a:xfrm>
            <a:off x="820271" y="7234518"/>
            <a:ext cx="1311088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000" err="1">
                <a:latin typeface="Source Sans Pro"/>
                <a:ea typeface="Source Sans Pro"/>
              </a:rPr>
              <a:t>Процеси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включають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реєстрацію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бізнесу</a:t>
            </a:r>
            <a:r>
              <a:rPr lang="en-US" sz="2000">
                <a:latin typeface="Source Sans Pro"/>
                <a:ea typeface="Source Sans Pro"/>
              </a:rPr>
              <a:t>, </a:t>
            </a:r>
            <a:r>
              <a:rPr lang="en-US" sz="2000" err="1">
                <a:latin typeface="Source Sans Pro"/>
                <a:ea typeface="Source Sans Pro"/>
              </a:rPr>
              <a:t>взаємодію</a:t>
            </a:r>
            <a:r>
              <a:rPr lang="en-US" sz="2000">
                <a:latin typeface="Source Sans Pro"/>
                <a:ea typeface="Source Sans Pro"/>
              </a:rPr>
              <a:t> з </a:t>
            </a:r>
            <a:r>
              <a:rPr lang="en-US" sz="2000" err="1">
                <a:latin typeface="Source Sans Pro"/>
                <a:ea typeface="Source Sans Pro"/>
              </a:rPr>
              <a:t>постачальниками</a:t>
            </a:r>
            <a:r>
              <a:rPr lang="en-US" sz="2000">
                <a:latin typeface="Source Sans Pro"/>
                <a:ea typeface="Source Sans Pro"/>
              </a:rPr>
              <a:t>, </a:t>
            </a:r>
            <a:r>
              <a:rPr lang="en-US" sz="2000" err="1">
                <a:latin typeface="Source Sans Pro"/>
                <a:ea typeface="Source Sans Pro"/>
              </a:rPr>
              <a:t>фінансові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операції</a:t>
            </a:r>
            <a:r>
              <a:rPr lang="en-US" sz="2000">
                <a:latin typeface="Source Sans Pro"/>
                <a:ea typeface="Source Sans Pro"/>
              </a:rPr>
              <a:t>, </a:t>
            </a:r>
            <a:r>
              <a:rPr lang="en-US" sz="2000" err="1">
                <a:latin typeface="Source Sans Pro"/>
                <a:ea typeface="Source Sans Pro"/>
              </a:rPr>
              <a:t>обслуговування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клієнтів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та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управління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персоналом</a:t>
            </a:r>
            <a:r>
              <a:rPr lang="en-US" sz="2000">
                <a:latin typeface="Source Sans Pro"/>
                <a:ea typeface="Source Sans Pro"/>
              </a:rPr>
              <a:t> з </a:t>
            </a:r>
            <a:r>
              <a:rPr lang="en-US" sz="2000" err="1">
                <a:latin typeface="Source Sans Pro"/>
                <a:ea typeface="Source Sans Pro"/>
              </a:rPr>
              <a:t>відповідним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збереженням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даних</a:t>
            </a:r>
            <a:r>
              <a:rPr lang="en-US" sz="2000">
                <a:latin typeface="Source Sans Pro"/>
                <a:ea typeface="Source Sans Pro"/>
              </a:rPr>
              <a:t> у </a:t>
            </a:r>
            <a:r>
              <a:rPr lang="en-US" sz="2000" err="1">
                <a:latin typeface="Source Sans Pro"/>
                <a:ea typeface="Source Sans Pro"/>
              </a:rPr>
              <a:t>системі</a:t>
            </a:r>
            <a:r>
              <a:rPr lang="en-US" sz="2000">
                <a:latin typeface="Source Sans Pro"/>
                <a:ea typeface="Source Sans Pro"/>
              </a:rPr>
              <a:t>.</a:t>
            </a:r>
            <a:endParaRPr lang="uk-UA" sz="2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EA6BAB-5C3A-1181-9F5A-9BB6E246DE4B}"/>
              </a:ext>
            </a:extLst>
          </p:cNvPr>
          <p:cNvSpPr txBox="1"/>
          <p:nvPr/>
        </p:nvSpPr>
        <p:spPr>
          <a:xfrm>
            <a:off x="14067693" y="7706380"/>
            <a:ext cx="480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9A0AC1F-E1A4-4F5A-B1F4-98C83A25744C}" type="slidenum">
              <a:rPr lang="uk-UA" sz="2400" smtClean="0"/>
              <a:pPr algn="ctr"/>
              <a:t>10</a:t>
            </a:fld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611704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38322" y="412698"/>
            <a:ext cx="13353921" cy="8798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3200" err="1">
                <a:solidFill>
                  <a:srgbClr val="38512F"/>
                </a:solidFill>
                <a:latin typeface="Lora"/>
                <a:ea typeface="Gelasio"/>
                <a:cs typeface="Gelasio" pitchFamily="34" charset="-120"/>
              </a:rPr>
              <a:t>Розробка</a:t>
            </a:r>
            <a:r>
              <a:rPr lang="en-US" sz="3200">
                <a:solidFill>
                  <a:srgbClr val="38512F"/>
                </a:solidFill>
                <a:latin typeface="Lora"/>
                <a:ea typeface="Gelasio"/>
                <a:cs typeface="Gelasio" pitchFamily="34" charset="-120"/>
              </a:rPr>
              <a:t> </a:t>
            </a:r>
            <a:r>
              <a:rPr lang="en-US" sz="3200" err="1">
                <a:solidFill>
                  <a:srgbClr val="38512F"/>
                </a:solidFill>
                <a:latin typeface="Lora"/>
                <a:ea typeface="Gelasio"/>
                <a:cs typeface="Gelasio" pitchFamily="34" charset="-120"/>
              </a:rPr>
              <a:t>та</a:t>
            </a:r>
            <a:r>
              <a:rPr lang="en-US" sz="3200">
                <a:solidFill>
                  <a:srgbClr val="38512F"/>
                </a:solidFill>
                <a:latin typeface="Lora"/>
                <a:ea typeface="Gelasio"/>
                <a:cs typeface="Gelasio" pitchFamily="34" charset="-120"/>
              </a:rPr>
              <a:t> </a:t>
            </a:r>
            <a:r>
              <a:rPr lang="en-US" sz="3200" err="1">
                <a:solidFill>
                  <a:srgbClr val="38512F"/>
                </a:solidFill>
                <a:latin typeface="Lora"/>
                <a:ea typeface="Gelasio"/>
                <a:cs typeface="Gelasio" pitchFamily="34" charset="-120"/>
              </a:rPr>
              <a:t>функціональні</a:t>
            </a:r>
            <a:r>
              <a:rPr lang="en-US" sz="3200">
                <a:solidFill>
                  <a:srgbClr val="38512F"/>
                </a:solidFill>
                <a:latin typeface="Lora"/>
                <a:ea typeface="Gelasio"/>
                <a:cs typeface="Gelasio" pitchFamily="34" charset="-120"/>
              </a:rPr>
              <a:t> </a:t>
            </a:r>
            <a:r>
              <a:rPr lang="en-US" sz="3200" err="1">
                <a:solidFill>
                  <a:srgbClr val="38512F"/>
                </a:solidFill>
                <a:latin typeface="Lora"/>
                <a:ea typeface="Gelasio"/>
                <a:cs typeface="Gelasio" pitchFamily="34" charset="-120"/>
              </a:rPr>
              <a:t>можливості</a:t>
            </a:r>
            <a:r>
              <a:rPr lang="en-US" sz="3200">
                <a:solidFill>
                  <a:srgbClr val="38512F"/>
                </a:solidFill>
                <a:latin typeface="Lora"/>
                <a:ea typeface="Gelasio"/>
                <a:cs typeface="Gelasio" pitchFamily="34" charset="-120"/>
              </a:rPr>
              <a:t> </a:t>
            </a:r>
            <a:r>
              <a:rPr lang="en-US" sz="3200" err="1">
                <a:solidFill>
                  <a:srgbClr val="38512F"/>
                </a:solidFill>
                <a:latin typeface="Lora"/>
                <a:ea typeface="Gelasio"/>
                <a:cs typeface="Gelasio" pitchFamily="34" charset="-120"/>
              </a:rPr>
              <a:t>сайту</a:t>
            </a:r>
            <a:r>
              <a:rPr lang="en-US" sz="3200">
                <a:solidFill>
                  <a:srgbClr val="38512F"/>
                </a:solidFill>
                <a:latin typeface="Lora"/>
                <a:ea typeface="Gelasio"/>
                <a:cs typeface="Gelasio" pitchFamily="34" charset="-120"/>
              </a:rPr>
              <a:t> </a:t>
            </a:r>
            <a:r>
              <a:rPr lang="en-US" sz="3200" err="1">
                <a:solidFill>
                  <a:srgbClr val="38512F"/>
                </a:solidFill>
                <a:latin typeface="Lora"/>
                <a:ea typeface="Gelasio"/>
                <a:cs typeface="Gelasio" pitchFamily="34" charset="-120"/>
              </a:rPr>
              <a:t>кав’ярні</a:t>
            </a:r>
            <a:r>
              <a:rPr lang="en-US" sz="3600">
                <a:solidFill>
                  <a:srgbClr val="38512F"/>
                </a:solidFill>
                <a:latin typeface="Lora"/>
                <a:ea typeface="Gelasio"/>
                <a:cs typeface="Gelasio" pitchFamily="34" charset="-120"/>
              </a:rPr>
              <a:t> </a:t>
            </a:r>
            <a:r>
              <a:rPr lang="en-US" sz="3200">
                <a:solidFill>
                  <a:srgbClr val="38512F"/>
                </a:solidFill>
                <a:latin typeface="Lora"/>
                <a:ea typeface="Gelasio"/>
                <a:cs typeface="Gelasio" pitchFamily="34" charset="-120"/>
              </a:rPr>
              <a:t>Coffee Beans</a:t>
            </a:r>
            <a:endParaRPr lang="en-US" sz="3200">
              <a:solidFill>
                <a:srgbClr val="38512F"/>
              </a:solidFill>
              <a:latin typeface="Lora"/>
              <a:ea typeface="Gelasio"/>
            </a:endParaRPr>
          </a:p>
        </p:txBody>
      </p:sp>
      <p:sp>
        <p:nvSpPr>
          <p:cNvPr id="5" name="Text 3"/>
          <p:cNvSpPr/>
          <p:nvPr/>
        </p:nvSpPr>
        <p:spPr>
          <a:xfrm>
            <a:off x="9618935" y="1610120"/>
            <a:ext cx="2768273" cy="3326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uk-UA" sz="2400">
                <a:solidFill>
                  <a:srgbClr val="312F2B"/>
                </a:solidFill>
                <a:latin typeface="Source Sans Pro"/>
                <a:ea typeface="Source Sans Pro"/>
                <a:cs typeface="Gelasio" pitchFamily="34" charset="-120"/>
              </a:rPr>
              <a:t>Структура сайту:</a:t>
            </a:r>
            <a:endParaRPr lang="en-US" sz="2400">
              <a:latin typeface="Source Sans Pro"/>
              <a:ea typeface="Source Sans Pro"/>
            </a:endParaRPr>
          </a:p>
        </p:txBody>
      </p:sp>
      <p:sp>
        <p:nvSpPr>
          <p:cNvPr id="6" name="Text 4"/>
          <p:cNvSpPr/>
          <p:nvPr/>
        </p:nvSpPr>
        <p:spPr>
          <a:xfrm>
            <a:off x="9695502" y="2163266"/>
            <a:ext cx="1680314" cy="2058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750"/>
              </a:lnSpc>
              <a:buSzPct val="100000"/>
              <a:buChar char="•"/>
            </a:pPr>
            <a:r>
              <a:rPr lang="en-US">
                <a:solidFill>
                  <a:srgbClr val="272525"/>
                </a:solidFill>
                <a:latin typeface="Source Sans Pro"/>
                <a:ea typeface="Source Sans Pro"/>
                <a:cs typeface="Lato" pitchFamily="34" charset="-120"/>
              </a:rPr>
              <a:t>Головна</a:t>
            </a:r>
            <a:endParaRPr lang="en-US">
              <a:latin typeface="Source Sans Pro"/>
              <a:ea typeface="Source Sans Pro"/>
            </a:endParaRPr>
          </a:p>
        </p:txBody>
      </p:sp>
      <p:sp>
        <p:nvSpPr>
          <p:cNvPr id="7" name="Text 5"/>
          <p:cNvSpPr/>
          <p:nvPr/>
        </p:nvSpPr>
        <p:spPr>
          <a:xfrm>
            <a:off x="9695502" y="2952570"/>
            <a:ext cx="1759863" cy="256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750"/>
              </a:lnSpc>
              <a:buSzPct val="100000"/>
              <a:buChar char="•"/>
            </a:pPr>
            <a:r>
              <a:rPr lang="en-US">
                <a:solidFill>
                  <a:srgbClr val="272525"/>
                </a:solidFill>
                <a:latin typeface="Source Sans Pro"/>
                <a:ea typeface="Source Sans Pro"/>
                <a:cs typeface="Lato" pitchFamily="34" charset="-120"/>
              </a:rPr>
              <a:t>Меню</a:t>
            </a:r>
            <a:endParaRPr lang="en-US">
              <a:latin typeface="Source Sans Pro"/>
              <a:ea typeface="Source Sans Pro"/>
            </a:endParaRPr>
          </a:p>
        </p:txBody>
      </p:sp>
      <p:sp>
        <p:nvSpPr>
          <p:cNvPr id="8" name="Text 6"/>
          <p:cNvSpPr/>
          <p:nvPr/>
        </p:nvSpPr>
        <p:spPr>
          <a:xfrm>
            <a:off x="9700150" y="2538175"/>
            <a:ext cx="1926895" cy="2199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750"/>
              </a:lnSpc>
              <a:buSzPct val="100000"/>
              <a:buChar char="•"/>
            </a:pPr>
            <a:r>
              <a:rPr lang="uk-UA">
                <a:solidFill>
                  <a:srgbClr val="272525"/>
                </a:solidFill>
                <a:latin typeface="Source Sans Pro"/>
                <a:ea typeface="Source Sans Pro"/>
                <a:cs typeface="Lato" pitchFamily="34" charset="-120"/>
              </a:rPr>
              <a:t>Наша історія</a:t>
            </a:r>
            <a:endParaRPr lang="en-US">
              <a:latin typeface="Source Sans Pro"/>
              <a:ea typeface="Source Sans Pro"/>
            </a:endParaRPr>
          </a:p>
        </p:txBody>
      </p:sp>
      <p:sp>
        <p:nvSpPr>
          <p:cNvPr id="9" name="Text 7"/>
          <p:cNvSpPr/>
          <p:nvPr/>
        </p:nvSpPr>
        <p:spPr>
          <a:xfrm>
            <a:off x="9700150" y="3719722"/>
            <a:ext cx="2461149" cy="2637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750"/>
              </a:lnSpc>
              <a:buSzPct val="100000"/>
              <a:buChar char="•"/>
            </a:pPr>
            <a:r>
              <a:rPr lang="en-US">
                <a:solidFill>
                  <a:srgbClr val="272525"/>
                </a:solidFill>
                <a:latin typeface="Source Sans Pro"/>
                <a:ea typeface="Source Sans Pro"/>
                <a:cs typeface="Lato" pitchFamily="34" charset="-120"/>
              </a:rPr>
              <a:t>Контакти</a:t>
            </a:r>
            <a:endParaRPr lang="en-US">
              <a:latin typeface="Source Sans Pro"/>
              <a:ea typeface="Source Sans Pro"/>
            </a:endParaRPr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2" y="3575783"/>
            <a:ext cx="8352891" cy="4653190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117045" y="1302637"/>
            <a:ext cx="8240720" cy="21573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50000"/>
              </a:lnSpc>
              <a:buNone/>
            </a:pPr>
            <a:r>
              <a:rPr lang="uk-UA" sz="1600" b="0" i="0" dirty="0">
                <a:solidFill>
                  <a:srgbClr val="000000"/>
                </a:solidFill>
                <a:effectLst/>
                <a:latin typeface="Source Sans Pro"/>
                <a:ea typeface="Source Sans Pro"/>
                <a:cs typeface="Times New Roman"/>
              </a:rPr>
              <a:t>Веб-сайт кав'ярні </a:t>
            </a:r>
            <a:r>
              <a:rPr lang="uk-UA" sz="1600" b="0" i="0" err="1">
                <a:solidFill>
                  <a:srgbClr val="000000"/>
                </a:solidFill>
                <a:effectLst/>
                <a:latin typeface="Source Sans Pro"/>
                <a:ea typeface="Source Sans Pro"/>
                <a:cs typeface="Times New Roman"/>
              </a:rPr>
              <a:t>Coffee</a:t>
            </a:r>
            <a:r>
              <a:rPr lang="uk-UA" sz="1600" b="0" i="0" dirty="0">
                <a:solidFill>
                  <a:srgbClr val="000000"/>
                </a:solidFill>
                <a:effectLst/>
                <a:latin typeface="Source Sans Pro"/>
                <a:ea typeface="Source Sans Pro"/>
                <a:cs typeface="Times New Roman"/>
              </a:rPr>
              <a:t> </a:t>
            </a:r>
            <a:r>
              <a:rPr lang="uk-UA" sz="1600" b="0" i="0" err="1">
                <a:solidFill>
                  <a:srgbClr val="000000"/>
                </a:solidFill>
                <a:effectLst/>
                <a:latin typeface="Source Sans Pro"/>
                <a:ea typeface="Source Sans Pro"/>
                <a:cs typeface="Times New Roman"/>
              </a:rPr>
              <a:t>Beans</a:t>
            </a:r>
            <a:r>
              <a:rPr lang="uk-UA" sz="1600" b="0" i="0" dirty="0">
                <a:solidFill>
                  <a:srgbClr val="000000"/>
                </a:solidFill>
                <a:effectLst/>
                <a:latin typeface="Source Sans Pro"/>
                <a:ea typeface="Source Sans Pro"/>
                <a:cs typeface="Times New Roman"/>
              </a:rPr>
              <a:t>, розташований за посиланням </a:t>
            </a:r>
            <a:r>
              <a:rPr lang="uk-UA" sz="1600" b="0" i="0" u="sng" strike="noStrike" dirty="0">
                <a:effectLst/>
                <a:latin typeface="Source Sans Pro"/>
                <a:ea typeface="Source Sans Pro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http://coffeebeans.com.ua.tilda.ws/page65525955.html</a:t>
            </a:r>
            <a:r>
              <a:rPr lang="uk-UA" sz="1600" b="0" i="0" dirty="0">
                <a:solidFill>
                  <a:srgbClr val="000000"/>
                </a:solidFill>
                <a:effectLst/>
                <a:latin typeface="Source Sans Pro"/>
                <a:ea typeface="Source Sans Pro"/>
                <a:cs typeface="Times New Roman"/>
              </a:rPr>
              <a:t>, має сучасний дизайн, що поєднує привабливу візуальну складову з інтуїтивно зрозумілою навігацією.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Source Sans Pro"/>
                <a:ea typeface="Source Sans Pro"/>
                <a:cs typeface="Times New Roman"/>
              </a:rPr>
              <a:t>На </a:t>
            </a:r>
            <a:r>
              <a:rPr lang="ru-RU" sz="1600" b="0" i="0" err="1">
                <a:solidFill>
                  <a:srgbClr val="000000"/>
                </a:solidFill>
                <a:effectLst/>
                <a:latin typeface="Source Sans Pro"/>
                <a:ea typeface="Source Sans Pro"/>
                <a:cs typeface="Times New Roman"/>
              </a:rPr>
              <a:t>головній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Source Sans Pro"/>
                <a:ea typeface="Source Sans Pro"/>
                <a:cs typeface="Times New Roman"/>
              </a:rPr>
              <a:t> </a:t>
            </a:r>
            <a:r>
              <a:rPr lang="ru-RU" sz="1600" b="0" i="0" err="1">
                <a:solidFill>
                  <a:srgbClr val="000000"/>
                </a:solidFill>
                <a:effectLst/>
                <a:latin typeface="Source Sans Pro"/>
                <a:ea typeface="Source Sans Pro"/>
                <a:cs typeface="Times New Roman"/>
              </a:rPr>
              <a:t>сторінці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Source Sans Pro"/>
                <a:ea typeface="Source Sans Pro"/>
                <a:cs typeface="Times New Roman"/>
              </a:rPr>
              <a:t> представлено велике </a:t>
            </a:r>
            <a:r>
              <a:rPr lang="ru-RU" sz="1600" b="0" i="0" err="1">
                <a:solidFill>
                  <a:srgbClr val="000000"/>
                </a:solidFill>
                <a:effectLst/>
                <a:latin typeface="Source Sans Pro"/>
                <a:ea typeface="Source Sans Pro"/>
                <a:cs typeface="Times New Roman"/>
              </a:rPr>
              <a:t>зображення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Source Sans Pro"/>
                <a:ea typeface="Source Sans Pro"/>
                <a:cs typeface="Times New Roman"/>
              </a:rPr>
              <a:t> з чашкою кави, </a:t>
            </a:r>
            <a:r>
              <a:rPr lang="ru-RU" sz="1600" b="0" i="0" err="1">
                <a:solidFill>
                  <a:srgbClr val="000000"/>
                </a:solidFill>
                <a:effectLst/>
                <a:latin typeface="Source Sans Pro"/>
                <a:ea typeface="Source Sans Pro"/>
                <a:cs typeface="Times New Roman"/>
              </a:rPr>
              <a:t>що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Source Sans Pro"/>
                <a:ea typeface="Source Sans Pro"/>
                <a:cs typeface="Times New Roman"/>
              </a:rPr>
              <a:t> </a:t>
            </a:r>
            <a:r>
              <a:rPr lang="ru-RU" sz="1600" b="0" i="0" err="1">
                <a:solidFill>
                  <a:srgbClr val="000000"/>
                </a:solidFill>
                <a:effectLst/>
                <a:latin typeface="Source Sans Pro"/>
                <a:ea typeface="Source Sans Pro"/>
                <a:cs typeface="Times New Roman"/>
              </a:rPr>
              <a:t>одразу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Source Sans Pro"/>
                <a:ea typeface="Source Sans Pro"/>
                <a:cs typeface="Times New Roman"/>
              </a:rPr>
              <a:t> </a:t>
            </a:r>
            <a:r>
              <a:rPr lang="ru-RU" sz="1600" b="0" i="0" err="1">
                <a:solidFill>
                  <a:srgbClr val="000000"/>
                </a:solidFill>
                <a:effectLst/>
                <a:latin typeface="Source Sans Pro"/>
                <a:ea typeface="Source Sans Pro"/>
                <a:cs typeface="Times New Roman"/>
              </a:rPr>
              <a:t>налаштовує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Source Sans Pro"/>
                <a:ea typeface="Source Sans Pro"/>
                <a:cs typeface="Times New Roman"/>
              </a:rPr>
              <a:t> </a:t>
            </a:r>
            <a:r>
              <a:rPr lang="ru-RU" sz="1600" b="0" i="0" err="1">
                <a:solidFill>
                  <a:srgbClr val="000000"/>
                </a:solidFill>
                <a:effectLst/>
                <a:latin typeface="Source Sans Pro"/>
                <a:ea typeface="Source Sans Pro"/>
                <a:cs typeface="Times New Roman"/>
              </a:rPr>
              <a:t>відвідувача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Source Sans Pro"/>
                <a:ea typeface="Source Sans Pro"/>
                <a:cs typeface="Times New Roman"/>
              </a:rPr>
              <a:t> на </a:t>
            </a:r>
            <a:r>
              <a:rPr lang="ru-RU" sz="1600" b="0" i="0" err="1">
                <a:solidFill>
                  <a:srgbClr val="000000"/>
                </a:solidFill>
                <a:effectLst/>
                <a:latin typeface="Source Sans Pro"/>
                <a:ea typeface="Source Sans Pro"/>
                <a:cs typeface="Times New Roman"/>
              </a:rPr>
              <a:t>відповідну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Source Sans Pro"/>
                <a:ea typeface="Source Sans Pro"/>
                <a:cs typeface="Times New Roman"/>
              </a:rPr>
              <a:t> атмосферу. 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Source Sans Pro"/>
                <a:ea typeface="Source Sans Pro"/>
                <a:cs typeface="Times New Roman"/>
              </a:rPr>
              <a:t> </a:t>
            </a:r>
            <a:endParaRPr lang="uk-UA" sz="1800" b="0" i="0" dirty="0">
              <a:solidFill>
                <a:srgbClr val="000000"/>
              </a:solidFill>
              <a:effectLst/>
              <a:latin typeface="Source Sans Pro"/>
              <a:ea typeface="Source Sans Pro"/>
              <a:cs typeface="Times New Roman"/>
            </a:endParaRPr>
          </a:p>
          <a:p>
            <a:pPr marL="0" indent="0" algn="l">
              <a:lnSpc>
                <a:spcPts val="1750"/>
              </a:lnSpc>
              <a:buNone/>
            </a:pPr>
            <a:endParaRPr lang="en-US" sz="11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B99502-AFBD-0F02-4A8F-796E6911E122}"/>
              </a:ext>
            </a:extLst>
          </p:cNvPr>
          <p:cNvSpPr txBox="1"/>
          <p:nvPr/>
        </p:nvSpPr>
        <p:spPr>
          <a:xfrm>
            <a:off x="9618935" y="3296640"/>
            <a:ext cx="2763749" cy="323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ts val="1750"/>
              </a:lnSpc>
              <a:buSzPct val="100000"/>
              <a:buChar char="•"/>
            </a:pPr>
            <a:r>
              <a:rPr lang="uk-UA">
                <a:solidFill>
                  <a:srgbClr val="272525"/>
                </a:solidFill>
                <a:latin typeface="Source Sans Pro"/>
                <a:ea typeface="Source Sans Pro"/>
                <a:cs typeface="Lato" pitchFamily="34" charset="-120"/>
              </a:rPr>
              <a:t>Наша атмосфера</a:t>
            </a:r>
            <a:endParaRPr lang="en-US">
              <a:latin typeface="Source Sans Pro"/>
              <a:ea typeface="Source Sans Pro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6EFB85-2E66-B24B-07B1-819D5B7FF340}"/>
              </a:ext>
            </a:extLst>
          </p:cNvPr>
          <p:cNvSpPr txBox="1"/>
          <p:nvPr/>
        </p:nvSpPr>
        <p:spPr>
          <a:xfrm>
            <a:off x="8652026" y="4565557"/>
            <a:ext cx="5469881" cy="231076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b="0" i="0">
                <a:solidFill>
                  <a:srgbClr val="000000"/>
                </a:solidFill>
                <a:effectLst/>
                <a:latin typeface="Source Sans Pro"/>
                <a:ea typeface="Source Sans Pro"/>
                <a:cs typeface="Times New Roman"/>
              </a:rPr>
              <a:t>Дизайн сайту виконаний у теплих тонах, що створює затишну атмосферу. Використання якісних фотографій напоїв та інтер'єру підсилює привабливість ресурсу. Сайт адаптований для перегляду на мобільних пристроях, що забезпечує комфортне користування незалежно від розміру екрану</a:t>
            </a:r>
            <a:r>
              <a:rPr lang="uk-UA" b="0" i="0">
                <a:solidFill>
                  <a:srgbClr val="000000"/>
                </a:solidFill>
                <a:effectLst/>
                <a:latin typeface="Source Sans Pro"/>
                <a:ea typeface="Source Sans Pro"/>
                <a:cs typeface="Times New Roman"/>
              </a:rPr>
              <a:t>.  </a:t>
            </a:r>
            <a:endParaRPr lang="uk-UA">
              <a:latin typeface="Source Sans Pro"/>
              <a:ea typeface="Source Sans Pro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6D705A-B901-FA92-A199-D9BEEA8D698A}"/>
              </a:ext>
            </a:extLst>
          </p:cNvPr>
          <p:cNvSpPr txBox="1"/>
          <p:nvPr/>
        </p:nvSpPr>
        <p:spPr>
          <a:xfrm>
            <a:off x="13992243" y="7706380"/>
            <a:ext cx="556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9A0AC1F-E1A4-4F5A-B1F4-98C83A25744C}" type="slidenum">
              <a:rPr lang="uk-UA" sz="2400" smtClean="0"/>
              <a:pPr algn="ctr"/>
              <a:t>11</a:t>
            </a:fld>
            <a:endParaRPr lang="uk-UA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215064B-E58C-0318-2B96-12C7720BE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91" y="2015938"/>
            <a:ext cx="4085664" cy="1723464"/>
          </a:xfrm>
          <a:prstGeom prst="rect">
            <a:avLst/>
          </a:prstGeom>
        </p:spPr>
      </p:pic>
      <p:sp>
        <p:nvSpPr>
          <p:cNvPr id="8" name="Text 4">
            <a:extLst>
              <a:ext uri="{FF2B5EF4-FFF2-40B4-BE49-F238E27FC236}">
                <a16:creationId xmlns:a16="http://schemas.microsoft.com/office/drawing/2014/main" id="{0598BF18-2449-B9CF-B267-717984C1A3F0}"/>
              </a:ext>
            </a:extLst>
          </p:cNvPr>
          <p:cNvSpPr/>
          <p:nvPr/>
        </p:nvSpPr>
        <p:spPr>
          <a:xfrm>
            <a:off x="687074" y="2149582"/>
            <a:ext cx="2762397" cy="392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2750"/>
              </a:lnSpc>
              <a:buNone/>
            </a:pPr>
            <a:r>
              <a:rPr lang="en-US" sz="2200" err="1">
                <a:solidFill>
                  <a:srgbClr val="3A3630"/>
                </a:solidFill>
                <a:latin typeface="Lora"/>
              </a:rPr>
              <a:t>Кава</a:t>
            </a:r>
            <a:endParaRPr lang="en-US" sz="2200" err="1"/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64A1B9F3-4091-C40D-50E0-96F135FA1D4A}"/>
              </a:ext>
            </a:extLst>
          </p:cNvPr>
          <p:cNvSpPr/>
          <p:nvPr/>
        </p:nvSpPr>
        <p:spPr>
          <a:xfrm>
            <a:off x="687074" y="2793038"/>
            <a:ext cx="3397716" cy="8601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US" sz="2000">
                <a:solidFill>
                  <a:srgbClr val="3A3630"/>
                </a:solidFill>
                <a:latin typeface="Source Sans Pro"/>
                <a:ea typeface="+mn-lt"/>
                <a:cs typeface="+mn-lt"/>
              </a:rPr>
              <a:t>50 </a:t>
            </a:r>
            <a:r>
              <a:rPr lang="en-US" sz="2000" err="1">
                <a:solidFill>
                  <a:srgbClr val="3A3630"/>
                </a:solidFill>
                <a:latin typeface="Source Sans Pro"/>
                <a:ea typeface="+mn-lt"/>
                <a:cs typeface="+mn-lt"/>
              </a:rPr>
              <a:t>клієнтів</a:t>
            </a:r>
            <a:r>
              <a:rPr lang="en-US" sz="2000">
                <a:solidFill>
                  <a:srgbClr val="3A3630"/>
                </a:solidFill>
                <a:latin typeface="Source Sans Pro"/>
                <a:ea typeface="+mn-lt"/>
                <a:cs typeface="+mn-lt"/>
              </a:rPr>
              <a:t> * 60 </a:t>
            </a:r>
            <a:r>
              <a:rPr lang="en-US" sz="2000" err="1">
                <a:solidFill>
                  <a:srgbClr val="3A3630"/>
                </a:solidFill>
                <a:latin typeface="Source Sans Pro"/>
                <a:ea typeface="+mn-lt"/>
                <a:cs typeface="+mn-lt"/>
              </a:rPr>
              <a:t>грн</a:t>
            </a:r>
            <a:r>
              <a:rPr lang="en-US" sz="2000">
                <a:solidFill>
                  <a:srgbClr val="3A3630"/>
                </a:solidFill>
                <a:latin typeface="Source Sans Pro"/>
                <a:ea typeface="+mn-lt"/>
                <a:cs typeface="+mn-lt"/>
              </a:rPr>
              <a:t> = 3 000 </a:t>
            </a:r>
            <a:r>
              <a:rPr lang="en-US" sz="2000" err="1">
                <a:solidFill>
                  <a:srgbClr val="3A3630"/>
                </a:solidFill>
                <a:latin typeface="Source Sans Pro"/>
                <a:ea typeface="+mn-lt"/>
                <a:cs typeface="+mn-lt"/>
              </a:rPr>
              <a:t>грн</a:t>
            </a:r>
            <a:r>
              <a:rPr lang="en-US" sz="2000">
                <a:solidFill>
                  <a:srgbClr val="3A3630"/>
                </a:solidFill>
                <a:latin typeface="Source Sans Pro"/>
                <a:ea typeface="Source Sans Pro"/>
                <a:cs typeface="Source Sans Pro" pitchFamily="34" charset="-120"/>
              </a:rPr>
              <a:t>.</a:t>
            </a:r>
            <a:endParaRPr lang="en-US" sz="2000">
              <a:latin typeface="Source Sans Pro"/>
              <a:ea typeface="Source Sans Pro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6A544DF-7CF1-23EF-1C8D-FDA148790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984" y="2015938"/>
            <a:ext cx="4085664" cy="172346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8A96FCD-4D45-5785-7713-87465BE9B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208" y="4947397"/>
            <a:ext cx="4085664" cy="172346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78AB1F5-6B90-8816-2423-4340C05B1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2796" y="2015938"/>
            <a:ext cx="4085664" cy="172346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9EBD51B-F5ED-D8C7-9241-75DC8E22D2C3}"/>
              </a:ext>
            </a:extLst>
          </p:cNvPr>
          <p:cNvSpPr txBox="1"/>
          <p:nvPr/>
        </p:nvSpPr>
        <p:spPr>
          <a:xfrm>
            <a:off x="2702859" y="443752"/>
            <a:ext cx="9224682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3200">
                <a:solidFill>
                  <a:srgbClr val="38512F"/>
                </a:solidFill>
                <a:latin typeface="Lora"/>
              </a:rPr>
              <a:t>Моделювання прибутку кав’ярні </a:t>
            </a:r>
            <a:r>
              <a:rPr lang="uk-UA" sz="3200" err="1">
                <a:solidFill>
                  <a:srgbClr val="38512F"/>
                </a:solidFill>
                <a:latin typeface="Lora"/>
              </a:rPr>
              <a:t>Coffee</a:t>
            </a:r>
            <a:r>
              <a:rPr lang="uk-UA" sz="3200">
                <a:solidFill>
                  <a:srgbClr val="38512F"/>
                </a:solidFill>
                <a:latin typeface="Lora"/>
              </a:rPr>
              <a:t> </a:t>
            </a:r>
            <a:r>
              <a:rPr lang="uk-UA" sz="3200" err="1">
                <a:solidFill>
                  <a:srgbClr val="38512F"/>
                </a:solidFill>
                <a:latin typeface="Lora"/>
              </a:rPr>
              <a:t>Beans</a:t>
            </a:r>
            <a:r>
              <a:rPr lang="uk-UA" sz="3200">
                <a:solidFill>
                  <a:srgbClr val="38512F"/>
                </a:solidFill>
                <a:latin typeface="Lora"/>
              </a:rPr>
              <a:t>: </a:t>
            </a:r>
            <a:r>
              <a:rPr lang="uk-UA" sz="3200">
                <a:solidFill>
                  <a:srgbClr val="38512F"/>
                </a:solidFill>
                <a:latin typeface="Lora"/>
                <a:ea typeface="+mn-lt"/>
                <a:cs typeface="+mn-lt"/>
              </a:rPr>
              <a:t>щоденний прибуток</a:t>
            </a:r>
            <a:endParaRPr lang="uk-UA" sz="3200">
              <a:latin typeface="Lora"/>
              <a:cs typeface="Times New Roman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D1C9847-F7AF-B477-5DA4-C56854524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267" y="4947396"/>
            <a:ext cx="4085664" cy="1723464"/>
          </a:xfrm>
          <a:prstGeom prst="rect">
            <a:avLst/>
          </a:prstGeom>
        </p:spPr>
      </p:pic>
      <p:sp>
        <p:nvSpPr>
          <p:cNvPr id="21" name="Text 4">
            <a:extLst>
              <a:ext uri="{FF2B5EF4-FFF2-40B4-BE49-F238E27FC236}">
                <a16:creationId xmlns:a16="http://schemas.microsoft.com/office/drawing/2014/main" id="{EE5C01B8-2E9F-5549-8FA4-4B19B80D752B}"/>
              </a:ext>
            </a:extLst>
          </p:cNvPr>
          <p:cNvSpPr/>
          <p:nvPr/>
        </p:nvSpPr>
        <p:spPr>
          <a:xfrm>
            <a:off x="5420438" y="2109240"/>
            <a:ext cx="2762397" cy="392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2750"/>
              </a:lnSpc>
              <a:buNone/>
            </a:pPr>
            <a:r>
              <a:rPr lang="en-US" sz="2200" err="1">
                <a:solidFill>
                  <a:srgbClr val="3A3630"/>
                </a:solidFill>
                <a:latin typeface="Lora"/>
              </a:rPr>
              <a:t>Чай</a:t>
            </a:r>
          </a:p>
        </p:txBody>
      </p:sp>
      <p:sp>
        <p:nvSpPr>
          <p:cNvPr id="22" name="Text 5">
            <a:extLst>
              <a:ext uri="{FF2B5EF4-FFF2-40B4-BE49-F238E27FC236}">
                <a16:creationId xmlns:a16="http://schemas.microsoft.com/office/drawing/2014/main" id="{5F937C99-C880-7401-4162-5F7B0BC18B72}"/>
              </a:ext>
            </a:extLst>
          </p:cNvPr>
          <p:cNvSpPr/>
          <p:nvPr/>
        </p:nvSpPr>
        <p:spPr>
          <a:xfrm>
            <a:off x="5420438" y="2752696"/>
            <a:ext cx="3397716" cy="8601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US" sz="2000">
                <a:solidFill>
                  <a:srgbClr val="3A3630"/>
                </a:solidFill>
                <a:latin typeface="Source Sans Pro"/>
                <a:ea typeface="+mn-lt"/>
                <a:cs typeface="+mn-lt"/>
              </a:rPr>
              <a:t>20 </a:t>
            </a:r>
            <a:r>
              <a:rPr lang="en-US" sz="2000" err="1">
                <a:solidFill>
                  <a:srgbClr val="3A3630"/>
                </a:solidFill>
                <a:latin typeface="Source Sans Pro"/>
                <a:ea typeface="+mn-lt"/>
                <a:cs typeface="+mn-lt"/>
              </a:rPr>
              <a:t>клієнтів</a:t>
            </a:r>
            <a:r>
              <a:rPr lang="en-US" sz="2000">
                <a:solidFill>
                  <a:srgbClr val="3A3630"/>
                </a:solidFill>
                <a:latin typeface="Source Sans Pro"/>
                <a:ea typeface="+mn-lt"/>
                <a:cs typeface="+mn-lt"/>
              </a:rPr>
              <a:t> * 45 </a:t>
            </a:r>
            <a:r>
              <a:rPr lang="en-US" sz="2000" err="1">
                <a:solidFill>
                  <a:srgbClr val="3A3630"/>
                </a:solidFill>
                <a:latin typeface="Source Sans Pro"/>
                <a:ea typeface="+mn-lt"/>
                <a:cs typeface="+mn-lt"/>
              </a:rPr>
              <a:t>грн</a:t>
            </a:r>
            <a:r>
              <a:rPr lang="en-US" sz="2000">
                <a:solidFill>
                  <a:srgbClr val="3A3630"/>
                </a:solidFill>
                <a:latin typeface="Source Sans Pro"/>
                <a:ea typeface="+mn-lt"/>
                <a:cs typeface="+mn-lt"/>
              </a:rPr>
              <a:t> = 900 </a:t>
            </a:r>
            <a:r>
              <a:rPr lang="en-US" sz="2000" err="1">
                <a:solidFill>
                  <a:srgbClr val="3A3630"/>
                </a:solidFill>
                <a:latin typeface="Source Sans Pro"/>
                <a:ea typeface="+mn-lt"/>
                <a:cs typeface="+mn-lt"/>
              </a:rPr>
              <a:t>грн</a:t>
            </a:r>
            <a:r>
              <a:rPr lang="en-US" sz="2000">
                <a:solidFill>
                  <a:srgbClr val="3A3630"/>
                </a:solidFill>
                <a:latin typeface="Source Sans Pro"/>
                <a:ea typeface="+mn-lt"/>
                <a:cs typeface="+mn-lt"/>
              </a:rPr>
              <a:t>.</a:t>
            </a:r>
            <a:endParaRPr lang="uk-UA" err="1">
              <a:latin typeface="Source Sans Pro"/>
              <a:ea typeface="+mn-lt"/>
              <a:cs typeface="+mn-lt"/>
            </a:endParaRPr>
          </a:p>
        </p:txBody>
      </p:sp>
      <p:sp>
        <p:nvSpPr>
          <p:cNvPr id="25" name="Text 4">
            <a:extLst>
              <a:ext uri="{FF2B5EF4-FFF2-40B4-BE49-F238E27FC236}">
                <a16:creationId xmlns:a16="http://schemas.microsoft.com/office/drawing/2014/main" id="{784BD595-80A7-7D92-6DA0-55765A725DDE}"/>
              </a:ext>
            </a:extLst>
          </p:cNvPr>
          <p:cNvSpPr/>
          <p:nvPr/>
        </p:nvSpPr>
        <p:spPr>
          <a:xfrm>
            <a:off x="10221038" y="2136134"/>
            <a:ext cx="2762397" cy="392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2750"/>
              </a:lnSpc>
              <a:buNone/>
            </a:pPr>
            <a:r>
              <a:rPr lang="en-US" sz="2200" err="1">
                <a:solidFill>
                  <a:srgbClr val="3A3630"/>
                </a:solidFill>
                <a:latin typeface="Lora"/>
              </a:rPr>
              <a:t>Какао</a:t>
            </a:r>
            <a:endParaRPr lang="en-US" sz="2200" err="1"/>
          </a:p>
        </p:txBody>
      </p:sp>
      <p:sp>
        <p:nvSpPr>
          <p:cNvPr id="26" name="Text 5">
            <a:extLst>
              <a:ext uri="{FF2B5EF4-FFF2-40B4-BE49-F238E27FC236}">
                <a16:creationId xmlns:a16="http://schemas.microsoft.com/office/drawing/2014/main" id="{37D3CD7A-611A-86ED-673B-28A439CC0724}"/>
              </a:ext>
            </a:extLst>
          </p:cNvPr>
          <p:cNvSpPr/>
          <p:nvPr/>
        </p:nvSpPr>
        <p:spPr>
          <a:xfrm>
            <a:off x="10221038" y="2779590"/>
            <a:ext cx="3397716" cy="8601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US" sz="2000">
                <a:solidFill>
                  <a:srgbClr val="3A3630"/>
                </a:solidFill>
                <a:latin typeface="Source Sans Pro"/>
                <a:ea typeface="+mn-lt"/>
                <a:cs typeface="+mn-lt"/>
              </a:rPr>
              <a:t>15 </a:t>
            </a:r>
            <a:r>
              <a:rPr lang="en-US" sz="2000" err="1">
                <a:solidFill>
                  <a:srgbClr val="3A3630"/>
                </a:solidFill>
                <a:latin typeface="Source Sans Pro"/>
                <a:ea typeface="+mn-lt"/>
                <a:cs typeface="+mn-lt"/>
              </a:rPr>
              <a:t>клієнтів</a:t>
            </a:r>
            <a:r>
              <a:rPr lang="en-US" sz="2000">
                <a:solidFill>
                  <a:srgbClr val="3A3630"/>
                </a:solidFill>
                <a:latin typeface="Source Sans Pro"/>
                <a:ea typeface="+mn-lt"/>
                <a:cs typeface="+mn-lt"/>
              </a:rPr>
              <a:t> * 50 </a:t>
            </a:r>
            <a:r>
              <a:rPr lang="en-US" sz="2000" err="1">
                <a:solidFill>
                  <a:srgbClr val="3A3630"/>
                </a:solidFill>
                <a:latin typeface="Source Sans Pro"/>
                <a:ea typeface="+mn-lt"/>
                <a:cs typeface="+mn-lt"/>
              </a:rPr>
              <a:t>грн</a:t>
            </a:r>
            <a:r>
              <a:rPr lang="en-US" sz="2000">
                <a:solidFill>
                  <a:srgbClr val="3A3630"/>
                </a:solidFill>
                <a:latin typeface="Source Sans Pro"/>
                <a:ea typeface="+mn-lt"/>
                <a:cs typeface="+mn-lt"/>
              </a:rPr>
              <a:t> = 750 </a:t>
            </a:r>
            <a:r>
              <a:rPr lang="en-US" sz="2000" err="1">
                <a:solidFill>
                  <a:srgbClr val="3A3630"/>
                </a:solidFill>
                <a:latin typeface="Source Sans Pro"/>
                <a:ea typeface="+mn-lt"/>
                <a:cs typeface="+mn-lt"/>
              </a:rPr>
              <a:t>грн</a:t>
            </a:r>
            <a:r>
              <a:rPr lang="en-US" sz="2000">
                <a:solidFill>
                  <a:srgbClr val="3A3630"/>
                </a:solidFill>
                <a:latin typeface="Source Sans Pro"/>
                <a:ea typeface="Source Sans Pro"/>
                <a:cs typeface="Source Sans Pro" pitchFamily="34" charset="-120"/>
              </a:rPr>
              <a:t>.</a:t>
            </a:r>
            <a:endParaRPr lang="en-US" sz="2000">
              <a:latin typeface="Source Sans Pro"/>
              <a:ea typeface="Source Sans Pro"/>
            </a:endParaRPr>
          </a:p>
        </p:txBody>
      </p:sp>
      <p:sp>
        <p:nvSpPr>
          <p:cNvPr id="27" name="Text 4">
            <a:extLst>
              <a:ext uri="{FF2B5EF4-FFF2-40B4-BE49-F238E27FC236}">
                <a16:creationId xmlns:a16="http://schemas.microsoft.com/office/drawing/2014/main" id="{33EC824F-DA23-DD1F-FF60-30AA7ACA92D6}"/>
              </a:ext>
            </a:extLst>
          </p:cNvPr>
          <p:cNvSpPr/>
          <p:nvPr/>
        </p:nvSpPr>
        <p:spPr>
          <a:xfrm>
            <a:off x="2610002" y="5081039"/>
            <a:ext cx="2762397" cy="392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2750"/>
              </a:lnSpc>
              <a:buNone/>
            </a:pPr>
            <a:r>
              <a:rPr lang="en-US" sz="2200" err="1">
                <a:solidFill>
                  <a:srgbClr val="3A3630"/>
                </a:solidFill>
                <a:latin typeface="Lora"/>
              </a:rPr>
              <a:t>Вода</a:t>
            </a:r>
            <a:r>
              <a:rPr lang="en-US" sz="2200">
                <a:solidFill>
                  <a:srgbClr val="3A3630"/>
                </a:solidFill>
                <a:latin typeface="Lora"/>
              </a:rPr>
              <a:t>/</a:t>
            </a:r>
            <a:r>
              <a:rPr lang="en-US" sz="2200" err="1">
                <a:solidFill>
                  <a:srgbClr val="3A3630"/>
                </a:solidFill>
                <a:latin typeface="Lora"/>
              </a:rPr>
              <a:t>Сік</a:t>
            </a:r>
            <a:endParaRPr lang="en-US" sz="2200" err="1"/>
          </a:p>
        </p:txBody>
      </p:sp>
      <p:sp>
        <p:nvSpPr>
          <p:cNvPr id="28" name="Text 5">
            <a:extLst>
              <a:ext uri="{FF2B5EF4-FFF2-40B4-BE49-F238E27FC236}">
                <a16:creationId xmlns:a16="http://schemas.microsoft.com/office/drawing/2014/main" id="{C57C03D2-0C76-788A-8B56-EEB5BE486402}"/>
              </a:ext>
            </a:extLst>
          </p:cNvPr>
          <p:cNvSpPr/>
          <p:nvPr/>
        </p:nvSpPr>
        <p:spPr>
          <a:xfrm>
            <a:off x="2610002" y="5724495"/>
            <a:ext cx="3397716" cy="8601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US" sz="2000">
                <a:solidFill>
                  <a:srgbClr val="3A3630"/>
                </a:solidFill>
                <a:latin typeface="Source Sans Pro"/>
                <a:ea typeface="+mn-lt"/>
                <a:cs typeface="+mn-lt"/>
              </a:rPr>
              <a:t>15 </a:t>
            </a:r>
            <a:r>
              <a:rPr lang="en-US" sz="2000" err="1">
                <a:solidFill>
                  <a:srgbClr val="3A3630"/>
                </a:solidFill>
                <a:latin typeface="Source Sans Pro"/>
                <a:ea typeface="+mn-lt"/>
                <a:cs typeface="+mn-lt"/>
              </a:rPr>
              <a:t>клієнтів</a:t>
            </a:r>
            <a:r>
              <a:rPr lang="en-US" sz="2000">
                <a:solidFill>
                  <a:srgbClr val="3A3630"/>
                </a:solidFill>
                <a:latin typeface="Source Sans Pro"/>
                <a:ea typeface="+mn-lt"/>
                <a:cs typeface="+mn-lt"/>
              </a:rPr>
              <a:t> * 45 </a:t>
            </a:r>
            <a:r>
              <a:rPr lang="en-US" sz="2000" err="1">
                <a:solidFill>
                  <a:srgbClr val="3A3630"/>
                </a:solidFill>
                <a:latin typeface="Source Sans Pro"/>
                <a:ea typeface="+mn-lt"/>
                <a:cs typeface="+mn-lt"/>
              </a:rPr>
              <a:t>грн</a:t>
            </a:r>
            <a:r>
              <a:rPr lang="en-US" sz="2000">
                <a:solidFill>
                  <a:srgbClr val="3A3630"/>
                </a:solidFill>
                <a:latin typeface="Source Sans Pro"/>
                <a:ea typeface="+mn-lt"/>
                <a:cs typeface="+mn-lt"/>
              </a:rPr>
              <a:t> = 675 </a:t>
            </a:r>
            <a:r>
              <a:rPr lang="en-US" sz="2000" err="1">
                <a:solidFill>
                  <a:srgbClr val="3A3630"/>
                </a:solidFill>
                <a:latin typeface="Source Sans Pro"/>
                <a:ea typeface="+mn-lt"/>
                <a:cs typeface="+mn-lt"/>
              </a:rPr>
              <a:t>грн</a:t>
            </a:r>
            <a:r>
              <a:rPr lang="en-US" sz="2000">
                <a:solidFill>
                  <a:srgbClr val="3A3630"/>
                </a:solidFill>
                <a:latin typeface="Source Sans Pro"/>
                <a:ea typeface="Source Sans Pro"/>
                <a:cs typeface="Source Sans Pro" pitchFamily="34" charset="-120"/>
              </a:rPr>
              <a:t>.</a:t>
            </a:r>
            <a:endParaRPr lang="en-US" sz="2000">
              <a:latin typeface="Source Sans Pro"/>
              <a:ea typeface="Source Sans Pro"/>
            </a:endParaRPr>
          </a:p>
        </p:txBody>
      </p:sp>
      <p:sp>
        <p:nvSpPr>
          <p:cNvPr id="29" name="Text 4">
            <a:extLst>
              <a:ext uri="{FF2B5EF4-FFF2-40B4-BE49-F238E27FC236}">
                <a16:creationId xmlns:a16="http://schemas.microsoft.com/office/drawing/2014/main" id="{7C90F53E-8D99-801C-8DDC-EB086B25F02E}"/>
              </a:ext>
            </a:extLst>
          </p:cNvPr>
          <p:cNvSpPr/>
          <p:nvPr/>
        </p:nvSpPr>
        <p:spPr>
          <a:xfrm>
            <a:off x="8069508" y="5094486"/>
            <a:ext cx="2762397" cy="392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750"/>
              </a:lnSpc>
            </a:pPr>
            <a:r>
              <a:rPr lang="en-US" sz="2200" err="1">
                <a:solidFill>
                  <a:srgbClr val="3A3630"/>
                </a:solidFill>
                <a:latin typeface="Lora"/>
              </a:rPr>
              <a:t>Солодкі</a:t>
            </a:r>
            <a:r>
              <a:rPr lang="en-US" sz="2200">
                <a:solidFill>
                  <a:srgbClr val="3A3630"/>
                </a:solidFill>
                <a:latin typeface="Lora"/>
              </a:rPr>
              <a:t> </a:t>
            </a:r>
            <a:r>
              <a:rPr lang="en-US" sz="2200" err="1">
                <a:solidFill>
                  <a:srgbClr val="3A3630"/>
                </a:solidFill>
                <a:latin typeface="Lora"/>
              </a:rPr>
              <a:t>горішки</a:t>
            </a:r>
            <a:r>
              <a:rPr lang="en-US" sz="2200">
                <a:solidFill>
                  <a:srgbClr val="3A3630"/>
                </a:solidFill>
                <a:latin typeface="Lora"/>
              </a:rPr>
              <a:t> </a:t>
            </a:r>
            <a:endParaRPr lang="en-US" sz="2200" err="1"/>
          </a:p>
        </p:txBody>
      </p:sp>
      <p:sp>
        <p:nvSpPr>
          <p:cNvPr id="30" name="Text 5">
            <a:extLst>
              <a:ext uri="{FF2B5EF4-FFF2-40B4-BE49-F238E27FC236}">
                <a16:creationId xmlns:a16="http://schemas.microsoft.com/office/drawing/2014/main" id="{E3C75BC2-11F2-0B85-7FE0-0C9E03905161}"/>
              </a:ext>
            </a:extLst>
          </p:cNvPr>
          <p:cNvSpPr/>
          <p:nvPr/>
        </p:nvSpPr>
        <p:spPr>
          <a:xfrm>
            <a:off x="8069508" y="5737942"/>
            <a:ext cx="3397716" cy="8601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US" sz="2000">
                <a:solidFill>
                  <a:srgbClr val="3A3630"/>
                </a:solidFill>
                <a:latin typeface="Source Sans Pro"/>
                <a:ea typeface="+mn-lt"/>
                <a:cs typeface="+mn-lt"/>
              </a:rPr>
              <a:t>35 </a:t>
            </a:r>
            <a:r>
              <a:rPr lang="en-US" sz="2000" err="1">
                <a:solidFill>
                  <a:srgbClr val="3A3630"/>
                </a:solidFill>
                <a:latin typeface="Source Sans Pro"/>
                <a:ea typeface="+mn-lt"/>
                <a:cs typeface="+mn-lt"/>
              </a:rPr>
              <a:t>клієнтів</a:t>
            </a:r>
            <a:r>
              <a:rPr lang="en-US" sz="2000">
                <a:solidFill>
                  <a:srgbClr val="3A3630"/>
                </a:solidFill>
                <a:latin typeface="Source Sans Pro"/>
                <a:ea typeface="+mn-lt"/>
                <a:cs typeface="+mn-lt"/>
              </a:rPr>
              <a:t> * 45 </a:t>
            </a:r>
            <a:r>
              <a:rPr lang="en-US" sz="2000" err="1">
                <a:solidFill>
                  <a:srgbClr val="3A3630"/>
                </a:solidFill>
                <a:latin typeface="Source Sans Pro"/>
                <a:ea typeface="+mn-lt"/>
                <a:cs typeface="+mn-lt"/>
              </a:rPr>
              <a:t>грн</a:t>
            </a:r>
            <a:r>
              <a:rPr lang="en-US" sz="2000">
                <a:solidFill>
                  <a:srgbClr val="3A3630"/>
                </a:solidFill>
                <a:latin typeface="Source Sans Pro"/>
                <a:ea typeface="+mn-lt"/>
                <a:cs typeface="+mn-lt"/>
              </a:rPr>
              <a:t> = 1 575 </a:t>
            </a:r>
            <a:r>
              <a:rPr lang="en-US" sz="2000" err="1">
                <a:solidFill>
                  <a:srgbClr val="3A3630"/>
                </a:solidFill>
                <a:latin typeface="Source Sans Pro"/>
                <a:ea typeface="+mn-lt"/>
                <a:cs typeface="+mn-lt"/>
              </a:rPr>
              <a:t>грн</a:t>
            </a:r>
            <a:r>
              <a:rPr lang="en-US" sz="2000">
                <a:solidFill>
                  <a:srgbClr val="3A3630"/>
                </a:solidFill>
                <a:latin typeface="Source Sans Pro"/>
                <a:ea typeface="Source Sans Pro"/>
                <a:cs typeface="Source Sans Pro" pitchFamily="34" charset="-120"/>
              </a:rPr>
              <a:t>.</a:t>
            </a:r>
            <a:endParaRPr lang="en-US" sz="2000">
              <a:latin typeface="Source Sans Pro"/>
              <a:ea typeface="Source Sans Pro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A11957-FF09-3793-6CDF-CA79DB6ED1FE}"/>
              </a:ext>
            </a:extLst>
          </p:cNvPr>
          <p:cNvSpPr txBox="1"/>
          <p:nvPr/>
        </p:nvSpPr>
        <p:spPr>
          <a:xfrm>
            <a:off x="1116106" y="7005918"/>
            <a:ext cx="12465423" cy="9658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err="1">
                <a:latin typeface="Source Sans Pro"/>
                <a:ea typeface="Source Sans Pro"/>
              </a:rPr>
              <a:t>Кожен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продукт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має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свій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обсяг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продажу</a:t>
            </a:r>
            <a:r>
              <a:rPr lang="en-US" sz="2000">
                <a:latin typeface="Source Sans Pro"/>
                <a:ea typeface="Source Sans Pro"/>
              </a:rPr>
              <a:t>, </a:t>
            </a:r>
            <a:r>
              <a:rPr lang="en-US" sz="2000" err="1">
                <a:latin typeface="Source Sans Pro"/>
                <a:ea typeface="Source Sans Pro"/>
              </a:rPr>
              <a:t>що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дозволяє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отримати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щоденний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прибуток</a:t>
            </a:r>
            <a:r>
              <a:rPr lang="en-US" sz="2000">
                <a:latin typeface="Source Sans Pro"/>
                <a:ea typeface="Source Sans Pro"/>
              </a:rPr>
              <a:t> у </a:t>
            </a:r>
            <a:r>
              <a:rPr lang="en-US" sz="2000" err="1">
                <a:latin typeface="Source Sans Pro"/>
                <a:ea typeface="Source Sans Pro"/>
              </a:rPr>
              <a:t>розмірі</a:t>
            </a:r>
            <a:r>
              <a:rPr lang="en-US" sz="2000">
                <a:latin typeface="Source Sans Pro"/>
                <a:ea typeface="Source Sans Pro"/>
              </a:rPr>
              <a:t> 6 900 </a:t>
            </a:r>
            <a:r>
              <a:rPr lang="en-US" sz="2000" err="1">
                <a:latin typeface="Source Sans Pro"/>
                <a:ea typeface="Source Sans Pro"/>
              </a:rPr>
              <a:t>грн</a:t>
            </a:r>
            <a:r>
              <a:rPr lang="en-US" sz="2000">
                <a:latin typeface="Source Sans Pro"/>
                <a:ea typeface="Source Sans Pro"/>
              </a:rPr>
              <a:t>. </a:t>
            </a:r>
            <a:endParaRPr lang="uk-UA"/>
          </a:p>
          <a:p>
            <a:pPr>
              <a:lnSpc>
                <a:spcPct val="150000"/>
              </a:lnSpc>
            </a:pPr>
            <a:r>
              <a:rPr lang="en-US" sz="2000">
                <a:latin typeface="Source Sans Pro"/>
                <a:ea typeface="Source Sans Pro"/>
              </a:rPr>
              <a:t>У </a:t>
            </a:r>
            <a:r>
              <a:rPr lang="en-US" sz="2000" err="1">
                <a:latin typeface="Source Sans Pro"/>
                <a:ea typeface="Source Sans Pro"/>
              </a:rPr>
              <a:t>підсумку</a:t>
            </a:r>
            <a:r>
              <a:rPr lang="en-US" sz="2000">
                <a:latin typeface="Source Sans Pro"/>
                <a:ea typeface="Source Sans Pro"/>
              </a:rPr>
              <a:t>, </a:t>
            </a:r>
            <a:r>
              <a:rPr lang="en-US" sz="2000" err="1">
                <a:latin typeface="Source Sans Pro"/>
                <a:ea typeface="Source Sans Pro"/>
              </a:rPr>
              <a:t>за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місяць</a:t>
            </a:r>
            <a:r>
              <a:rPr lang="en-US" sz="2000">
                <a:latin typeface="Source Sans Pro"/>
                <a:ea typeface="Source Sans Pro"/>
              </a:rPr>
              <a:t>, </a:t>
            </a:r>
            <a:r>
              <a:rPr lang="en-US" sz="2000" err="1">
                <a:latin typeface="Source Sans Pro"/>
                <a:ea typeface="Source Sans Pro"/>
              </a:rPr>
              <a:t>при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середньому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потоці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клієнтів</a:t>
            </a:r>
            <a:r>
              <a:rPr lang="en-US" sz="2000">
                <a:latin typeface="Source Sans Pro"/>
                <a:ea typeface="Source Sans Pro"/>
              </a:rPr>
              <a:t>, </a:t>
            </a:r>
            <a:r>
              <a:rPr lang="en-US" sz="2000" err="1">
                <a:latin typeface="Source Sans Pro"/>
                <a:ea typeface="Source Sans Pro"/>
              </a:rPr>
              <a:t>загальний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прибуток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може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скласти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близько</a:t>
            </a:r>
            <a:r>
              <a:rPr lang="en-US" sz="2000">
                <a:latin typeface="Source Sans Pro"/>
                <a:ea typeface="Source Sans Pro"/>
              </a:rPr>
              <a:t> 207 000 </a:t>
            </a:r>
            <a:r>
              <a:rPr lang="en-US" sz="2000" err="1">
                <a:latin typeface="Source Sans Pro"/>
                <a:ea typeface="Source Sans Pro"/>
              </a:rPr>
              <a:t>грн</a:t>
            </a:r>
            <a:r>
              <a:rPr lang="en-US" sz="2000">
                <a:latin typeface="Source Sans Pro"/>
                <a:ea typeface="Source Sans Pro"/>
              </a:rPr>
              <a:t>.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3F8FCB-99D8-C73B-A6D1-3E554099EB2E}"/>
              </a:ext>
            </a:extLst>
          </p:cNvPr>
          <p:cNvSpPr txBox="1"/>
          <p:nvPr/>
        </p:nvSpPr>
        <p:spPr>
          <a:xfrm>
            <a:off x="14055969" y="7706380"/>
            <a:ext cx="492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9A0AC1F-E1A4-4F5A-B1F4-98C83A25744C}" type="slidenum">
              <a:rPr lang="uk-UA" sz="2400" smtClean="0"/>
              <a:pPr algn="ctr"/>
              <a:t>12</a:t>
            </a:fld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564319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E6174818-8024-96EB-E561-F9CA029D8C69}"/>
              </a:ext>
            </a:extLst>
          </p:cNvPr>
          <p:cNvSpPr/>
          <p:nvPr/>
        </p:nvSpPr>
        <p:spPr>
          <a:xfrm>
            <a:off x="6781325" y="116141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5500"/>
              </a:lnSpc>
              <a:buNone/>
            </a:pPr>
            <a:r>
              <a:rPr lang="en-US" sz="3600">
                <a:solidFill>
                  <a:srgbClr val="38512F"/>
                </a:solidFill>
                <a:latin typeface="Lora"/>
                <a:ea typeface="Lora" pitchFamily="34" charset="-122"/>
                <a:cs typeface="Lora" pitchFamily="34" charset="-120"/>
              </a:rPr>
              <a:t>Робочий графік та оплата праці персоналу</a:t>
            </a:r>
            <a:endParaRPr lang="en-US" sz="3600">
              <a:latin typeface="Lora"/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8F8F2175-F4C6-69A6-65E1-45C9823893D9}"/>
              </a:ext>
            </a:extLst>
          </p:cNvPr>
          <p:cNvSpPr/>
          <p:nvPr/>
        </p:nvSpPr>
        <p:spPr>
          <a:xfrm>
            <a:off x="6781324" y="1694890"/>
            <a:ext cx="746855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3000"/>
              </a:lnSpc>
              <a:buNone/>
            </a:pPr>
            <a:r>
              <a:rPr lang="en-US" sz="1850">
                <a:solidFill>
                  <a:srgbClr val="3A3630"/>
                </a:solidFill>
                <a:latin typeface="Source Sans Pro"/>
                <a:ea typeface="Source Sans Pro"/>
                <a:cs typeface="Source Sans Pro" pitchFamily="34" charset="-120"/>
              </a:rPr>
              <a:t>Згідно з встановленим робочим графіком, робочий день триває з 8:00 до 20:00, без вихідних. Загальний фонд робочих годин на місяць становить від 360 до 372 годин.</a:t>
            </a:r>
            <a:endParaRPr lang="en-US" sz="1850">
              <a:latin typeface="Source Sans Pro"/>
              <a:ea typeface="Source Sans Pro"/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8C0C7AC7-92E8-2FB5-4E23-3B7838A22045}"/>
              </a:ext>
            </a:extLst>
          </p:cNvPr>
          <p:cNvSpPr/>
          <p:nvPr/>
        </p:nvSpPr>
        <p:spPr>
          <a:xfrm>
            <a:off x="6781324" y="2965246"/>
            <a:ext cx="7468553" cy="920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3000"/>
              </a:lnSpc>
              <a:buNone/>
            </a:pPr>
            <a:r>
              <a:rPr lang="en-US" sz="1850">
                <a:solidFill>
                  <a:srgbClr val="3A3630"/>
                </a:solidFill>
                <a:latin typeface="Source Sans Pro"/>
                <a:ea typeface="Source Sans Pro"/>
                <a:cs typeface="Source Sans Pro" pitchFamily="34" charset="-120"/>
              </a:rPr>
              <a:t>Кожен працівник працює 10 змін на місяць, що в сумі складає 120 годин для кожного працівника. Оплата за годину роботи складає 120 грн.</a:t>
            </a:r>
            <a:endParaRPr lang="en-US" sz="1850">
              <a:latin typeface="Source Sans Pro"/>
              <a:ea typeface="Source Sans Pro"/>
            </a:endParaRPr>
          </a:p>
        </p:txBody>
      </p:sp>
      <p:sp>
        <p:nvSpPr>
          <p:cNvPr id="6" name="Text 7">
            <a:extLst>
              <a:ext uri="{FF2B5EF4-FFF2-40B4-BE49-F238E27FC236}">
                <a16:creationId xmlns:a16="http://schemas.microsoft.com/office/drawing/2014/main" id="{F241A463-DF23-C9CC-C55D-FD04BD21E3F6}"/>
              </a:ext>
            </a:extLst>
          </p:cNvPr>
          <p:cNvSpPr/>
          <p:nvPr/>
        </p:nvSpPr>
        <p:spPr>
          <a:xfrm>
            <a:off x="8099542" y="409839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2750"/>
              </a:lnSpc>
              <a:buNone/>
            </a:pPr>
            <a:r>
              <a:rPr lang="en-US" sz="220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8:00 - 20:00</a:t>
            </a:r>
            <a:endParaRPr lang="en-US" sz="2200"/>
          </a:p>
        </p:txBody>
      </p:sp>
      <p:sp>
        <p:nvSpPr>
          <p:cNvPr id="7" name="Text 8">
            <a:extLst>
              <a:ext uri="{FF2B5EF4-FFF2-40B4-BE49-F238E27FC236}">
                <a16:creationId xmlns:a16="http://schemas.microsoft.com/office/drawing/2014/main" id="{222DB193-5D7B-428D-3A39-D0D28445BE1A}"/>
              </a:ext>
            </a:extLst>
          </p:cNvPr>
          <p:cNvSpPr/>
          <p:nvPr/>
        </p:nvSpPr>
        <p:spPr>
          <a:xfrm>
            <a:off x="8099542" y="4593935"/>
            <a:ext cx="600241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3000"/>
              </a:lnSpc>
              <a:buNone/>
            </a:pPr>
            <a:r>
              <a:rPr lang="en-US" sz="185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Робочий день</a:t>
            </a:r>
            <a:endParaRPr lang="en-US" sz="1850"/>
          </a:p>
        </p:txBody>
      </p:sp>
      <p:sp>
        <p:nvSpPr>
          <p:cNvPr id="9" name="Text 12">
            <a:extLst>
              <a:ext uri="{FF2B5EF4-FFF2-40B4-BE49-F238E27FC236}">
                <a16:creationId xmlns:a16="http://schemas.microsoft.com/office/drawing/2014/main" id="{91013E1A-8034-1674-9721-49CACB0478F8}"/>
              </a:ext>
            </a:extLst>
          </p:cNvPr>
          <p:cNvSpPr/>
          <p:nvPr/>
        </p:nvSpPr>
        <p:spPr>
          <a:xfrm>
            <a:off x="8099542" y="569490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2750"/>
              </a:lnSpc>
              <a:buNone/>
            </a:pPr>
            <a:r>
              <a:rPr lang="en-US" sz="220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120 годин</a:t>
            </a:r>
            <a:endParaRPr lang="en-US" sz="2200"/>
          </a:p>
        </p:txBody>
      </p:sp>
      <p:sp>
        <p:nvSpPr>
          <p:cNvPr id="10" name="Text 13">
            <a:extLst>
              <a:ext uri="{FF2B5EF4-FFF2-40B4-BE49-F238E27FC236}">
                <a16:creationId xmlns:a16="http://schemas.microsoft.com/office/drawing/2014/main" id="{88C86ED0-895A-CA69-DB13-CD7B7A712E28}"/>
              </a:ext>
            </a:extLst>
          </p:cNvPr>
          <p:cNvSpPr/>
          <p:nvPr/>
        </p:nvSpPr>
        <p:spPr>
          <a:xfrm>
            <a:off x="8099542" y="6190444"/>
            <a:ext cx="600241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3000"/>
              </a:lnSpc>
              <a:buNone/>
            </a:pPr>
            <a:r>
              <a:rPr lang="en-US" sz="185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Робочий час на місяць</a:t>
            </a:r>
            <a:endParaRPr lang="en-US" sz="1850"/>
          </a:p>
        </p:txBody>
      </p:sp>
      <p:sp>
        <p:nvSpPr>
          <p:cNvPr id="12" name="Text 17">
            <a:extLst>
              <a:ext uri="{FF2B5EF4-FFF2-40B4-BE49-F238E27FC236}">
                <a16:creationId xmlns:a16="http://schemas.microsoft.com/office/drawing/2014/main" id="{5AD122DB-E698-D462-84C4-6BF058D562B1}"/>
              </a:ext>
            </a:extLst>
          </p:cNvPr>
          <p:cNvSpPr/>
          <p:nvPr/>
        </p:nvSpPr>
        <p:spPr>
          <a:xfrm>
            <a:off x="8099542" y="729141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2750"/>
              </a:lnSpc>
              <a:buNone/>
            </a:pPr>
            <a:r>
              <a:rPr lang="en-US" sz="220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120 грн/год</a:t>
            </a:r>
            <a:endParaRPr lang="en-US" sz="2200"/>
          </a:p>
        </p:txBody>
      </p:sp>
      <p:sp>
        <p:nvSpPr>
          <p:cNvPr id="13" name="Text 18">
            <a:extLst>
              <a:ext uri="{FF2B5EF4-FFF2-40B4-BE49-F238E27FC236}">
                <a16:creationId xmlns:a16="http://schemas.microsoft.com/office/drawing/2014/main" id="{D2AC7C5F-1659-55BA-E932-1835E7972327}"/>
              </a:ext>
            </a:extLst>
          </p:cNvPr>
          <p:cNvSpPr/>
          <p:nvPr/>
        </p:nvSpPr>
        <p:spPr>
          <a:xfrm>
            <a:off x="8099542" y="7786953"/>
            <a:ext cx="600241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3000"/>
              </a:lnSpc>
              <a:buNone/>
            </a:pPr>
            <a:r>
              <a:rPr lang="en-US" sz="185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Оплата праці</a:t>
            </a:r>
            <a:endParaRPr lang="en-US" sz="1850"/>
          </a:p>
        </p:txBody>
      </p:sp>
      <p:sp>
        <p:nvSpPr>
          <p:cNvPr id="30" name="Shape 1">
            <a:extLst>
              <a:ext uri="{FF2B5EF4-FFF2-40B4-BE49-F238E27FC236}">
                <a16:creationId xmlns:a16="http://schemas.microsoft.com/office/drawing/2014/main" id="{89ECF773-F05C-3032-6E72-F33A0C8AA7FF}"/>
              </a:ext>
            </a:extLst>
          </p:cNvPr>
          <p:cNvSpPr/>
          <p:nvPr/>
        </p:nvSpPr>
        <p:spPr>
          <a:xfrm>
            <a:off x="7072578" y="3807624"/>
            <a:ext cx="45719" cy="4354740"/>
          </a:xfrm>
          <a:prstGeom prst="roundRect">
            <a:avLst>
              <a:gd name="adj" fmla="val 135382"/>
            </a:avLst>
          </a:prstGeom>
          <a:solidFill>
            <a:srgbClr val="D9CDBA"/>
          </a:solidFill>
          <a:ln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/>
          </a:p>
        </p:txBody>
      </p:sp>
      <p:sp>
        <p:nvSpPr>
          <p:cNvPr id="31" name="Shape 2">
            <a:extLst>
              <a:ext uri="{FF2B5EF4-FFF2-40B4-BE49-F238E27FC236}">
                <a16:creationId xmlns:a16="http://schemas.microsoft.com/office/drawing/2014/main" id="{38CBAEFB-A0C2-C8DE-0FAA-2F9B93DCF155}"/>
              </a:ext>
            </a:extLst>
          </p:cNvPr>
          <p:cNvSpPr/>
          <p:nvPr/>
        </p:nvSpPr>
        <p:spPr>
          <a:xfrm>
            <a:off x="7295278" y="4279294"/>
            <a:ext cx="618887" cy="22860"/>
          </a:xfrm>
          <a:prstGeom prst="roundRect">
            <a:avLst>
              <a:gd name="adj" fmla="val 135382"/>
            </a:avLst>
          </a:prstGeom>
          <a:solidFill>
            <a:srgbClr val="D9CDBA"/>
          </a:solidFill>
          <a:ln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/>
          </a:p>
        </p:txBody>
      </p:sp>
      <p:sp>
        <p:nvSpPr>
          <p:cNvPr id="32" name="Shape 3">
            <a:extLst>
              <a:ext uri="{FF2B5EF4-FFF2-40B4-BE49-F238E27FC236}">
                <a16:creationId xmlns:a16="http://schemas.microsoft.com/office/drawing/2014/main" id="{6E24AA1D-6256-C7B4-0A28-DEE8F9EBD2E7}"/>
              </a:ext>
            </a:extLst>
          </p:cNvPr>
          <p:cNvSpPr/>
          <p:nvPr/>
        </p:nvSpPr>
        <p:spPr>
          <a:xfrm>
            <a:off x="6853914" y="4058671"/>
            <a:ext cx="464225" cy="464225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/>
          </a:p>
        </p:txBody>
      </p:sp>
      <p:sp>
        <p:nvSpPr>
          <p:cNvPr id="33" name="Text 4">
            <a:extLst>
              <a:ext uri="{FF2B5EF4-FFF2-40B4-BE49-F238E27FC236}">
                <a16:creationId xmlns:a16="http://schemas.microsoft.com/office/drawing/2014/main" id="{C944B2EF-C5EC-7BD7-B099-8980FE72FA80}"/>
              </a:ext>
            </a:extLst>
          </p:cNvPr>
          <p:cNvSpPr/>
          <p:nvPr/>
        </p:nvSpPr>
        <p:spPr>
          <a:xfrm>
            <a:off x="6940353" y="4108678"/>
            <a:ext cx="291227" cy="3640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250"/>
              </a:lnSpc>
              <a:buNone/>
            </a:pPr>
            <a:r>
              <a:rPr lang="en-US" sz="225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2250"/>
          </a:p>
        </p:txBody>
      </p:sp>
      <p:sp>
        <p:nvSpPr>
          <p:cNvPr id="34" name="Shape 7">
            <a:extLst>
              <a:ext uri="{FF2B5EF4-FFF2-40B4-BE49-F238E27FC236}">
                <a16:creationId xmlns:a16="http://schemas.microsoft.com/office/drawing/2014/main" id="{47D0EA26-8ADA-F33D-5130-87E0C4C6E6EA}"/>
              </a:ext>
            </a:extLst>
          </p:cNvPr>
          <p:cNvSpPr/>
          <p:nvPr/>
        </p:nvSpPr>
        <p:spPr>
          <a:xfrm>
            <a:off x="7302763" y="5934976"/>
            <a:ext cx="618887" cy="22860"/>
          </a:xfrm>
          <a:prstGeom prst="roundRect">
            <a:avLst>
              <a:gd name="adj" fmla="val 135382"/>
            </a:avLst>
          </a:prstGeom>
          <a:solidFill>
            <a:srgbClr val="D9CDBA"/>
          </a:solidFill>
          <a:ln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/>
          </a:p>
        </p:txBody>
      </p:sp>
      <p:sp>
        <p:nvSpPr>
          <p:cNvPr id="35" name="Shape 8">
            <a:extLst>
              <a:ext uri="{FF2B5EF4-FFF2-40B4-BE49-F238E27FC236}">
                <a16:creationId xmlns:a16="http://schemas.microsoft.com/office/drawing/2014/main" id="{87989045-C382-807A-58C7-30F0C2F7536C}"/>
              </a:ext>
            </a:extLst>
          </p:cNvPr>
          <p:cNvSpPr/>
          <p:nvPr/>
        </p:nvSpPr>
        <p:spPr>
          <a:xfrm>
            <a:off x="6861399" y="5714353"/>
            <a:ext cx="464225" cy="464225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/>
          </a:p>
        </p:txBody>
      </p:sp>
      <p:sp>
        <p:nvSpPr>
          <p:cNvPr id="36" name="Text 9">
            <a:extLst>
              <a:ext uri="{FF2B5EF4-FFF2-40B4-BE49-F238E27FC236}">
                <a16:creationId xmlns:a16="http://schemas.microsoft.com/office/drawing/2014/main" id="{77A338FE-9233-2440-CA72-7561F8F28BF0}"/>
              </a:ext>
            </a:extLst>
          </p:cNvPr>
          <p:cNvSpPr/>
          <p:nvPr/>
        </p:nvSpPr>
        <p:spPr>
          <a:xfrm>
            <a:off x="6947838" y="5764359"/>
            <a:ext cx="291227" cy="3640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250"/>
              </a:lnSpc>
              <a:buNone/>
            </a:pPr>
            <a:r>
              <a:rPr lang="en-US" sz="225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2250"/>
          </a:p>
        </p:txBody>
      </p:sp>
      <p:sp>
        <p:nvSpPr>
          <p:cNvPr id="37" name="Shape 12">
            <a:extLst>
              <a:ext uri="{FF2B5EF4-FFF2-40B4-BE49-F238E27FC236}">
                <a16:creationId xmlns:a16="http://schemas.microsoft.com/office/drawing/2014/main" id="{A449EBB9-289F-A11C-D09C-4DBA26F05DF6}"/>
              </a:ext>
            </a:extLst>
          </p:cNvPr>
          <p:cNvSpPr/>
          <p:nvPr/>
        </p:nvSpPr>
        <p:spPr>
          <a:xfrm>
            <a:off x="7331350" y="7427263"/>
            <a:ext cx="618887" cy="22860"/>
          </a:xfrm>
          <a:prstGeom prst="roundRect">
            <a:avLst>
              <a:gd name="adj" fmla="val 135382"/>
            </a:avLst>
          </a:prstGeom>
          <a:solidFill>
            <a:srgbClr val="D9CDBA"/>
          </a:solidFill>
          <a:ln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/>
          </a:p>
        </p:txBody>
      </p:sp>
      <p:sp>
        <p:nvSpPr>
          <p:cNvPr id="38" name="Shape 13">
            <a:extLst>
              <a:ext uri="{FF2B5EF4-FFF2-40B4-BE49-F238E27FC236}">
                <a16:creationId xmlns:a16="http://schemas.microsoft.com/office/drawing/2014/main" id="{1DEC4E7F-3226-BC8F-9EBF-574D2CD4F8FD}"/>
              </a:ext>
            </a:extLst>
          </p:cNvPr>
          <p:cNvSpPr/>
          <p:nvPr/>
        </p:nvSpPr>
        <p:spPr>
          <a:xfrm>
            <a:off x="6889986" y="7206640"/>
            <a:ext cx="464225" cy="464225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/>
          </a:p>
        </p:txBody>
      </p:sp>
      <p:sp>
        <p:nvSpPr>
          <p:cNvPr id="39" name="Text 14">
            <a:extLst>
              <a:ext uri="{FF2B5EF4-FFF2-40B4-BE49-F238E27FC236}">
                <a16:creationId xmlns:a16="http://schemas.microsoft.com/office/drawing/2014/main" id="{DE119930-6B22-8E78-5DD8-A9267152FAE1}"/>
              </a:ext>
            </a:extLst>
          </p:cNvPr>
          <p:cNvSpPr/>
          <p:nvPr/>
        </p:nvSpPr>
        <p:spPr>
          <a:xfrm>
            <a:off x="6976425" y="7256647"/>
            <a:ext cx="291227" cy="3640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250"/>
              </a:lnSpc>
              <a:buNone/>
            </a:pPr>
            <a:r>
              <a:rPr lang="en-US" sz="225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2250"/>
          </a:p>
        </p:txBody>
      </p:sp>
      <p:pic>
        <p:nvPicPr>
          <p:cNvPr id="40" name="Рисунок 39" descr="Зображення, що містить текст, у приміщенні, канцелярські товари й офісне обладнання, стіна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9469C213-A8FF-8572-891B-7BC632A6D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06671" cy="822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2C5E02-1DFE-B27C-E5AA-77BC970A636E}"/>
              </a:ext>
            </a:extLst>
          </p:cNvPr>
          <p:cNvSpPr txBox="1"/>
          <p:nvPr/>
        </p:nvSpPr>
        <p:spPr>
          <a:xfrm>
            <a:off x="14101959" y="7708312"/>
            <a:ext cx="562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9A0AC1F-E1A4-4F5A-B1F4-98C83A25744C}" type="slidenum">
              <a:rPr lang="uk-UA" sz="2400" smtClean="0"/>
              <a:pPr algn="ctr"/>
              <a:t>13</a:t>
            </a:fld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974173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269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8585" y="361950"/>
            <a:ext cx="7784782" cy="11703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600"/>
              </a:lnSpc>
              <a:buNone/>
            </a:pPr>
            <a:r>
              <a:rPr lang="en-US" sz="4400" err="1">
                <a:solidFill>
                  <a:srgbClr val="312F2B"/>
                </a:solidFill>
                <a:latin typeface="Lora"/>
                <a:ea typeface="Gelasio"/>
                <a:cs typeface="Gelasio" pitchFamily="34" charset="-120"/>
              </a:rPr>
              <a:t>Фінансовий</a:t>
            </a:r>
            <a:r>
              <a:rPr lang="en-US" sz="4400">
                <a:solidFill>
                  <a:srgbClr val="312F2B"/>
                </a:solidFill>
                <a:latin typeface="Lora"/>
                <a:ea typeface="Gelasio"/>
                <a:cs typeface="Gelasio" pitchFamily="34" charset="-120"/>
              </a:rPr>
              <a:t> </a:t>
            </a:r>
            <a:r>
              <a:rPr lang="en-US" sz="4400" err="1">
                <a:solidFill>
                  <a:srgbClr val="312F2B"/>
                </a:solidFill>
                <a:latin typeface="Lora"/>
                <a:ea typeface="Gelasio"/>
                <a:cs typeface="Gelasio" pitchFamily="34" charset="-120"/>
              </a:rPr>
              <a:t>аналіз</a:t>
            </a:r>
            <a:r>
              <a:rPr lang="en-US" sz="4400">
                <a:solidFill>
                  <a:srgbClr val="312F2B"/>
                </a:solidFill>
                <a:latin typeface="Lora"/>
                <a:ea typeface="Gelasio"/>
                <a:cs typeface="Gelasio" pitchFamily="34" charset="-120"/>
              </a:rPr>
              <a:t> </a:t>
            </a:r>
            <a:r>
              <a:rPr lang="en-US" sz="4400" err="1">
                <a:solidFill>
                  <a:srgbClr val="312F2B"/>
                </a:solidFill>
                <a:latin typeface="Lora"/>
                <a:ea typeface="Gelasio"/>
                <a:cs typeface="Gelasio" pitchFamily="34" charset="-120"/>
              </a:rPr>
              <a:t>та</a:t>
            </a:r>
            <a:r>
              <a:rPr lang="en-US" sz="4400">
                <a:solidFill>
                  <a:srgbClr val="312F2B"/>
                </a:solidFill>
                <a:latin typeface="Lora"/>
                <a:ea typeface="Gelasio"/>
                <a:cs typeface="Gelasio" pitchFamily="34" charset="-120"/>
              </a:rPr>
              <a:t> </a:t>
            </a:r>
            <a:r>
              <a:rPr lang="en-US" sz="4400" err="1">
                <a:solidFill>
                  <a:srgbClr val="312F2B"/>
                </a:solidFill>
                <a:latin typeface="Lora"/>
                <a:ea typeface="Gelasio"/>
                <a:cs typeface="Gelasio" pitchFamily="34" charset="-120"/>
              </a:rPr>
              <a:t>окупність</a:t>
            </a:r>
            <a:r>
              <a:rPr lang="en-US" sz="4400">
                <a:solidFill>
                  <a:srgbClr val="312F2B"/>
                </a:solidFill>
                <a:latin typeface="Lora"/>
                <a:ea typeface="Gelasio"/>
                <a:cs typeface="Gelasio" pitchFamily="34" charset="-120"/>
              </a:rPr>
              <a:t> </a:t>
            </a:r>
            <a:r>
              <a:rPr lang="en-US" sz="4400" err="1">
                <a:solidFill>
                  <a:srgbClr val="312F2B"/>
                </a:solidFill>
                <a:latin typeface="Lora"/>
                <a:ea typeface="Gelasio"/>
                <a:cs typeface="Gelasio" pitchFamily="34" charset="-120"/>
              </a:rPr>
              <a:t>бізнесу</a:t>
            </a:r>
            <a:endParaRPr lang="en-US" sz="4400" err="1">
              <a:latin typeface="Lora"/>
              <a:ea typeface="Gelasio"/>
            </a:endParaRPr>
          </a:p>
        </p:txBody>
      </p:sp>
      <p:sp>
        <p:nvSpPr>
          <p:cNvPr id="4" name="Text 1"/>
          <p:cNvSpPr/>
          <p:nvPr/>
        </p:nvSpPr>
        <p:spPr>
          <a:xfrm>
            <a:off x="771049" y="2150626"/>
            <a:ext cx="3660458" cy="6179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850"/>
              </a:lnSpc>
              <a:buNone/>
            </a:pPr>
            <a:r>
              <a:rPr lang="en-US" sz="4800">
                <a:latin typeface="Source Sans Pro"/>
                <a:ea typeface="Source Sans Pro"/>
                <a:cs typeface="Gelasio" pitchFamily="34" charset="-120"/>
              </a:rPr>
              <a:t>207 000 </a:t>
            </a:r>
            <a:r>
              <a:rPr lang="en-US" sz="4800" err="1">
                <a:latin typeface="Source Sans Pro"/>
                <a:ea typeface="Source Sans Pro"/>
                <a:cs typeface="Gelasio" pitchFamily="34" charset="-120"/>
              </a:rPr>
              <a:t>грн</a:t>
            </a:r>
            <a:endParaRPr lang="en-US" sz="4800" err="1">
              <a:latin typeface="Source Sans Pro"/>
              <a:ea typeface="Source Sans Pro"/>
            </a:endParaRPr>
          </a:p>
        </p:txBody>
      </p:sp>
      <p:sp>
        <p:nvSpPr>
          <p:cNvPr id="5" name="Text 2"/>
          <p:cNvSpPr/>
          <p:nvPr/>
        </p:nvSpPr>
        <p:spPr>
          <a:xfrm>
            <a:off x="1430893" y="3002518"/>
            <a:ext cx="2340650" cy="2925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00" err="1">
                <a:solidFill>
                  <a:srgbClr val="272525"/>
                </a:solidFill>
                <a:latin typeface="Source Sans Pro"/>
                <a:ea typeface="Source Sans Pro"/>
                <a:cs typeface="Gelasio" pitchFamily="34" charset="-120"/>
              </a:rPr>
              <a:t>Загальний</a:t>
            </a:r>
            <a:r>
              <a:rPr lang="en-US" sz="1800">
                <a:solidFill>
                  <a:srgbClr val="272525"/>
                </a:solidFill>
                <a:latin typeface="Source Sans Pro"/>
                <a:ea typeface="Source Sans Pro"/>
                <a:cs typeface="Gelasio" pitchFamily="34" charset="-120"/>
              </a:rPr>
              <a:t> </a:t>
            </a:r>
            <a:r>
              <a:rPr lang="en-US" sz="1800" err="1">
                <a:solidFill>
                  <a:srgbClr val="272525"/>
                </a:solidFill>
                <a:latin typeface="Source Sans Pro"/>
                <a:ea typeface="Source Sans Pro"/>
                <a:cs typeface="Gelasio" pitchFamily="34" charset="-120"/>
              </a:rPr>
              <a:t>прибуток</a:t>
            </a:r>
            <a:endParaRPr lang="en-US" sz="1800" err="1">
              <a:latin typeface="Source Sans Pro"/>
              <a:ea typeface="Source Sans Pro"/>
            </a:endParaRPr>
          </a:p>
        </p:txBody>
      </p:sp>
      <p:sp>
        <p:nvSpPr>
          <p:cNvPr id="6" name="Text 3"/>
          <p:cNvSpPr/>
          <p:nvPr/>
        </p:nvSpPr>
        <p:spPr>
          <a:xfrm>
            <a:off x="771049" y="3407331"/>
            <a:ext cx="3660458" cy="2995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600" err="1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Прибуток</a:t>
            </a:r>
            <a:r>
              <a:rPr lang="en-US" sz="1600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 </a:t>
            </a:r>
            <a:r>
              <a:rPr lang="en-US" sz="1600" err="1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кав'ярні</a:t>
            </a:r>
            <a:r>
              <a:rPr lang="en-US" sz="1600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 </a:t>
            </a:r>
            <a:r>
              <a:rPr lang="en-US" sz="1600" err="1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за</a:t>
            </a:r>
            <a:r>
              <a:rPr lang="en-US" sz="1600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 </a:t>
            </a:r>
            <a:r>
              <a:rPr lang="en-US" sz="1600" err="1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місяць</a:t>
            </a:r>
            <a:r>
              <a:rPr lang="en-US" sz="1600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.</a:t>
            </a:r>
            <a:endParaRPr lang="en-US" sz="1600">
              <a:latin typeface="Source Sans Pro"/>
              <a:ea typeface="Source Sans Pro"/>
              <a:cs typeface="Lato"/>
            </a:endParaRPr>
          </a:p>
        </p:txBody>
      </p:sp>
      <p:sp>
        <p:nvSpPr>
          <p:cNvPr id="7" name="Text 4"/>
          <p:cNvSpPr/>
          <p:nvPr/>
        </p:nvSpPr>
        <p:spPr>
          <a:xfrm>
            <a:off x="4767917" y="2150626"/>
            <a:ext cx="3660577" cy="6179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850"/>
              </a:lnSpc>
              <a:buNone/>
            </a:pPr>
            <a:r>
              <a:rPr lang="en-US" sz="4800">
                <a:solidFill>
                  <a:srgbClr val="272525"/>
                </a:solidFill>
                <a:latin typeface="Source Sans Pro"/>
                <a:ea typeface="Source Sans Pro"/>
                <a:cs typeface="Gelasio" pitchFamily="34" charset="-120"/>
              </a:rPr>
              <a:t>81 578 </a:t>
            </a:r>
            <a:r>
              <a:rPr lang="en-US" sz="4800" err="1">
                <a:solidFill>
                  <a:srgbClr val="272525"/>
                </a:solidFill>
                <a:latin typeface="Source Sans Pro"/>
                <a:ea typeface="Source Sans Pro"/>
                <a:cs typeface="Gelasio" pitchFamily="34" charset="-120"/>
              </a:rPr>
              <a:t>грн</a:t>
            </a:r>
            <a:endParaRPr lang="en-US" sz="4800" err="1">
              <a:latin typeface="Source Sans Pro"/>
              <a:ea typeface="Source Sans Pro"/>
            </a:endParaRPr>
          </a:p>
        </p:txBody>
      </p:sp>
      <p:sp>
        <p:nvSpPr>
          <p:cNvPr id="8" name="Text 5"/>
          <p:cNvSpPr/>
          <p:nvPr/>
        </p:nvSpPr>
        <p:spPr>
          <a:xfrm>
            <a:off x="5372338" y="3002518"/>
            <a:ext cx="2340650" cy="2925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00" err="1">
                <a:solidFill>
                  <a:srgbClr val="272525"/>
                </a:solidFill>
                <a:latin typeface="Source Sans Pro"/>
                <a:ea typeface="Source Sans Pro"/>
                <a:cs typeface="Gelasio" pitchFamily="34" charset="-120"/>
              </a:rPr>
              <a:t>Операційні</a:t>
            </a:r>
            <a:r>
              <a:rPr lang="en-US" sz="1800">
                <a:solidFill>
                  <a:srgbClr val="272525"/>
                </a:solidFill>
                <a:latin typeface="Source Sans Pro"/>
                <a:ea typeface="Source Sans Pro"/>
                <a:cs typeface="Gelasio" pitchFamily="34" charset="-120"/>
              </a:rPr>
              <a:t> </a:t>
            </a:r>
            <a:r>
              <a:rPr lang="en-US" sz="1800" err="1">
                <a:solidFill>
                  <a:srgbClr val="272525"/>
                </a:solidFill>
                <a:latin typeface="Source Sans Pro"/>
                <a:ea typeface="Source Sans Pro"/>
                <a:cs typeface="Gelasio" pitchFamily="34" charset="-120"/>
              </a:rPr>
              <a:t>витрати</a:t>
            </a:r>
            <a:endParaRPr lang="en-US" sz="1800" err="1">
              <a:latin typeface="Source Sans Pro"/>
              <a:ea typeface="Source Sans Pro"/>
            </a:endParaRPr>
          </a:p>
        </p:txBody>
      </p:sp>
      <p:sp>
        <p:nvSpPr>
          <p:cNvPr id="9" name="Text 6"/>
          <p:cNvSpPr/>
          <p:nvPr/>
        </p:nvSpPr>
        <p:spPr>
          <a:xfrm>
            <a:off x="4712375" y="3407331"/>
            <a:ext cx="3660577" cy="599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600" err="1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Витрати</a:t>
            </a:r>
            <a:r>
              <a:rPr lang="en-US" sz="1600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 </a:t>
            </a:r>
            <a:r>
              <a:rPr lang="en-US" sz="1600" err="1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на</a:t>
            </a:r>
            <a:r>
              <a:rPr lang="en-US" sz="1600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 </a:t>
            </a:r>
            <a:r>
              <a:rPr lang="en-US" sz="1600" err="1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зарплати</a:t>
            </a:r>
            <a:r>
              <a:rPr lang="en-US" sz="1600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, </a:t>
            </a:r>
            <a:r>
              <a:rPr lang="en-US" sz="1600" err="1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сировину</a:t>
            </a:r>
            <a:r>
              <a:rPr lang="en-US" sz="1600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 </a:t>
            </a:r>
            <a:r>
              <a:rPr lang="en-US" sz="1600" err="1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та</a:t>
            </a:r>
            <a:r>
              <a:rPr lang="en-US" sz="1600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 </a:t>
            </a:r>
            <a:r>
              <a:rPr lang="en-US" sz="1600" err="1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супутні</a:t>
            </a:r>
            <a:r>
              <a:rPr lang="en-US" sz="1600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 </a:t>
            </a:r>
            <a:r>
              <a:rPr lang="en-US" sz="1600" err="1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товари</a:t>
            </a:r>
            <a:r>
              <a:rPr lang="en-US" sz="1600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.</a:t>
            </a:r>
            <a:endParaRPr lang="en-US" sz="1600">
              <a:latin typeface="Source Sans Pro"/>
              <a:ea typeface="Source Sans Pro"/>
              <a:cs typeface="Lato"/>
            </a:endParaRPr>
          </a:p>
        </p:txBody>
      </p:sp>
      <p:sp>
        <p:nvSpPr>
          <p:cNvPr id="10" name="Text 7"/>
          <p:cNvSpPr/>
          <p:nvPr/>
        </p:nvSpPr>
        <p:spPr>
          <a:xfrm>
            <a:off x="2741652" y="4466701"/>
            <a:ext cx="3660577" cy="6179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850"/>
              </a:lnSpc>
              <a:buNone/>
            </a:pPr>
            <a:r>
              <a:rPr lang="en-US" sz="4800">
                <a:latin typeface="Source Sans Pro"/>
                <a:ea typeface="Source Sans Pro"/>
                <a:cs typeface="Gelasio" pitchFamily="34" charset="-120"/>
              </a:rPr>
              <a:t>125 422 </a:t>
            </a:r>
            <a:r>
              <a:rPr lang="en-US" sz="4800" err="1">
                <a:latin typeface="Source Sans Pro"/>
                <a:ea typeface="Source Sans Pro"/>
                <a:cs typeface="Gelasio" pitchFamily="34" charset="-120"/>
              </a:rPr>
              <a:t>грн</a:t>
            </a:r>
            <a:endParaRPr lang="en-US" sz="4800" err="1">
              <a:latin typeface="Source Sans Pro"/>
              <a:ea typeface="Source Sans Pro"/>
            </a:endParaRPr>
          </a:p>
        </p:txBody>
      </p:sp>
      <p:sp>
        <p:nvSpPr>
          <p:cNvPr id="11" name="Text 8"/>
          <p:cNvSpPr/>
          <p:nvPr/>
        </p:nvSpPr>
        <p:spPr>
          <a:xfrm>
            <a:off x="3401616" y="5233249"/>
            <a:ext cx="2340650" cy="2925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00" err="1">
                <a:solidFill>
                  <a:srgbClr val="272525"/>
                </a:solidFill>
                <a:latin typeface="Source Sans Pro"/>
                <a:ea typeface="Source Sans Pro"/>
                <a:cs typeface="Gelasio" pitchFamily="34" charset="-120"/>
              </a:rPr>
              <a:t>Чистий</a:t>
            </a:r>
            <a:r>
              <a:rPr lang="en-US" sz="1800">
                <a:solidFill>
                  <a:srgbClr val="272525"/>
                </a:solidFill>
                <a:latin typeface="Source Sans Pro"/>
                <a:ea typeface="Source Sans Pro"/>
                <a:cs typeface="Gelasio" pitchFamily="34" charset="-120"/>
              </a:rPr>
              <a:t> </a:t>
            </a:r>
            <a:r>
              <a:rPr lang="en-US" sz="1800" err="1">
                <a:solidFill>
                  <a:srgbClr val="272525"/>
                </a:solidFill>
                <a:latin typeface="Source Sans Pro"/>
                <a:ea typeface="Source Sans Pro"/>
                <a:cs typeface="Gelasio" pitchFamily="34" charset="-120"/>
              </a:rPr>
              <a:t>прибуток</a:t>
            </a:r>
            <a:endParaRPr lang="en-US" sz="1800" err="1">
              <a:latin typeface="Source Sans Pro"/>
              <a:ea typeface="Source Sans Pro"/>
            </a:endParaRPr>
          </a:p>
        </p:txBody>
      </p:sp>
      <p:sp>
        <p:nvSpPr>
          <p:cNvPr id="12" name="Text 9"/>
          <p:cNvSpPr/>
          <p:nvPr/>
        </p:nvSpPr>
        <p:spPr>
          <a:xfrm>
            <a:off x="2741652" y="5662446"/>
            <a:ext cx="3660577" cy="599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600" err="1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Прибуток</a:t>
            </a:r>
            <a:r>
              <a:rPr lang="en-US" sz="1600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 </a:t>
            </a:r>
            <a:r>
              <a:rPr lang="en-US" sz="1600" err="1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після</a:t>
            </a:r>
            <a:r>
              <a:rPr lang="en-US" sz="1600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 </a:t>
            </a:r>
            <a:r>
              <a:rPr lang="en-US" sz="1600" err="1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вирахування</a:t>
            </a:r>
            <a:r>
              <a:rPr lang="en-US" sz="1600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 </a:t>
            </a:r>
            <a:r>
              <a:rPr lang="en-US" sz="1600" err="1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всіх</a:t>
            </a:r>
            <a:r>
              <a:rPr lang="en-US" sz="1600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 </a:t>
            </a:r>
            <a:r>
              <a:rPr lang="en-US" sz="1600" err="1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витрат</a:t>
            </a:r>
            <a:r>
              <a:rPr lang="en-US" sz="1600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.</a:t>
            </a:r>
            <a:endParaRPr lang="en-US" sz="1600">
              <a:latin typeface="Source Sans Pro"/>
              <a:ea typeface="Source Sans Pro"/>
              <a:cs typeface="Lato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771049" y="6505800"/>
            <a:ext cx="7589710" cy="12766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err="1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Загальний</a:t>
            </a:r>
            <a:r>
              <a:rPr lang="en-US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 </a:t>
            </a:r>
            <a:r>
              <a:rPr lang="en-US" err="1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прибуток</a:t>
            </a:r>
            <a:r>
              <a:rPr lang="en-US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 </a:t>
            </a:r>
            <a:r>
              <a:rPr lang="en-US" err="1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кав’ярні</a:t>
            </a:r>
            <a:r>
              <a:rPr lang="en-US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 </a:t>
            </a:r>
            <a:r>
              <a:rPr lang="en-US" err="1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становить</a:t>
            </a:r>
            <a:r>
              <a:rPr lang="en-US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 207 000 </a:t>
            </a:r>
            <a:r>
              <a:rPr lang="en-US" err="1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грн</a:t>
            </a:r>
            <a:r>
              <a:rPr lang="en-US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, </a:t>
            </a:r>
            <a:r>
              <a:rPr lang="en-US" err="1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операційні</a:t>
            </a:r>
            <a:r>
              <a:rPr lang="en-US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 </a:t>
            </a:r>
            <a:r>
              <a:rPr lang="en-US" err="1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витрати</a:t>
            </a:r>
            <a:r>
              <a:rPr lang="en-US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 – 81 578 </a:t>
            </a:r>
            <a:r>
              <a:rPr lang="en-US" err="1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грн</a:t>
            </a:r>
            <a:r>
              <a:rPr lang="en-US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, а </a:t>
            </a:r>
            <a:r>
              <a:rPr lang="en-US" err="1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чистий</a:t>
            </a:r>
            <a:r>
              <a:rPr lang="en-US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 </a:t>
            </a:r>
            <a:r>
              <a:rPr lang="en-US" err="1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прибуток</a:t>
            </a:r>
            <a:r>
              <a:rPr lang="en-US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 – 125 422 </a:t>
            </a:r>
            <a:r>
              <a:rPr lang="en-US" err="1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грн</a:t>
            </a:r>
            <a:r>
              <a:rPr lang="en-US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. </a:t>
            </a:r>
            <a:r>
              <a:rPr lang="en-US" err="1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Якщо</a:t>
            </a:r>
            <a:r>
              <a:rPr lang="en-US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 </a:t>
            </a:r>
            <a:r>
              <a:rPr lang="en-US" err="1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рівень</a:t>
            </a:r>
            <a:r>
              <a:rPr lang="en-US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 </a:t>
            </a:r>
            <a:r>
              <a:rPr lang="en-US" err="1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прибутку</a:t>
            </a:r>
            <a:r>
              <a:rPr lang="en-US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 </a:t>
            </a:r>
            <a:r>
              <a:rPr lang="en-US" err="1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залишатиметься</a:t>
            </a:r>
            <a:r>
              <a:rPr lang="en-US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 </a:t>
            </a:r>
            <a:r>
              <a:rPr lang="en-US" err="1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стабільним</a:t>
            </a:r>
            <a:r>
              <a:rPr lang="en-US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, </a:t>
            </a:r>
            <a:r>
              <a:rPr lang="en-US" err="1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кав’ярня</a:t>
            </a:r>
            <a:r>
              <a:rPr lang="en-US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 </a:t>
            </a:r>
            <a:r>
              <a:rPr lang="en-US" err="1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окупиться</a:t>
            </a:r>
            <a:r>
              <a:rPr lang="en-US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 </a:t>
            </a:r>
            <a:r>
              <a:rPr lang="en-US" err="1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за</a:t>
            </a:r>
            <a:r>
              <a:rPr lang="en-US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 4 </a:t>
            </a:r>
            <a:r>
              <a:rPr lang="en-US" err="1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місяці</a:t>
            </a:r>
            <a:r>
              <a:rPr lang="en-US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.</a:t>
            </a:r>
            <a:endParaRPr lang="en-US">
              <a:latin typeface="Source Sans Pro"/>
              <a:ea typeface="Source Sans Pro"/>
              <a:cs typeface="Lato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A25E3A-C02D-C71A-3014-439696C1E40E}"/>
              </a:ext>
            </a:extLst>
          </p:cNvPr>
          <p:cNvSpPr txBox="1"/>
          <p:nvPr/>
        </p:nvSpPr>
        <p:spPr>
          <a:xfrm>
            <a:off x="14044247" y="7706380"/>
            <a:ext cx="504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9A0AC1F-E1A4-4F5A-B1F4-98C83A25744C}" type="slidenum">
              <a:rPr lang="uk-UA" sz="2400" smtClean="0"/>
              <a:pPr algn="ctr"/>
              <a:t>14</a:t>
            </a:fld>
            <a:endParaRPr lang="uk-UA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браження, що містить взуття, одежа, просто неба, будівля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33B774D9-7857-A3BD-7C9A-B598F11AA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00800" cy="822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A3F037-209C-D9BF-DDAA-F907B1F335CA}"/>
              </a:ext>
            </a:extLst>
          </p:cNvPr>
          <p:cNvSpPr txBox="1"/>
          <p:nvPr/>
        </p:nvSpPr>
        <p:spPr>
          <a:xfrm>
            <a:off x="6790765" y="2138083"/>
            <a:ext cx="6710082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err="1">
                <a:latin typeface="Source Sans Pro"/>
                <a:ea typeface="Source Sans Pro"/>
              </a:rPr>
              <a:t>Кав'ярня</a:t>
            </a:r>
            <a:r>
              <a:rPr lang="en-US" sz="2400">
                <a:latin typeface="Source Sans Pro"/>
                <a:ea typeface="Source Sans Pro"/>
              </a:rPr>
              <a:t> Coffee Beans </a:t>
            </a:r>
            <a:r>
              <a:rPr lang="en-US" sz="2400" err="1">
                <a:latin typeface="Source Sans Pro"/>
                <a:ea typeface="Source Sans Pro"/>
              </a:rPr>
              <a:t>знаходиться</a:t>
            </a:r>
            <a:r>
              <a:rPr lang="en-US" sz="2400">
                <a:latin typeface="Source Sans Pro"/>
                <a:ea typeface="Source Sans Pro"/>
              </a:rPr>
              <a:t> </a:t>
            </a:r>
            <a:r>
              <a:rPr lang="en-US" sz="2400" err="1">
                <a:latin typeface="Source Sans Pro"/>
                <a:ea typeface="Source Sans Pro"/>
              </a:rPr>
              <a:t>на</a:t>
            </a:r>
            <a:r>
              <a:rPr lang="en-US" sz="2400">
                <a:latin typeface="Source Sans Pro"/>
                <a:ea typeface="Source Sans Pro"/>
              </a:rPr>
              <a:t> </a:t>
            </a:r>
            <a:r>
              <a:rPr lang="en-US" sz="2400" err="1">
                <a:latin typeface="Source Sans Pro"/>
                <a:ea typeface="Source Sans Pro"/>
              </a:rPr>
              <a:t>території</a:t>
            </a:r>
            <a:r>
              <a:rPr lang="en-US" sz="2400">
                <a:latin typeface="Source Sans Pro"/>
                <a:ea typeface="Source Sans Pro"/>
              </a:rPr>
              <a:t> </a:t>
            </a:r>
            <a:r>
              <a:rPr lang="en-US" sz="2400" err="1">
                <a:latin typeface="Source Sans Pro"/>
                <a:ea typeface="Source Sans Pro"/>
              </a:rPr>
              <a:t>Національного</a:t>
            </a:r>
            <a:r>
              <a:rPr lang="en-US" sz="2400">
                <a:latin typeface="Source Sans Pro"/>
                <a:ea typeface="Source Sans Pro"/>
              </a:rPr>
              <a:t> </a:t>
            </a:r>
            <a:r>
              <a:rPr lang="en-US" sz="2400" err="1">
                <a:latin typeface="Source Sans Pro"/>
                <a:ea typeface="Source Sans Pro"/>
              </a:rPr>
              <a:t>університету</a:t>
            </a:r>
            <a:r>
              <a:rPr lang="en-US" sz="2400">
                <a:latin typeface="Source Sans Pro"/>
                <a:ea typeface="Source Sans Pro"/>
              </a:rPr>
              <a:t> </a:t>
            </a:r>
            <a:r>
              <a:rPr lang="en-US" sz="2400" err="1">
                <a:latin typeface="Source Sans Pro"/>
                <a:ea typeface="Source Sans Pro"/>
              </a:rPr>
              <a:t>біоресурсів</a:t>
            </a:r>
            <a:r>
              <a:rPr lang="en-US" sz="2400">
                <a:latin typeface="Source Sans Pro"/>
                <a:ea typeface="Source Sans Pro"/>
              </a:rPr>
              <a:t> і </a:t>
            </a:r>
            <a:r>
              <a:rPr lang="en-US" sz="2400" err="1">
                <a:latin typeface="Source Sans Pro"/>
                <a:ea typeface="Source Sans Pro"/>
              </a:rPr>
              <a:t>природокористування</a:t>
            </a:r>
            <a:r>
              <a:rPr lang="en-US" sz="2400">
                <a:latin typeface="Source Sans Pro"/>
                <a:ea typeface="Source Sans Pro"/>
              </a:rPr>
              <a:t> </a:t>
            </a:r>
            <a:r>
              <a:rPr lang="en-US" sz="2400" err="1">
                <a:latin typeface="Source Sans Pro"/>
                <a:ea typeface="Source Sans Pro"/>
              </a:rPr>
              <a:t>України</a:t>
            </a:r>
            <a:r>
              <a:rPr lang="en-US" sz="2400">
                <a:latin typeface="Source Sans Pro"/>
                <a:ea typeface="Source Sans Pro"/>
              </a:rPr>
              <a:t>, в </a:t>
            </a:r>
            <a:r>
              <a:rPr lang="en-US" sz="2400" err="1">
                <a:latin typeface="Source Sans Pro"/>
                <a:ea typeface="Source Sans Pro"/>
              </a:rPr>
              <a:t>безпосередній</a:t>
            </a:r>
            <a:r>
              <a:rPr lang="en-US" sz="2400">
                <a:latin typeface="Source Sans Pro"/>
                <a:ea typeface="Source Sans Pro"/>
              </a:rPr>
              <a:t> </a:t>
            </a:r>
            <a:r>
              <a:rPr lang="en-US" sz="2400" err="1">
                <a:latin typeface="Source Sans Pro"/>
                <a:ea typeface="Source Sans Pro"/>
              </a:rPr>
              <a:t>близькості</a:t>
            </a:r>
            <a:r>
              <a:rPr lang="en-US" sz="2400">
                <a:latin typeface="Source Sans Pro"/>
                <a:ea typeface="Source Sans Pro"/>
              </a:rPr>
              <a:t> </a:t>
            </a:r>
            <a:r>
              <a:rPr lang="en-US" sz="2400" err="1">
                <a:latin typeface="Source Sans Pro"/>
                <a:ea typeface="Source Sans Pro"/>
              </a:rPr>
              <a:t>від</a:t>
            </a:r>
            <a:r>
              <a:rPr lang="en-US" sz="2400">
                <a:latin typeface="Source Sans Pro"/>
                <a:ea typeface="Source Sans Pro"/>
              </a:rPr>
              <a:t> </a:t>
            </a:r>
            <a:r>
              <a:rPr lang="en-US" sz="2400" err="1">
                <a:latin typeface="Source Sans Pro"/>
                <a:ea typeface="Source Sans Pro"/>
              </a:rPr>
              <a:t>корпусу</a:t>
            </a:r>
            <a:r>
              <a:rPr lang="en-US" sz="2400">
                <a:latin typeface="Source Sans Pro"/>
                <a:ea typeface="Source Sans Pro"/>
              </a:rPr>
              <a:t> №2. </a:t>
            </a:r>
            <a:r>
              <a:rPr lang="en-US" sz="2400" err="1">
                <a:latin typeface="Source Sans Pro"/>
                <a:ea typeface="Source Sans Pro"/>
              </a:rPr>
              <a:t>Це</a:t>
            </a:r>
            <a:r>
              <a:rPr lang="en-US" sz="2400">
                <a:latin typeface="Source Sans Pro"/>
                <a:ea typeface="Source Sans Pro"/>
              </a:rPr>
              <a:t> </a:t>
            </a:r>
            <a:r>
              <a:rPr lang="en-US" sz="2400" err="1">
                <a:latin typeface="Source Sans Pro"/>
                <a:ea typeface="Source Sans Pro"/>
              </a:rPr>
              <a:t>зручне</a:t>
            </a:r>
            <a:r>
              <a:rPr lang="en-US" sz="2400">
                <a:latin typeface="Source Sans Pro"/>
                <a:ea typeface="Source Sans Pro"/>
              </a:rPr>
              <a:t> </a:t>
            </a:r>
            <a:r>
              <a:rPr lang="en-US" sz="2400" err="1">
                <a:latin typeface="Source Sans Pro"/>
                <a:ea typeface="Source Sans Pro"/>
              </a:rPr>
              <a:t>місце</a:t>
            </a:r>
            <a:r>
              <a:rPr lang="en-US" sz="2400">
                <a:latin typeface="Source Sans Pro"/>
                <a:ea typeface="Source Sans Pro"/>
              </a:rPr>
              <a:t> </a:t>
            </a:r>
            <a:r>
              <a:rPr lang="en-US" sz="2400" err="1">
                <a:latin typeface="Source Sans Pro"/>
                <a:ea typeface="Source Sans Pro"/>
              </a:rPr>
              <a:t>для</a:t>
            </a:r>
            <a:r>
              <a:rPr lang="en-US" sz="2400">
                <a:latin typeface="Source Sans Pro"/>
                <a:ea typeface="Source Sans Pro"/>
              </a:rPr>
              <a:t> </a:t>
            </a:r>
            <a:r>
              <a:rPr lang="en-US" sz="2400" err="1">
                <a:latin typeface="Source Sans Pro"/>
                <a:ea typeface="Source Sans Pro"/>
              </a:rPr>
              <a:t>студентів</a:t>
            </a:r>
            <a:r>
              <a:rPr lang="en-US" sz="2400">
                <a:latin typeface="Source Sans Pro"/>
                <a:ea typeface="Source Sans Pro"/>
              </a:rPr>
              <a:t> </a:t>
            </a:r>
            <a:r>
              <a:rPr lang="en-US" sz="2400" err="1">
                <a:latin typeface="Source Sans Pro"/>
                <a:ea typeface="Source Sans Pro"/>
              </a:rPr>
              <a:t>та</a:t>
            </a:r>
            <a:r>
              <a:rPr lang="en-US" sz="2400">
                <a:latin typeface="Source Sans Pro"/>
                <a:ea typeface="Source Sans Pro"/>
              </a:rPr>
              <a:t> </a:t>
            </a:r>
            <a:r>
              <a:rPr lang="en-US" sz="2400" err="1">
                <a:latin typeface="Source Sans Pro"/>
                <a:ea typeface="Source Sans Pro"/>
              </a:rPr>
              <a:t>викладачів</a:t>
            </a:r>
            <a:r>
              <a:rPr lang="en-US" sz="2400">
                <a:latin typeface="Source Sans Pro"/>
                <a:ea typeface="Source Sans Pro"/>
              </a:rPr>
              <a:t> </a:t>
            </a:r>
            <a:r>
              <a:rPr lang="en-US" sz="2400" err="1">
                <a:latin typeface="Source Sans Pro"/>
                <a:ea typeface="Source Sans Pro"/>
              </a:rPr>
              <a:t>університету</a:t>
            </a:r>
            <a:r>
              <a:rPr lang="en-US" sz="2400">
                <a:latin typeface="Source Sans Pro"/>
                <a:ea typeface="Source Sans Pro"/>
              </a:rPr>
              <a:t>, </a:t>
            </a:r>
            <a:r>
              <a:rPr lang="en-US" sz="2400" err="1">
                <a:latin typeface="Source Sans Pro"/>
                <a:ea typeface="Source Sans Pro"/>
              </a:rPr>
              <a:t>де</a:t>
            </a:r>
            <a:r>
              <a:rPr lang="en-US" sz="2400">
                <a:latin typeface="Source Sans Pro"/>
                <a:ea typeface="Source Sans Pro"/>
              </a:rPr>
              <a:t> </a:t>
            </a:r>
            <a:r>
              <a:rPr lang="en-US" sz="2400" err="1">
                <a:latin typeface="Source Sans Pro"/>
                <a:ea typeface="Source Sans Pro"/>
              </a:rPr>
              <a:t>вони</a:t>
            </a:r>
            <a:r>
              <a:rPr lang="en-US" sz="2400">
                <a:latin typeface="Source Sans Pro"/>
                <a:ea typeface="Source Sans Pro"/>
              </a:rPr>
              <a:t> </a:t>
            </a:r>
            <a:r>
              <a:rPr lang="en-US" sz="2400" err="1">
                <a:latin typeface="Source Sans Pro"/>
                <a:ea typeface="Source Sans Pro"/>
              </a:rPr>
              <a:t>можуть</a:t>
            </a:r>
            <a:r>
              <a:rPr lang="en-US" sz="2400">
                <a:latin typeface="Source Sans Pro"/>
                <a:ea typeface="Source Sans Pro"/>
              </a:rPr>
              <a:t> </a:t>
            </a:r>
            <a:r>
              <a:rPr lang="en-US" sz="2400" err="1">
                <a:latin typeface="Source Sans Pro"/>
                <a:ea typeface="Source Sans Pro"/>
              </a:rPr>
              <a:t>насолодитися</a:t>
            </a:r>
            <a:r>
              <a:rPr lang="en-US" sz="2400">
                <a:latin typeface="Source Sans Pro"/>
                <a:ea typeface="Source Sans Pro"/>
              </a:rPr>
              <a:t> </a:t>
            </a:r>
            <a:r>
              <a:rPr lang="en-US" sz="2400" err="1">
                <a:latin typeface="Source Sans Pro"/>
                <a:ea typeface="Source Sans Pro"/>
              </a:rPr>
              <a:t>якісною</a:t>
            </a:r>
            <a:r>
              <a:rPr lang="en-US" sz="2400">
                <a:latin typeface="Source Sans Pro"/>
                <a:ea typeface="Source Sans Pro"/>
              </a:rPr>
              <a:t> </a:t>
            </a:r>
            <a:r>
              <a:rPr lang="en-US" sz="2400" err="1">
                <a:latin typeface="Source Sans Pro"/>
                <a:ea typeface="Source Sans Pro"/>
              </a:rPr>
              <a:t>кавою</a:t>
            </a:r>
            <a:r>
              <a:rPr lang="en-US" sz="2400">
                <a:latin typeface="Source Sans Pro"/>
                <a:ea typeface="Source Sans Pro"/>
              </a:rPr>
              <a:t> </a:t>
            </a:r>
            <a:r>
              <a:rPr lang="en-US" sz="2400" err="1">
                <a:latin typeface="Source Sans Pro"/>
                <a:ea typeface="Source Sans Pro"/>
              </a:rPr>
              <a:t>та</a:t>
            </a:r>
            <a:r>
              <a:rPr lang="en-US" sz="2400">
                <a:latin typeface="Source Sans Pro"/>
                <a:ea typeface="Source Sans Pro"/>
              </a:rPr>
              <a:t> </a:t>
            </a:r>
            <a:r>
              <a:rPr lang="en-US" sz="2400" err="1">
                <a:latin typeface="Source Sans Pro"/>
                <a:ea typeface="Source Sans Pro"/>
              </a:rPr>
              <a:t>створити</a:t>
            </a:r>
            <a:r>
              <a:rPr lang="en-US" sz="2400">
                <a:latin typeface="Source Sans Pro"/>
                <a:ea typeface="Source Sans Pro"/>
              </a:rPr>
              <a:t> </a:t>
            </a:r>
            <a:r>
              <a:rPr lang="en-US" sz="2400" err="1">
                <a:latin typeface="Source Sans Pro"/>
                <a:ea typeface="Source Sans Pro"/>
              </a:rPr>
              <a:t>комфортну</a:t>
            </a:r>
            <a:r>
              <a:rPr lang="en-US" sz="2400">
                <a:latin typeface="Source Sans Pro"/>
                <a:ea typeface="Source Sans Pro"/>
              </a:rPr>
              <a:t> </a:t>
            </a:r>
            <a:r>
              <a:rPr lang="en-US" sz="2400" err="1">
                <a:latin typeface="Source Sans Pro"/>
                <a:ea typeface="Source Sans Pro"/>
              </a:rPr>
              <a:t>атмосферу</a:t>
            </a:r>
            <a:r>
              <a:rPr lang="en-US" sz="2400">
                <a:latin typeface="Source Sans Pro"/>
                <a:ea typeface="Source Sans Pro"/>
              </a:rPr>
              <a:t> </a:t>
            </a:r>
            <a:r>
              <a:rPr lang="en-US" sz="2400" err="1">
                <a:latin typeface="Source Sans Pro"/>
                <a:ea typeface="Source Sans Pro"/>
              </a:rPr>
              <a:t>для</a:t>
            </a:r>
            <a:r>
              <a:rPr lang="en-US" sz="2400">
                <a:latin typeface="Source Sans Pro"/>
                <a:ea typeface="Source Sans Pro"/>
              </a:rPr>
              <a:t> </a:t>
            </a:r>
            <a:r>
              <a:rPr lang="en-US" sz="2400" err="1">
                <a:latin typeface="Source Sans Pro"/>
                <a:ea typeface="Source Sans Pro"/>
              </a:rPr>
              <a:t>навчання</a:t>
            </a:r>
            <a:r>
              <a:rPr lang="en-US" sz="2400">
                <a:latin typeface="Source Sans Pro"/>
                <a:ea typeface="Source Sans Pro"/>
              </a:rPr>
              <a:t> </a:t>
            </a:r>
            <a:r>
              <a:rPr lang="en-US" sz="2400" err="1">
                <a:latin typeface="Source Sans Pro"/>
                <a:ea typeface="Source Sans Pro"/>
              </a:rPr>
              <a:t>чи</a:t>
            </a:r>
            <a:r>
              <a:rPr lang="en-US" sz="2400">
                <a:latin typeface="Source Sans Pro"/>
                <a:ea typeface="Source Sans Pro"/>
              </a:rPr>
              <a:t> </a:t>
            </a:r>
            <a:r>
              <a:rPr lang="en-US" sz="2400" err="1">
                <a:latin typeface="Source Sans Pro"/>
                <a:ea typeface="Source Sans Pro"/>
              </a:rPr>
              <a:t>відпочинку</a:t>
            </a:r>
            <a:r>
              <a:rPr lang="en-US" sz="2400">
                <a:latin typeface="Source Sans Pro"/>
                <a:ea typeface="Source Sans Pro"/>
              </a:rPr>
              <a:t>. </a:t>
            </a:r>
            <a:endParaRPr lang="uk-UA" sz="2400">
              <a:latin typeface="Source Sans Pro"/>
              <a:ea typeface="Source Sans Pro"/>
            </a:endParaRPr>
          </a:p>
          <a:p>
            <a:endParaRPr lang="en-US" sz="2400">
              <a:latin typeface="Source Sans Pro"/>
              <a:ea typeface="Source Sans Pro"/>
            </a:endParaRPr>
          </a:p>
          <a:p>
            <a:endParaRPr lang="en-US" sz="2400">
              <a:latin typeface="Source Sans Pro"/>
              <a:ea typeface="Source Sans Pro"/>
            </a:endParaRPr>
          </a:p>
          <a:p>
            <a:endParaRPr lang="en-US" sz="2400">
              <a:latin typeface="Source Sans Pro"/>
              <a:ea typeface="Source Sans Pro"/>
            </a:endParaRPr>
          </a:p>
          <a:p>
            <a:r>
              <a:rPr lang="en-US" sz="2400" err="1">
                <a:latin typeface="Source Sans Pro"/>
                <a:ea typeface="Source Sans Pro"/>
              </a:rPr>
              <a:t>Розташування</a:t>
            </a:r>
            <a:r>
              <a:rPr lang="en-US" sz="2400">
                <a:latin typeface="Source Sans Pro"/>
                <a:ea typeface="Source Sans Pro"/>
              </a:rPr>
              <a:t> </a:t>
            </a:r>
            <a:r>
              <a:rPr lang="en-US" sz="2400" err="1">
                <a:latin typeface="Source Sans Pro"/>
                <a:ea typeface="Source Sans Pro"/>
              </a:rPr>
              <a:t>кав'ярні</a:t>
            </a:r>
            <a:r>
              <a:rPr lang="en-US" sz="2400">
                <a:latin typeface="Source Sans Pro"/>
                <a:ea typeface="Source Sans Pro"/>
              </a:rPr>
              <a:t> </a:t>
            </a:r>
            <a:r>
              <a:rPr lang="en-US" sz="2400" err="1">
                <a:latin typeface="Source Sans Pro"/>
                <a:ea typeface="Source Sans Pro"/>
              </a:rPr>
              <a:t>на</a:t>
            </a:r>
            <a:r>
              <a:rPr lang="en-US" sz="2400">
                <a:latin typeface="Source Sans Pro"/>
                <a:ea typeface="Source Sans Pro"/>
              </a:rPr>
              <a:t> </a:t>
            </a:r>
            <a:r>
              <a:rPr lang="en-US" sz="2400" err="1">
                <a:latin typeface="Source Sans Pro"/>
                <a:ea typeface="Source Sans Pro"/>
              </a:rPr>
              <a:t>кампусі</a:t>
            </a:r>
            <a:r>
              <a:rPr lang="en-US" sz="2400">
                <a:latin typeface="Source Sans Pro"/>
                <a:ea typeface="Source Sans Pro"/>
              </a:rPr>
              <a:t> </a:t>
            </a:r>
            <a:r>
              <a:rPr lang="en-US" sz="2400" err="1">
                <a:latin typeface="Source Sans Pro"/>
                <a:ea typeface="Source Sans Pro"/>
              </a:rPr>
              <a:t>дозволяє</a:t>
            </a:r>
            <a:r>
              <a:rPr lang="en-US" sz="2400">
                <a:latin typeface="Source Sans Pro"/>
                <a:ea typeface="Source Sans Pro"/>
              </a:rPr>
              <a:t> </a:t>
            </a:r>
            <a:r>
              <a:rPr lang="en-US" sz="2400" err="1">
                <a:latin typeface="Source Sans Pro"/>
                <a:ea typeface="Source Sans Pro"/>
              </a:rPr>
              <a:t>легко</a:t>
            </a:r>
            <a:r>
              <a:rPr lang="en-US" sz="2400">
                <a:latin typeface="Source Sans Pro"/>
                <a:ea typeface="Source Sans Pro"/>
              </a:rPr>
              <a:t> </a:t>
            </a:r>
            <a:r>
              <a:rPr lang="en-US" sz="2400" err="1">
                <a:latin typeface="Source Sans Pro"/>
                <a:ea typeface="Source Sans Pro"/>
              </a:rPr>
              <a:t>дістатися</a:t>
            </a:r>
            <a:r>
              <a:rPr lang="en-US" sz="2400">
                <a:latin typeface="Source Sans Pro"/>
                <a:ea typeface="Source Sans Pro"/>
              </a:rPr>
              <a:t> </a:t>
            </a:r>
            <a:r>
              <a:rPr lang="en-US" sz="2400" err="1">
                <a:latin typeface="Source Sans Pro"/>
                <a:ea typeface="Source Sans Pro"/>
              </a:rPr>
              <a:t>до</a:t>
            </a:r>
            <a:r>
              <a:rPr lang="en-US" sz="2400">
                <a:latin typeface="Source Sans Pro"/>
                <a:ea typeface="Source Sans Pro"/>
              </a:rPr>
              <a:t> </a:t>
            </a:r>
            <a:r>
              <a:rPr lang="en-US" sz="2400" err="1">
                <a:latin typeface="Source Sans Pro"/>
                <a:ea typeface="Source Sans Pro"/>
              </a:rPr>
              <a:t>неї</a:t>
            </a:r>
            <a:r>
              <a:rPr lang="en-US" sz="2400">
                <a:latin typeface="Source Sans Pro"/>
                <a:ea typeface="Source Sans Pro"/>
              </a:rPr>
              <a:t> </a:t>
            </a:r>
            <a:r>
              <a:rPr lang="en-US" sz="2400" err="1">
                <a:latin typeface="Source Sans Pro"/>
                <a:ea typeface="Source Sans Pro"/>
              </a:rPr>
              <a:t>між</a:t>
            </a:r>
            <a:r>
              <a:rPr lang="en-US" sz="2400">
                <a:latin typeface="Source Sans Pro"/>
                <a:ea typeface="Source Sans Pro"/>
              </a:rPr>
              <a:t> </a:t>
            </a:r>
            <a:r>
              <a:rPr lang="en-US" sz="2400" err="1">
                <a:latin typeface="Source Sans Pro"/>
                <a:ea typeface="Source Sans Pro"/>
              </a:rPr>
              <a:t>заняттями</a:t>
            </a:r>
            <a:r>
              <a:rPr lang="en-US" sz="2400">
                <a:latin typeface="Source Sans Pro"/>
                <a:ea typeface="Source Sans Pro"/>
              </a:rPr>
              <a:t>, </a:t>
            </a:r>
            <a:r>
              <a:rPr lang="en-US" sz="2400" err="1">
                <a:latin typeface="Source Sans Pro"/>
                <a:ea typeface="Source Sans Pro"/>
              </a:rPr>
              <a:t>що</a:t>
            </a:r>
            <a:r>
              <a:rPr lang="en-US" sz="2400">
                <a:latin typeface="Source Sans Pro"/>
                <a:ea typeface="Source Sans Pro"/>
              </a:rPr>
              <a:t> </a:t>
            </a:r>
            <a:r>
              <a:rPr lang="en-US" sz="2400" err="1">
                <a:latin typeface="Source Sans Pro"/>
                <a:ea typeface="Source Sans Pro"/>
              </a:rPr>
              <a:t>робить</a:t>
            </a:r>
            <a:r>
              <a:rPr lang="en-US" sz="2400">
                <a:latin typeface="Source Sans Pro"/>
                <a:ea typeface="Source Sans Pro"/>
              </a:rPr>
              <a:t> </a:t>
            </a:r>
            <a:r>
              <a:rPr lang="en-US" sz="2400" err="1">
                <a:latin typeface="Source Sans Pro"/>
                <a:ea typeface="Source Sans Pro"/>
              </a:rPr>
              <a:t>її</a:t>
            </a:r>
            <a:r>
              <a:rPr lang="en-US" sz="2400">
                <a:latin typeface="Source Sans Pro"/>
                <a:ea typeface="Source Sans Pro"/>
              </a:rPr>
              <a:t> </a:t>
            </a:r>
            <a:r>
              <a:rPr lang="en-US" sz="2400" err="1">
                <a:latin typeface="Source Sans Pro"/>
                <a:ea typeface="Source Sans Pro"/>
              </a:rPr>
              <a:t>популярним</a:t>
            </a:r>
            <a:r>
              <a:rPr lang="en-US" sz="2400">
                <a:latin typeface="Source Sans Pro"/>
                <a:ea typeface="Source Sans Pro"/>
              </a:rPr>
              <a:t> </a:t>
            </a:r>
            <a:r>
              <a:rPr lang="en-US" sz="2400" err="1">
                <a:latin typeface="Source Sans Pro"/>
                <a:ea typeface="Source Sans Pro"/>
              </a:rPr>
              <a:t>місцем</a:t>
            </a:r>
            <a:r>
              <a:rPr lang="en-US" sz="2400">
                <a:latin typeface="Source Sans Pro"/>
                <a:ea typeface="Source Sans Pro"/>
              </a:rPr>
              <a:t> </a:t>
            </a:r>
            <a:r>
              <a:rPr lang="en-US" sz="2400" err="1">
                <a:latin typeface="Source Sans Pro"/>
                <a:ea typeface="Source Sans Pro"/>
              </a:rPr>
              <a:t>серед</a:t>
            </a:r>
            <a:r>
              <a:rPr lang="en-US" sz="2400">
                <a:latin typeface="Source Sans Pro"/>
                <a:ea typeface="Source Sans Pro"/>
              </a:rPr>
              <a:t> </a:t>
            </a:r>
            <a:r>
              <a:rPr lang="en-US" sz="2400" err="1">
                <a:latin typeface="Source Sans Pro"/>
                <a:ea typeface="Source Sans Pro"/>
              </a:rPr>
              <a:t>університетської</a:t>
            </a:r>
            <a:r>
              <a:rPr lang="en-US" sz="2400">
                <a:latin typeface="Source Sans Pro"/>
                <a:ea typeface="Source Sans Pro"/>
              </a:rPr>
              <a:t> </a:t>
            </a:r>
            <a:r>
              <a:rPr lang="en-US" sz="2400" err="1">
                <a:latin typeface="Source Sans Pro"/>
                <a:ea typeface="Source Sans Pro"/>
              </a:rPr>
              <a:t>спільноти</a:t>
            </a:r>
            <a:r>
              <a:rPr lang="en-US" sz="2400">
                <a:latin typeface="Source Sans Pro"/>
                <a:ea typeface="Source Sans Pro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2B9FD9-0DCB-2871-CB48-A43BFB8DC166}"/>
              </a:ext>
            </a:extLst>
          </p:cNvPr>
          <p:cNvSpPr txBox="1"/>
          <p:nvPr/>
        </p:nvSpPr>
        <p:spPr>
          <a:xfrm>
            <a:off x="7597588" y="484094"/>
            <a:ext cx="559397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3200">
                <a:solidFill>
                  <a:srgbClr val="38512F"/>
                </a:solidFill>
                <a:latin typeface="Lora"/>
              </a:rPr>
              <a:t>Розташування </a:t>
            </a:r>
            <a:r>
              <a:rPr lang="uk-UA" sz="3200" err="1">
                <a:solidFill>
                  <a:srgbClr val="38512F"/>
                </a:solidFill>
                <a:latin typeface="Lora"/>
              </a:rPr>
              <a:t>Coffee</a:t>
            </a:r>
            <a:r>
              <a:rPr lang="uk-UA" sz="3200">
                <a:solidFill>
                  <a:srgbClr val="38512F"/>
                </a:solidFill>
                <a:latin typeface="Lora"/>
              </a:rPr>
              <a:t> </a:t>
            </a:r>
            <a:r>
              <a:rPr lang="uk-UA" sz="3200" err="1">
                <a:solidFill>
                  <a:srgbClr val="38512F"/>
                </a:solidFill>
                <a:latin typeface="Lora"/>
              </a:rPr>
              <a:t>Beans</a:t>
            </a:r>
            <a:endParaRPr lang="uk-UA" sz="3200">
              <a:solidFill>
                <a:srgbClr val="38512F"/>
              </a:solidFill>
              <a:latin typeface="Lora"/>
            </a:endParaRPr>
          </a:p>
        </p:txBody>
      </p:sp>
      <p:pic>
        <p:nvPicPr>
          <p:cNvPr id="5" name="Рисунок 4" descr="Зображення, що містить Шрифт, символ, текст, ряд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49CB4B36-2FBC-F173-DF4A-F028BAE44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325" y="1298762"/>
            <a:ext cx="926727" cy="844924"/>
          </a:xfrm>
          <a:prstGeom prst="rect">
            <a:avLst/>
          </a:prstGeom>
        </p:spPr>
      </p:pic>
      <p:pic>
        <p:nvPicPr>
          <p:cNvPr id="6" name="Рисунок 5" descr="Зображення, що містить коло, ескіз, символ, дизайн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4CAA99DE-3A56-F8B5-4511-9263A14F0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765" y="5375462"/>
            <a:ext cx="699248" cy="8538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16DEA4-7B72-D0A3-250D-BFFB25F2709D}"/>
              </a:ext>
            </a:extLst>
          </p:cNvPr>
          <p:cNvSpPr txBox="1"/>
          <p:nvPr/>
        </p:nvSpPr>
        <p:spPr>
          <a:xfrm>
            <a:off x="13972873" y="7767935"/>
            <a:ext cx="65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9A0AC1F-E1A4-4F5A-B1F4-98C83A25744C}" type="slidenum">
              <a:rPr lang="uk-UA" sz="2400" smtClean="0"/>
              <a:pPr algn="ctr"/>
              <a:t>15</a:t>
            </a:fld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896366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браження, що містить текст, знімок екрана, ряд, схема">
            <a:extLst>
              <a:ext uri="{FF2B5EF4-FFF2-40B4-BE49-F238E27FC236}">
                <a16:creationId xmlns:a16="http://schemas.microsoft.com/office/drawing/2014/main" id="{EFB2F0C1-8385-29AC-C743-1452770C8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191" y="1021934"/>
            <a:ext cx="10858243" cy="6324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283619-3C71-BA8A-225C-719F3DBA6ABE}"/>
              </a:ext>
            </a:extLst>
          </p:cNvPr>
          <p:cNvSpPr txBox="1"/>
          <p:nvPr/>
        </p:nvSpPr>
        <p:spPr>
          <a:xfrm>
            <a:off x="3410465" y="191529"/>
            <a:ext cx="780947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err="1">
                <a:solidFill>
                  <a:srgbClr val="38512F"/>
                </a:solidFill>
                <a:latin typeface="Lora"/>
                <a:cs typeface="Times New Roman"/>
              </a:rPr>
              <a:t>Структура</a:t>
            </a:r>
            <a:r>
              <a:rPr lang="en-US" sz="2800" dirty="0">
                <a:solidFill>
                  <a:srgbClr val="38512F"/>
                </a:solidFill>
                <a:latin typeface="Lora"/>
                <a:cs typeface="Times New Roman"/>
              </a:rPr>
              <a:t> </a:t>
            </a:r>
            <a:r>
              <a:rPr lang="en-US" sz="2800" err="1">
                <a:solidFill>
                  <a:srgbClr val="38512F"/>
                </a:solidFill>
                <a:latin typeface="Lora"/>
                <a:cs typeface="Times New Roman"/>
              </a:rPr>
              <a:t>бази</a:t>
            </a:r>
            <a:r>
              <a:rPr lang="en-US" sz="2800" dirty="0">
                <a:solidFill>
                  <a:srgbClr val="38512F"/>
                </a:solidFill>
                <a:latin typeface="Lora"/>
                <a:cs typeface="Times New Roman"/>
              </a:rPr>
              <a:t> </a:t>
            </a:r>
            <a:r>
              <a:rPr lang="en-US" sz="2800" err="1">
                <a:solidFill>
                  <a:srgbClr val="38512F"/>
                </a:solidFill>
                <a:latin typeface="Lora"/>
                <a:cs typeface="Times New Roman"/>
              </a:rPr>
              <a:t>даних</a:t>
            </a:r>
            <a:r>
              <a:rPr lang="en-US" sz="2800" dirty="0">
                <a:solidFill>
                  <a:srgbClr val="38512F"/>
                </a:solidFill>
                <a:latin typeface="Lora"/>
                <a:cs typeface="Times New Roman"/>
              </a:rPr>
              <a:t> </a:t>
            </a:r>
            <a:r>
              <a:rPr lang="en-US" sz="2800" err="1">
                <a:solidFill>
                  <a:srgbClr val="38512F"/>
                </a:solidFill>
                <a:latin typeface="Lora"/>
                <a:cs typeface="Times New Roman"/>
              </a:rPr>
              <a:t>кав’ярні</a:t>
            </a:r>
            <a:r>
              <a:rPr lang="en-US" sz="2800" dirty="0">
                <a:solidFill>
                  <a:srgbClr val="38512F"/>
                </a:solidFill>
                <a:latin typeface="Lora"/>
                <a:cs typeface="Times New Roman"/>
              </a:rPr>
              <a:t> Coffee Beans</a:t>
            </a:r>
            <a:endParaRPr lang="en-US" sz="2800">
              <a:solidFill>
                <a:srgbClr val="38512F"/>
              </a:solidFill>
              <a:latin typeface="Lor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469750-DA92-9F6F-89E2-FB37494FF72B}"/>
              </a:ext>
            </a:extLst>
          </p:cNvPr>
          <p:cNvSpPr txBox="1"/>
          <p:nvPr/>
        </p:nvSpPr>
        <p:spPr>
          <a:xfrm>
            <a:off x="2" y="1229497"/>
            <a:ext cx="3521674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err="1">
                <a:latin typeface="Source Sans Pro"/>
                <a:ea typeface="Source Sans Pro"/>
              </a:rPr>
              <a:t>База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err="1">
                <a:latin typeface="Source Sans Pro"/>
                <a:ea typeface="Source Sans Pro"/>
              </a:rPr>
              <a:t>даних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err="1">
                <a:latin typeface="Source Sans Pro"/>
                <a:ea typeface="Source Sans Pro"/>
              </a:rPr>
              <a:t>кав’ярні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err="1">
                <a:latin typeface="Source Sans Pro"/>
                <a:ea typeface="Source Sans Pro"/>
              </a:rPr>
              <a:t>зберігає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err="1">
                <a:latin typeface="Source Sans Pro"/>
                <a:ea typeface="Source Sans Pro"/>
              </a:rPr>
              <a:t>інформацію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err="1">
                <a:latin typeface="Source Sans Pro"/>
                <a:ea typeface="Source Sans Pro"/>
              </a:rPr>
              <a:t>про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err="1">
                <a:latin typeface="Source Sans Pro"/>
                <a:ea typeface="Source Sans Pro"/>
              </a:rPr>
              <a:t>працівників</a:t>
            </a:r>
            <a:r>
              <a:rPr lang="en-US" dirty="0">
                <a:latin typeface="Source Sans Pro"/>
                <a:ea typeface="Source Sans Pro"/>
              </a:rPr>
              <a:t>, </a:t>
            </a:r>
            <a:r>
              <a:rPr lang="en-US" err="1">
                <a:latin typeface="Source Sans Pro"/>
                <a:ea typeface="Source Sans Pro"/>
              </a:rPr>
              <a:t>клієнтів</a:t>
            </a:r>
            <a:r>
              <a:rPr lang="en-US" dirty="0">
                <a:latin typeface="Source Sans Pro"/>
                <a:ea typeface="Source Sans Pro"/>
              </a:rPr>
              <a:t>, </a:t>
            </a:r>
            <a:r>
              <a:rPr lang="en-US" err="1">
                <a:latin typeface="Source Sans Pro"/>
                <a:ea typeface="Source Sans Pro"/>
              </a:rPr>
              <a:t>замовлення</a:t>
            </a:r>
            <a:r>
              <a:rPr lang="en-US" dirty="0">
                <a:latin typeface="Source Sans Pro"/>
                <a:ea typeface="Source Sans Pro"/>
              </a:rPr>
              <a:t>, </a:t>
            </a:r>
            <a:r>
              <a:rPr lang="en-US" err="1">
                <a:latin typeface="Source Sans Pro"/>
                <a:ea typeface="Source Sans Pro"/>
              </a:rPr>
              <a:t>постачальників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err="1">
                <a:latin typeface="Source Sans Pro"/>
                <a:ea typeface="Source Sans Pro"/>
              </a:rPr>
              <a:t>та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err="1">
                <a:latin typeface="Source Sans Pro"/>
                <a:ea typeface="Source Sans Pro"/>
              </a:rPr>
              <a:t>складські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err="1">
                <a:latin typeface="Source Sans Pro"/>
                <a:ea typeface="Source Sans Pro"/>
              </a:rPr>
              <a:t>запаси</a:t>
            </a:r>
            <a:r>
              <a:rPr lang="en-US" dirty="0">
                <a:latin typeface="Source Sans Pro"/>
                <a:ea typeface="Source Sans Pro"/>
              </a:rPr>
              <a:t>. </a:t>
            </a:r>
            <a:endParaRPr lang="uk-UA">
              <a:latin typeface="Corbel" panose="020B0503020204020204" pitchFamily="34" charset="0"/>
              <a:ea typeface="Source Sans Pro"/>
            </a:endParaRPr>
          </a:p>
          <a:p>
            <a:pPr marL="285750" indent="-285750" algn="just">
              <a:buFont typeface="Arial"/>
              <a:buChar char="•"/>
            </a:pPr>
            <a:endParaRPr lang="en-US" dirty="0">
              <a:latin typeface="Source Sans Pro"/>
              <a:ea typeface="Source Sans Pro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dirty="0">
                <a:latin typeface="Source Sans Pro"/>
                <a:ea typeface="Source Sans Pro"/>
              </a:rPr>
              <a:t>У </a:t>
            </a:r>
            <a:r>
              <a:rPr lang="en-US" dirty="0" err="1">
                <a:latin typeface="Source Sans Pro"/>
                <a:ea typeface="Source Sans Pro"/>
              </a:rPr>
              <a:t>таблиці</a:t>
            </a:r>
            <a:r>
              <a:rPr lang="en-US" dirty="0">
                <a:latin typeface="Source Sans Pro"/>
                <a:ea typeface="Source Sans Pro"/>
              </a:rPr>
              <a:t> Workers </a:t>
            </a:r>
            <a:r>
              <a:rPr lang="en-US" dirty="0" err="1">
                <a:latin typeface="Source Sans Pro"/>
                <a:ea typeface="Source Sans Pro"/>
              </a:rPr>
              <a:t>містяться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dirty="0" err="1">
                <a:latin typeface="Source Sans Pro"/>
                <a:ea typeface="Source Sans Pro"/>
              </a:rPr>
              <a:t>відомості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dirty="0" err="1">
                <a:latin typeface="Source Sans Pro"/>
                <a:ea typeface="Source Sans Pro"/>
              </a:rPr>
              <a:t>про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dirty="0" err="1">
                <a:latin typeface="Source Sans Pro"/>
                <a:ea typeface="Source Sans Pro"/>
              </a:rPr>
              <a:t>персонал</a:t>
            </a:r>
            <a:r>
              <a:rPr lang="en-US" dirty="0">
                <a:latin typeface="Source Sans Pro"/>
                <a:ea typeface="Source Sans Pro"/>
              </a:rPr>
              <a:t>, а </a:t>
            </a:r>
            <a:r>
              <a:rPr lang="en-US" dirty="0" err="1">
                <a:latin typeface="Source Sans Pro"/>
                <a:ea typeface="Source Sans Pro"/>
              </a:rPr>
              <a:t>Work_schedules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dirty="0" err="1">
                <a:latin typeface="Source Sans Pro"/>
                <a:ea typeface="Source Sans Pro"/>
              </a:rPr>
              <a:t>фіксує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dirty="0" err="1">
                <a:latin typeface="Source Sans Pro"/>
                <a:ea typeface="Source Sans Pro"/>
              </a:rPr>
              <a:t>графік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dirty="0" err="1">
                <a:latin typeface="Source Sans Pro"/>
                <a:ea typeface="Source Sans Pro"/>
              </a:rPr>
              <a:t>їхньої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dirty="0" err="1">
                <a:latin typeface="Source Sans Pro"/>
                <a:ea typeface="Source Sans Pro"/>
              </a:rPr>
              <a:t>роботи</a:t>
            </a:r>
            <a:r>
              <a:rPr lang="en-US" dirty="0">
                <a:latin typeface="Source Sans Pro"/>
                <a:ea typeface="Source Sans Pro"/>
              </a:rPr>
              <a:t>. </a:t>
            </a:r>
            <a:r>
              <a:rPr lang="en-US" dirty="0" err="1">
                <a:latin typeface="Source Sans Pro"/>
                <a:ea typeface="Source Sans Pro"/>
              </a:rPr>
              <a:t>Дані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dirty="0" err="1">
                <a:latin typeface="Source Sans Pro"/>
                <a:ea typeface="Source Sans Pro"/>
              </a:rPr>
              <a:t>про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dirty="0" err="1">
                <a:latin typeface="Source Sans Pro"/>
                <a:ea typeface="Source Sans Pro"/>
              </a:rPr>
              <a:t>клієнтів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dirty="0" err="1">
                <a:latin typeface="Source Sans Pro"/>
                <a:ea typeface="Source Sans Pro"/>
              </a:rPr>
              <a:t>зберігаються</a:t>
            </a:r>
            <a:r>
              <a:rPr lang="en-US" dirty="0">
                <a:latin typeface="Source Sans Pro"/>
                <a:ea typeface="Source Sans Pro"/>
              </a:rPr>
              <a:t> в </a:t>
            </a:r>
            <a:r>
              <a:rPr lang="en-US" dirty="0" err="1">
                <a:latin typeface="Source Sans Pro"/>
                <a:ea typeface="Source Sans Pro"/>
              </a:rPr>
              <a:t>таблиці</a:t>
            </a:r>
            <a:r>
              <a:rPr lang="en-US" dirty="0">
                <a:latin typeface="Source Sans Pro"/>
                <a:ea typeface="Source Sans Pro"/>
              </a:rPr>
              <a:t> Clients, а </a:t>
            </a:r>
            <a:r>
              <a:rPr lang="en-US" dirty="0" err="1">
                <a:latin typeface="Source Sans Pro"/>
                <a:ea typeface="Source Sans Pro"/>
              </a:rPr>
              <a:t>всі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dirty="0" err="1">
                <a:latin typeface="Source Sans Pro"/>
                <a:ea typeface="Source Sans Pro"/>
              </a:rPr>
              <a:t>замовлення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dirty="0" err="1">
                <a:latin typeface="Source Sans Pro"/>
                <a:ea typeface="Source Sans Pro"/>
              </a:rPr>
              <a:t>реєструються</a:t>
            </a:r>
            <a:r>
              <a:rPr lang="en-US" dirty="0">
                <a:latin typeface="Source Sans Pro"/>
                <a:ea typeface="Source Sans Pro"/>
              </a:rPr>
              <a:t> в </a:t>
            </a:r>
            <a:r>
              <a:rPr lang="en-US" dirty="0" err="1">
                <a:latin typeface="Source Sans Pro"/>
                <a:ea typeface="Source Sans Pro"/>
              </a:rPr>
              <a:t>таблиці</a:t>
            </a:r>
            <a:r>
              <a:rPr lang="en-US" dirty="0">
                <a:latin typeface="Source Sans Pro"/>
                <a:ea typeface="Source Sans Pro"/>
              </a:rPr>
              <a:t> Orders </a:t>
            </a:r>
            <a:r>
              <a:rPr lang="en-US" dirty="0" err="1">
                <a:latin typeface="Source Sans Pro"/>
                <a:ea typeface="Source Sans Pro"/>
              </a:rPr>
              <a:t>із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dirty="0" err="1">
                <a:latin typeface="Source Sans Pro"/>
                <a:ea typeface="Source Sans Pro"/>
              </a:rPr>
              <a:t>зазначенням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dirty="0" err="1">
                <a:latin typeface="Source Sans Pro"/>
                <a:ea typeface="Source Sans Pro"/>
              </a:rPr>
              <a:t>назв</a:t>
            </a:r>
            <a:r>
              <a:rPr lang="en-US" dirty="0">
                <a:latin typeface="Source Sans Pro"/>
                <a:ea typeface="Source Sans Pro"/>
              </a:rPr>
              <a:t>, </a:t>
            </a:r>
            <a:r>
              <a:rPr lang="en-US" dirty="0" err="1">
                <a:latin typeface="Source Sans Pro"/>
                <a:ea typeface="Source Sans Pro"/>
              </a:rPr>
              <a:t>дат</a:t>
            </a:r>
            <a:r>
              <a:rPr lang="en-US" dirty="0">
                <a:latin typeface="Source Sans Pro"/>
                <a:ea typeface="Source Sans Pro"/>
              </a:rPr>
              <a:t> і </a:t>
            </a:r>
            <a:r>
              <a:rPr lang="en-US" dirty="0" err="1">
                <a:latin typeface="Source Sans Pro"/>
                <a:ea typeface="Source Sans Pro"/>
              </a:rPr>
              <a:t>вартості</a:t>
            </a:r>
            <a:r>
              <a:rPr lang="en-US" dirty="0">
                <a:latin typeface="Source Sans Pro"/>
                <a:ea typeface="Source Sans Pro"/>
              </a:rPr>
              <a:t>. </a:t>
            </a:r>
            <a:r>
              <a:rPr lang="en-US" dirty="0" err="1">
                <a:latin typeface="Source Sans Pro"/>
                <a:ea typeface="Source Sans Pro"/>
              </a:rPr>
              <a:t>Контроль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dirty="0" err="1">
                <a:latin typeface="Source Sans Pro"/>
                <a:ea typeface="Source Sans Pro"/>
              </a:rPr>
              <a:t>постачань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dirty="0" err="1">
                <a:latin typeface="Source Sans Pro"/>
                <a:ea typeface="Source Sans Pro"/>
              </a:rPr>
              <a:t>забезпечує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dirty="0" err="1">
                <a:latin typeface="Source Sans Pro"/>
                <a:ea typeface="Source Sans Pro"/>
              </a:rPr>
              <a:t>таблиця</a:t>
            </a:r>
            <a:r>
              <a:rPr lang="en-US" dirty="0">
                <a:latin typeface="Source Sans Pro"/>
                <a:ea typeface="Source Sans Pro"/>
              </a:rPr>
              <a:t> Suppliers, </a:t>
            </a:r>
            <a:r>
              <a:rPr lang="en-US" dirty="0" err="1">
                <a:latin typeface="Source Sans Pro"/>
                <a:ea typeface="Source Sans Pro"/>
              </a:rPr>
              <a:t>де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dirty="0" err="1">
                <a:latin typeface="Source Sans Pro"/>
                <a:ea typeface="Source Sans Pro"/>
              </a:rPr>
              <a:t>фіксується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dirty="0" err="1">
                <a:latin typeface="Source Sans Pro"/>
                <a:ea typeface="Source Sans Pro"/>
              </a:rPr>
              <a:t>інформація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dirty="0" err="1">
                <a:latin typeface="Source Sans Pro"/>
                <a:ea typeface="Source Sans Pro"/>
              </a:rPr>
              <a:t>про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dirty="0" err="1">
                <a:latin typeface="Source Sans Pro"/>
                <a:ea typeface="Source Sans Pro"/>
              </a:rPr>
              <a:t>постачальників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dirty="0" err="1">
                <a:latin typeface="Source Sans Pro"/>
                <a:ea typeface="Source Sans Pro"/>
              </a:rPr>
              <a:t>та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dirty="0" err="1">
                <a:latin typeface="Source Sans Pro"/>
                <a:ea typeface="Source Sans Pro"/>
              </a:rPr>
              <a:t>їхні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dirty="0" err="1">
                <a:latin typeface="Source Sans Pro"/>
                <a:ea typeface="Source Sans Pro"/>
              </a:rPr>
              <a:t>поставки</a:t>
            </a:r>
            <a:r>
              <a:rPr lang="en-US" dirty="0">
                <a:latin typeface="Source Sans Pro"/>
                <a:ea typeface="Source Sans Pro"/>
              </a:rPr>
              <a:t>.</a:t>
            </a:r>
            <a:endParaRPr lang="uk-UA">
              <a:latin typeface="Corbe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3B6817-C448-A503-1059-F1CE6DAD3C20}"/>
              </a:ext>
            </a:extLst>
          </p:cNvPr>
          <p:cNvSpPr txBox="1"/>
          <p:nvPr/>
        </p:nvSpPr>
        <p:spPr>
          <a:xfrm>
            <a:off x="14149754" y="7767935"/>
            <a:ext cx="480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9A0AC1F-E1A4-4F5A-B1F4-98C83A25744C}" type="slidenum">
              <a:rPr lang="uk-UA" sz="2400" smtClean="0"/>
              <a:pPr algn="ctr"/>
              <a:t>16</a:t>
            </a:fld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092088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браження, що містить текст, схема, Паралель, Креслення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E39563A4-35C3-FB87-A55A-F1EFBDCDA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34" y="1687424"/>
            <a:ext cx="10023343" cy="63404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83F89E-7940-1AEF-C3E3-04591DD4F1E5}"/>
              </a:ext>
            </a:extLst>
          </p:cNvPr>
          <p:cNvSpPr txBox="1"/>
          <p:nvPr/>
        </p:nvSpPr>
        <p:spPr>
          <a:xfrm>
            <a:off x="10354236" y="2393575"/>
            <a:ext cx="4128247" cy="53245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000" err="1">
                <a:latin typeface="Source Sans Pro"/>
                <a:ea typeface="Source Sans Pro"/>
              </a:rPr>
              <a:t>На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діаграмі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класів</a:t>
            </a:r>
            <a:r>
              <a:rPr lang="en-US" sz="2000">
                <a:latin typeface="Source Sans Pro"/>
                <a:ea typeface="Source Sans Pro"/>
              </a:rPr>
              <a:t> UML </a:t>
            </a:r>
            <a:r>
              <a:rPr lang="en-US" sz="2000" err="1">
                <a:latin typeface="Source Sans Pro"/>
                <a:ea typeface="Source Sans Pro"/>
              </a:rPr>
              <a:t>для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системи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управління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кав'ярнею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представлені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основні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класи</a:t>
            </a:r>
            <a:r>
              <a:rPr lang="en-US" sz="2000">
                <a:latin typeface="Source Sans Pro"/>
                <a:ea typeface="Source Sans Pro"/>
              </a:rPr>
              <a:t>: "</a:t>
            </a:r>
            <a:r>
              <a:rPr lang="en-US" sz="2000" err="1">
                <a:latin typeface="Source Sans Pro"/>
                <a:ea typeface="Source Sans Pro"/>
              </a:rPr>
              <a:t>Кав'ярня</a:t>
            </a:r>
            <a:r>
              <a:rPr lang="en-US" sz="2000">
                <a:latin typeface="Source Sans Pro"/>
                <a:ea typeface="Source Sans Pro"/>
              </a:rPr>
              <a:t>", "</a:t>
            </a:r>
            <a:r>
              <a:rPr lang="en-US" sz="2000" err="1">
                <a:latin typeface="Source Sans Pro"/>
                <a:ea typeface="Source Sans Pro"/>
              </a:rPr>
              <a:t>Працівники</a:t>
            </a:r>
            <a:r>
              <a:rPr lang="en-US" sz="2000">
                <a:latin typeface="Source Sans Pro"/>
                <a:ea typeface="Source Sans Pro"/>
              </a:rPr>
              <a:t>", "</a:t>
            </a:r>
            <a:r>
              <a:rPr lang="en-US" sz="2000" err="1">
                <a:latin typeface="Source Sans Pro"/>
                <a:ea typeface="Source Sans Pro"/>
              </a:rPr>
              <a:t>Меню</a:t>
            </a:r>
            <a:r>
              <a:rPr lang="en-US" sz="2000">
                <a:latin typeface="Source Sans Pro"/>
                <a:ea typeface="Source Sans Pro"/>
              </a:rPr>
              <a:t>", "</a:t>
            </a:r>
            <a:r>
              <a:rPr lang="en-US" sz="2000" err="1">
                <a:latin typeface="Source Sans Pro"/>
                <a:ea typeface="Source Sans Pro"/>
              </a:rPr>
              <a:t>Категорія</a:t>
            </a:r>
            <a:r>
              <a:rPr lang="en-US" sz="2000">
                <a:latin typeface="Source Sans Pro"/>
                <a:ea typeface="Source Sans Pro"/>
              </a:rPr>
              <a:t>", "</a:t>
            </a:r>
            <a:r>
              <a:rPr lang="en-US" sz="2000" err="1">
                <a:latin typeface="Source Sans Pro"/>
                <a:ea typeface="Source Sans Pro"/>
              </a:rPr>
              <a:t>Позиція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меню</a:t>
            </a:r>
            <a:r>
              <a:rPr lang="en-US" sz="2000">
                <a:latin typeface="Source Sans Pro"/>
                <a:ea typeface="Source Sans Pro"/>
              </a:rPr>
              <a:t>", "</a:t>
            </a:r>
            <a:r>
              <a:rPr lang="en-US" sz="2000" err="1">
                <a:latin typeface="Source Sans Pro"/>
                <a:ea typeface="Source Sans Pro"/>
              </a:rPr>
              <a:t>Клієнт</a:t>
            </a:r>
            <a:r>
              <a:rPr lang="en-US" sz="2000">
                <a:latin typeface="Source Sans Pro"/>
                <a:ea typeface="Source Sans Pro"/>
              </a:rPr>
              <a:t>", "</a:t>
            </a:r>
            <a:r>
              <a:rPr lang="en-US" sz="2000" err="1">
                <a:latin typeface="Source Sans Pro"/>
                <a:ea typeface="Source Sans Pro"/>
              </a:rPr>
              <a:t>Замовлення</a:t>
            </a:r>
            <a:r>
              <a:rPr lang="en-US" sz="2000">
                <a:latin typeface="Source Sans Pro"/>
                <a:ea typeface="Source Sans Pro"/>
              </a:rPr>
              <a:t>" </a:t>
            </a:r>
            <a:r>
              <a:rPr lang="en-US" sz="2000" err="1">
                <a:latin typeface="Source Sans Pro"/>
                <a:ea typeface="Source Sans Pro"/>
              </a:rPr>
              <a:t>та</a:t>
            </a:r>
            <a:r>
              <a:rPr lang="en-US" sz="2000">
                <a:latin typeface="Source Sans Pro"/>
                <a:ea typeface="Source Sans Pro"/>
              </a:rPr>
              <a:t> "</a:t>
            </a:r>
            <a:r>
              <a:rPr lang="en-US" sz="2000" err="1">
                <a:latin typeface="Source Sans Pro"/>
                <a:ea typeface="Source Sans Pro"/>
              </a:rPr>
              <a:t>Оплата</a:t>
            </a:r>
            <a:r>
              <a:rPr lang="en-US" sz="2000">
                <a:latin typeface="Source Sans Pro"/>
                <a:ea typeface="Source Sans Pro"/>
              </a:rPr>
              <a:t>". </a:t>
            </a:r>
            <a:endParaRPr lang="uk-UA"/>
          </a:p>
          <a:p>
            <a:pPr marL="342900" indent="-342900" algn="just">
              <a:buFont typeface="Arial"/>
              <a:buChar char="•"/>
            </a:pPr>
            <a:endParaRPr lang="en-US" sz="2000">
              <a:latin typeface="Source Sans Pro"/>
              <a:ea typeface="Source Sans Pro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err="1">
                <a:latin typeface="Source Sans Pro"/>
                <a:ea typeface="Source Sans Pro"/>
              </a:rPr>
              <a:t>Кожен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клас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містить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атрибути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та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методи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для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управління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інформацією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та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взаємодії</a:t>
            </a:r>
            <a:r>
              <a:rPr lang="en-US" sz="2000">
                <a:latin typeface="Source Sans Pro"/>
                <a:ea typeface="Source Sans Pro"/>
              </a:rPr>
              <a:t> з </a:t>
            </a:r>
            <a:r>
              <a:rPr lang="en-US" sz="2000" err="1">
                <a:latin typeface="Source Sans Pro"/>
                <a:ea typeface="Source Sans Pro"/>
              </a:rPr>
              <a:t>іншими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об'єктами</a:t>
            </a:r>
            <a:r>
              <a:rPr lang="en-US" sz="2000">
                <a:latin typeface="Source Sans Pro"/>
                <a:ea typeface="Source Sans Pro"/>
              </a:rPr>
              <a:t>, </a:t>
            </a:r>
            <a:r>
              <a:rPr lang="en-US" sz="2000" err="1">
                <a:latin typeface="Source Sans Pro"/>
                <a:ea typeface="Source Sans Pro"/>
              </a:rPr>
              <a:t>наприклад</a:t>
            </a:r>
            <a:r>
              <a:rPr lang="en-US" sz="2000">
                <a:latin typeface="Source Sans Pro"/>
                <a:ea typeface="Source Sans Pro"/>
              </a:rPr>
              <a:t>, </a:t>
            </a:r>
            <a:r>
              <a:rPr lang="en-US" sz="2000" err="1">
                <a:latin typeface="Source Sans Pro"/>
                <a:ea typeface="Source Sans Pro"/>
              </a:rPr>
              <a:t>управління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працівниками</a:t>
            </a:r>
            <a:r>
              <a:rPr lang="en-US" sz="2000">
                <a:latin typeface="Source Sans Pro"/>
                <a:ea typeface="Source Sans Pro"/>
              </a:rPr>
              <a:t>, </a:t>
            </a:r>
            <a:r>
              <a:rPr lang="en-US" sz="2000" err="1">
                <a:latin typeface="Source Sans Pro"/>
                <a:ea typeface="Source Sans Pro"/>
              </a:rPr>
              <a:t>замовленнями</a:t>
            </a:r>
            <a:r>
              <a:rPr lang="en-US" sz="2000">
                <a:latin typeface="Source Sans Pro"/>
                <a:ea typeface="Source Sans Pro"/>
              </a:rPr>
              <a:t>, </a:t>
            </a:r>
            <a:r>
              <a:rPr lang="en-US" sz="2000" err="1">
                <a:latin typeface="Source Sans Pro"/>
                <a:ea typeface="Source Sans Pro"/>
              </a:rPr>
              <a:t>меню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та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оплатою</a:t>
            </a:r>
            <a:r>
              <a:rPr lang="en-US" sz="2000">
                <a:latin typeface="Source Sans Pro"/>
                <a:ea typeface="Source Sans Pro"/>
              </a:rPr>
              <a:t>, </a:t>
            </a:r>
            <a:r>
              <a:rPr lang="en-US" sz="2000" err="1">
                <a:latin typeface="Source Sans Pro"/>
                <a:ea typeface="Source Sans Pro"/>
              </a:rPr>
              <a:t>що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забезпечує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ефективне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функціонування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системи</a:t>
            </a:r>
            <a:r>
              <a:rPr lang="en-US" sz="2000">
                <a:latin typeface="Source Sans Pro"/>
                <a:ea typeface="Source Sans Pro"/>
              </a:rPr>
              <a:t>.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348DE5-F468-5CF9-7605-031A0A0AF258}"/>
              </a:ext>
            </a:extLst>
          </p:cNvPr>
          <p:cNvSpPr txBox="1"/>
          <p:nvPr/>
        </p:nvSpPr>
        <p:spPr>
          <a:xfrm>
            <a:off x="3617258" y="510988"/>
            <a:ext cx="880782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3600">
                <a:latin typeface="Lora"/>
              </a:rPr>
              <a:t>Діаграма класів для відкриття кав'ярні</a:t>
            </a:r>
            <a:r>
              <a:rPr lang="uk-UA" sz="3200">
                <a:latin typeface="Lora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F1FDA6-7929-09F9-05B8-34A2091C61F3}"/>
              </a:ext>
            </a:extLst>
          </p:cNvPr>
          <p:cNvSpPr txBox="1"/>
          <p:nvPr/>
        </p:nvSpPr>
        <p:spPr>
          <a:xfrm>
            <a:off x="14161477" y="7718110"/>
            <a:ext cx="468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9A0AC1F-E1A4-4F5A-B1F4-98C83A25744C}" type="slidenum">
              <a:rPr lang="uk-UA" sz="2400" smtClean="0"/>
              <a:pPr algn="ctr"/>
              <a:t>17</a:t>
            </a:fld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896217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6061EB-BD2D-C05A-4D47-8FB2EB03CFF2}"/>
              </a:ext>
            </a:extLst>
          </p:cNvPr>
          <p:cNvSpPr txBox="1"/>
          <p:nvPr/>
        </p:nvSpPr>
        <p:spPr>
          <a:xfrm>
            <a:off x="2965622" y="253314"/>
            <a:ext cx="869915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3200" dirty="0">
                <a:solidFill>
                  <a:srgbClr val="38512F"/>
                </a:solidFill>
                <a:latin typeface="Lora"/>
                <a:ea typeface="Lato"/>
                <a:cs typeface="Lato"/>
              </a:rPr>
              <a:t>Код для обчислення розміщення запасів</a:t>
            </a:r>
            <a:r>
              <a:rPr lang="uk-UA" sz="3200" dirty="0">
                <a:solidFill>
                  <a:srgbClr val="38512F"/>
                </a:solidFill>
                <a:latin typeface="Lora"/>
                <a:ea typeface="Lato"/>
                <a:cs typeface="Times New Roman"/>
              </a:rPr>
              <a:t> </a:t>
            </a:r>
            <a:endParaRPr lang="uk-UA" sz="3200" dirty="0">
              <a:solidFill>
                <a:srgbClr val="000000"/>
              </a:solidFill>
              <a:latin typeface="Lora"/>
              <a:ea typeface="Lato"/>
            </a:endParaRPr>
          </a:p>
        </p:txBody>
      </p:sp>
      <p:pic>
        <p:nvPicPr>
          <p:cNvPr id="3" name="Рисунок 2" descr="Зображення, що містить текст, знімок екрана, Шрифт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50DF7A88-2D9B-F6F0-A566-363E9359D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79" y="1131482"/>
            <a:ext cx="6753225" cy="6286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410084-6CE1-83A8-0036-EE4438CBCE26}"/>
              </a:ext>
            </a:extLst>
          </p:cNvPr>
          <p:cNvSpPr txBox="1"/>
          <p:nvPr/>
        </p:nvSpPr>
        <p:spPr>
          <a:xfrm>
            <a:off x="7615646" y="1286692"/>
            <a:ext cx="6518365" cy="59923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Font typeface="Courier New"/>
              <a:buChar char="o"/>
            </a:pPr>
            <a:r>
              <a:rPr lang="en-US" sz="2000" err="1">
                <a:latin typeface="Source Sans Pro"/>
                <a:ea typeface="Source Sans Pro"/>
              </a:rPr>
              <a:t>Програма</a:t>
            </a:r>
            <a:r>
              <a:rPr lang="en-US" sz="2000" dirty="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аналізує</a:t>
            </a:r>
            <a:r>
              <a:rPr lang="en-US" sz="2000" dirty="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розміщення</a:t>
            </a:r>
            <a:r>
              <a:rPr lang="en-US" sz="2000" dirty="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предметів</a:t>
            </a:r>
            <a:r>
              <a:rPr lang="en-US" sz="2000" dirty="0">
                <a:latin typeface="Source Sans Pro"/>
                <a:ea typeface="Source Sans Pro"/>
              </a:rPr>
              <a:t> у </a:t>
            </a:r>
            <a:r>
              <a:rPr lang="en-US" sz="2000" err="1">
                <a:latin typeface="Source Sans Pro"/>
                <a:ea typeface="Source Sans Pro"/>
              </a:rPr>
              <a:t>холодильнику</a:t>
            </a:r>
            <a:r>
              <a:rPr lang="en-US" sz="2000" dirty="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та</a:t>
            </a:r>
            <a:r>
              <a:rPr lang="en-US" sz="2000" dirty="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тумбочці</a:t>
            </a:r>
            <a:r>
              <a:rPr lang="en-US" sz="2000" dirty="0">
                <a:latin typeface="Source Sans Pro"/>
                <a:ea typeface="Source Sans Pro"/>
              </a:rPr>
              <a:t>, </a:t>
            </a:r>
            <a:r>
              <a:rPr lang="en-US" sz="2000" err="1">
                <a:latin typeface="Source Sans Pro"/>
                <a:ea typeface="Source Sans Pro"/>
              </a:rPr>
              <a:t>визначаючи</a:t>
            </a:r>
            <a:r>
              <a:rPr lang="en-US" sz="2000" dirty="0">
                <a:latin typeface="Source Sans Pro"/>
                <a:ea typeface="Source Sans Pro"/>
              </a:rPr>
              <a:t>, </a:t>
            </a:r>
            <a:r>
              <a:rPr lang="en-US" sz="2000" err="1">
                <a:latin typeface="Source Sans Pro"/>
                <a:ea typeface="Source Sans Pro"/>
              </a:rPr>
              <a:t>які</a:t>
            </a:r>
            <a:r>
              <a:rPr lang="en-US" sz="2000" dirty="0">
                <a:latin typeface="Source Sans Pro"/>
                <a:ea typeface="Source Sans Pro"/>
              </a:rPr>
              <a:t> з </a:t>
            </a:r>
            <a:r>
              <a:rPr lang="en-US" sz="2000" err="1">
                <a:latin typeface="Source Sans Pro"/>
                <a:ea typeface="Source Sans Pro"/>
              </a:rPr>
              <a:t>них</a:t>
            </a:r>
            <a:r>
              <a:rPr lang="en-US" sz="2000" dirty="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помістилися</a:t>
            </a:r>
            <a:r>
              <a:rPr lang="en-US" sz="2000" dirty="0">
                <a:latin typeface="Source Sans Pro"/>
                <a:ea typeface="Source Sans Pro"/>
              </a:rPr>
              <a:t>, а </a:t>
            </a:r>
            <a:r>
              <a:rPr lang="en-US" sz="2000" err="1">
                <a:latin typeface="Source Sans Pro"/>
                <a:ea typeface="Source Sans Pro"/>
              </a:rPr>
              <a:t>які</a:t>
            </a:r>
            <a:r>
              <a:rPr lang="en-US" sz="2000" dirty="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залишилися</a:t>
            </a:r>
            <a:r>
              <a:rPr lang="en-US" sz="2000" dirty="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зовні</a:t>
            </a:r>
            <a:r>
              <a:rPr lang="en-US" sz="2000" dirty="0">
                <a:latin typeface="Source Sans Pro"/>
                <a:ea typeface="Source Sans Pro"/>
              </a:rPr>
              <a:t>. </a:t>
            </a:r>
            <a:endParaRPr lang="uk-UA">
              <a:latin typeface="Corbel" panose="020B0503020204020204" pitchFamily="34" charset="0"/>
              <a:ea typeface="Source Sans Pro"/>
            </a:endParaRPr>
          </a:p>
          <a:p>
            <a:pPr marL="342900" indent="-342900" algn="just">
              <a:buFont typeface="Courier New"/>
              <a:buChar char="o"/>
            </a:pPr>
            <a:endParaRPr lang="en-US" sz="2000" dirty="0">
              <a:latin typeface="Source Sans Pro"/>
              <a:ea typeface="Source Sans Pro"/>
            </a:endParaRPr>
          </a:p>
          <a:p>
            <a:pPr marL="342900" indent="-342900" algn="just">
              <a:buFont typeface="Courier New"/>
              <a:buChar char="o"/>
            </a:pPr>
            <a:r>
              <a:rPr lang="en-US" sz="2000" err="1">
                <a:latin typeface="Source Sans Pro"/>
                <a:ea typeface="Source Sans Pro"/>
              </a:rPr>
              <a:t>На</a:t>
            </a:r>
            <a:r>
              <a:rPr lang="en-US" sz="2000" dirty="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початку</a:t>
            </a:r>
            <a:r>
              <a:rPr lang="en-US" sz="2000" dirty="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задаються</a:t>
            </a:r>
            <a:r>
              <a:rPr lang="en-US" sz="2000" dirty="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параметри</a:t>
            </a:r>
            <a:r>
              <a:rPr lang="en-US" sz="2000" dirty="0">
                <a:latin typeface="Source Sans Pro"/>
                <a:ea typeface="Source Sans Pro"/>
              </a:rPr>
              <a:t>: </a:t>
            </a:r>
            <a:r>
              <a:rPr lang="en-US" sz="2000" err="1">
                <a:latin typeface="Source Sans Pro"/>
                <a:ea typeface="Source Sans Pro"/>
              </a:rPr>
              <a:t>об’єм</a:t>
            </a:r>
            <a:r>
              <a:rPr lang="en-US" sz="2000" dirty="0">
                <a:latin typeface="Source Sans Pro"/>
                <a:ea typeface="Source Sans Pro"/>
              </a:rPr>
              <a:t> і </a:t>
            </a:r>
            <a:r>
              <a:rPr lang="en-US" sz="2000" err="1">
                <a:latin typeface="Source Sans Pro"/>
                <a:ea typeface="Source Sans Pro"/>
              </a:rPr>
              <a:t>висота</a:t>
            </a:r>
            <a:r>
              <a:rPr lang="en-US" sz="2000" dirty="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холодильника</a:t>
            </a:r>
            <a:r>
              <a:rPr lang="en-US" sz="2000" dirty="0">
                <a:latin typeface="Source Sans Pro"/>
                <a:ea typeface="Source Sans Pro"/>
              </a:rPr>
              <a:t>, а </a:t>
            </a:r>
            <a:r>
              <a:rPr lang="en-US" sz="2000" err="1">
                <a:latin typeface="Source Sans Pro"/>
                <a:ea typeface="Source Sans Pro"/>
              </a:rPr>
              <a:t>також</a:t>
            </a:r>
            <a:r>
              <a:rPr lang="en-US" sz="2000" dirty="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максимальна</a:t>
            </a:r>
            <a:r>
              <a:rPr lang="en-US" sz="2000" dirty="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площа</a:t>
            </a:r>
            <a:r>
              <a:rPr lang="en-US" sz="2000" dirty="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тумбочки</a:t>
            </a:r>
            <a:r>
              <a:rPr lang="en-US" sz="2000" dirty="0">
                <a:latin typeface="Source Sans Pro"/>
                <a:ea typeface="Source Sans Pro"/>
              </a:rPr>
              <a:t>. </a:t>
            </a:r>
            <a:r>
              <a:rPr lang="en-US" sz="2000" err="1">
                <a:latin typeface="Source Sans Pro"/>
                <a:ea typeface="Source Sans Pro"/>
              </a:rPr>
              <a:t>Далі</a:t>
            </a:r>
            <a:r>
              <a:rPr lang="en-US" sz="2000" dirty="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формується</a:t>
            </a:r>
            <a:r>
              <a:rPr lang="en-US" sz="2000" dirty="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перелік</a:t>
            </a:r>
            <a:r>
              <a:rPr lang="en-US" sz="2000" dirty="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предметів</a:t>
            </a:r>
            <a:r>
              <a:rPr lang="en-US" sz="2000" dirty="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із</a:t>
            </a:r>
            <a:r>
              <a:rPr lang="en-US" sz="2000" dirty="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їхніми</a:t>
            </a:r>
            <a:r>
              <a:rPr lang="en-US" sz="2000" dirty="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характеристиками</a:t>
            </a:r>
            <a:r>
              <a:rPr lang="en-US" sz="2000" dirty="0">
                <a:latin typeface="Source Sans Pro"/>
                <a:ea typeface="Source Sans Pro"/>
              </a:rPr>
              <a:t>. </a:t>
            </a:r>
            <a:endParaRPr lang="uk-UA">
              <a:latin typeface="Corbel"/>
              <a:ea typeface="Source Sans Pro"/>
            </a:endParaRPr>
          </a:p>
          <a:p>
            <a:pPr marL="342900" indent="-342900" algn="just">
              <a:buFont typeface="Courier New"/>
              <a:buChar char="o"/>
            </a:pPr>
            <a:endParaRPr lang="en-US" sz="2000" dirty="0">
              <a:latin typeface="Source Sans Pro"/>
              <a:ea typeface="Source Sans Pro"/>
            </a:endParaRPr>
          </a:p>
          <a:p>
            <a:pPr marL="342900" indent="-342900" algn="just">
              <a:buFont typeface="Courier New"/>
              <a:buChar char="o"/>
            </a:pPr>
            <a:r>
              <a:rPr lang="en-US" sz="2000" err="1">
                <a:latin typeface="Source Sans Pro"/>
                <a:ea typeface="Source Sans Pro"/>
              </a:rPr>
              <a:t>Програма</a:t>
            </a:r>
            <a:r>
              <a:rPr lang="en-US" sz="2000" dirty="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обчислює</a:t>
            </a:r>
            <a:r>
              <a:rPr lang="en-US" sz="2000" dirty="0">
                <a:latin typeface="Source Sans Pro"/>
                <a:ea typeface="Source Sans Pro"/>
              </a:rPr>
              <a:t>, </a:t>
            </a:r>
            <a:r>
              <a:rPr lang="en-US" sz="2000" err="1">
                <a:latin typeface="Source Sans Pro"/>
                <a:ea typeface="Source Sans Pro"/>
              </a:rPr>
              <a:t>скільки</a:t>
            </a:r>
            <a:r>
              <a:rPr lang="en-US" sz="2000" dirty="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місця</a:t>
            </a:r>
            <a:r>
              <a:rPr lang="en-US" sz="2000" dirty="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займає</a:t>
            </a:r>
            <a:r>
              <a:rPr lang="en-US" sz="2000" dirty="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кожен</a:t>
            </a:r>
            <a:r>
              <a:rPr lang="en-US" sz="2000" dirty="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предмет</a:t>
            </a:r>
            <a:r>
              <a:rPr lang="en-US" sz="2000" dirty="0">
                <a:latin typeface="Source Sans Pro"/>
                <a:ea typeface="Source Sans Pro"/>
              </a:rPr>
              <a:t>, і </a:t>
            </a:r>
            <a:r>
              <a:rPr lang="en-US" sz="2000" err="1">
                <a:latin typeface="Source Sans Pro"/>
                <a:ea typeface="Source Sans Pro"/>
              </a:rPr>
              <a:t>перевіряє</a:t>
            </a:r>
            <a:r>
              <a:rPr lang="en-US" sz="2000" dirty="0">
                <a:latin typeface="Source Sans Pro"/>
                <a:ea typeface="Source Sans Pro"/>
              </a:rPr>
              <a:t>, </a:t>
            </a:r>
            <a:r>
              <a:rPr lang="en-US" sz="2000" err="1">
                <a:latin typeface="Source Sans Pro"/>
                <a:ea typeface="Source Sans Pro"/>
              </a:rPr>
              <a:t>чи</a:t>
            </a:r>
            <a:r>
              <a:rPr lang="en-US" sz="2000" dirty="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можна</a:t>
            </a:r>
            <a:r>
              <a:rPr lang="en-US" sz="2000" dirty="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його</a:t>
            </a:r>
            <a:r>
              <a:rPr lang="en-US" sz="2000" dirty="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розмістити</a:t>
            </a:r>
            <a:r>
              <a:rPr lang="en-US" sz="2000" dirty="0">
                <a:latin typeface="Source Sans Pro"/>
                <a:ea typeface="Source Sans Pro"/>
              </a:rPr>
              <a:t>. </a:t>
            </a:r>
            <a:r>
              <a:rPr lang="en-US" sz="2000" err="1">
                <a:latin typeface="Source Sans Pro"/>
                <a:ea typeface="Source Sans Pro"/>
              </a:rPr>
              <a:t>Якщо</a:t>
            </a:r>
            <a:r>
              <a:rPr lang="en-US" sz="2000" dirty="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місця</a:t>
            </a:r>
            <a:r>
              <a:rPr lang="en-US" sz="2000" dirty="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вистачає</a:t>
            </a:r>
            <a:r>
              <a:rPr lang="en-US" sz="2000" dirty="0">
                <a:latin typeface="Source Sans Pro"/>
                <a:ea typeface="Source Sans Pro"/>
              </a:rPr>
              <a:t>, </a:t>
            </a:r>
            <a:r>
              <a:rPr lang="en-US" sz="2000" err="1">
                <a:latin typeface="Source Sans Pro"/>
                <a:ea typeface="Source Sans Pro"/>
              </a:rPr>
              <a:t>запас</a:t>
            </a:r>
            <a:r>
              <a:rPr lang="en-US" sz="2000" dirty="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додається</a:t>
            </a:r>
            <a:r>
              <a:rPr lang="en-US" sz="2000" dirty="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до</a:t>
            </a:r>
            <a:r>
              <a:rPr lang="en-US" sz="2000" dirty="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відповідного</a:t>
            </a:r>
            <a:r>
              <a:rPr lang="en-US" sz="2000" dirty="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сховища</a:t>
            </a:r>
            <a:r>
              <a:rPr lang="en-US" sz="2000" dirty="0">
                <a:latin typeface="Source Sans Pro"/>
                <a:ea typeface="Source Sans Pro"/>
              </a:rPr>
              <a:t>. </a:t>
            </a:r>
            <a:endParaRPr lang="uk-UA">
              <a:latin typeface="Corbel"/>
              <a:ea typeface="Source Sans Pro"/>
            </a:endParaRPr>
          </a:p>
          <a:p>
            <a:pPr marL="342900" indent="-342900" algn="just">
              <a:buFont typeface="Courier New"/>
              <a:buChar char="o"/>
            </a:pPr>
            <a:endParaRPr lang="en-US" sz="2000" dirty="0">
              <a:latin typeface="Source Sans Pro"/>
              <a:ea typeface="Source Sans Pro"/>
            </a:endParaRPr>
          </a:p>
          <a:p>
            <a:pPr marL="342900" indent="-342900" algn="just">
              <a:buFont typeface="Courier New"/>
              <a:buChar char="o"/>
            </a:pPr>
            <a:r>
              <a:rPr lang="en-US" sz="2000" err="1">
                <a:latin typeface="Source Sans Pro"/>
                <a:ea typeface="Source Sans Pro"/>
              </a:rPr>
              <a:t>Якщо</a:t>
            </a:r>
            <a:r>
              <a:rPr lang="en-US" sz="2000" dirty="0">
                <a:latin typeface="Source Sans Pro"/>
                <a:ea typeface="Source Sans Pro"/>
              </a:rPr>
              <a:t> ж </a:t>
            </a:r>
            <a:r>
              <a:rPr lang="en-US" sz="2000" err="1">
                <a:latin typeface="Source Sans Pro"/>
                <a:ea typeface="Source Sans Pro"/>
              </a:rPr>
              <a:t>простору</a:t>
            </a:r>
            <a:r>
              <a:rPr lang="en-US" sz="2000" dirty="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недостатньо</a:t>
            </a:r>
            <a:r>
              <a:rPr lang="en-US" sz="2000" dirty="0">
                <a:latin typeface="Source Sans Pro"/>
                <a:ea typeface="Source Sans Pro"/>
              </a:rPr>
              <a:t>, </a:t>
            </a:r>
            <a:r>
              <a:rPr lang="en-US" sz="2000" err="1">
                <a:latin typeface="Source Sans Pro"/>
                <a:ea typeface="Source Sans Pro"/>
              </a:rPr>
              <a:t>предмет</a:t>
            </a:r>
            <a:r>
              <a:rPr lang="en-US" sz="2000" dirty="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залишається</a:t>
            </a:r>
            <a:r>
              <a:rPr lang="en-US" sz="2000" dirty="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поза</a:t>
            </a:r>
            <a:r>
              <a:rPr lang="en-US" sz="2000" dirty="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межами</a:t>
            </a:r>
            <a:r>
              <a:rPr lang="en-US" sz="2000" dirty="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сховища</a:t>
            </a:r>
            <a:r>
              <a:rPr lang="en-US" sz="2000" dirty="0">
                <a:latin typeface="Source Sans Pro"/>
                <a:ea typeface="Source Sans Pro"/>
              </a:rPr>
              <a:t>. </a:t>
            </a:r>
            <a:r>
              <a:rPr lang="en-US" sz="2000" err="1">
                <a:latin typeface="Source Sans Pro"/>
                <a:ea typeface="Source Sans Pro"/>
              </a:rPr>
              <a:t>Результатом</a:t>
            </a:r>
            <a:r>
              <a:rPr lang="en-US" sz="2000" dirty="0">
                <a:latin typeface="Source Sans Pro"/>
                <a:ea typeface="Source Sans Pro"/>
              </a:rPr>
              <a:t> є </a:t>
            </a:r>
            <a:r>
              <a:rPr lang="en-US" sz="2000" err="1">
                <a:latin typeface="Source Sans Pro"/>
                <a:ea typeface="Source Sans Pro"/>
              </a:rPr>
              <a:t>перелік</a:t>
            </a:r>
            <a:r>
              <a:rPr lang="en-US" sz="2000" dirty="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успішно</a:t>
            </a:r>
            <a:r>
              <a:rPr lang="en-US" sz="2000" dirty="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розміщених</a:t>
            </a:r>
            <a:r>
              <a:rPr lang="en-US" sz="2000" dirty="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предметів</a:t>
            </a:r>
            <a:r>
              <a:rPr lang="en-US" sz="2000" dirty="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із</a:t>
            </a:r>
            <a:r>
              <a:rPr lang="en-US" sz="2000" dirty="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зазначенням</a:t>
            </a:r>
            <a:r>
              <a:rPr lang="en-US" sz="2000" dirty="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зайнятого</a:t>
            </a:r>
            <a:r>
              <a:rPr lang="en-US" sz="2000" dirty="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простору</a:t>
            </a:r>
            <a:r>
              <a:rPr lang="en-US" sz="2000" dirty="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та</a:t>
            </a:r>
            <a:r>
              <a:rPr lang="en-US" sz="2000" dirty="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список</a:t>
            </a:r>
            <a:r>
              <a:rPr lang="en-US" sz="2000" dirty="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тих</a:t>
            </a:r>
            <a:r>
              <a:rPr lang="en-US" sz="2000" dirty="0">
                <a:latin typeface="Source Sans Pro"/>
                <a:ea typeface="Source Sans Pro"/>
              </a:rPr>
              <a:t>, </a:t>
            </a:r>
            <a:r>
              <a:rPr lang="en-US" sz="2000" err="1">
                <a:latin typeface="Source Sans Pro"/>
                <a:ea typeface="Source Sans Pro"/>
              </a:rPr>
              <a:t>які</a:t>
            </a:r>
            <a:r>
              <a:rPr lang="en-US" sz="2000" dirty="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не</a:t>
            </a:r>
            <a:r>
              <a:rPr lang="en-US" sz="2000" dirty="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вдалося</a:t>
            </a:r>
            <a:r>
              <a:rPr lang="en-US" sz="2000" dirty="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вмістити</a:t>
            </a:r>
            <a:r>
              <a:rPr lang="en-US" sz="2000" dirty="0">
                <a:latin typeface="Source Sans Pro"/>
                <a:ea typeface="Source Sans Pro"/>
              </a:rPr>
              <a:t>.</a:t>
            </a:r>
            <a:endParaRPr lang="uk-UA">
              <a:latin typeface="Corbe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58E384-6A11-6614-F195-4CB9D55D949A}"/>
              </a:ext>
            </a:extLst>
          </p:cNvPr>
          <p:cNvSpPr txBox="1"/>
          <p:nvPr/>
        </p:nvSpPr>
        <p:spPr>
          <a:xfrm>
            <a:off x="14079416" y="7767935"/>
            <a:ext cx="550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9A0AC1F-E1A4-4F5A-B1F4-98C83A25744C}" type="slidenum">
              <a:rPr lang="uk-UA" sz="2400" smtClean="0"/>
              <a:pPr algn="ctr"/>
              <a:t>18</a:t>
            </a:fld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951697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76939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00">
                <a:solidFill>
                  <a:srgbClr val="38512F"/>
                </a:solidFill>
                <a:latin typeface="Lora"/>
                <a:ea typeface="Gelasio"/>
                <a:cs typeface="Gelasio" pitchFamily="34" charset="-120"/>
              </a:rPr>
              <a:t>Висновки</a:t>
            </a:r>
            <a:endParaRPr lang="en-US" sz="4400">
              <a:solidFill>
                <a:srgbClr val="38512F"/>
              </a:solidFill>
              <a:latin typeface="Lora"/>
              <a:ea typeface="Gelasio"/>
            </a:endParaRPr>
          </a:p>
        </p:txBody>
      </p:sp>
      <p:sp>
        <p:nvSpPr>
          <p:cNvPr id="4" name="Text 1"/>
          <p:cNvSpPr/>
          <p:nvPr/>
        </p:nvSpPr>
        <p:spPr>
          <a:xfrm>
            <a:off x="6280190" y="1885244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Виконані завдання дозволили розробити комплексну стратегію відкриття та розвитку кав'ярні Coffee Beans, що охоплює всі ключові аспекти організації бізнесу, аналізу ринку, управління ресурсами та прогнозування прибутковості.</a:t>
            </a:r>
            <a:endParaRPr lang="en-US">
              <a:latin typeface="Source Sans Pro"/>
              <a:ea typeface="Source Sans Pro"/>
              <a:cs typeface="Lato"/>
            </a:endParaRPr>
          </a:p>
        </p:txBody>
      </p:sp>
      <p:sp>
        <p:nvSpPr>
          <p:cNvPr id="5" name="Text 2"/>
          <p:cNvSpPr/>
          <p:nvPr/>
        </p:nvSpPr>
        <p:spPr>
          <a:xfrm>
            <a:off x="6280190" y="3692366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Проведений аналіз ринку кавових закладів дозволив визначити основних конкурентів, цільову аудиторію та ключові фактори успіху на ринку.</a:t>
            </a:r>
            <a:endParaRPr lang="en-US">
              <a:latin typeface="Source Sans Pro"/>
              <a:ea typeface="Source Sans Pro"/>
              <a:cs typeface="Lato"/>
            </a:endParaRPr>
          </a:p>
        </p:txBody>
      </p:sp>
      <p:sp>
        <p:nvSpPr>
          <p:cNvPr id="6" name="Text 3"/>
          <p:cNvSpPr/>
          <p:nvPr/>
        </p:nvSpPr>
        <p:spPr>
          <a:xfrm>
            <a:off x="6280190" y="493842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Виконана декомпозиція задач управління бізнесом охопила всі етапи створення кав'ярні.</a:t>
            </a:r>
            <a:endParaRPr lang="en-US">
              <a:latin typeface="Source Sans Pro"/>
              <a:ea typeface="Source Sans Pro"/>
              <a:cs typeface="Lato"/>
            </a:endParaRPr>
          </a:p>
        </p:txBody>
      </p:sp>
      <p:sp>
        <p:nvSpPr>
          <p:cNvPr id="7" name="Text 4"/>
          <p:cNvSpPr/>
          <p:nvPr/>
        </p:nvSpPr>
        <p:spPr>
          <a:xfrm>
            <a:off x="6280190" y="5919384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Загалом, виконані етапи дозволили розробити детальну модель створення та розвитку кав'ярні Coffee Beans, що базується на сучасних підходах до управління бізнесом, аналітики ринку, автоматизації процесів та фінансового планування.</a:t>
            </a:r>
            <a:endParaRPr lang="en-US">
              <a:latin typeface="Source Sans Pro"/>
              <a:ea typeface="Source Sans Pro"/>
              <a:cs typeface="Lat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D19EEA-CC60-EBA6-2304-320E30C406C3}"/>
              </a:ext>
            </a:extLst>
          </p:cNvPr>
          <p:cNvSpPr txBox="1"/>
          <p:nvPr/>
        </p:nvSpPr>
        <p:spPr>
          <a:xfrm>
            <a:off x="14149754" y="7767935"/>
            <a:ext cx="480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9A0AC1F-E1A4-4F5A-B1F4-98C83A25744C}" type="slidenum">
              <a:rPr lang="uk-UA" sz="2400" smtClean="0"/>
              <a:pPr algn="ctr"/>
              <a:t>19</a:t>
            </a:fld>
            <a:endParaRPr lang="uk-UA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D0836C13-DC93-23D2-04AB-C377BC8E6B29}"/>
              </a:ext>
            </a:extLst>
          </p:cNvPr>
          <p:cNvSpPr/>
          <p:nvPr/>
        </p:nvSpPr>
        <p:spPr>
          <a:xfrm>
            <a:off x="1119157" y="406491"/>
            <a:ext cx="12396709" cy="864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5500"/>
              </a:lnSpc>
            </a:pPr>
            <a:r>
              <a:rPr lang="en-US" sz="4400" err="1">
                <a:solidFill>
                  <a:srgbClr val="38512F"/>
                </a:solidFill>
                <a:latin typeface="Lora"/>
                <a:ea typeface="+mn-lt"/>
                <a:cs typeface="+mn-lt"/>
              </a:rPr>
              <a:t>Аспекти</a:t>
            </a:r>
            <a:r>
              <a:rPr lang="en-US" sz="4400">
                <a:solidFill>
                  <a:srgbClr val="38512F"/>
                </a:solidFill>
                <a:latin typeface="Lora"/>
                <a:ea typeface="+mn-lt"/>
                <a:cs typeface="+mn-lt"/>
              </a:rPr>
              <a:t> </a:t>
            </a:r>
            <a:r>
              <a:rPr lang="en-US" sz="4400" err="1">
                <a:solidFill>
                  <a:srgbClr val="38512F"/>
                </a:solidFill>
                <a:latin typeface="Lora"/>
                <a:ea typeface="+mn-lt"/>
                <a:cs typeface="+mn-lt"/>
              </a:rPr>
              <a:t>стратегії</a:t>
            </a:r>
            <a:r>
              <a:rPr lang="en-US" sz="4400">
                <a:solidFill>
                  <a:srgbClr val="38512F"/>
                </a:solidFill>
                <a:latin typeface="Lora"/>
                <a:ea typeface="+mn-lt"/>
                <a:cs typeface="+mn-lt"/>
              </a:rPr>
              <a:t> </a:t>
            </a:r>
            <a:r>
              <a:rPr lang="en-US" sz="4400" err="1">
                <a:solidFill>
                  <a:srgbClr val="38512F"/>
                </a:solidFill>
                <a:latin typeface="Lora"/>
                <a:ea typeface="+mn-lt"/>
                <a:cs typeface="+mn-lt"/>
              </a:rPr>
              <a:t>для</a:t>
            </a:r>
            <a:r>
              <a:rPr lang="en-US" sz="4400">
                <a:solidFill>
                  <a:srgbClr val="38512F"/>
                </a:solidFill>
                <a:latin typeface="Lora"/>
                <a:ea typeface="+mn-lt"/>
                <a:cs typeface="+mn-lt"/>
              </a:rPr>
              <a:t> </a:t>
            </a:r>
            <a:r>
              <a:rPr lang="en-US" sz="4400" err="1">
                <a:solidFill>
                  <a:srgbClr val="38512F"/>
                </a:solidFill>
                <a:latin typeface="Lora"/>
                <a:ea typeface="+mn-lt"/>
                <a:cs typeface="+mn-lt"/>
              </a:rPr>
              <a:t>успішного</a:t>
            </a:r>
            <a:r>
              <a:rPr lang="en-US" sz="4400">
                <a:solidFill>
                  <a:srgbClr val="38512F"/>
                </a:solidFill>
                <a:latin typeface="Lora"/>
                <a:ea typeface="+mn-lt"/>
                <a:cs typeface="+mn-lt"/>
              </a:rPr>
              <a:t> </a:t>
            </a:r>
            <a:r>
              <a:rPr lang="en-US" sz="4400" err="1">
                <a:solidFill>
                  <a:srgbClr val="38512F"/>
                </a:solidFill>
                <a:latin typeface="Lora"/>
                <a:ea typeface="+mn-lt"/>
                <a:cs typeface="+mn-lt"/>
              </a:rPr>
              <a:t>бізнесу</a:t>
            </a:r>
            <a:endParaRPr lang="uk-UA" err="1">
              <a:latin typeface="Lora"/>
            </a:endParaRPr>
          </a:p>
        </p:txBody>
      </p:sp>
      <p:sp>
        <p:nvSpPr>
          <p:cNvPr id="10" name="Shape 7">
            <a:extLst>
              <a:ext uri="{FF2B5EF4-FFF2-40B4-BE49-F238E27FC236}">
                <a16:creationId xmlns:a16="http://schemas.microsoft.com/office/drawing/2014/main" id="{96D71CED-3693-D89D-3BEE-FE1B46C600CC}"/>
              </a:ext>
            </a:extLst>
          </p:cNvPr>
          <p:cNvSpPr/>
          <p:nvPr/>
        </p:nvSpPr>
        <p:spPr>
          <a:xfrm>
            <a:off x="1094009" y="5259376"/>
            <a:ext cx="5920558" cy="1786246"/>
          </a:xfrm>
          <a:prstGeom prst="roundRect">
            <a:avLst>
              <a:gd name="adj" fmla="val 1691"/>
            </a:avLst>
          </a:prstGeom>
          <a:solidFill>
            <a:srgbClr val="F3E7D4"/>
          </a:solidFill>
          <a:ln/>
        </p:spPr>
        <p:txBody>
          <a:bodyPr lIns="91440" tIns="45720" rIns="91440" bIns="45720" anchor="t"/>
          <a:lstStyle/>
          <a:p>
            <a:pPr rtl="0"/>
            <a:r>
              <a:rPr lang="en-US" sz="1800">
                <a:latin typeface="Source Sans Pro"/>
                <a:ea typeface="Segoe UI"/>
                <a:cs typeface="Segoe UI"/>
              </a:rPr>
              <a:t>​</a:t>
            </a:r>
            <a:endParaRPr lang="uk-UA"/>
          </a:p>
        </p:txBody>
      </p:sp>
      <p:sp>
        <p:nvSpPr>
          <p:cNvPr id="14" name="Shape 1">
            <a:extLst>
              <a:ext uri="{FF2B5EF4-FFF2-40B4-BE49-F238E27FC236}">
                <a16:creationId xmlns:a16="http://schemas.microsoft.com/office/drawing/2014/main" id="{8E1EE54A-B997-54CA-611C-01F80A5FB0EE}"/>
              </a:ext>
            </a:extLst>
          </p:cNvPr>
          <p:cNvSpPr/>
          <p:nvPr/>
        </p:nvSpPr>
        <p:spPr>
          <a:xfrm>
            <a:off x="1094009" y="1813846"/>
            <a:ext cx="3705939" cy="2960132"/>
          </a:xfrm>
          <a:prstGeom prst="roundRect">
            <a:avLst>
              <a:gd name="adj" fmla="val 1097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6" name="Text 2">
            <a:extLst>
              <a:ext uri="{FF2B5EF4-FFF2-40B4-BE49-F238E27FC236}">
                <a16:creationId xmlns:a16="http://schemas.microsoft.com/office/drawing/2014/main" id="{AD2FCA95-C538-95F6-540D-9651A3D2BD88}"/>
              </a:ext>
            </a:extLst>
          </p:cNvPr>
          <p:cNvSpPr/>
          <p:nvPr/>
        </p:nvSpPr>
        <p:spPr>
          <a:xfrm>
            <a:off x="1310464" y="2030303"/>
            <a:ext cx="2547342" cy="318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uk-UA" sz="2000">
                <a:solidFill>
                  <a:srgbClr val="000000"/>
                </a:solidFill>
                <a:latin typeface="Lora"/>
              </a:rPr>
              <a:t>Актуальність</a:t>
            </a:r>
            <a:endParaRPr lang="uk-UA"/>
          </a:p>
        </p:txBody>
      </p:sp>
      <p:sp>
        <p:nvSpPr>
          <p:cNvPr id="18" name="Text 3">
            <a:extLst>
              <a:ext uri="{FF2B5EF4-FFF2-40B4-BE49-F238E27FC236}">
                <a16:creationId xmlns:a16="http://schemas.microsoft.com/office/drawing/2014/main" id="{9EAB4837-0967-FBA9-85C3-830C08DD5D6B}"/>
              </a:ext>
            </a:extLst>
          </p:cNvPr>
          <p:cNvSpPr/>
          <p:nvPr/>
        </p:nvSpPr>
        <p:spPr>
          <a:xfrm>
            <a:off x="1202887" y="2478693"/>
            <a:ext cx="3488180" cy="22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00"/>
              </a:lnSpc>
            </a:pPr>
            <a:r>
              <a:rPr lang="uk-UA">
                <a:solidFill>
                  <a:srgbClr val="000000"/>
                </a:solidFill>
                <a:latin typeface="Source Sans Pro"/>
                <a:ea typeface="Source Sans Pro"/>
                <a:cs typeface="Source Sans Pro" pitchFamily="34" charset="-120"/>
              </a:rPr>
              <a:t>Зростання попиту на якісну каву та висока конкуренція вимагають чіткої стратегії розвитку кав'ярні з акцентом на аналіз ринку, управління ресурсами та автоматизацію процесів.</a:t>
            </a:r>
            <a:endParaRPr lang="en-US" sz="1700">
              <a:solidFill>
                <a:srgbClr val="3A3630"/>
              </a:solidFill>
              <a:latin typeface="Source Sans Pro"/>
              <a:ea typeface="Source Sans Pro"/>
            </a:endParaRPr>
          </a:p>
        </p:txBody>
      </p:sp>
      <p:sp>
        <p:nvSpPr>
          <p:cNvPr id="19" name="Shape 1">
            <a:extLst>
              <a:ext uri="{FF2B5EF4-FFF2-40B4-BE49-F238E27FC236}">
                <a16:creationId xmlns:a16="http://schemas.microsoft.com/office/drawing/2014/main" id="{4CFEB226-896C-5D71-DB61-D29817BBD3C5}"/>
              </a:ext>
            </a:extLst>
          </p:cNvPr>
          <p:cNvSpPr/>
          <p:nvPr/>
        </p:nvSpPr>
        <p:spPr>
          <a:xfrm>
            <a:off x="5531537" y="1773504"/>
            <a:ext cx="3705939" cy="2960132"/>
          </a:xfrm>
          <a:prstGeom prst="roundRect">
            <a:avLst>
              <a:gd name="adj" fmla="val 1097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20" name="Text 2">
            <a:extLst>
              <a:ext uri="{FF2B5EF4-FFF2-40B4-BE49-F238E27FC236}">
                <a16:creationId xmlns:a16="http://schemas.microsoft.com/office/drawing/2014/main" id="{C72ABFCD-09DB-EE3E-733F-25C018812285}"/>
              </a:ext>
            </a:extLst>
          </p:cNvPr>
          <p:cNvSpPr/>
          <p:nvPr/>
        </p:nvSpPr>
        <p:spPr>
          <a:xfrm>
            <a:off x="5747992" y="1989961"/>
            <a:ext cx="2547342" cy="318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2000" err="1">
                <a:solidFill>
                  <a:srgbClr val="000000"/>
                </a:solidFill>
                <a:latin typeface="Lora"/>
              </a:rPr>
              <a:t>Об'єкт</a:t>
            </a:r>
            <a:r>
              <a:rPr lang="en-US" sz="2000">
                <a:solidFill>
                  <a:srgbClr val="000000"/>
                </a:solidFill>
                <a:latin typeface="Lora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Lora"/>
              </a:rPr>
              <a:t>дослідження</a:t>
            </a:r>
            <a:endParaRPr lang="uk-UA" err="1"/>
          </a:p>
        </p:txBody>
      </p:sp>
      <p:sp>
        <p:nvSpPr>
          <p:cNvPr id="21" name="Text 3">
            <a:extLst>
              <a:ext uri="{FF2B5EF4-FFF2-40B4-BE49-F238E27FC236}">
                <a16:creationId xmlns:a16="http://schemas.microsoft.com/office/drawing/2014/main" id="{0CA647F2-85B1-3E1A-52B7-6C235572F604}"/>
              </a:ext>
            </a:extLst>
          </p:cNvPr>
          <p:cNvSpPr/>
          <p:nvPr/>
        </p:nvSpPr>
        <p:spPr>
          <a:xfrm>
            <a:off x="1310462" y="5732880"/>
            <a:ext cx="5222850" cy="17592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err="1">
                <a:solidFill>
                  <a:srgbClr val="000000"/>
                </a:solidFill>
                <a:latin typeface="Source Sans Pro"/>
                <a:ea typeface="Source Sans Pro"/>
                <a:cs typeface="Source Sans Pro" pitchFamily="34" charset="-120"/>
              </a:rPr>
              <a:t>Моделювання</a:t>
            </a:r>
            <a:r>
              <a:rPr lang="en-US">
                <a:solidFill>
                  <a:srgbClr val="000000"/>
                </a:solidFill>
                <a:latin typeface="Source Sans Pro"/>
                <a:ea typeface="Source Sans Pro"/>
                <a:cs typeface="Source Sans Pro" pitchFamily="34" charset="-120"/>
              </a:rPr>
              <a:t> </a:t>
            </a:r>
            <a:r>
              <a:rPr lang="en-US" err="1">
                <a:solidFill>
                  <a:srgbClr val="000000"/>
                </a:solidFill>
                <a:latin typeface="Source Sans Pro"/>
                <a:ea typeface="Source Sans Pro"/>
                <a:cs typeface="Source Sans Pro" pitchFamily="34" charset="-120"/>
              </a:rPr>
              <a:t>бізнес-процесів</a:t>
            </a:r>
            <a:r>
              <a:rPr lang="en-US">
                <a:solidFill>
                  <a:srgbClr val="000000"/>
                </a:solidFill>
                <a:latin typeface="Source Sans Pro"/>
                <a:ea typeface="Source Sans Pro"/>
                <a:cs typeface="Source Sans Pro" pitchFamily="34" charset="-120"/>
              </a:rPr>
              <a:t> </a:t>
            </a:r>
            <a:r>
              <a:rPr lang="en-US" err="1">
                <a:solidFill>
                  <a:srgbClr val="000000"/>
                </a:solidFill>
                <a:latin typeface="Source Sans Pro"/>
                <a:ea typeface="Source Sans Pro"/>
                <a:cs typeface="Source Sans Pro" pitchFamily="34" charset="-120"/>
              </a:rPr>
              <a:t>кав’ярні</a:t>
            </a:r>
            <a:r>
              <a:rPr lang="en-US">
                <a:solidFill>
                  <a:srgbClr val="000000"/>
                </a:solidFill>
                <a:latin typeface="Source Sans Pro"/>
                <a:ea typeface="Source Sans Pro"/>
                <a:cs typeface="Source Sans Pro" pitchFamily="34" charset="-120"/>
              </a:rPr>
              <a:t>: </a:t>
            </a:r>
            <a:r>
              <a:rPr lang="en-US" err="1">
                <a:solidFill>
                  <a:srgbClr val="000000"/>
                </a:solidFill>
                <a:latin typeface="Source Sans Pro"/>
                <a:ea typeface="Source Sans Pro"/>
                <a:cs typeface="Source Sans Pro" pitchFamily="34" charset="-120"/>
              </a:rPr>
              <a:t>управління</a:t>
            </a:r>
            <a:r>
              <a:rPr lang="en-US">
                <a:solidFill>
                  <a:srgbClr val="000000"/>
                </a:solidFill>
                <a:latin typeface="Source Sans Pro"/>
                <a:ea typeface="Source Sans Pro"/>
                <a:cs typeface="Source Sans Pro" pitchFamily="34" charset="-120"/>
              </a:rPr>
              <a:t> </a:t>
            </a:r>
            <a:r>
              <a:rPr lang="en-US" err="1">
                <a:solidFill>
                  <a:srgbClr val="000000"/>
                </a:solidFill>
                <a:latin typeface="Source Sans Pro"/>
                <a:ea typeface="Source Sans Pro"/>
                <a:cs typeface="Source Sans Pro" pitchFamily="34" charset="-120"/>
              </a:rPr>
              <a:t>ресурсами</a:t>
            </a:r>
            <a:r>
              <a:rPr lang="en-US">
                <a:solidFill>
                  <a:srgbClr val="000000"/>
                </a:solidFill>
                <a:latin typeface="Source Sans Pro"/>
                <a:ea typeface="Source Sans Pro"/>
                <a:cs typeface="Source Sans Pro" pitchFamily="34" charset="-120"/>
              </a:rPr>
              <a:t>, </a:t>
            </a:r>
            <a:r>
              <a:rPr lang="en-US" err="1">
                <a:solidFill>
                  <a:srgbClr val="000000"/>
                </a:solidFill>
                <a:latin typeface="Source Sans Pro"/>
                <a:ea typeface="Source Sans Pro"/>
                <a:cs typeface="Source Sans Pro" pitchFamily="34" charset="-120"/>
              </a:rPr>
              <a:t>визначення</a:t>
            </a:r>
            <a:r>
              <a:rPr lang="en-US">
                <a:solidFill>
                  <a:srgbClr val="000000"/>
                </a:solidFill>
                <a:latin typeface="Source Sans Pro"/>
                <a:ea typeface="Source Sans Pro"/>
                <a:cs typeface="Source Sans Pro" pitchFamily="34" charset="-120"/>
              </a:rPr>
              <a:t> </a:t>
            </a:r>
            <a:r>
              <a:rPr lang="en-US" err="1">
                <a:solidFill>
                  <a:srgbClr val="000000"/>
                </a:solidFill>
                <a:latin typeface="Source Sans Pro"/>
                <a:ea typeface="Source Sans Pro"/>
                <a:cs typeface="Source Sans Pro" pitchFamily="34" charset="-120"/>
              </a:rPr>
              <a:t>стратегії</a:t>
            </a:r>
            <a:r>
              <a:rPr lang="en-US">
                <a:solidFill>
                  <a:srgbClr val="000000"/>
                </a:solidFill>
                <a:latin typeface="Source Sans Pro"/>
                <a:ea typeface="Source Sans Pro"/>
                <a:cs typeface="Source Sans Pro" pitchFamily="34" charset="-120"/>
              </a:rPr>
              <a:t> </a:t>
            </a:r>
            <a:r>
              <a:rPr lang="en-US" err="1">
                <a:solidFill>
                  <a:srgbClr val="000000"/>
                </a:solidFill>
                <a:latin typeface="Source Sans Pro"/>
                <a:ea typeface="Source Sans Pro"/>
                <a:cs typeface="Source Sans Pro" pitchFamily="34" charset="-120"/>
              </a:rPr>
              <a:t>розвитку</a:t>
            </a:r>
            <a:r>
              <a:rPr lang="en-US">
                <a:solidFill>
                  <a:srgbClr val="000000"/>
                </a:solidFill>
                <a:latin typeface="Source Sans Pro"/>
                <a:ea typeface="Source Sans Pro"/>
                <a:cs typeface="Source Sans Pro" pitchFamily="34" charset="-120"/>
              </a:rPr>
              <a:t>, </a:t>
            </a:r>
            <a:r>
              <a:rPr lang="en-US" err="1">
                <a:solidFill>
                  <a:srgbClr val="000000"/>
                </a:solidFill>
                <a:latin typeface="Source Sans Pro"/>
                <a:ea typeface="Source Sans Pro"/>
                <a:cs typeface="Source Sans Pro" pitchFamily="34" charset="-120"/>
              </a:rPr>
              <a:t>аналіз</a:t>
            </a:r>
            <a:r>
              <a:rPr lang="en-US">
                <a:solidFill>
                  <a:srgbClr val="000000"/>
                </a:solidFill>
                <a:latin typeface="Source Sans Pro"/>
                <a:ea typeface="Source Sans Pro"/>
                <a:cs typeface="Source Sans Pro" pitchFamily="34" charset="-120"/>
              </a:rPr>
              <a:t> </a:t>
            </a:r>
            <a:r>
              <a:rPr lang="en-US" err="1">
                <a:solidFill>
                  <a:srgbClr val="000000"/>
                </a:solidFill>
                <a:latin typeface="Source Sans Pro"/>
                <a:ea typeface="Source Sans Pro"/>
                <a:cs typeface="Source Sans Pro" pitchFamily="34" charset="-120"/>
              </a:rPr>
              <a:t>рентабельності</a:t>
            </a:r>
            <a:endParaRPr lang="uk-UA" err="1">
              <a:latin typeface="Source Sans Pro"/>
            </a:endParaRPr>
          </a:p>
        </p:txBody>
      </p:sp>
      <p:sp>
        <p:nvSpPr>
          <p:cNvPr id="22" name="Shape 1">
            <a:extLst>
              <a:ext uri="{FF2B5EF4-FFF2-40B4-BE49-F238E27FC236}">
                <a16:creationId xmlns:a16="http://schemas.microsoft.com/office/drawing/2014/main" id="{23CE44E8-35C4-199C-26F0-CD76B9CCB662}"/>
              </a:ext>
            </a:extLst>
          </p:cNvPr>
          <p:cNvSpPr/>
          <p:nvPr/>
        </p:nvSpPr>
        <p:spPr>
          <a:xfrm>
            <a:off x="9955619" y="1773503"/>
            <a:ext cx="3705939" cy="2960132"/>
          </a:xfrm>
          <a:prstGeom prst="roundRect">
            <a:avLst>
              <a:gd name="adj" fmla="val 1097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23" name="Text 2">
            <a:extLst>
              <a:ext uri="{FF2B5EF4-FFF2-40B4-BE49-F238E27FC236}">
                <a16:creationId xmlns:a16="http://schemas.microsoft.com/office/drawing/2014/main" id="{591E98EF-DF49-8216-3641-665C9FD22F1C}"/>
              </a:ext>
            </a:extLst>
          </p:cNvPr>
          <p:cNvSpPr/>
          <p:nvPr/>
        </p:nvSpPr>
        <p:spPr>
          <a:xfrm>
            <a:off x="10172074" y="1976513"/>
            <a:ext cx="2923859" cy="3588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2000" err="1">
                <a:latin typeface="Lora"/>
              </a:rPr>
              <a:t>Предмет</a:t>
            </a:r>
            <a:r>
              <a:rPr lang="en-US" sz="2000">
                <a:latin typeface="Lora"/>
              </a:rPr>
              <a:t> </a:t>
            </a:r>
            <a:r>
              <a:rPr lang="en-US" sz="2000" err="1">
                <a:latin typeface="Lora"/>
              </a:rPr>
              <a:t>дослідження</a:t>
            </a:r>
            <a:endParaRPr lang="en-US" b="1" err="1">
              <a:latin typeface="Lora"/>
            </a:endParaRPr>
          </a:p>
        </p:txBody>
      </p:sp>
      <p:sp>
        <p:nvSpPr>
          <p:cNvPr id="24" name="Text 3">
            <a:extLst>
              <a:ext uri="{FF2B5EF4-FFF2-40B4-BE49-F238E27FC236}">
                <a16:creationId xmlns:a16="http://schemas.microsoft.com/office/drawing/2014/main" id="{9131C6F7-60E4-2B84-FD3A-859AC530B0CC}"/>
              </a:ext>
            </a:extLst>
          </p:cNvPr>
          <p:cNvSpPr/>
          <p:nvPr/>
        </p:nvSpPr>
        <p:spPr>
          <a:xfrm>
            <a:off x="10064497" y="2478691"/>
            <a:ext cx="3488180" cy="17592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err="1">
                <a:solidFill>
                  <a:srgbClr val="000000"/>
                </a:solidFill>
                <a:latin typeface="Gill Sans MT"/>
                <a:ea typeface="Source Sans Pro"/>
                <a:cs typeface="Source Sans Pro" pitchFamily="34" charset="-120"/>
              </a:rPr>
              <a:t>Моделювання</a:t>
            </a:r>
            <a:r>
              <a:rPr lang="en-US">
                <a:solidFill>
                  <a:srgbClr val="000000"/>
                </a:solidFill>
                <a:latin typeface="Gill Sans MT"/>
                <a:ea typeface="Source Sans Pro"/>
                <a:cs typeface="Source Sans Pro" pitchFamily="34" charset="-120"/>
              </a:rPr>
              <a:t> </a:t>
            </a:r>
            <a:r>
              <a:rPr lang="en-US" err="1">
                <a:solidFill>
                  <a:srgbClr val="000000"/>
                </a:solidFill>
                <a:latin typeface="Gill Sans MT"/>
                <a:ea typeface="Source Sans Pro"/>
                <a:cs typeface="Source Sans Pro" pitchFamily="34" charset="-120"/>
              </a:rPr>
              <a:t>бізнес-процесів</a:t>
            </a:r>
            <a:r>
              <a:rPr lang="en-US">
                <a:solidFill>
                  <a:srgbClr val="000000"/>
                </a:solidFill>
                <a:latin typeface="Gill Sans MT"/>
                <a:ea typeface="Source Sans Pro"/>
                <a:cs typeface="Source Sans Pro" pitchFamily="34" charset="-120"/>
              </a:rPr>
              <a:t> </a:t>
            </a:r>
            <a:r>
              <a:rPr lang="en-US" err="1">
                <a:solidFill>
                  <a:srgbClr val="000000"/>
                </a:solidFill>
                <a:latin typeface="Gill Sans MT"/>
                <a:ea typeface="Source Sans Pro"/>
                <a:cs typeface="Source Sans Pro" pitchFamily="34" charset="-120"/>
              </a:rPr>
              <a:t>кав’ярні</a:t>
            </a:r>
            <a:r>
              <a:rPr lang="en-US">
                <a:solidFill>
                  <a:srgbClr val="000000"/>
                </a:solidFill>
                <a:latin typeface="Gill Sans MT"/>
                <a:ea typeface="Source Sans Pro"/>
                <a:cs typeface="Source Sans Pro" pitchFamily="34" charset="-120"/>
              </a:rPr>
              <a:t>: </a:t>
            </a:r>
            <a:r>
              <a:rPr lang="en-US" err="1">
                <a:solidFill>
                  <a:srgbClr val="000000"/>
                </a:solidFill>
                <a:latin typeface="Gill Sans MT"/>
                <a:ea typeface="Source Sans Pro"/>
                <a:cs typeface="Source Sans Pro" pitchFamily="34" charset="-120"/>
              </a:rPr>
              <a:t>управління</a:t>
            </a:r>
            <a:r>
              <a:rPr lang="en-US">
                <a:solidFill>
                  <a:srgbClr val="000000"/>
                </a:solidFill>
                <a:latin typeface="Gill Sans MT"/>
                <a:ea typeface="Source Sans Pro"/>
                <a:cs typeface="Source Sans Pro" pitchFamily="34" charset="-120"/>
              </a:rPr>
              <a:t> </a:t>
            </a:r>
            <a:r>
              <a:rPr lang="en-US" err="1">
                <a:solidFill>
                  <a:srgbClr val="000000"/>
                </a:solidFill>
                <a:latin typeface="Gill Sans MT"/>
                <a:ea typeface="Source Sans Pro"/>
                <a:cs typeface="Source Sans Pro" pitchFamily="34" charset="-120"/>
              </a:rPr>
              <a:t>ресурсами</a:t>
            </a:r>
            <a:r>
              <a:rPr lang="en-US">
                <a:solidFill>
                  <a:srgbClr val="000000"/>
                </a:solidFill>
                <a:latin typeface="Gill Sans MT"/>
                <a:ea typeface="Source Sans Pro"/>
                <a:cs typeface="Source Sans Pro" pitchFamily="34" charset="-120"/>
              </a:rPr>
              <a:t>, </a:t>
            </a:r>
            <a:r>
              <a:rPr lang="en-US" err="1">
                <a:solidFill>
                  <a:srgbClr val="000000"/>
                </a:solidFill>
                <a:latin typeface="Gill Sans MT"/>
                <a:ea typeface="Source Sans Pro"/>
                <a:cs typeface="Source Sans Pro" pitchFamily="34" charset="-120"/>
              </a:rPr>
              <a:t>визначення</a:t>
            </a:r>
            <a:r>
              <a:rPr lang="en-US">
                <a:solidFill>
                  <a:srgbClr val="000000"/>
                </a:solidFill>
                <a:latin typeface="Gill Sans MT"/>
                <a:ea typeface="Source Sans Pro"/>
                <a:cs typeface="Source Sans Pro" pitchFamily="34" charset="-120"/>
              </a:rPr>
              <a:t> </a:t>
            </a:r>
            <a:r>
              <a:rPr lang="en-US" err="1">
                <a:solidFill>
                  <a:srgbClr val="000000"/>
                </a:solidFill>
                <a:latin typeface="Gill Sans MT"/>
                <a:ea typeface="Source Sans Pro"/>
                <a:cs typeface="Source Sans Pro" pitchFamily="34" charset="-120"/>
              </a:rPr>
              <a:t>стратегії</a:t>
            </a:r>
            <a:r>
              <a:rPr lang="en-US">
                <a:solidFill>
                  <a:srgbClr val="000000"/>
                </a:solidFill>
                <a:latin typeface="Gill Sans MT"/>
                <a:ea typeface="Source Sans Pro"/>
                <a:cs typeface="Source Sans Pro" pitchFamily="34" charset="-120"/>
              </a:rPr>
              <a:t> </a:t>
            </a:r>
            <a:r>
              <a:rPr lang="en-US" err="1">
                <a:solidFill>
                  <a:srgbClr val="000000"/>
                </a:solidFill>
                <a:latin typeface="Gill Sans MT"/>
                <a:ea typeface="Source Sans Pro"/>
                <a:cs typeface="Source Sans Pro" pitchFamily="34" charset="-120"/>
              </a:rPr>
              <a:t>розвитку</a:t>
            </a:r>
            <a:r>
              <a:rPr lang="en-US">
                <a:solidFill>
                  <a:srgbClr val="000000"/>
                </a:solidFill>
                <a:latin typeface="Gill Sans MT"/>
                <a:ea typeface="Source Sans Pro"/>
                <a:cs typeface="Source Sans Pro" pitchFamily="34" charset="-120"/>
              </a:rPr>
              <a:t>, </a:t>
            </a:r>
            <a:r>
              <a:rPr lang="en-US" err="1">
                <a:solidFill>
                  <a:srgbClr val="000000"/>
                </a:solidFill>
                <a:latin typeface="Gill Sans MT"/>
                <a:ea typeface="Source Sans Pro"/>
                <a:cs typeface="Source Sans Pro" pitchFamily="34" charset="-120"/>
              </a:rPr>
              <a:t>аналіз</a:t>
            </a:r>
            <a:r>
              <a:rPr lang="en-US">
                <a:solidFill>
                  <a:srgbClr val="000000"/>
                </a:solidFill>
                <a:latin typeface="Gill Sans MT"/>
                <a:ea typeface="Source Sans Pro"/>
                <a:cs typeface="Source Sans Pro" pitchFamily="34" charset="-120"/>
              </a:rPr>
              <a:t> </a:t>
            </a:r>
            <a:r>
              <a:rPr lang="en-US" err="1">
                <a:solidFill>
                  <a:srgbClr val="000000"/>
                </a:solidFill>
                <a:latin typeface="Gill Sans MT"/>
                <a:ea typeface="Source Sans Pro"/>
                <a:cs typeface="Source Sans Pro" pitchFamily="34" charset="-120"/>
              </a:rPr>
              <a:t>рентабельності</a:t>
            </a:r>
            <a:r>
              <a:rPr lang="en-US">
                <a:solidFill>
                  <a:srgbClr val="000000"/>
                </a:solidFill>
                <a:latin typeface="Gill Sans MT"/>
                <a:ea typeface="Source Sans Pro"/>
                <a:cs typeface="Source Sans Pro" pitchFamily="34" charset="-120"/>
              </a:rPr>
              <a:t>.</a:t>
            </a:r>
            <a:endParaRPr lang="uk-UA"/>
          </a:p>
        </p:txBody>
      </p:sp>
      <p:sp>
        <p:nvSpPr>
          <p:cNvPr id="2" name="Text 2">
            <a:extLst>
              <a:ext uri="{FF2B5EF4-FFF2-40B4-BE49-F238E27FC236}">
                <a16:creationId xmlns:a16="http://schemas.microsoft.com/office/drawing/2014/main" id="{42856636-5C63-FB03-8EDF-A9033334FCF6}"/>
              </a:ext>
            </a:extLst>
          </p:cNvPr>
          <p:cNvSpPr/>
          <p:nvPr/>
        </p:nvSpPr>
        <p:spPr>
          <a:xfrm>
            <a:off x="1310463" y="5271043"/>
            <a:ext cx="3367612" cy="3319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uk-UA" sz="2000">
                <a:solidFill>
                  <a:srgbClr val="000000"/>
                </a:solidFill>
                <a:latin typeface="Lora"/>
              </a:rPr>
              <a:t>Предмет дослідження</a:t>
            </a:r>
            <a:endParaRPr lang="uk-UA"/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30686A40-E71B-B6C5-074A-CEE4D250600F}"/>
              </a:ext>
            </a:extLst>
          </p:cNvPr>
          <p:cNvSpPr/>
          <p:nvPr/>
        </p:nvSpPr>
        <p:spPr>
          <a:xfrm>
            <a:off x="5747991" y="2478691"/>
            <a:ext cx="3488180" cy="17592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err="1">
                <a:solidFill>
                  <a:srgbClr val="000000"/>
                </a:solidFill>
                <a:latin typeface="Source Sans Pro"/>
                <a:ea typeface="Source Sans Pro"/>
                <a:cs typeface="Source Sans Pro" pitchFamily="34" charset="-120"/>
              </a:rPr>
              <a:t>Стратегія</a:t>
            </a:r>
            <a:r>
              <a:rPr lang="en-US">
                <a:solidFill>
                  <a:srgbClr val="000000"/>
                </a:solidFill>
                <a:latin typeface="Source Sans Pro"/>
                <a:ea typeface="Source Sans Pro"/>
                <a:cs typeface="Source Sans Pro" pitchFamily="34" charset="-120"/>
              </a:rPr>
              <a:t> </a:t>
            </a:r>
            <a:r>
              <a:rPr lang="en-US" err="1">
                <a:solidFill>
                  <a:srgbClr val="000000"/>
                </a:solidFill>
                <a:latin typeface="Source Sans Pro"/>
                <a:ea typeface="Source Sans Pro"/>
                <a:cs typeface="Source Sans Pro" pitchFamily="34" charset="-120"/>
              </a:rPr>
              <a:t>створення</a:t>
            </a:r>
            <a:r>
              <a:rPr lang="en-US">
                <a:solidFill>
                  <a:srgbClr val="000000"/>
                </a:solidFill>
                <a:latin typeface="Source Sans Pro"/>
                <a:ea typeface="Source Sans Pro"/>
                <a:cs typeface="Source Sans Pro" pitchFamily="34" charset="-120"/>
              </a:rPr>
              <a:t> </a:t>
            </a:r>
            <a:r>
              <a:rPr lang="en-US" err="1">
                <a:solidFill>
                  <a:srgbClr val="000000"/>
                </a:solidFill>
                <a:latin typeface="Source Sans Pro"/>
                <a:ea typeface="Source Sans Pro"/>
                <a:cs typeface="Source Sans Pro" pitchFamily="34" charset="-120"/>
              </a:rPr>
              <a:t>та</a:t>
            </a:r>
            <a:r>
              <a:rPr lang="en-US">
                <a:solidFill>
                  <a:srgbClr val="000000"/>
                </a:solidFill>
                <a:latin typeface="Source Sans Pro"/>
                <a:ea typeface="Source Sans Pro"/>
                <a:cs typeface="Source Sans Pro" pitchFamily="34" charset="-120"/>
              </a:rPr>
              <a:t> </a:t>
            </a:r>
            <a:r>
              <a:rPr lang="en-US" err="1">
                <a:solidFill>
                  <a:srgbClr val="000000"/>
                </a:solidFill>
                <a:latin typeface="Source Sans Pro"/>
                <a:ea typeface="Source Sans Pro"/>
                <a:cs typeface="Source Sans Pro" pitchFamily="34" charset="-120"/>
              </a:rPr>
              <a:t>розвитку</a:t>
            </a:r>
            <a:r>
              <a:rPr lang="en-US">
                <a:solidFill>
                  <a:srgbClr val="000000"/>
                </a:solidFill>
                <a:latin typeface="Source Sans Pro"/>
                <a:ea typeface="Source Sans Pro"/>
                <a:cs typeface="Source Sans Pro" pitchFamily="34" charset="-120"/>
              </a:rPr>
              <a:t> </a:t>
            </a:r>
            <a:r>
              <a:rPr lang="en-US" err="1">
                <a:solidFill>
                  <a:srgbClr val="000000"/>
                </a:solidFill>
                <a:latin typeface="Source Sans Pro"/>
                <a:ea typeface="Source Sans Pro"/>
                <a:cs typeface="Source Sans Pro" pitchFamily="34" charset="-120"/>
              </a:rPr>
              <a:t>кав'ярні</a:t>
            </a:r>
            <a:r>
              <a:rPr lang="en-US">
                <a:solidFill>
                  <a:srgbClr val="000000"/>
                </a:solidFill>
                <a:latin typeface="Source Sans Pro"/>
                <a:ea typeface="Source Sans Pro"/>
                <a:cs typeface="Source Sans Pro" pitchFamily="34" charset="-120"/>
              </a:rPr>
              <a:t>, </a:t>
            </a:r>
            <a:r>
              <a:rPr lang="en-US" err="1">
                <a:solidFill>
                  <a:srgbClr val="000000"/>
                </a:solidFill>
                <a:latin typeface="Source Sans Pro"/>
                <a:ea typeface="Source Sans Pro"/>
                <a:cs typeface="Source Sans Pro" pitchFamily="34" charset="-120"/>
              </a:rPr>
              <a:t>що</a:t>
            </a:r>
            <a:r>
              <a:rPr lang="en-US">
                <a:solidFill>
                  <a:srgbClr val="000000"/>
                </a:solidFill>
                <a:latin typeface="Source Sans Pro"/>
                <a:ea typeface="Source Sans Pro"/>
                <a:cs typeface="Source Sans Pro" pitchFamily="34" charset="-120"/>
              </a:rPr>
              <a:t> </a:t>
            </a:r>
            <a:r>
              <a:rPr lang="en-US" err="1">
                <a:solidFill>
                  <a:srgbClr val="000000"/>
                </a:solidFill>
                <a:latin typeface="Source Sans Pro"/>
                <a:ea typeface="Source Sans Pro"/>
                <a:cs typeface="Source Sans Pro" pitchFamily="34" charset="-120"/>
              </a:rPr>
              <a:t>охоплює</a:t>
            </a:r>
            <a:r>
              <a:rPr lang="en-US">
                <a:solidFill>
                  <a:srgbClr val="000000"/>
                </a:solidFill>
                <a:latin typeface="Source Sans Pro"/>
                <a:ea typeface="Source Sans Pro"/>
                <a:cs typeface="Source Sans Pro" pitchFamily="34" charset="-120"/>
              </a:rPr>
              <a:t> </a:t>
            </a:r>
            <a:r>
              <a:rPr lang="en-US" err="1">
                <a:solidFill>
                  <a:srgbClr val="000000"/>
                </a:solidFill>
                <a:latin typeface="Source Sans Pro"/>
                <a:ea typeface="Source Sans Pro"/>
                <a:cs typeface="Source Sans Pro" pitchFamily="34" charset="-120"/>
              </a:rPr>
              <a:t>основні</a:t>
            </a:r>
            <a:r>
              <a:rPr lang="en-US">
                <a:solidFill>
                  <a:srgbClr val="000000"/>
                </a:solidFill>
                <a:latin typeface="Source Sans Pro"/>
                <a:ea typeface="Source Sans Pro"/>
                <a:cs typeface="Source Sans Pro" pitchFamily="34" charset="-120"/>
              </a:rPr>
              <a:t> </a:t>
            </a:r>
            <a:r>
              <a:rPr lang="en-US" err="1">
                <a:solidFill>
                  <a:srgbClr val="000000"/>
                </a:solidFill>
                <a:latin typeface="Source Sans Pro"/>
                <a:ea typeface="Source Sans Pro"/>
                <a:cs typeface="Source Sans Pro" pitchFamily="34" charset="-120"/>
              </a:rPr>
              <a:t>бізнес-процеси</a:t>
            </a:r>
            <a:r>
              <a:rPr lang="en-US">
                <a:solidFill>
                  <a:srgbClr val="000000"/>
                </a:solidFill>
                <a:latin typeface="Source Sans Pro"/>
                <a:ea typeface="Source Sans Pro"/>
                <a:cs typeface="Source Sans Pro" pitchFamily="34" charset="-120"/>
              </a:rPr>
              <a:t> </a:t>
            </a:r>
            <a:r>
              <a:rPr lang="en-US" err="1">
                <a:solidFill>
                  <a:srgbClr val="000000"/>
                </a:solidFill>
                <a:latin typeface="Source Sans Pro"/>
                <a:ea typeface="Source Sans Pro"/>
                <a:cs typeface="Source Sans Pro" pitchFamily="34" charset="-120"/>
              </a:rPr>
              <a:t>від</a:t>
            </a:r>
            <a:r>
              <a:rPr lang="en-US">
                <a:solidFill>
                  <a:srgbClr val="000000"/>
                </a:solidFill>
                <a:latin typeface="Source Sans Pro"/>
                <a:ea typeface="Source Sans Pro"/>
                <a:cs typeface="Source Sans Pro" pitchFamily="34" charset="-120"/>
              </a:rPr>
              <a:t> </a:t>
            </a:r>
            <a:r>
              <a:rPr lang="en-US" err="1">
                <a:solidFill>
                  <a:srgbClr val="000000"/>
                </a:solidFill>
                <a:latin typeface="Source Sans Pro"/>
                <a:ea typeface="Source Sans Pro"/>
                <a:cs typeface="Source Sans Pro" pitchFamily="34" charset="-120"/>
              </a:rPr>
              <a:t>закупівель</a:t>
            </a:r>
            <a:r>
              <a:rPr lang="en-US">
                <a:solidFill>
                  <a:srgbClr val="000000"/>
                </a:solidFill>
                <a:latin typeface="Source Sans Pro"/>
                <a:ea typeface="Source Sans Pro"/>
                <a:cs typeface="Source Sans Pro" pitchFamily="34" charset="-120"/>
              </a:rPr>
              <a:t> </a:t>
            </a:r>
            <a:r>
              <a:rPr lang="en-US" err="1">
                <a:solidFill>
                  <a:srgbClr val="000000"/>
                </a:solidFill>
                <a:latin typeface="Source Sans Pro"/>
                <a:ea typeface="Source Sans Pro"/>
                <a:cs typeface="Source Sans Pro" pitchFamily="34" charset="-120"/>
              </a:rPr>
              <a:t>до</a:t>
            </a:r>
            <a:r>
              <a:rPr lang="en-US">
                <a:solidFill>
                  <a:srgbClr val="000000"/>
                </a:solidFill>
                <a:latin typeface="Source Sans Pro"/>
                <a:ea typeface="Source Sans Pro"/>
                <a:cs typeface="Source Sans Pro" pitchFamily="34" charset="-120"/>
              </a:rPr>
              <a:t> </a:t>
            </a:r>
            <a:r>
              <a:rPr lang="en-US" err="1">
                <a:solidFill>
                  <a:srgbClr val="000000"/>
                </a:solidFill>
                <a:latin typeface="Source Sans Pro"/>
                <a:ea typeface="Source Sans Pro"/>
                <a:cs typeface="Source Sans Pro" pitchFamily="34" charset="-120"/>
              </a:rPr>
              <a:t>обслуговування</a:t>
            </a:r>
            <a:r>
              <a:rPr lang="en-US">
                <a:solidFill>
                  <a:srgbClr val="000000"/>
                </a:solidFill>
                <a:latin typeface="Source Sans Pro"/>
                <a:ea typeface="Source Sans Pro"/>
                <a:cs typeface="Source Sans Pro" pitchFamily="34" charset="-120"/>
              </a:rPr>
              <a:t> </a:t>
            </a:r>
            <a:r>
              <a:rPr lang="en-US" err="1">
                <a:solidFill>
                  <a:srgbClr val="000000"/>
                </a:solidFill>
                <a:latin typeface="Source Sans Pro"/>
                <a:ea typeface="Source Sans Pro"/>
                <a:cs typeface="Source Sans Pro" pitchFamily="34" charset="-120"/>
              </a:rPr>
              <a:t>клієнтів</a:t>
            </a:r>
            <a:r>
              <a:rPr lang="en-US">
                <a:solidFill>
                  <a:srgbClr val="000000"/>
                </a:solidFill>
                <a:latin typeface="Source Sans Pro"/>
                <a:ea typeface="Source Sans Pro"/>
                <a:cs typeface="Source Sans Pro" pitchFamily="34" charset="-120"/>
              </a:rPr>
              <a:t>.</a:t>
            </a:r>
            <a:endParaRPr lang="uk-UA">
              <a:solidFill>
                <a:srgbClr val="000000"/>
              </a:solidFill>
            </a:endParaRPr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621CC81F-ECC6-0F4D-187E-7C4FE73283F8}"/>
              </a:ext>
            </a:extLst>
          </p:cNvPr>
          <p:cNvSpPr/>
          <p:nvPr/>
        </p:nvSpPr>
        <p:spPr>
          <a:xfrm>
            <a:off x="7750303" y="5245928"/>
            <a:ext cx="5920558" cy="1799693"/>
          </a:xfrm>
          <a:prstGeom prst="roundRect">
            <a:avLst>
              <a:gd name="adj" fmla="val 1691"/>
            </a:avLst>
          </a:prstGeom>
          <a:solidFill>
            <a:srgbClr val="F3E7D4"/>
          </a:solidFill>
          <a:ln/>
        </p:spPr>
        <p:txBody>
          <a:bodyPr lIns="91440" tIns="45720" rIns="91440" bIns="45720" anchor="t"/>
          <a:lstStyle/>
          <a:p>
            <a:pPr rtl="0"/>
            <a:r>
              <a:rPr lang="en-US" sz="1800">
                <a:latin typeface="Source Sans Pro"/>
                <a:ea typeface="Segoe UI"/>
                <a:cs typeface="Segoe UI"/>
              </a:rPr>
              <a:t>​</a:t>
            </a:r>
            <a:endParaRPr lang="uk-UA"/>
          </a:p>
        </p:txBody>
      </p:sp>
      <p:sp>
        <p:nvSpPr>
          <p:cNvPr id="12" name="Text 3">
            <a:extLst>
              <a:ext uri="{FF2B5EF4-FFF2-40B4-BE49-F238E27FC236}">
                <a16:creationId xmlns:a16="http://schemas.microsoft.com/office/drawing/2014/main" id="{2426D18E-805D-1C4A-3B29-36297EF26366}"/>
              </a:ext>
            </a:extLst>
          </p:cNvPr>
          <p:cNvSpPr/>
          <p:nvPr/>
        </p:nvSpPr>
        <p:spPr>
          <a:xfrm>
            <a:off x="8087779" y="5732879"/>
            <a:ext cx="5222850" cy="16920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err="1">
                <a:latin typeface="Source Sans Pro"/>
                <a:ea typeface="+mn-lt"/>
                <a:cs typeface="+mn-lt"/>
              </a:rPr>
              <a:t>Розробити</a:t>
            </a:r>
            <a:r>
              <a:rPr lang="en-US">
                <a:latin typeface="Source Sans Pro"/>
                <a:ea typeface="+mn-lt"/>
                <a:cs typeface="+mn-lt"/>
              </a:rPr>
              <a:t> </a:t>
            </a:r>
            <a:r>
              <a:rPr lang="en-US" err="1">
                <a:latin typeface="Source Sans Pro"/>
                <a:ea typeface="+mn-lt"/>
                <a:cs typeface="+mn-lt"/>
              </a:rPr>
              <a:t>комплексну</a:t>
            </a:r>
            <a:r>
              <a:rPr lang="en-US">
                <a:latin typeface="Source Sans Pro"/>
                <a:ea typeface="+mn-lt"/>
                <a:cs typeface="+mn-lt"/>
              </a:rPr>
              <a:t> </a:t>
            </a:r>
            <a:r>
              <a:rPr lang="en-US" err="1">
                <a:latin typeface="Source Sans Pro"/>
                <a:ea typeface="+mn-lt"/>
                <a:cs typeface="+mn-lt"/>
              </a:rPr>
              <a:t>стратегію</a:t>
            </a:r>
            <a:r>
              <a:rPr lang="en-US">
                <a:latin typeface="Source Sans Pro"/>
                <a:ea typeface="+mn-lt"/>
                <a:cs typeface="+mn-lt"/>
              </a:rPr>
              <a:t> </a:t>
            </a:r>
            <a:r>
              <a:rPr lang="en-US" err="1">
                <a:latin typeface="Source Sans Pro"/>
                <a:ea typeface="+mn-lt"/>
                <a:cs typeface="+mn-lt"/>
              </a:rPr>
              <a:t>відкриття</a:t>
            </a:r>
            <a:r>
              <a:rPr lang="en-US">
                <a:latin typeface="Source Sans Pro"/>
                <a:ea typeface="+mn-lt"/>
                <a:cs typeface="+mn-lt"/>
              </a:rPr>
              <a:t> </a:t>
            </a:r>
            <a:r>
              <a:rPr lang="en-US" err="1">
                <a:latin typeface="Source Sans Pro"/>
                <a:ea typeface="+mn-lt"/>
                <a:cs typeface="+mn-lt"/>
              </a:rPr>
              <a:t>кав'ярні</a:t>
            </a:r>
            <a:r>
              <a:rPr lang="en-US">
                <a:latin typeface="Source Sans Pro"/>
                <a:ea typeface="+mn-lt"/>
                <a:cs typeface="+mn-lt"/>
              </a:rPr>
              <a:t> Coffee Beans</a:t>
            </a:r>
            <a:endParaRPr lang="uk-UA">
              <a:latin typeface="Source Sans Pro"/>
            </a:endParaRPr>
          </a:p>
        </p:txBody>
      </p:sp>
      <p:sp>
        <p:nvSpPr>
          <p:cNvPr id="13" name="Text 2">
            <a:extLst>
              <a:ext uri="{FF2B5EF4-FFF2-40B4-BE49-F238E27FC236}">
                <a16:creationId xmlns:a16="http://schemas.microsoft.com/office/drawing/2014/main" id="{80B23E09-9BFD-45D5-26F9-AD8B2B8CC680}"/>
              </a:ext>
            </a:extLst>
          </p:cNvPr>
          <p:cNvSpPr/>
          <p:nvPr/>
        </p:nvSpPr>
        <p:spPr>
          <a:xfrm>
            <a:off x="8087780" y="5284489"/>
            <a:ext cx="3367612" cy="318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uk-UA" sz="2000">
                <a:solidFill>
                  <a:srgbClr val="000000"/>
                </a:solidFill>
                <a:latin typeface="Lora"/>
              </a:rPr>
              <a:t>Мета</a:t>
            </a:r>
            <a:endParaRPr lang="uk-U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568581-703B-A1EF-3ACD-C68CDEB5A114}"/>
              </a:ext>
            </a:extLst>
          </p:cNvPr>
          <p:cNvSpPr txBox="1"/>
          <p:nvPr/>
        </p:nvSpPr>
        <p:spPr>
          <a:xfrm>
            <a:off x="14278707" y="7706380"/>
            <a:ext cx="269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9A0AC1F-E1A4-4F5A-B1F4-98C83A25744C}" type="slidenum">
              <a:rPr lang="uk-UA" sz="2400" smtClean="0"/>
              <a:pPr algn="ctr"/>
              <a:t>2</a:t>
            </a:fld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560994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283FBE-3BD6-FD98-51B7-E56F802486E3}"/>
              </a:ext>
            </a:extLst>
          </p:cNvPr>
          <p:cNvSpPr txBox="1"/>
          <p:nvPr/>
        </p:nvSpPr>
        <p:spPr>
          <a:xfrm>
            <a:off x="889687" y="1353065"/>
            <a:ext cx="13468863" cy="56007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endParaRPr lang="en-US" b="1"/>
          </a:p>
          <a:p>
            <a:pPr>
              <a:lnSpc>
                <a:spcPct val="150000"/>
              </a:lnSpc>
            </a:pPr>
            <a:r>
              <a:rPr lang="en-US" sz="3200">
                <a:latin typeface="Source Sans Pro"/>
                <a:ea typeface="Source Sans Pro"/>
              </a:rPr>
              <a:t>  </a:t>
            </a:r>
            <a:r>
              <a:rPr lang="en-US" sz="3200" err="1">
                <a:latin typeface="Source Sans Pro"/>
                <a:ea typeface="Source Sans Pro"/>
              </a:rPr>
              <a:t>Аналіз</a:t>
            </a:r>
            <a:r>
              <a:rPr lang="en-US" sz="3200">
                <a:latin typeface="Source Sans Pro"/>
                <a:ea typeface="Source Sans Pro"/>
              </a:rPr>
              <a:t> </a:t>
            </a:r>
            <a:r>
              <a:rPr lang="en-US" sz="3200" err="1">
                <a:latin typeface="Source Sans Pro"/>
                <a:ea typeface="Source Sans Pro"/>
              </a:rPr>
              <a:t>ринку</a:t>
            </a:r>
            <a:r>
              <a:rPr lang="en-US" sz="3200">
                <a:latin typeface="Source Sans Pro"/>
                <a:ea typeface="Source Sans Pro"/>
              </a:rPr>
              <a:t>, </a:t>
            </a:r>
            <a:r>
              <a:rPr lang="en-US" sz="3200" err="1">
                <a:latin typeface="Source Sans Pro"/>
                <a:ea typeface="Source Sans Pro"/>
              </a:rPr>
              <a:t>конкурентів</a:t>
            </a:r>
            <a:r>
              <a:rPr lang="en-US" sz="3200">
                <a:latin typeface="Source Sans Pro"/>
                <a:ea typeface="Source Sans Pro"/>
              </a:rPr>
              <a:t> і </a:t>
            </a:r>
            <a:r>
              <a:rPr lang="en-US" sz="3200" err="1">
                <a:latin typeface="Source Sans Pro"/>
                <a:ea typeface="Source Sans Pro"/>
              </a:rPr>
              <a:t>цільової</a:t>
            </a:r>
            <a:r>
              <a:rPr lang="en-US" sz="3200">
                <a:latin typeface="Source Sans Pro"/>
                <a:ea typeface="Source Sans Pro"/>
              </a:rPr>
              <a:t> </a:t>
            </a:r>
            <a:r>
              <a:rPr lang="en-US" sz="3200" err="1">
                <a:latin typeface="Source Sans Pro"/>
                <a:ea typeface="Source Sans Pro"/>
              </a:rPr>
              <a:t>аудиторії</a:t>
            </a:r>
            <a:endParaRPr lang="en-US" sz="3200">
              <a:latin typeface="Source Sans Pro"/>
              <a:ea typeface="Source Sans Pro"/>
            </a:endParaRPr>
          </a:p>
          <a:p>
            <a:pPr>
              <a:lnSpc>
                <a:spcPct val="150000"/>
              </a:lnSpc>
            </a:pPr>
            <a:r>
              <a:rPr lang="en-US" sz="3200">
                <a:latin typeface="Source Sans Pro"/>
                <a:ea typeface="Source Sans Pro"/>
              </a:rPr>
              <a:t>  </a:t>
            </a:r>
            <a:r>
              <a:rPr lang="en-US" sz="3200" err="1">
                <a:latin typeface="Source Sans Pro"/>
                <a:ea typeface="Source Sans Pro"/>
              </a:rPr>
              <a:t>Декомпозиція</a:t>
            </a:r>
            <a:r>
              <a:rPr lang="en-US" sz="3200">
                <a:latin typeface="Source Sans Pro"/>
                <a:ea typeface="Source Sans Pro"/>
              </a:rPr>
              <a:t> </a:t>
            </a:r>
            <a:r>
              <a:rPr lang="en-US" sz="3200" err="1">
                <a:latin typeface="Source Sans Pro"/>
                <a:ea typeface="Source Sans Pro"/>
              </a:rPr>
              <a:t>процесів</a:t>
            </a:r>
            <a:r>
              <a:rPr lang="en-US" sz="3200">
                <a:latin typeface="Source Sans Pro"/>
                <a:ea typeface="Source Sans Pro"/>
              </a:rPr>
              <a:t>: </a:t>
            </a:r>
            <a:r>
              <a:rPr lang="en-US" sz="3200" err="1">
                <a:latin typeface="Source Sans Pro"/>
                <a:ea typeface="Source Sans Pro"/>
              </a:rPr>
              <a:t>сайт</a:t>
            </a:r>
            <a:r>
              <a:rPr lang="en-US" sz="3200">
                <a:latin typeface="Source Sans Pro"/>
                <a:ea typeface="Source Sans Pro"/>
              </a:rPr>
              <a:t>, </a:t>
            </a:r>
            <a:r>
              <a:rPr lang="en-US" sz="3200" err="1">
                <a:latin typeface="Source Sans Pro"/>
                <a:ea typeface="Source Sans Pro"/>
              </a:rPr>
              <a:t>закупівлі</a:t>
            </a:r>
            <a:r>
              <a:rPr lang="en-US" sz="3200">
                <a:latin typeface="Source Sans Pro"/>
                <a:ea typeface="Source Sans Pro"/>
              </a:rPr>
              <a:t>, </a:t>
            </a:r>
            <a:r>
              <a:rPr lang="en-US" sz="3200" err="1">
                <a:latin typeface="Source Sans Pro"/>
                <a:ea typeface="Source Sans Pro"/>
              </a:rPr>
              <a:t>обслуговування</a:t>
            </a:r>
            <a:r>
              <a:rPr lang="en-US" sz="3200">
                <a:latin typeface="Source Sans Pro"/>
                <a:ea typeface="Source Sans Pro"/>
              </a:rPr>
              <a:t> </a:t>
            </a:r>
            <a:r>
              <a:rPr lang="en-US" sz="3200" err="1">
                <a:latin typeface="Source Sans Pro"/>
                <a:ea typeface="Source Sans Pro"/>
              </a:rPr>
              <a:t>клієнтів</a:t>
            </a:r>
            <a:endParaRPr lang="en-US" sz="3200">
              <a:latin typeface="Source Sans Pro"/>
              <a:ea typeface="Source Sans Pro"/>
            </a:endParaRPr>
          </a:p>
          <a:p>
            <a:pPr>
              <a:lnSpc>
                <a:spcPct val="150000"/>
              </a:lnSpc>
            </a:pPr>
            <a:r>
              <a:rPr lang="en-US" sz="3200">
                <a:latin typeface="Source Sans Pro"/>
                <a:ea typeface="Source Sans Pro"/>
              </a:rPr>
              <a:t>  </a:t>
            </a:r>
            <a:r>
              <a:rPr lang="en-US" sz="3200" err="1">
                <a:latin typeface="Source Sans Pro"/>
                <a:ea typeface="Source Sans Pro"/>
              </a:rPr>
              <a:t>Розробка</a:t>
            </a:r>
            <a:r>
              <a:rPr lang="en-US" sz="3200">
                <a:latin typeface="Source Sans Pro"/>
                <a:ea typeface="Source Sans Pro"/>
              </a:rPr>
              <a:t> </a:t>
            </a:r>
            <a:r>
              <a:rPr lang="en-US" sz="3200" err="1">
                <a:latin typeface="Source Sans Pro"/>
                <a:ea typeface="Source Sans Pro"/>
              </a:rPr>
              <a:t>діаграми</a:t>
            </a:r>
            <a:r>
              <a:rPr lang="en-US" sz="3200">
                <a:latin typeface="Source Sans Pro"/>
                <a:ea typeface="Source Sans Pro"/>
              </a:rPr>
              <a:t> </a:t>
            </a:r>
            <a:r>
              <a:rPr lang="en-US" sz="3200" err="1">
                <a:latin typeface="Source Sans Pro"/>
                <a:ea typeface="Source Sans Pro"/>
              </a:rPr>
              <a:t>Ганта</a:t>
            </a:r>
            <a:r>
              <a:rPr lang="en-US" sz="3200">
                <a:latin typeface="Source Sans Pro"/>
                <a:ea typeface="Source Sans Pro"/>
              </a:rPr>
              <a:t> </a:t>
            </a:r>
            <a:r>
              <a:rPr lang="en-US" sz="3200" err="1">
                <a:latin typeface="Source Sans Pro"/>
                <a:ea typeface="Source Sans Pro"/>
              </a:rPr>
              <a:t>та</a:t>
            </a:r>
            <a:r>
              <a:rPr lang="en-US" sz="3200">
                <a:latin typeface="Source Sans Pro"/>
                <a:ea typeface="Source Sans Pro"/>
              </a:rPr>
              <a:t> Use Case</a:t>
            </a:r>
          </a:p>
          <a:p>
            <a:pPr>
              <a:lnSpc>
                <a:spcPct val="150000"/>
              </a:lnSpc>
            </a:pPr>
            <a:r>
              <a:rPr lang="en-US" sz="3200">
                <a:latin typeface="Source Sans Pro"/>
                <a:ea typeface="Source Sans Pro"/>
              </a:rPr>
              <a:t>  </a:t>
            </a:r>
            <a:r>
              <a:rPr lang="en-US" sz="3200" err="1">
                <a:latin typeface="Source Sans Pro"/>
                <a:ea typeface="Source Sans Pro"/>
              </a:rPr>
              <a:t>Моделювання</a:t>
            </a:r>
            <a:r>
              <a:rPr lang="en-US" sz="3200">
                <a:latin typeface="Source Sans Pro"/>
                <a:ea typeface="Source Sans Pro"/>
              </a:rPr>
              <a:t> </a:t>
            </a:r>
            <a:r>
              <a:rPr lang="en-US" sz="3200" err="1">
                <a:latin typeface="Source Sans Pro"/>
                <a:ea typeface="Source Sans Pro"/>
              </a:rPr>
              <a:t>потоків</a:t>
            </a:r>
            <a:r>
              <a:rPr lang="en-US" sz="3200">
                <a:latin typeface="Source Sans Pro"/>
                <a:ea typeface="Source Sans Pro"/>
              </a:rPr>
              <a:t> </a:t>
            </a:r>
            <a:r>
              <a:rPr lang="en-US" sz="3200" err="1">
                <a:latin typeface="Source Sans Pro"/>
                <a:ea typeface="Source Sans Pro"/>
              </a:rPr>
              <a:t>даних</a:t>
            </a:r>
            <a:r>
              <a:rPr lang="en-US" sz="3200">
                <a:latin typeface="Source Sans Pro"/>
                <a:ea typeface="Source Sans Pro"/>
              </a:rPr>
              <a:t> (DFD)</a:t>
            </a:r>
          </a:p>
          <a:p>
            <a:pPr>
              <a:lnSpc>
                <a:spcPct val="150000"/>
              </a:lnSpc>
            </a:pPr>
            <a:r>
              <a:rPr lang="en-US" sz="3200">
                <a:latin typeface="Source Sans Pro"/>
                <a:ea typeface="Source Sans Pro"/>
              </a:rPr>
              <a:t>  </a:t>
            </a:r>
            <a:r>
              <a:rPr lang="en-US" sz="3200" err="1">
                <a:latin typeface="Source Sans Pro"/>
                <a:ea typeface="Source Sans Pro"/>
              </a:rPr>
              <a:t>Фінансові</a:t>
            </a:r>
            <a:r>
              <a:rPr lang="en-US" sz="3200">
                <a:latin typeface="Source Sans Pro"/>
                <a:ea typeface="Source Sans Pro"/>
              </a:rPr>
              <a:t> </a:t>
            </a:r>
            <a:r>
              <a:rPr lang="en-US" sz="3200" err="1">
                <a:latin typeface="Source Sans Pro"/>
                <a:ea typeface="Source Sans Pro"/>
              </a:rPr>
              <a:t>розрахунки</a:t>
            </a:r>
            <a:r>
              <a:rPr lang="en-US" sz="3200">
                <a:latin typeface="Source Sans Pro"/>
                <a:ea typeface="Source Sans Pro"/>
              </a:rPr>
              <a:t> </a:t>
            </a:r>
            <a:r>
              <a:rPr lang="en-US" sz="3200" err="1">
                <a:latin typeface="Source Sans Pro"/>
                <a:ea typeface="Source Sans Pro"/>
              </a:rPr>
              <a:t>запуску</a:t>
            </a:r>
            <a:r>
              <a:rPr lang="en-US" sz="3200">
                <a:latin typeface="Source Sans Pro"/>
                <a:ea typeface="Source Sans Pro"/>
              </a:rPr>
              <a:t> </a:t>
            </a:r>
            <a:r>
              <a:rPr lang="en-US" sz="3200" err="1">
                <a:latin typeface="Source Sans Pro"/>
                <a:ea typeface="Source Sans Pro"/>
              </a:rPr>
              <a:t>та</a:t>
            </a:r>
            <a:r>
              <a:rPr lang="en-US" sz="3200">
                <a:latin typeface="Source Sans Pro"/>
                <a:ea typeface="Source Sans Pro"/>
              </a:rPr>
              <a:t> </a:t>
            </a:r>
            <a:r>
              <a:rPr lang="en-US" sz="3200" err="1">
                <a:latin typeface="Source Sans Pro"/>
                <a:ea typeface="Source Sans Pro"/>
              </a:rPr>
              <a:t>моделювання</a:t>
            </a:r>
            <a:r>
              <a:rPr lang="en-US" sz="3200">
                <a:latin typeface="Source Sans Pro"/>
                <a:ea typeface="Source Sans Pro"/>
              </a:rPr>
              <a:t> </a:t>
            </a:r>
            <a:r>
              <a:rPr lang="en-US" sz="3200" err="1">
                <a:latin typeface="Source Sans Pro"/>
                <a:ea typeface="Source Sans Pro"/>
              </a:rPr>
              <a:t>прибутковості</a:t>
            </a:r>
            <a:endParaRPr lang="en-US" sz="3200">
              <a:latin typeface="Source Sans Pro"/>
              <a:ea typeface="Source Sans Pro"/>
            </a:endParaRPr>
          </a:p>
          <a:p>
            <a:pPr>
              <a:lnSpc>
                <a:spcPct val="150000"/>
              </a:lnSpc>
            </a:pPr>
            <a:r>
              <a:rPr lang="en-US" sz="3200">
                <a:latin typeface="Source Sans Pro"/>
                <a:ea typeface="Source Sans Pro"/>
              </a:rPr>
              <a:t>  </a:t>
            </a:r>
            <a:r>
              <a:rPr lang="en-US" sz="3200" err="1">
                <a:latin typeface="Source Sans Pro"/>
                <a:ea typeface="Source Sans Pro"/>
              </a:rPr>
              <a:t>Побудова</a:t>
            </a:r>
            <a:r>
              <a:rPr lang="en-US" sz="3200">
                <a:latin typeface="Source Sans Pro"/>
                <a:ea typeface="Source Sans Pro"/>
              </a:rPr>
              <a:t> UML-</a:t>
            </a:r>
            <a:r>
              <a:rPr lang="en-US" sz="3200" err="1">
                <a:latin typeface="Source Sans Pro"/>
                <a:ea typeface="Source Sans Pro"/>
              </a:rPr>
              <a:t>діаграми</a:t>
            </a:r>
            <a:r>
              <a:rPr lang="en-US" sz="3200">
                <a:latin typeface="Source Sans Pro"/>
                <a:ea typeface="Source Sans Pro"/>
              </a:rPr>
              <a:t> </a:t>
            </a:r>
            <a:r>
              <a:rPr lang="en-US" sz="3200" err="1">
                <a:latin typeface="Source Sans Pro"/>
                <a:ea typeface="Source Sans Pro"/>
              </a:rPr>
              <a:t>класів</a:t>
            </a:r>
            <a:endParaRPr lang="en-US" sz="3200">
              <a:latin typeface="Source Sans Pro"/>
              <a:ea typeface="Source Sans Pro"/>
            </a:endParaRPr>
          </a:p>
          <a:p>
            <a:pPr>
              <a:lnSpc>
                <a:spcPct val="150000"/>
              </a:lnSpc>
            </a:pPr>
            <a:r>
              <a:rPr lang="en-US" sz="3200">
                <a:latin typeface="Source Sans Pro"/>
                <a:ea typeface="Source Sans Pro"/>
              </a:rPr>
              <a:t>  </a:t>
            </a:r>
            <a:r>
              <a:rPr lang="en-US" sz="3200" err="1">
                <a:latin typeface="Source Sans Pro"/>
                <a:ea typeface="Source Sans Pro"/>
              </a:rPr>
              <a:t>Написання</a:t>
            </a:r>
            <a:r>
              <a:rPr lang="en-US" sz="3200">
                <a:latin typeface="Source Sans Pro"/>
                <a:ea typeface="Source Sans Pro"/>
              </a:rPr>
              <a:t> </a:t>
            </a:r>
            <a:r>
              <a:rPr lang="en-US" sz="3200" err="1">
                <a:latin typeface="Source Sans Pro"/>
                <a:ea typeface="Source Sans Pro"/>
              </a:rPr>
              <a:t>коду</a:t>
            </a:r>
            <a:r>
              <a:rPr lang="en-US" sz="3200">
                <a:latin typeface="Source Sans Pro"/>
                <a:ea typeface="Source Sans Pro"/>
              </a:rPr>
              <a:t> </a:t>
            </a:r>
            <a:r>
              <a:rPr lang="en-US" sz="3200" err="1">
                <a:latin typeface="Source Sans Pro"/>
                <a:ea typeface="Source Sans Pro"/>
              </a:rPr>
              <a:t>для</a:t>
            </a:r>
            <a:r>
              <a:rPr lang="en-US" sz="3200">
                <a:latin typeface="Source Sans Pro"/>
                <a:ea typeface="Source Sans Pro"/>
              </a:rPr>
              <a:t> </a:t>
            </a:r>
            <a:r>
              <a:rPr lang="en-US" sz="3200" err="1">
                <a:latin typeface="Source Sans Pro"/>
                <a:ea typeface="Source Sans Pro"/>
              </a:rPr>
              <a:t>розрахунку</a:t>
            </a:r>
            <a:r>
              <a:rPr lang="en-US" sz="3200">
                <a:latin typeface="Source Sans Pro"/>
                <a:ea typeface="Source Sans Pro"/>
              </a:rPr>
              <a:t> </a:t>
            </a:r>
            <a:r>
              <a:rPr lang="en-US" sz="3200" err="1">
                <a:latin typeface="Source Sans Pro"/>
                <a:ea typeface="Source Sans Pro"/>
              </a:rPr>
              <a:t>розміщення</a:t>
            </a:r>
            <a:r>
              <a:rPr lang="en-US" sz="3200">
                <a:latin typeface="Source Sans Pro"/>
                <a:ea typeface="Source Sans Pro"/>
              </a:rPr>
              <a:t> </a:t>
            </a:r>
            <a:r>
              <a:rPr lang="en-US" sz="3200" err="1">
                <a:latin typeface="Source Sans Pro"/>
                <a:ea typeface="Source Sans Pro"/>
              </a:rPr>
              <a:t>запасів</a:t>
            </a:r>
            <a:endParaRPr lang="en-US" sz="3200">
              <a:latin typeface="Source Sans Pro"/>
              <a:ea typeface="Source Sans Pro"/>
            </a:endParaRPr>
          </a:p>
        </p:txBody>
      </p:sp>
      <p:sp>
        <p:nvSpPr>
          <p:cNvPr id="4" name="Text 0">
            <a:extLst>
              <a:ext uri="{FF2B5EF4-FFF2-40B4-BE49-F238E27FC236}">
                <a16:creationId xmlns:a16="http://schemas.microsoft.com/office/drawing/2014/main" id="{E600C4C0-58DA-58F8-91C6-3FEFD08A467C}"/>
              </a:ext>
            </a:extLst>
          </p:cNvPr>
          <p:cNvSpPr/>
          <p:nvPr/>
        </p:nvSpPr>
        <p:spPr>
          <a:xfrm>
            <a:off x="4925038" y="777194"/>
            <a:ext cx="4784947" cy="864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5500"/>
              </a:lnSpc>
            </a:pPr>
            <a:r>
              <a:rPr lang="en-US" sz="4400" err="1">
                <a:solidFill>
                  <a:srgbClr val="38512F"/>
                </a:solidFill>
                <a:ea typeface="+mn-lt"/>
                <a:cs typeface="+mn-lt"/>
              </a:rPr>
              <a:t>Ключові</a:t>
            </a:r>
            <a:r>
              <a:rPr lang="en-US" sz="4400">
                <a:solidFill>
                  <a:srgbClr val="38512F"/>
                </a:solidFill>
                <a:ea typeface="+mn-lt"/>
                <a:cs typeface="+mn-lt"/>
              </a:rPr>
              <a:t> </a:t>
            </a:r>
            <a:r>
              <a:rPr lang="en-US" sz="4400" err="1">
                <a:solidFill>
                  <a:srgbClr val="38512F"/>
                </a:solidFill>
                <a:ea typeface="+mn-lt"/>
                <a:cs typeface="+mn-lt"/>
              </a:rPr>
              <a:t>завдання</a:t>
            </a:r>
            <a:endParaRPr lang="en-US" sz="4400" err="1">
              <a:solidFill>
                <a:srgbClr val="38512F"/>
              </a:solidFill>
              <a:latin typeface="Gill Sans MT"/>
            </a:endParaRPr>
          </a:p>
        </p:txBody>
      </p:sp>
      <p:sp>
        <p:nvSpPr>
          <p:cNvPr id="10" name="Shape 3">
            <a:extLst>
              <a:ext uri="{FF2B5EF4-FFF2-40B4-BE49-F238E27FC236}">
                <a16:creationId xmlns:a16="http://schemas.microsoft.com/office/drawing/2014/main" id="{A489D503-E822-624B-43D7-91EC03D18892}"/>
              </a:ext>
            </a:extLst>
          </p:cNvPr>
          <p:cNvSpPr/>
          <p:nvPr/>
        </p:nvSpPr>
        <p:spPr>
          <a:xfrm>
            <a:off x="536703" y="2030347"/>
            <a:ext cx="464225" cy="464225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2" name="Text 4">
            <a:extLst>
              <a:ext uri="{FF2B5EF4-FFF2-40B4-BE49-F238E27FC236}">
                <a16:creationId xmlns:a16="http://schemas.microsoft.com/office/drawing/2014/main" id="{4075B3C1-C49E-7362-FE3C-854E7C8C2E55}"/>
              </a:ext>
            </a:extLst>
          </p:cNvPr>
          <p:cNvSpPr/>
          <p:nvPr/>
        </p:nvSpPr>
        <p:spPr>
          <a:xfrm>
            <a:off x="623142" y="2080354"/>
            <a:ext cx="291227" cy="3640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2250"/>
          </a:p>
        </p:txBody>
      </p:sp>
      <p:sp>
        <p:nvSpPr>
          <p:cNvPr id="13" name="Shape 3">
            <a:extLst>
              <a:ext uri="{FF2B5EF4-FFF2-40B4-BE49-F238E27FC236}">
                <a16:creationId xmlns:a16="http://schemas.microsoft.com/office/drawing/2014/main" id="{C1D1041C-31E5-6E0F-104A-CF7011C607EE}"/>
              </a:ext>
            </a:extLst>
          </p:cNvPr>
          <p:cNvSpPr/>
          <p:nvPr/>
        </p:nvSpPr>
        <p:spPr>
          <a:xfrm>
            <a:off x="549060" y="2796466"/>
            <a:ext cx="464225" cy="464225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4" name="Text 4">
            <a:extLst>
              <a:ext uri="{FF2B5EF4-FFF2-40B4-BE49-F238E27FC236}">
                <a16:creationId xmlns:a16="http://schemas.microsoft.com/office/drawing/2014/main" id="{847DB701-4B50-666F-9388-7AD22E148010}"/>
              </a:ext>
            </a:extLst>
          </p:cNvPr>
          <p:cNvSpPr/>
          <p:nvPr/>
        </p:nvSpPr>
        <p:spPr>
          <a:xfrm>
            <a:off x="635499" y="2846473"/>
            <a:ext cx="291227" cy="3640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>
                <a:solidFill>
                  <a:srgbClr val="3A3630"/>
                </a:solidFill>
                <a:latin typeface="Lora"/>
              </a:rPr>
              <a:t>2</a:t>
            </a:r>
          </a:p>
        </p:txBody>
      </p:sp>
      <p:sp>
        <p:nvSpPr>
          <p:cNvPr id="15" name="Shape 3">
            <a:extLst>
              <a:ext uri="{FF2B5EF4-FFF2-40B4-BE49-F238E27FC236}">
                <a16:creationId xmlns:a16="http://schemas.microsoft.com/office/drawing/2014/main" id="{56F749DF-AFF2-9F98-3A7E-9C4E620D9D10}"/>
              </a:ext>
            </a:extLst>
          </p:cNvPr>
          <p:cNvSpPr/>
          <p:nvPr/>
        </p:nvSpPr>
        <p:spPr>
          <a:xfrm>
            <a:off x="586130" y="3525514"/>
            <a:ext cx="464225" cy="464225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6" name="Text 4">
            <a:extLst>
              <a:ext uri="{FF2B5EF4-FFF2-40B4-BE49-F238E27FC236}">
                <a16:creationId xmlns:a16="http://schemas.microsoft.com/office/drawing/2014/main" id="{1B2D8FA8-A48B-7AF0-0C0E-5569D38EC3F7}"/>
              </a:ext>
            </a:extLst>
          </p:cNvPr>
          <p:cNvSpPr/>
          <p:nvPr/>
        </p:nvSpPr>
        <p:spPr>
          <a:xfrm>
            <a:off x="672569" y="3575521"/>
            <a:ext cx="291227" cy="3640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>
                <a:solidFill>
                  <a:srgbClr val="3A3630"/>
                </a:solidFill>
                <a:latin typeface="Lora"/>
              </a:rPr>
              <a:t>3</a:t>
            </a:r>
          </a:p>
        </p:txBody>
      </p:sp>
      <p:sp>
        <p:nvSpPr>
          <p:cNvPr id="17" name="Shape 3">
            <a:extLst>
              <a:ext uri="{FF2B5EF4-FFF2-40B4-BE49-F238E27FC236}">
                <a16:creationId xmlns:a16="http://schemas.microsoft.com/office/drawing/2014/main" id="{A4B4B495-C2D7-2429-6769-24899565156D}"/>
              </a:ext>
            </a:extLst>
          </p:cNvPr>
          <p:cNvSpPr/>
          <p:nvPr/>
        </p:nvSpPr>
        <p:spPr>
          <a:xfrm>
            <a:off x="572682" y="4205136"/>
            <a:ext cx="464225" cy="464225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8" name="Text 4">
            <a:extLst>
              <a:ext uri="{FF2B5EF4-FFF2-40B4-BE49-F238E27FC236}">
                <a16:creationId xmlns:a16="http://schemas.microsoft.com/office/drawing/2014/main" id="{C0AE5C5E-1BB2-EECE-76F3-A3D3A348B34C}"/>
              </a:ext>
            </a:extLst>
          </p:cNvPr>
          <p:cNvSpPr/>
          <p:nvPr/>
        </p:nvSpPr>
        <p:spPr>
          <a:xfrm>
            <a:off x="659122" y="4255143"/>
            <a:ext cx="291227" cy="3640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>
                <a:solidFill>
                  <a:srgbClr val="3A3630"/>
                </a:solidFill>
                <a:latin typeface="Lora"/>
              </a:rPr>
              <a:t>4</a:t>
            </a:r>
            <a:endParaRPr lang="en-US" sz="2250"/>
          </a:p>
        </p:txBody>
      </p:sp>
      <p:sp>
        <p:nvSpPr>
          <p:cNvPr id="19" name="Shape 3">
            <a:extLst>
              <a:ext uri="{FF2B5EF4-FFF2-40B4-BE49-F238E27FC236}">
                <a16:creationId xmlns:a16="http://schemas.microsoft.com/office/drawing/2014/main" id="{DFAB6757-59D2-217E-3941-5A83FAB5DB2F}"/>
              </a:ext>
            </a:extLst>
          </p:cNvPr>
          <p:cNvSpPr/>
          <p:nvPr/>
        </p:nvSpPr>
        <p:spPr>
          <a:xfrm>
            <a:off x="536703" y="4983613"/>
            <a:ext cx="464225" cy="464225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AA5D68C2-1E2D-7181-4E21-5A446C8A801C}"/>
              </a:ext>
            </a:extLst>
          </p:cNvPr>
          <p:cNvSpPr/>
          <p:nvPr/>
        </p:nvSpPr>
        <p:spPr>
          <a:xfrm>
            <a:off x="623141" y="5033620"/>
            <a:ext cx="291227" cy="3640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>
                <a:solidFill>
                  <a:srgbClr val="3A3630"/>
                </a:solidFill>
                <a:latin typeface="Lora"/>
              </a:rPr>
              <a:t>5</a:t>
            </a:r>
          </a:p>
        </p:txBody>
      </p:sp>
      <p:sp>
        <p:nvSpPr>
          <p:cNvPr id="21" name="Shape 3">
            <a:extLst>
              <a:ext uri="{FF2B5EF4-FFF2-40B4-BE49-F238E27FC236}">
                <a16:creationId xmlns:a16="http://schemas.microsoft.com/office/drawing/2014/main" id="{22E2F8F0-0CFA-31E6-8B5A-7BD23D1BBC46}"/>
              </a:ext>
            </a:extLst>
          </p:cNvPr>
          <p:cNvSpPr/>
          <p:nvPr/>
        </p:nvSpPr>
        <p:spPr>
          <a:xfrm>
            <a:off x="536703" y="5687946"/>
            <a:ext cx="464225" cy="464225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22" name="Text 4">
            <a:extLst>
              <a:ext uri="{FF2B5EF4-FFF2-40B4-BE49-F238E27FC236}">
                <a16:creationId xmlns:a16="http://schemas.microsoft.com/office/drawing/2014/main" id="{491EA2D5-2199-E876-154C-28B92328CD46}"/>
              </a:ext>
            </a:extLst>
          </p:cNvPr>
          <p:cNvSpPr/>
          <p:nvPr/>
        </p:nvSpPr>
        <p:spPr>
          <a:xfrm>
            <a:off x="623142" y="5737953"/>
            <a:ext cx="291227" cy="3640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>
                <a:solidFill>
                  <a:srgbClr val="3A3630"/>
                </a:solidFill>
                <a:latin typeface="Lora"/>
              </a:rPr>
              <a:t>6</a:t>
            </a:r>
          </a:p>
        </p:txBody>
      </p:sp>
      <p:sp>
        <p:nvSpPr>
          <p:cNvPr id="27" name="Shape 3">
            <a:extLst>
              <a:ext uri="{FF2B5EF4-FFF2-40B4-BE49-F238E27FC236}">
                <a16:creationId xmlns:a16="http://schemas.microsoft.com/office/drawing/2014/main" id="{CCEEF6AE-7D11-2B91-DA2D-3ABE0FD2DF70}"/>
              </a:ext>
            </a:extLst>
          </p:cNvPr>
          <p:cNvSpPr/>
          <p:nvPr/>
        </p:nvSpPr>
        <p:spPr>
          <a:xfrm>
            <a:off x="549059" y="6404638"/>
            <a:ext cx="464225" cy="464225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28" name="Text 4">
            <a:extLst>
              <a:ext uri="{FF2B5EF4-FFF2-40B4-BE49-F238E27FC236}">
                <a16:creationId xmlns:a16="http://schemas.microsoft.com/office/drawing/2014/main" id="{C002476B-011A-2447-3377-1C3C0826E7DD}"/>
              </a:ext>
            </a:extLst>
          </p:cNvPr>
          <p:cNvSpPr/>
          <p:nvPr/>
        </p:nvSpPr>
        <p:spPr>
          <a:xfrm>
            <a:off x="635498" y="6454645"/>
            <a:ext cx="291227" cy="3640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>
                <a:solidFill>
                  <a:srgbClr val="3A3630"/>
                </a:solidFill>
                <a:latin typeface="Lora"/>
              </a:rPr>
              <a:t>7</a:t>
            </a:r>
            <a:endParaRPr lang="en-US" sz="22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ADBB74-5E85-5A65-3236-6B500F2B30CE}"/>
              </a:ext>
            </a:extLst>
          </p:cNvPr>
          <p:cNvSpPr txBox="1"/>
          <p:nvPr/>
        </p:nvSpPr>
        <p:spPr>
          <a:xfrm>
            <a:off x="14278707" y="7706380"/>
            <a:ext cx="269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9A0AC1F-E1A4-4F5A-B1F4-98C83A25744C}" type="slidenum">
              <a:rPr lang="uk-UA" sz="2400" smtClean="0"/>
              <a:pPr algn="ctr"/>
              <a:t>3</a:t>
            </a:fld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37589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77332" y="399673"/>
            <a:ext cx="6703493" cy="12153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uk-UA" sz="4400">
                <a:solidFill>
                  <a:srgbClr val="38512F"/>
                </a:solidFill>
                <a:latin typeface="Lora"/>
                <a:ea typeface="Gelasio"/>
                <a:cs typeface="Gelasio" pitchFamily="34" charset="-120"/>
              </a:rPr>
              <a:t>Аналіз конкурентного середовища</a:t>
            </a:r>
            <a:endParaRPr lang="uk-UA" sz="4400">
              <a:solidFill>
                <a:srgbClr val="38512F"/>
              </a:solidFill>
              <a:latin typeface="Lora"/>
              <a:ea typeface="Gelasio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277332" y="1953519"/>
            <a:ext cx="3679388" cy="2162651"/>
          </a:xfrm>
          <a:prstGeom prst="roundRect">
            <a:avLst>
              <a:gd name="adj" fmla="val 3950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5" name="Text 2"/>
          <p:cNvSpPr/>
          <p:nvPr/>
        </p:nvSpPr>
        <p:spPr>
          <a:xfrm>
            <a:off x="6488311" y="2086440"/>
            <a:ext cx="2542342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uk-UA" sz="2000" dirty="0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Мережеві кав’ярні</a:t>
            </a:r>
            <a:endParaRPr lang="uk-UA" sz="2000" dirty="0">
              <a:solidFill>
                <a:srgbClr val="000000"/>
              </a:solidFill>
              <a:latin typeface="Source Sans Pro"/>
              <a:ea typeface="Lato"/>
              <a:cs typeface="Lato"/>
            </a:endParaRPr>
          </a:p>
        </p:txBody>
      </p:sp>
      <p:sp>
        <p:nvSpPr>
          <p:cNvPr id="6" name="Text 3"/>
          <p:cNvSpPr/>
          <p:nvPr/>
        </p:nvSpPr>
        <p:spPr>
          <a:xfrm>
            <a:off x="6488311" y="2637531"/>
            <a:ext cx="3257431" cy="13011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uk-UA" sz="1600" dirty="0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Мають стабільну клієнтську базу, але пропонують стандартне меню без адаптації під потреби студентів.</a:t>
            </a:r>
            <a:endParaRPr lang="uk-UA" sz="1600" dirty="0">
              <a:latin typeface="Source Sans Pro"/>
              <a:ea typeface="Lato"/>
              <a:cs typeface="Lato"/>
            </a:endParaRPr>
          </a:p>
        </p:txBody>
      </p:sp>
      <p:sp>
        <p:nvSpPr>
          <p:cNvPr id="7" name="Shape 4"/>
          <p:cNvSpPr/>
          <p:nvPr/>
        </p:nvSpPr>
        <p:spPr>
          <a:xfrm>
            <a:off x="10059718" y="1953519"/>
            <a:ext cx="3679388" cy="2162651"/>
          </a:xfrm>
          <a:prstGeom prst="roundRect">
            <a:avLst>
              <a:gd name="adj" fmla="val 3950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8" name="Text 5"/>
          <p:cNvSpPr/>
          <p:nvPr/>
        </p:nvSpPr>
        <p:spPr>
          <a:xfrm>
            <a:off x="10281848" y="2086440"/>
            <a:ext cx="2542342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err="1">
                <a:solidFill>
                  <a:srgbClr val="272525"/>
                </a:solidFill>
                <a:latin typeface="Source Sans Pro"/>
                <a:ea typeface="Gelasio" pitchFamily="34" charset="-122"/>
                <a:cs typeface="Gelasio" pitchFamily="34" charset="-120"/>
              </a:rPr>
              <a:t>Локальні</a:t>
            </a:r>
            <a:r>
              <a:rPr lang="en-US" sz="2000" dirty="0">
                <a:solidFill>
                  <a:srgbClr val="272525"/>
                </a:solidFill>
                <a:latin typeface="Source Sans Pro"/>
                <a:ea typeface="Gelasio" pitchFamily="34" charset="-122"/>
                <a:cs typeface="Gelasio" pitchFamily="34" charset="-120"/>
              </a:rPr>
              <a:t> </a:t>
            </a:r>
            <a:r>
              <a:rPr lang="en-US" sz="2000" err="1">
                <a:solidFill>
                  <a:srgbClr val="272525"/>
                </a:solidFill>
                <a:latin typeface="Source Sans Pro"/>
                <a:ea typeface="Gelasio" pitchFamily="34" charset="-122"/>
                <a:cs typeface="Gelasio" pitchFamily="34" charset="-120"/>
              </a:rPr>
              <a:t>заклади</a:t>
            </a:r>
            <a:endParaRPr lang="en-US" sz="2000" err="1">
              <a:latin typeface="Source Sans Pro"/>
            </a:endParaRPr>
          </a:p>
        </p:txBody>
      </p:sp>
      <p:sp>
        <p:nvSpPr>
          <p:cNvPr id="9" name="Text 6"/>
          <p:cNvSpPr/>
          <p:nvPr/>
        </p:nvSpPr>
        <p:spPr>
          <a:xfrm>
            <a:off x="10270697" y="2548321"/>
            <a:ext cx="3257431" cy="13011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uk-UA" sz="1600" dirty="0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Залучають клієнтів завдяки атмосфері, проте мають обмежену програму лояльності та вищі ціни.</a:t>
            </a:r>
            <a:endParaRPr lang="uk-UA" sz="1600" dirty="0">
              <a:latin typeface="Source Sans Pro"/>
              <a:ea typeface="Lato"/>
              <a:cs typeface="Lato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6277332" y="4341832"/>
            <a:ext cx="7562136" cy="1837373"/>
          </a:xfrm>
          <a:prstGeom prst="roundRect">
            <a:avLst>
              <a:gd name="adj" fmla="val 4649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11" name="Text 8"/>
          <p:cNvSpPr/>
          <p:nvPr/>
        </p:nvSpPr>
        <p:spPr>
          <a:xfrm>
            <a:off x="6488311" y="4497055"/>
            <a:ext cx="2542342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Source Sans Pro"/>
                <a:ea typeface="Gelasio" pitchFamily="34" charset="-122"/>
                <a:cs typeface="Gelasio" pitchFamily="34" charset="-120"/>
              </a:rPr>
              <a:t>Coffee Beans</a:t>
            </a:r>
            <a:endParaRPr lang="en-US" sz="2000" dirty="0">
              <a:latin typeface="Source Sans Pro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488311" y="5003541"/>
            <a:ext cx="7140178" cy="9758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uk-UA" sz="1600" dirty="0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Має всі передумови для успішного функціонування завдяки правильному позиціонуванню, фінансовій стабільності та чіткому розумінню своєї цільової аудиторії.</a:t>
            </a:r>
            <a:endParaRPr lang="uk-UA" sz="1600" dirty="0">
              <a:latin typeface="Source Sans Pro"/>
              <a:ea typeface="Lato"/>
              <a:cs typeface="Lato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6277332" y="6630948"/>
            <a:ext cx="7562136" cy="9758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uk-UA" dirty="0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Конкурентами кав’ярні </a:t>
            </a:r>
            <a:r>
              <a:rPr lang="en-CA" dirty="0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Coffee Beans</a:t>
            </a:r>
            <a:r>
              <a:rPr lang="uk-UA" dirty="0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 є як великі мережеві кав’ярні, так і невеликі локальні заклади, що працюють у форматі </a:t>
            </a:r>
            <a:r>
              <a:rPr lang="en-US" dirty="0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«to go»</a:t>
            </a:r>
            <a:r>
              <a:rPr lang="uk-UA" dirty="0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 або пропонують місця для навчання.</a:t>
            </a:r>
            <a:endParaRPr lang="uk-UA" dirty="0">
              <a:latin typeface="Source Sans Pro"/>
              <a:ea typeface="Lato"/>
              <a:cs typeface="Lato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0C76A2-B7E4-1E20-1160-93EBDDEB5AAA}"/>
              </a:ext>
            </a:extLst>
          </p:cNvPr>
          <p:cNvSpPr txBox="1"/>
          <p:nvPr/>
        </p:nvSpPr>
        <p:spPr>
          <a:xfrm>
            <a:off x="14278707" y="7706380"/>
            <a:ext cx="269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9A0AC1F-E1A4-4F5A-B1F4-98C83A25744C}" type="slidenum">
              <a:rPr lang="uk-UA" sz="2400" smtClean="0"/>
              <a:pPr algn="ctr"/>
              <a:t>4</a:t>
            </a:fld>
            <a:endParaRPr lang="uk-UA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522" y="643309"/>
            <a:ext cx="736685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uk-UA" sz="4400">
                <a:solidFill>
                  <a:srgbClr val="38512F"/>
                </a:solidFill>
                <a:latin typeface="Lora"/>
                <a:ea typeface="Gelasio"/>
                <a:cs typeface="Gelasio" pitchFamily="34" charset="-120"/>
              </a:rPr>
              <a:t>Визначення цільової аудиторії</a:t>
            </a:r>
            <a:endParaRPr lang="uk-UA" sz="4400">
              <a:solidFill>
                <a:srgbClr val="38512F"/>
              </a:solidFill>
              <a:latin typeface="Lora"/>
              <a:ea typeface="Gelasio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22" y="2467263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398008" y="2583732"/>
            <a:ext cx="281428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000" err="1">
                <a:solidFill>
                  <a:srgbClr val="272525"/>
                </a:solidFill>
                <a:latin typeface="Source Sans Pro"/>
                <a:ea typeface="Gelasio"/>
                <a:cs typeface="Gelasio" pitchFamily="34" charset="-120"/>
              </a:rPr>
              <a:t>Студенти</a:t>
            </a:r>
            <a:endParaRPr lang="en-US" sz="2000" err="1">
              <a:latin typeface="Source Sans Pro"/>
              <a:ea typeface="Gelasio"/>
            </a:endParaRPr>
          </a:p>
        </p:txBody>
      </p:sp>
      <p:sp>
        <p:nvSpPr>
          <p:cNvPr id="6" name="Text 2"/>
          <p:cNvSpPr/>
          <p:nvPr/>
        </p:nvSpPr>
        <p:spPr>
          <a:xfrm>
            <a:off x="1398008" y="3040696"/>
            <a:ext cx="281428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 err="1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Головна</a:t>
            </a:r>
            <a:r>
              <a:rPr lang="en-US" sz="1750" dirty="0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цільова</a:t>
            </a:r>
            <a:r>
              <a:rPr lang="en-US" sz="1750" dirty="0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група</a:t>
            </a:r>
            <a:r>
              <a:rPr lang="en-US" sz="1750" dirty="0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, </a:t>
            </a:r>
            <a:r>
              <a:rPr lang="en-US" sz="1750" dirty="0" err="1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яка</a:t>
            </a:r>
            <a:r>
              <a:rPr lang="en-US" sz="1750" dirty="0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шукає</a:t>
            </a:r>
            <a:r>
              <a:rPr lang="en-US" sz="1750" dirty="0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якісну</a:t>
            </a:r>
            <a:r>
              <a:rPr lang="en-US" sz="1750" dirty="0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каву</a:t>
            </a:r>
            <a:r>
              <a:rPr lang="en-US" sz="1750" dirty="0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за</a:t>
            </a:r>
            <a:r>
              <a:rPr lang="en-US" sz="1750" dirty="0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доступною</a:t>
            </a:r>
            <a:r>
              <a:rPr lang="en-US" sz="1750" dirty="0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ціною</a:t>
            </a:r>
            <a:r>
              <a:rPr lang="en-US" sz="1750" dirty="0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та</a:t>
            </a:r>
            <a:r>
              <a:rPr lang="en-US" sz="1750" dirty="0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швидке</a:t>
            </a:r>
            <a:r>
              <a:rPr lang="en-US" sz="1750" dirty="0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обслуговування</a:t>
            </a:r>
            <a:r>
              <a:rPr lang="en-US" sz="1750" dirty="0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.</a:t>
            </a:r>
            <a:endParaRPr lang="en-US" sz="1750">
              <a:latin typeface="Gill Sans MT" panose="020B0502020104020203"/>
              <a:ea typeface="Lato"/>
              <a:cs typeface="Lato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9719" y="2422658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535811" y="2427614"/>
            <a:ext cx="2814399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000" dirty="0" err="1">
                <a:solidFill>
                  <a:srgbClr val="272525"/>
                </a:solidFill>
                <a:latin typeface="Source Sans Pro"/>
                <a:ea typeface="Gelasio"/>
                <a:cs typeface="Gelasio" pitchFamily="34" charset="-120"/>
              </a:rPr>
              <a:t>Викладачі</a:t>
            </a:r>
            <a:r>
              <a:rPr lang="en-US" sz="2000" dirty="0">
                <a:solidFill>
                  <a:srgbClr val="272525"/>
                </a:solidFill>
                <a:latin typeface="Source Sans Pro"/>
                <a:ea typeface="Gelasio"/>
                <a:cs typeface="Gelasio" pitchFamily="34" charset="-120"/>
              </a:rPr>
              <a:t> </a:t>
            </a:r>
            <a:r>
              <a:rPr lang="en-US" sz="2000" dirty="0" err="1">
                <a:solidFill>
                  <a:srgbClr val="272525"/>
                </a:solidFill>
                <a:latin typeface="Source Sans Pro"/>
                <a:ea typeface="Gelasio"/>
                <a:cs typeface="Gelasio" pitchFamily="34" charset="-120"/>
              </a:rPr>
              <a:t>та</a:t>
            </a:r>
            <a:r>
              <a:rPr lang="en-US" sz="2000" dirty="0">
                <a:solidFill>
                  <a:srgbClr val="272525"/>
                </a:solidFill>
                <a:latin typeface="Source Sans Pro"/>
                <a:ea typeface="Gelasio"/>
                <a:cs typeface="Gelasio" pitchFamily="34" charset="-120"/>
              </a:rPr>
              <a:t> </a:t>
            </a:r>
            <a:r>
              <a:rPr lang="en-US" sz="2000" dirty="0" err="1">
                <a:solidFill>
                  <a:srgbClr val="272525"/>
                </a:solidFill>
                <a:latin typeface="Source Sans Pro"/>
                <a:ea typeface="Gelasio"/>
                <a:cs typeface="Gelasio" pitchFamily="34" charset="-120"/>
              </a:rPr>
              <a:t>співробітники</a:t>
            </a:r>
            <a:r>
              <a:rPr lang="en-US" sz="2000" dirty="0">
                <a:solidFill>
                  <a:srgbClr val="272525"/>
                </a:solidFill>
                <a:latin typeface="Source Sans Pro"/>
                <a:ea typeface="Gelasio"/>
                <a:cs typeface="Gelasio" pitchFamily="34" charset="-120"/>
              </a:rPr>
              <a:t> </a:t>
            </a:r>
            <a:r>
              <a:rPr lang="en-US" sz="2000" dirty="0" err="1">
                <a:solidFill>
                  <a:srgbClr val="272525"/>
                </a:solidFill>
                <a:latin typeface="Source Sans Pro"/>
                <a:ea typeface="Gelasio"/>
                <a:cs typeface="Gelasio" pitchFamily="34" charset="-120"/>
              </a:rPr>
              <a:t>університету</a:t>
            </a:r>
            <a:endParaRPr lang="en-US" sz="2000" dirty="0" err="1">
              <a:latin typeface="Source Sans Pro"/>
              <a:ea typeface="Gelasio"/>
            </a:endParaRPr>
          </a:p>
        </p:txBody>
      </p:sp>
      <p:sp>
        <p:nvSpPr>
          <p:cNvPr id="9" name="Text 4"/>
          <p:cNvSpPr/>
          <p:nvPr/>
        </p:nvSpPr>
        <p:spPr>
          <a:xfrm>
            <a:off x="5535811" y="3570937"/>
            <a:ext cx="281439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err="1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Цінують</a:t>
            </a:r>
            <a:r>
              <a:rPr lang="en-US" sz="1750" dirty="0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 </a:t>
            </a:r>
            <a:r>
              <a:rPr lang="en-US" sz="1750" err="1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якість</a:t>
            </a:r>
            <a:r>
              <a:rPr lang="en-US" sz="1750" dirty="0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 </a:t>
            </a:r>
            <a:r>
              <a:rPr lang="en-US" sz="1750" err="1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продукції</a:t>
            </a:r>
            <a:r>
              <a:rPr lang="en-US" sz="1750" dirty="0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, </a:t>
            </a:r>
            <a:r>
              <a:rPr lang="en-US" sz="1750" err="1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наявність</a:t>
            </a:r>
            <a:r>
              <a:rPr lang="en-US" sz="1750" dirty="0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 </a:t>
            </a:r>
            <a:r>
              <a:rPr lang="en-US" sz="1750" err="1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спокійного</a:t>
            </a:r>
            <a:r>
              <a:rPr lang="en-US" sz="1750" dirty="0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 </a:t>
            </a:r>
            <a:r>
              <a:rPr lang="en-US" sz="1750" err="1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простору</a:t>
            </a:r>
            <a:r>
              <a:rPr lang="en-US" sz="1750" dirty="0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 </a:t>
            </a:r>
            <a:r>
              <a:rPr lang="en-US" sz="1750" err="1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для</a:t>
            </a:r>
            <a:r>
              <a:rPr lang="en-US" sz="1750" dirty="0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 </a:t>
            </a:r>
            <a:r>
              <a:rPr lang="en-US" sz="1750" err="1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роботи</a:t>
            </a:r>
            <a:r>
              <a:rPr lang="en-US" sz="1750" dirty="0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.</a:t>
            </a:r>
            <a:endParaRPr lang="en-US" sz="1750" dirty="0">
              <a:latin typeface="Source Sans Pro"/>
              <a:ea typeface="Lato"/>
              <a:cs typeface="Lato"/>
            </a:endParaRPr>
          </a:p>
        </p:txBody>
      </p:sp>
      <p:sp>
        <p:nvSpPr>
          <p:cNvPr id="10" name="Text 5"/>
          <p:cNvSpPr/>
          <p:nvPr/>
        </p:nvSpPr>
        <p:spPr>
          <a:xfrm>
            <a:off x="792898" y="5296090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err="1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Студенти</a:t>
            </a:r>
            <a:r>
              <a:rPr lang="en-US" dirty="0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 є </a:t>
            </a:r>
            <a:r>
              <a:rPr lang="en-US" err="1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основною</a:t>
            </a:r>
            <a:r>
              <a:rPr lang="en-US" dirty="0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 </a:t>
            </a:r>
            <a:r>
              <a:rPr lang="en-US" err="1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цільовою</a:t>
            </a:r>
            <a:r>
              <a:rPr lang="en-US" dirty="0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 </a:t>
            </a:r>
            <a:r>
              <a:rPr lang="en-US" err="1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групою</a:t>
            </a:r>
            <a:r>
              <a:rPr lang="en-US" dirty="0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, </a:t>
            </a:r>
            <a:r>
              <a:rPr lang="en-US" err="1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яка</a:t>
            </a:r>
            <a:r>
              <a:rPr lang="en-US" dirty="0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 </a:t>
            </a:r>
            <a:r>
              <a:rPr lang="en-US" err="1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шукає</a:t>
            </a:r>
            <a:r>
              <a:rPr lang="en-US" dirty="0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 </a:t>
            </a:r>
            <a:r>
              <a:rPr lang="en-US" err="1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якісну</a:t>
            </a:r>
            <a:r>
              <a:rPr lang="en-US" dirty="0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 </a:t>
            </a:r>
            <a:r>
              <a:rPr lang="en-US" err="1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каву</a:t>
            </a:r>
            <a:r>
              <a:rPr lang="en-US" dirty="0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 </a:t>
            </a:r>
            <a:r>
              <a:rPr lang="en-US" err="1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за</a:t>
            </a:r>
            <a:r>
              <a:rPr lang="en-US" dirty="0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 </a:t>
            </a:r>
            <a:r>
              <a:rPr lang="en-US" err="1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доступною</a:t>
            </a:r>
            <a:r>
              <a:rPr lang="en-US" dirty="0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 </a:t>
            </a:r>
            <a:r>
              <a:rPr lang="en-US" err="1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ціною</a:t>
            </a:r>
            <a:r>
              <a:rPr lang="en-US" dirty="0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 </a:t>
            </a:r>
            <a:r>
              <a:rPr lang="en-US" err="1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та</a:t>
            </a:r>
            <a:r>
              <a:rPr lang="en-US" dirty="0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 </a:t>
            </a:r>
            <a:r>
              <a:rPr lang="en-US" err="1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швидке</a:t>
            </a:r>
            <a:r>
              <a:rPr lang="en-US" dirty="0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 </a:t>
            </a:r>
            <a:r>
              <a:rPr lang="en-US" err="1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обслуговування</a:t>
            </a:r>
            <a:r>
              <a:rPr lang="en-US" dirty="0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. </a:t>
            </a:r>
            <a:r>
              <a:rPr lang="en-US" err="1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Викладачі</a:t>
            </a:r>
            <a:r>
              <a:rPr lang="en-US" dirty="0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 </a:t>
            </a:r>
            <a:r>
              <a:rPr lang="en-US" err="1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та</a:t>
            </a:r>
            <a:r>
              <a:rPr lang="en-US" dirty="0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 </a:t>
            </a:r>
            <a:r>
              <a:rPr lang="en-US" err="1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співробітники</a:t>
            </a:r>
            <a:r>
              <a:rPr lang="en-US" dirty="0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 </a:t>
            </a:r>
            <a:r>
              <a:rPr lang="en-US" err="1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університету</a:t>
            </a:r>
            <a:r>
              <a:rPr lang="en-US" dirty="0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 </a:t>
            </a:r>
            <a:r>
              <a:rPr lang="en-US" err="1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цінують</a:t>
            </a:r>
            <a:r>
              <a:rPr lang="en-US" dirty="0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 </a:t>
            </a:r>
            <a:r>
              <a:rPr lang="en-US" err="1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якість</a:t>
            </a:r>
            <a:r>
              <a:rPr lang="en-US" dirty="0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 </a:t>
            </a:r>
            <a:r>
              <a:rPr lang="en-US" err="1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продукції</a:t>
            </a:r>
            <a:r>
              <a:rPr lang="en-US" dirty="0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 </a:t>
            </a:r>
            <a:r>
              <a:rPr lang="en-US" err="1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та</a:t>
            </a:r>
            <a:r>
              <a:rPr lang="en-US" dirty="0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 </a:t>
            </a:r>
            <a:r>
              <a:rPr lang="en-US" err="1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наявність</a:t>
            </a:r>
            <a:r>
              <a:rPr lang="en-US" dirty="0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 </a:t>
            </a:r>
            <a:r>
              <a:rPr lang="en-US" err="1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спокійного</a:t>
            </a:r>
            <a:r>
              <a:rPr lang="en-US" dirty="0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 </a:t>
            </a:r>
            <a:r>
              <a:rPr lang="en-US" err="1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простору</a:t>
            </a:r>
            <a:r>
              <a:rPr lang="en-US" dirty="0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 </a:t>
            </a:r>
            <a:r>
              <a:rPr lang="en-US" err="1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для</a:t>
            </a:r>
            <a:r>
              <a:rPr lang="en-US" dirty="0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 </a:t>
            </a:r>
            <a:r>
              <a:rPr lang="en-US" err="1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роботи</a:t>
            </a:r>
            <a:r>
              <a:rPr lang="en-US" dirty="0">
                <a:solidFill>
                  <a:srgbClr val="272525"/>
                </a:solidFill>
                <a:latin typeface="Source Sans Pro"/>
                <a:ea typeface="Lato"/>
                <a:cs typeface="Lato"/>
              </a:rPr>
              <a:t>.</a:t>
            </a:r>
            <a:endParaRPr lang="en-US" dirty="0">
              <a:latin typeface="Source Sans Pro"/>
              <a:ea typeface="Lato"/>
              <a:cs typeface="Lato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B85C48-802F-9013-B4B1-79D6DB04A319}"/>
              </a:ext>
            </a:extLst>
          </p:cNvPr>
          <p:cNvSpPr txBox="1"/>
          <p:nvPr/>
        </p:nvSpPr>
        <p:spPr>
          <a:xfrm>
            <a:off x="14278707" y="7706380"/>
            <a:ext cx="269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9A0AC1F-E1A4-4F5A-B1F4-98C83A25744C}" type="slidenum">
              <a:rPr lang="uk-UA" sz="2400" smtClean="0"/>
              <a:pPr algn="ctr"/>
              <a:t>5</a:t>
            </a:fld>
            <a:endParaRPr lang="uk-UA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7212" y="575310"/>
            <a:ext cx="7582376" cy="1324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uk-UA" sz="4150">
                <a:solidFill>
                  <a:srgbClr val="38512F"/>
                </a:solidFill>
                <a:latin typeface="Lora"/>
                <a:ea typeface="Gelasio" pitchFamily="34" charset="-122"/>
                <a:cs typeface="Gelasio" pitchFamily="34" charset="-120"/>
              </a:rPr>
              <a:t>Стратегія позиціонування кав’ярні</a:t>
            </a:r>
            <a:r>
              <a:rPr lang="en-US" sz="4150">
                <a:solidFill>
                  <a:srgbClr val="38512F"/>
                </a:solidFill>
                <a:latin typeface="Lora"/>
                <a:ea typeface="Gelasio" pitchFamily="34" charset="-122"/>
                <a:cs typeface="Gelasio" pitchFamily="34" charset="-120"/>
              </a:rPr>
              <a:t> Coffee Beans</a:t>
            </a:r>
            <a:endParaRPr lang="en-US" sz="4150">
              <a:solidFill>
                <a:srgbClr val="38512F"/>
              </a:solidFill>
              <a:latin typeface="Lora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212" y="2400538"/>
            <a:ext cx="1059656" cy="127170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44765" y="2612469"/>
            <a:ext cx="4171117" cy="331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err="1">
                <a:solidFill>
                  <a:srgbClr val="38512F"/>
                </a:solidFill>
                <a:latin typeface="Source Sans Pro"/>
                <a:ea typeface="Source Sans Pro"/>
                <a:cs typeface="Gelasio" pitchFamily="34" charset="-120"/>
              </a:rPr>
              <a:t>Орієнтація</a:t>
            </a:r>
            <a:r>
              <a:rPr lang="en-US" sz="2050" b="1">
                <a:solidFill>
                  <a:srgbClr val="38512F"/>
                </a:solidFill>
                <a:latin typeface="Source Sans Pro"/>
                <a:ea typeface="Source Sans Pro"/>
                <a:cs typeface="Gelasio" pitchFamily="34" charset="-120"/>
              </a:rPr>
              <a:t> </a:t>
            </a:r>
            <a:r>
              <a:rPr lang="en-US" sz="2050" b="1" err="1">
                <a:solidFill>
                  <a:srgbClr val="38512F"/>
                </a:solidFill>
                <a:latin typeface="Source Sans Pro"/>
                <a:ea typeface="Source Sans Pro"/>
                <a:cs typeface="Gelasio" pitchFamily="34" charset="-120"/>
              </a:rPr>
              <a:t>на</a:t>
            </a:r>
            <a:r>
              <a:rPr lang="en-US" sz="2050" b="1">
                <a:solidFill>
                  <a:srgbClr val="38512F"/>
                </a:solidFill>
                <a:latin typeface="Source Sans Pro"/>
                <a:ea typeface="Source Sans Pro"/>
                <a:cs typeface="Gelasio" pitchFamily="34" charset="-120"/>
              </a:rPr>
              <a:t> </a:t>
            </a:r>
            <a:r>
              <a:rPr lang="en-US" sz="2050" b="1" err="1">
                <a:solidFill>
                  <a:srgbClr val="38512F"/>
                </a:solidFill>
                <a:latin typeface="Source Sans Pro"/>
                <a:ea typeface="Source Sans Pro"/>
                <a:cs typeface="Gelasio" pitchFamily="34" charset="-120"/>
              </a:rPr>
              <a:t>потреби</a:t>
            </a:r>
            <a:r>
              <a:rPr lang="en-US" sz="2050" b="1">
                <a:solidFill>
                  <a:srgbClr val="38512F"/>
                </a:solidFill>
                <a:latin typeface="Source Sans Pro"/>
                <a:ea typeface="Source Sans Pro"/>
                <a:cs typeface="Gelasio" pitchFamily="34" charset="-120"/>
              </a:rPr>
              <a:t> </a:t>
            </a:r>
            <a:r>
              <a:rPr lang="en-US" sz="2050" b="1" err="1">
                <a:solidFill>
                  <a:srgbClr val="38512F"/>
                </a:solidFill>
                <a:latin typeface="Source Sans Pro"/>
                <a:ea typeface="Source Sans Pro"/>
                <a:cs typeface="Gelasio" pitchFamily="34" charset="-120"/>
              </a:rPr>
              <a:t>студентів</a:t>
            </a:r>
            <a:endParaRPr lang="en-US" sz="2050" b="1" err="1">
              <a:solidFill>
                <a:srgbClr val="38512F"/>
              </a:solidFill>
              <a:latin typeface="Source Sans Pro"/>
              <a:ea typeface="Source Sans Pro"/>
            </a:endParaRPr>
          </a:p>
        </p:txBody>
      </p:sp>
      <p:sp>
        <p:nvSpPr>
          <p:cNvPr id="6" name="Text 2"/>
          <p:cNvSpPr/>
          <p:nvPr/>
        </p:nvSpPr>
        <p:spPr>
          <a:xfrm>
            <a:off x="7644765" y="3070741"/>
            <a:ext cx="6204823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>
                <a:solidFill>
                  <a:srgbClr val="272525"/>
                </a:solidFill>
                <a:latin typeface="Source Sans Pro"/>
                <a:ea typeface="Source Sans Pro"/>
                <a:cs typeface="Lato" pitchFamily="34" charset="-120"/>
              </a:rPr>
              <a:t>Доступні ціни, швидке обслуговування, затишна атмосфера.</a:t>
            </a:r>
            <a:endParaRPr lang="en-US" sz="1650">
              <a:latin typeface="Source Sans Pro"/>
              <a:ea typeface="Source Sans Pro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7212" y="3672245"/>
            <a:ext cx="1059656" cy="127170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44765" y="3884176"/>
            <a:ext cx="2692718" cy="331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err="1">
                <a:solidFill>
                  <a:srgbClr val="38512F"/>
                </a:solidFill>
                <a:latin typeface="Source Sans Pro"/>
                <a:ea typeface="Source Sans Pro"/>
                <a:cs typeface="Gelasio" pitchFamily="34" charset="-120"/>
              </a:rPr>
              <a:t>Унікальні</a:t>
            </a:r>
            <a:r>
              <a:rPr lang="en-US" sz="2050" b="1">
                <a:solidFill>
                  <a:srgbClr val="38512F"/>
                </a:solidFill>
                <a:latin typeface="Source Sans Pro"/>
                <a:ea typeface="Source Sans Pro"/>
                <a:cs typeface="Gelasio" pitchFamily="34" charset="-120"/>
              </a:rPr>
              <a:t> </a:t>
            </a:r>
            <a:r>
              <a:rPr lang="en-US" sz="2050" b="1" err="1">
                <a:solidFill>
                  <a:srgbClr val="38512F"/>
                </a:solidFill>
                <a:latin typeface="Source Sans Pro"/>
                <a:ea typeface="Source Sans Pro"/>
                <a:cs typeface="Gelasio" pitchFamily="34" charset="-120"/>
              </a:rPr>
              <a:t>пропозиції</a:t>
            </a:r>
            <a:endParaRPr lang="en-US" sz="2050" b="1" err="1">
              <a:solidFill>
                <a:srgbClr val="38512F"/>
              </a:solidFill>
              <a:latin typeface="Source Sans Pro"/>
              <a:ea typeface="Source Sans Pro"/>
            </a:endParaRPr>
          </a:p>
        </p:txBody>
      </p:sp>
      <p:sp>
        <p:nvSpPr>
          <p:cNvPr id="9" name="Text 4"/>
          <p:cNvSpPr/>
          <p:nvPr/>
        </p:nvSpPr>
        <p:spPr>
          <a:xfrm>
            <a:off x="7644765" y="4342448"/>
            <a:ext cx="6204823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>
                <a:solidFill>
                  <a:srgbClr val="272525"/>
                </a:solidFill>
                <a:latin typeface="Source Sans Pro"/>
                <a:ea typeface="Source Sans Pro"/>
                <a:cs typeface="Lato" pitchFamily="34" charset="-120"/>
              </a:rPr>
              <a:t>Сезонні напої, додаткові смакові опції.</a:t>
            </a:r>
            <a:endParaRPr lang="en-US" sz="1650">
              <a:latin typeface="Source Sans Pro"/>
              <a:ea typeface="Source Sans Pro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7212" y="4943951"/>
            <a:ext cx="1059656" cy="127170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44765" y="5155883"/>
            <a:ext cx="2752963" cy="331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err="1">
                <a:solidFill>
                  <a:srgbClr val="38512F"/>
                </a:solidFill>
                <a:latin typeface="Source Sans Pro"/>
                <a:ea typeface="Source Sans Pro"/>
                <a:cs typeface="Gelasio" pitchFamily="34" charset="-120"/>
              </a:rPr>
              <a:t>Програма</a:t>
            </a:r>
            <a:r>
              <a:rPr lang="en-US" sz="2050" b="1">
                <a:solidFill>
                  <a:srgbClr val="38512F"/>
                </a:solidFill>
                <a:latin typeface="Source Sans Pro"/>
                <a:ea typeface="Source Sans Pro"/>
                <a:cs typeface="Gelasio" pitchFamily="34" charset="-120"/>
              </a:rPr>
              <a:t> </a:t>
            </a:r>
            <a:r>
              <a:rPr lang="en-US" sz="2050" b="1" err="1">
                <a:solidFill>
                  <a:srgbClr val="38512F"/>
                </a:solidFill>
                <a:latin typeface="Source Sans Pro"/>
                <a:ea typeface="Source Sans Pro"/>
                <a:cs typeface="Gelasio" pitchFamily="34" charset="-120"/>
              </a:rPr>
              <a:t>лояльності</a:t>
            </a:r>
            <a:endParaRPr lang="en-US" sz="2050" b="1" err="1">
              <a:solidFill>
                <a:srgbClr val="38512F"/>
              </a:solidFill>
              <a:latin typeface="Source Sans Pro"/>
              <a:ea typeface="Source Sans Pro"/>
            </a:endParaRPr>
          </a:p>
        </p:txBody>
      </p:sp>
      <p:sp>
        <p:nvSpPr>
          <p:cNvPr id="12" name="Text 6"/>
          <p:cNvSpPr/>
          <p:nvPr/>
        </p:nvSpPr>
        <p:spPr>
          <a:xfrm>
            <a:off x="7644765" y="5614154"/>
            <a:ext cx="6204823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>
                <a:solidFill>
                  <a:srgbClr val="272525"/>
                </a:solidFill>
                <a:latin typeface="Source Sans Pro"/>
                <a:ea typeface="Source Sans Pro"/>
                <a:cs typeface="Lato" pitchFamily="34" charset="-120"/>
              </a:rPr>
              <a:t>Система бонусів, знижки для постійних клієнтів.</a:t>
            </a:r>
            <a:endParaRPr lang="en-US" sz="1650">
              <a:latin typeface="Source Sans Pro"/>
              <a:ea typeface="Source Sans Pro"/>
            </a:endParaRPr>
          </a:p>
        </p:txBody>
      </p:sp>
      <p:sp>
        <p:nvSpPr>
          <p:cNvPr id="13" name="Text 7"/>
          <p:cNvSpPr/>
          <p:nvPr/>
        </p:nvSpPr>
        <p:spPr>
          <a:xfrm>
            <a:off x="6267212" y="6624709"/>
            <a:ext cx="7582376" cy="10172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uk-UA">
                <a:solidFill>
                  <a:srgbClr val="272525"/>
                </a:solidFill>
                <a:latin typeface="Source Sans Pro"/>
                <a:ea typeface="Source Sans Pro"/>
                <a:cs typeface="Lato"/>
              </a:rPr>
              <a:t>Стратегія позиціонування включає орієнтацію на потреби студентів, унікальні пропозиції, програму лояльності, додаткові сервіси та активне просування через соціальні мережі.</a:t>
            </a:r>
            <a:endParaRPr lang="uk-UA">
              <a:latin typeface="Source Sans Pro"/>
              <a:ea typeface="Source Sans Pro"/>
              <a:cs typeface="Lato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713353-CE10-D50E-BF9F-D63240E15235}"/>
              </a:ext>
            </a:extLst>
          </p:cNvPr>
          <p:cNvSpPr txBox="1"/>
          <p:nvPr/>
        </p:nvSpPr>
        <p:spPr>
          <a:xfrm>
            <a:off x="14278707" y="7706380"/>
            <a:ext cx="269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9A0AC1F-E1A4-4F5A-B1F4-98C83A25744C}" type="slidenum">
              <a:rPr lang="uk-UA" sz="2400" smtClean="0"/>
              <a:pPr algn="ctr"/>
              <a:t>6</a:t>
            </a:fld>
            <a:endParaRPr lang="uk-UA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1EAFDB-B3AB-A229-F0F7-0FE252DCE5AF}"/>
              </a:ext>
            </a:extLst>
          </p:cNvPr>
          <p:cNvSpPr txBox="1"/>
          <p:nvPr/>
        </p:nvSpPr>
        <p:spPr>
          <a:xfrm>
            <a:off x="7278130" y="278027"/>
            <a:ext cx="661827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err="1">
                <a:solidFill>
                  <a:srgbClr val="000000"/>
                </a:solidFill>
                <a:latin typeface="Lora"/>
                <a:ea typeface="+mn-lt"/>
                <a:cs typeface="+mn-lt"/>
              </a:rPr>
              <a:t>Бюджет</a:t>
            </a:r>
            <a:r>
              <a:rPr lang="en-US" sz="3200">
                <a:solidFill>
                  <a:srgbClr val="000000"/>
                </a:solidFill>
                <a:latin typeface="Lora"/>
                <a:ea typeface="+mn-lt"/>
                <a:cs typeface="+mn-lt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Lora"/>
                <a:ea typeface="+mn-lt"/>
                <a:cs typeface="+mn-lt"/>
              </a:rPr>
              <a:t>відкриття</a:t>
            </a:r>
            <a:r>
              <a:rPr lang="en-US" sz="3200">
                <a:solidFill>
                  <a:srgbClr val="000000"/>
                </a:solidFill>
                <a:latin typeface="Lora"/>
                <a:ea typeface="+mn-lt"/>
                <a:cs typeface="+mn-lt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Lora"/>
                <a:ea typeface="+mn-lt"/>
                <a:cs typeface="+mn-lt"/>
              </a:rPr>
              <a:t>кав’ярні</a:t>
            </a:r>
            <a:r>
              <a:rPr lang="en-US" sz="3200">
                <a:solidFill>
                  <a:srgbClr val="000000"/>
                </a:solidFill>
                <a:latin typeface="Lora"/>
                <a:ea typeface="+mn-lt"/>
                <a:cs typeface="+mn-lt"/>
              </a:rPr>
              <a:t>: </a:t>
            </a:r>
            <a:r>
              <a:rPr lang="en-US" sz="3200" err="1">
                <a:solidFill>
                  <a:srgbClr val="000000"/>
                </a:solidFill>
                <a:latin typeface="Lora"/>
                <a:ea typeface="+mn-lt"/>
                <a:cs typeface="+mn-lt"/>
              </a:rPr>
              <a:t>інвестиції</a:t>
            </a:r>
            <a:r>
              <a:rPr lang="en-US" sz="3200">
                <a:solidFill>
                  <a:srgbClr val="000000"/>
                </a:solidFill>
                <a:latin typeface="Lora"/>
                <a:ea typeface="+mn-lt"/>
                <a:cs typeface="+mn-lt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Lora"/>
                <a:ea typeface="+mn-lt"/>
                <a:cs typeface="+mn-lt"/>
              </a:rPr>
              <a:t>для</a:t>
            </a:r>
            <a:r>
              <a:rPr lang="en-US" sz="3200">
                <a:solidFill>
                  <a:srgbClr val="000000"/>
                </a:solidFill>
                <a:latin typeface="Lora"/>
                <a:ea typeface="+mn-lt"/>
                <a:cs typeface="+mn-lt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Lora"/>
                <a:ea typeface="+mn-lt"/>
                <a:cs typeface="+mn-lt"/>
              </a:rPr>
              <a:t>успішного</a:t>
            </a:r>
            <a:r>
              <a:rPr lang="en-US" sz="3200">
                <a:solidFill>
                  <a:srgbClr val="000000"/>
                </a:solidFill>
                <a:latin typeface="Lora"/>
                <a:ea typeface="+mn-lt"/>
                <a:cs typeface="+mn-lt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Lora"/>
                <a:ea typeface="+mn-lt"/>
                <a:cs typeface="+mn-lt"/>
              </a:rPr>
              <a:t>старту</a:t>
            </a:r>
            <a:endParaRPr lang="uk-UA" sz="3200" err="1">
              <a:latin typeface="Lor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43D02A-A351-2307-C149-61D284A4E557}"/>
              </a:ext>
            </a:extLst>
          </p:cNvPr>
          <p:cNvSpPr txBox="1"/>
          <p:nvPr/>
        </p:nvSpPr>
        <p:spPr>
          <a:xfrm>
            <a:off x="6801512" y="1746716"/>
            <a:ext cx="7574690" cy="64633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err="1">
                <a:latin typeface="Source Sans Pro"/>
                <a:ea typeface="+mn-lt"/>
                <a:cs typeface="+mn-lt"/>
              </a:rPr>
              <a:t>Загальна</a:t>
            </a:r>
            <a:r>
              <a:rPr lang="en-US" sz="2000">
                <a:latin typeface="Source Sans Pro"/>
                <a:ea typeface="+mn-lt"/>
                <a:cs typeface="+mn-lt"/>
              </a:rPr>
              <a:t> </a:t>
            </a:r>
            <a:r>
              <a:rPr lang="en-US" sz="2000" err="1">
                <a:latin typeface="Source Sans Pro"/>
                <a:ea typeface="+mn-lt"/>
                <a:cs typeface="+mn-lt"/>
              </a:rPr>
              <a:t>сума</a:t>
            </a:r>
            <a:r>
              <a:rPr lang="en-US" sz="2000">
                <a:latin typeface="Source Sans Pro"/>
                <a:ea typeface="+mn-lt"/>
                <a:cs typeface="+mn-lt"/>
              </a:rPr>
              <a:t> </a:t>
            </a:r>
            <a:r>
              <a:rPr lang="en-US" sz="2000" err="1">
                <a:latin typeface="Source Sans Pro"/>
                <a:ea typeface="+mn-lt"/>
                <a:cs typeface="+mn-lt"/>
              </a:rPr>
              <a:t>витрат</a:t>
            </a:r>
            <a:r>
              <a:rPr lang="en-US" sz="2000">
                <a:latin typeface="Source Sans Pro"/>
                <a:ea typeface="+mn-lt"/>
                <a:cs typeface="+mn-lt"/>
              </a:rPr>
              <a:t>: 394 697 </a:t>
            </a:r>
            <a:r>
              <a:rPr lang="en-US" sz="2000" err="1">
                <a:latin typeface="Source Sans Pro"/>
                <a:ea typeface="+mn-lt"/>
                <a:cs typeface="+mn-lt"/>
              </a:rPr>
              <a:t>грн</a:t>
            </a:r>
            <a:r>
              <a:rPr lang="en-US" sz="2000">
                <a:latin typeface="Source Sans Pro"/>
                <a:ea typeface="Source Sans Pro"/>
                <a:cs typeface="Segoe UI"/>
              </a:rPr>
              <a:t> </a:t>
            </a:r>
            <a:endParaRPr lang="uk-UA" sz="2000">
              <a:latin typeface="Source Sans Pro"/>
              <a:ea typeface="Source Sans Pro"/>
              <a:cs typeface="+mn-lt"/>
            </a:endParaRPr>
          </a:p>
          <a:p>
            <a:pPr>
              <a:lnSpc>
                <a:spcPct val="150000"/>
              </a:lnSpc>
            </a:pPr>
            <a:endParaRPr lang="en-US" sz="2000">
              <a:latin typeface="Source Sans Pro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US" sz="2000" err="1">
                <a:latin typeface="Source Sans Pro"/>
                <a:ea typeface="+mn-lt"/>
                <a:cs typeface="+mn-lt"/>
              </a:rPr>
              <a:t>Основні</a:t>
            </a:r>
            <a:r>
              <a:rPr lang="en-US" sz="2000">
                <a:latin typeface="Source Sans Pro"/>
                <a:ea typeface="+mn-lt"/>
                <a:cs typeface="+mn-lt"/>
              </a:rPr>
              <a:t> </a:t>
            </a:r>
            <a:r>
              <a:rPr lang="en-US" sz="2000" err="1">
                <a:latin typeface="Source Sans Pro"/>
                <a:ea typeface="+mn-lt"/>
                <a:cs typeface="+mn-lt"/>
              </a:rPr>
              <a:t>категорії</a:t>
            </a:r>
            <a:r>
              <a:rPr lang="en-US" sz="2000">
                <a:latin typeface="Source Sans Pro"/>
                <a:ea typeface="+mn-lt"/>
                <a:cs typeface="+mn-lt"/>
              </a:rPr>
              <a:t> </a:t>
            </a:r>
            <a:r>
              <a:rPr lang="en-US" sz="2000" err="1">
                <a:latin typeface="Source Sans Pro"/>
                <a:ea typeface="+mn-lt"/>
                <a:cs typeface="+mn-lt"/>
              </a:rPr>
              <a:t>витрат</a:t>
            </a:r>
            <a:r>
              <a:rPr lang="en-US" sz="2000">
                <a:latin typeface="Source Sans Pro"/>
                <a:ea typeface="+mn-lt"/>
                <a:cs typeface="+mn-lt"/>
              </a:rPr>
              <a:t>:</a:t>
            </a:r>
            <a:r>
              <a:rPr lang="en-US" sz="2000">
                <a:latin typeface="Source Sans Pro"/>
                <a:ea typeface="Source Sans Pro"/>
                <a:cs typeface="Segoe UI"/>
              </a:rPr>
              <a:t> </a:t>
            </a:r>
            <a:endParaRPr lang="uk-UA" sz="2000">
              <a:latin typeface="Source Sans Pro"/>
              <a:ea typeface="Source Sans Pro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US" sz="2000">
                <a:latin typeface="Source Sans Pro"/>
                <a:ea typeface="+mn-lt"/>
                <a:cs typeface="+mn-lt"/>
              </a:rPr>
              <a:t>       </a:t>
            </a:r>
            <a:r>
              <a:rPr lang="en-US" sz="2000" err="1">
                <a:latin typeface="Source Sans Pro"/>
                <a:ea typeface="+mn-lt"/>
                <a:cs typeface="+mn-lt"/>
              </a:rPr>
              <a:t>Приміщення</a:t>
            </a:r>
            <a:r>
              <a:rPr lang="en-US" sz="2000">
                <a:latin typeface="Source Sans Pro"/>
                <a:ea typeface="+mn-lt"/>
                <a:cs typeface="+mn-lt"/>
              </a:rPr>
              <a:t> з </a:t>
            </a:r>
            <a:r>
              <a:rPr lang="en-US" sz="2000" err="1">
                <a:latin typeface="Source Sans Pro"/>
                <a:ea typeface="+mn-lt"/>
                <a:cs typeface="+mn-lt"/>
              </a:rPr>
              <a:t>ремонтом</a:t>
            </a:r>
            <a:r>
              <a:rPr lang="en-US" sz="2000">
                <a:latin typeface="Source Sans Pro"/>
                <a:ea typeface="Source Sans Pro"/>
                <a:cs typeface="Segoe UI"/>
              </a:rPr>
              <a:t> – 195 000 </a:t>
            </a:r>
            <a:r>
              <a:rPr lang="en-US" sz="2000" err="1">
                <a:latin typeface="Source Sans Pro"/>
                <a:ea typeface="Source Sans Pro"/>
                <a:cs typeface="Segoe UI"/>
              </a:rPr>
              <a:t>грн</a:t>
            </a:r>
            <a:r>
              <a:rPr lang="en-US" sz="2000">
                <a:latin typeface="Source Sans Pro"/>
                <a:ea typeface="Source Sans Pro"/>
                <a:cs typeface="Segoe UI"/>
              </a:rPr>
              <a:t> </a:t>
            </a:r>
            <a:endParaRPr lang="uk-UA" sz="2000">
              <a:latin typeface="Source Sans Pro"/>
              <a:ea typeface="Source Sans Pro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US" sz="2000">
                <a:latin typeface="Source Sans Pro"/>
                <a:ea typeface="+mn-lt"/>
                <a:cs typeface="+mn-lt"/>
              </a:rPr>
              <a:t>       </a:t>
            </a:r>
            <a:r>
              <a:rPr lang="en-US" sz="2000" err="1">
                <a:latin typeface="Source Sans Pro"/>
                <a:ea typeface="+mn-lt"/>
                <a:cs typeface="+mn-lt"/>
              </a:rPr>
              <a:t>Обладнання</a:t>
            </a:r>
            <a:r>
              <a:rPr lang="en-US" sz="2000">
                <a:latin typeface="Source Sans Pro"/>
                <a:ea typeface="Source Sans Pro"/>
                <a:cs typeface="Segoe UI"/>
              </a:rPr>
              <a:t> (</a:t>
            </a:r>
            <a:r>
              <a:rPr lang="en-US" sz="2000" err="1">
                <a:latin typeface="Source Sans Pro"/>
                <a:ea typeface="Source Sans Pro"/>
                <a:cs typeface="Segoe UI"/>
              </a:rPr>
              <a:t>кавоварка</a:t>
            </a:r>
            <a:r>
              <a:rPr lang="en-US" sz="2000">
                <a:latin typeface="Source Sans Pro"/>
                <a:ea typeface="Source Sans Pro"/>
                <a:cs typeface="Segoe UI"/>
              </a:rPr>
              <a:t>, </a:t>
            </a:r>
            <a:r>
              <a:rPr lang="en-US" sz="2000" err="1">
                <a:latin typeface="Source Sans Pro"/>
                <a:ea typeface="Source Sans Pro"/>
                <a:cs typeface="Segoe UI"/>
              </a:rPr>
              <a:t>холодильники</a:t>
            </a:r>
            <a:r>
              <a:rPr lang="en-US" sz="2000">
                <a:latin typeface="Source Sans Pro"/>
                <a:ea typeface="Source Sans Pro"/>
                <a:cs typeface="Segoe UI"/>
              </a:rPr>
              <a:t>, </a:t>
            </a:r>
            <a:r>
              <a:rPr lang="en-US" sz="2000" err="1">
                <a:latin typeface="Source Sans Pro"/>
                <a:ea typeface="Source Sans Pro"/>
                <a:cs typeface="Segoe UI"/>
              </a:rPr>
              <a:t>меблі</a:t>
            </a:r>
            <a:r>
              <a:rPr lang="en-US" sz="2000">
                <a:latin typeface="Source Sans Pro"/>
                <a:ea typeface="Source Sans Pro"/>
                <a:cs typeface="Segoe UI"/>
              </a:rPr>
              <a:t>, POS-</a:t>
            </a:r>
            <a:r>
              <a:rPr lang="en-US" sz="2000" err="1">
                <a:latin typeface="Source Sans Pro"/>
                <a:ea typeface="Source Sans Pro"/>
                <a:cs typeface="Segoe UI"/>
              </a:rPr>
              <a:t>система</a:t>
            </a:r>
            <a:r>
              <a:rPr lang="en-US" sz="2000">
                <a:latin typeface="Source Sans Pro"/>
                <a:ea typeface="Source Sans Pro"/>
                <a:cs typeface="Segoe UI"/>
              </a:rPr>
              <a:t>) – 87 974 </a:t>
            </a:r>
            <a:r>
              <a:rPr lang="en-US" sz="2000" err="1">
                <a:latin typeface="Source Sans Pro"/>
                <a:ea typeface="Source Sans Pro"/>
                <a:cs typeface="Segoe UI"/>
              </a:rPr>
              <a:t>грн</a:t>
            </a:r>
            <a:r>
              <a:rPr lang="en-US" sz="2000">
                <a:latin typeface="Source Sans Pro"/>
                <a:ea typeface="Source Sans Pro"/>
                <a:cs typeface="Segoe UI"/>
              </a:rPr>
              <a:t> </a:t>
            </a:r>
            <a:endParaRPr lang="uk-UA" sz="2000">
              <a:latin typeface="Source Sans Pro"/>
              <a:ea typeface="Source Sans Pro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US" sz="2000">
                <a:latin typeface="Source Sans Pro"/>
                <a:ea typeface="+mn-lt"/>
                <a:cs typeface="+mn-lt"/>
              </a:rPr>
              <a:t>        </a:t>
            </a:r>
            <a:r>
              <a:rPr lang="en-US" sz="2000" err="1">
                <a:latin typeface="Source Sans Pro"/>
                <a:ea typeface="+mn-lt"/>
                <a:cs typeface="+mn-lt"/>
              </a:rPr>
              <a:t>Витратні</a:t>
            </a:r>
            <a:r>
              <a:rPr lang="en-US" sz="2000">
                <a:latin typeface="Source Sans Pro"/>
                <a:ea typeface="+mn-lt"/>
                <a:cs typeface="+mn-lt"/>
              </a:rPr>
              <a:t> </a:t>
            </a:r>
            <a:r>
              <a:rPr lang="en-US" sz="2000" err="1">
                <a:latin typeface="Source Sans Pro"/>
                <a:ea typeface="+mn-lt"/>
                <a:cs typeface="+mn-lt"/>
              </a:rPr>
              <a:t>матеріали</a:t>
            </a:r>
            <a:r>
              <a:rPr lang="en-US" sz="2000">
                <a:latin typeface="Source Sans Pro"/>
                <a:ea typeface="Source Sans Pro"/>
                <a:cs typeface="Segoe UI"/>
              </a:rPr>
              <a:t> (</a:t>
            </a:r>
            <a:r>
              <a:rPr lang="en-US" sz="2000" err="1">
                <a:latin typeface="Source Sans Pro"/>
                <a:ea typeface="Source Sans Pro"/>
                <a:cs typeface="Segoe UI"/>
              </a:rPr>
              <a:t>стакани</a:t>
            </a:r>
            <a:r>
              <a:rPr lang="en-US" sz="2000">
                <a:latin typeface="Source Sans Pro"/>
                <a:ea typeface="Source Sans Pro"/>
                <a:cs typeface="Segoe UI"/>
              </a:rPr>
              <a:t>, </a:t>
            </a:r>
            <a:r>
              <a:rPr lang="en-US" sz="2000" err="1">
                <a:latin typeface="Source Sans Pro"/>
                <a:ea typeface="Source Sans Pro"/>
                <a:cs typeface="Segoe UI"/>
              </a:rPr>
              <a:t>трубочки</a:t>
            </a:r>
            <a:r>
              <a:rPr lang="en-US" sz="2000">
                <a:latin typeface="Source Sans Pro"/>
                <a:ea typeface="Source Sans Pro"/>
                <a:cs typeface="Segoe UI"/>
              </a:rPr>
              <a:t>, </a:t>
            </a:r>
            <a:r>
              <a:rPr lang="en-US" sz="2000" err="1">
                <a:latin typeface="Source Sans Pro"/>
                <a:ea typeface="Source Sans Pro"/>
                <a:cs typeface="Segoe UI"/>
              </a:rPr>
              <a:t>серветки</a:t>
            </a:r>
            <a:r>
              <a:rPr lang="en-US" sz="2000">
                <a:latin typeface="Source Sans Pro"/>
                <a:ea typeface="Source Sans Pro"/>
                <a:cs typeface="Segoe UI"/>
              </a:rPr>
              <a:t>, </a:t>
            </a:r>
            <a:r>
              <a:rPr lang="en-US" sz="2000" err="1">
                <a:latin typeface="Source Sans Pro"/>
                <a:ea typeface="Source Sans Pro"/>
                <a:cs typeface="Segoe UI"/>
              </a:rPr>
              <a:t>палички</a:t>
            </a:r>
            <a:r>
              <a:rPr lang="en-US" sz="2000">
                <a:latin typeface="Source Sans Pro"/>
                <a:ea typeface="Source Sans Pro"/>
                <a:cs typeface="Segoe UI"/>
              </a:rPr>
              <a:t> </a:t>
            </a:r>
            <a:r>
              <a:rPr lang="en-US" sz="2000" err="1">
                <a:latin typeface="Source Sans Pro"/>
                <a:ea typeface="Source Sans Pro"/>
                <a:cs typeface="Segoe UI"/>
              </a:rPr>
              <a:t>тощо</a:t>
            </a:r>
            <a:r>
              <a:rPr lang="en-US" sz="2000">
                <a:latin typeface="Source Sans Pro"/>
                <a:ea typeface="Source Sans Pro"/>
                <a:cs typeface="Segoe UI"/>
              </a:rPr>
              <a:t>) – 12 327 </a:t>
            </a:r>
            <a:r>
              <a:rPr lang="en-US" sz="2000" err="1">
                <a:latin typeface="Source Sans Pro"/>
                <a:ea typeface="Source Sans Pro"/>
                <a:cs typeface="Segoe UI"/>
              </a:rPr>
              <a:t>грн</a:t>
            </a:r>
            <a:r>
              <a:rPr lang="en-US" sz="2000">
                <a:latin typeface="Source Sans Pro"/>
                <a:ea typeface="Source Sans Pro"/>
                <a:cs typeface="Segoe UI"/>
              </a:rPr>
              <a:t> </a:t>
            </a:r>
            <a:endParaRPr lang="uk-UA" sz="2000">
              <a:latin typeface="Source Sans Pro"/>
              <a:ea typeface="Source Sans Pro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US" sz="2000">
                <a:latin typeface="Source Sans Pro"/>
                <a:ea typeface="+mn-lt"/>
                <a:cs typeface="+mn-lt"/>
              </a:rPr>
              <a:t>        </a:t>
            </a:r>
            <a:r>
              <a:rPr lang="en-US" sz="2000" err="1">
                <a:latin typeface="Source Sans Pro"/>
                <a:ea typeface="+mn-lt"/>
                <a:cs typeface="+mn-lt"/>
              </a:rPr>
              <a:t>Продукти</a:t>
            </a:r>
            <a:r>
              <a:rPr lang="en-US" sz="2000">
                <a:latin typeface="Source Sans Pro"/>
                <a:ea typeface="+mn-lt"/>
                <a:cs typeface="+mn-lt"/>
              </a:rPr>
              <a:t> </a:t>
            </a:r>
            <a:r>
              <a:rPr lang="en-US" sz="2000" err="1">
                <a:latin typeface="Source Sans Pro"/>
                <a:ea typeface="+mn-lt"/>
                <a:cs typeface="+mn-lt"/>
              </a:rPr>
              <a:t>та</a:t>
            </a:r>
            <a:r>
              <a:rPr lang="en-US" sz="2000">
                <a:latin typeface="Source Sans Pro"/>
                <a:ea typeface="+mn-lt"/>
                <a:cs typeface="+mn-lt"/>
              </a:rPr>
              <a:t> </a:t>
            </a:r>
            <a:r>
              <a:rPr lang="en-US" sz="2000" err="1">
                <a:latin typeface="Source Sans Pro"/>
                <a:ea typeface="+mn-lt"/>
                <a:cs typeface="+mn-lt"/>
              </a:rPr>
              <a:t>напої</a:t>
            </a:r>
            <a:r>
              <a:rPr lang="en-US" sz="2000">
                <a:latin typeface="Source Sans Pro"/>
                <a:ea typeface="Source Sans Pro"/>
                <a:cs typeface="Segoe UI"/>
              </a:rPr>
              <a:t> (</a:t>
            </a:r>
            <a:r>
              <a:rPr lang="en-US" sz="2000" err="1">
                <a:latin typeface="Source Sans Pro"/>
                <a:ea typeface="Source Sans Pro"/>
                <a:cs typeface="Segoe UI"/>
              </a:rPr>
              <a:t>кава</a:t>
            </a:r>
            <a:r>
              <a:rPr lang="en-US" sz="2000">
                <a:latin typeface="Source Sans Pro"/>
                <a:ea typeface="Source Sans Pro"/>
                <a:cs typeface="Segoe UI"/>
              </a:rPr>
              <a:t>, </a:t>
            </a:r>
            <a:r>
              <a:rPr lang="en-US" sz="2000" err="1">
                <a:latin typeface="Source Sans Pro"/>
                <a:ea typeface="Source Sans Pro"/>
                <a:cs typeface="Segoe UI"/>
              </a:rPr>
              <a:t>чай</a:t>
            </a:r>
            <a:r>
              <a:rPr lang="en-US" sz="2000">
                <a:latin typeface="Source Sans Pro"/>
                <a:ea typeface="Source Sans Pro"/>
                <a:cs typeface="Segoe UI"/>
              </a:rPr>
              <a:t>, </a:t>
            </a:r>
            <a:r>
              <a:rPr lang="en-US" sz="2000" err="1">
                <a:latin typeface="Source Sans Pro"/>
                <a:ea typeface="Source Sans Pro"/>
                <a:cs typeface="Segoe UI"/>
              </a:rPr>
              <a:t>молоко</a:t>
            </a:r>
            <a:r>
              <a:rPr lang="en-US" sz="2000">
                <a:latin typeface="Source Sans Pro"/>
                <a:ea typeface="Source Sans Pro"/>
                <a:cs typeface="Segoe UI"/>
              </a:rPr>
              <a:t>, </a:t>
            </a:r>
            <a:r>
              <a:rPr lang="en-US" sz="2000" err="1">
                <a:latin typeface="Source Sans Pro"/>
                <a:ea typeface="Source Sans Pro"/>
                <a:cs typeface="Segoe UI"/>
              </a:rPr>
              <a:t>десерти</a:t>
            </a:r>
            <a:r>
              <a:rPr lang="en-US" sz="2000">
                <a:latin typeface="Source Sans Pro"/>
                <a:ea typeface="Source Sans Pro"/>
                <a:cs typeface="Segoe UI"/>
              </a:rPr>
              <a:t>, </a:t>
            </a:r>
            <a:r>
              <a:rPr lang="en-US" sz="2000" err="1">
                <a:latin typeface="Source Sans Pro"/>
                <a:ea typeface="Source Sans Pro"/>
                <a:cs typeface="Segoe UI"/>
              </a:rPr>
              <a:t>безалкогольні</a:t>
            </a:r>
            <a:r>
              <a:rPr lang="en-US" sz="2000">
                <a:latin typeface="Source Sans Pro"/>
                <a:ea typeface="Source Sans Pro"/>
                <a:cs typeface="Segoe UI"/>
              </a:rPr>
              <a:t> </a:t>
            </a:r>
            <a:r>
              <a:rPr lang="en-US" sz="2000" err="1">
                <a:latin typeface="Source Sans Pro"/>
                <a:ea typeface="Source Sans Pro"/>
                <a:cs typeface="Segoe UI"/>
              </a:rPr>
              <a:t>напої</a:t>
            </a:r>
            <a:r>
              <a:rPr lang="en-US" sz="2000">
                <a:latin typeface="Source Sans Pro"/>
                <a:ea typeface="Source Sans Pro"/>
                <a:cs typeface="Segoe UI"/>
              </a:rPr>
              <a:t>) – 21 640 </a:t>
            </a:r>
            <a:r>
              <a:rPr lang="en-US" sz="2000" err="1">
                <a:latin typeface="Source Sans Pro"/>
                <a:ea typeface="Source Sans Pro"/>
                <a:cs typeface="Segoe UI"/>
              </a:rPr>
              <a:t>грн</a:t>
            </a:r>
            <a:r>
              <a:rPr lang="en-US" sz="2000">
                <a:latin typeface="Source Sans Pro"/>
                <a:ea typeface="Source Sans Pro"/>
                <a:cs typeface="Segoe UI"/>
              </a:rPr>
              <a:t> </a:t>
            </a:r>
            <a:endParaRPr lang="uk-UA" sz="2000">
              <a:latin typeface="Source Sans Pro"/>
              <a:ea typeface="Source Sans Pro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US" sz="2000">
                <a:latin typeface="Source Sans Pro"/>
                <a:ea typeface="+mn-lt"/>
                <a:cs typeface="+mn-lt"/>
              </a:rPr>
              <a:t>        </a:t>
            </a:r>
            <a:r>
              <a:rPr lang="en-US" sz="2000" err="1">
                <a:latin typeface="Source Sans Pro"/>
                <a:ea typeface="+mn-lt"/>
                <a:cs typeface="+mn-lt"/>
              </a:rPr>
              <a:t>Фонд</a:t>
            </a:r>
            <a:r>
              <a:rPr lang="en-US" sz="2000">
                <a:latin typeface="Source Sans Pro"/>
                <a:ea typeface="+mn-lt"/>
                <a:cs typeface="+mn-lt"/>
              </a:rPr>
              <a:t> </a:t>
            </a:r>
            <a:r>
              <a:rPr lang="en-US" sz="2000" err="1">
                <a:latin typeface="Source Sans Pro"/>
                <a:ea typeface="+mn-lt"/>
                <a:cs typeface="+mn-lt"/>
              </a:rPr>
              <a:t>заробітної</a:t>
            </a:r>
            <a:r>
              <a:rPr lang="en-US" sz="2000">
                <a:latin typeface="Source Sans Pro"/>
                <a:ea typeface="+mn-lt"/>
                <a:cs typeface="+mn-lt"/>
              </a:rPr>
              <a:t> </a:t>
            </a:r>
            <a:r>
              <a:rPr lang="en-US" sz="2000" err="1">
                <a:latin typeface="Source Sans Pro"/>
                <a:ea typeface="+mn-lt"/>
                <a:cs typeface="+mn-lt"/>
              </a:rPr>
              <a:t>плати</a:t>
            </a:r>
            <a:r>
              <a:rPr lang="en-US" sz="2000">
                <a:latin typeface="Source Sans Pro"/>
                <a:ea typeface="+mn-lt"/>
                <a:cs typeface="+mn-lt"/>
              </a:rPr>
              <a:t> </a:t>
            </a:r>
            <a:r>
              <a:rPr lang="en-US" sz="2000" err="1">
                <a:latin typeface="Source Sans Pro"/>
                <a:ea typeface="+mn-lt"/>
                <a:cs typeface="+mn-lt"/>
              </a:rPr>
              <a:t>та</a:t>
            </a:r>
            <a:r>
              <a:rPr lang="en-US" sz="2000">
                <a:latin typeface="Source Sans Pro"/>
                <a:ea typeface="+mn-lt"/>
                <a:cs typeface="+mn-lt"/>
              </a:rPr>
              <a:t> </a:t>
            </a:r>
            <a:r>
              <a:rPr lang="en-US" sz="2000" err="1">
                <a:latin typeface="Source Sans Pro"/>
                <a:ea typeface="+mn-lt"/>
                <a:cs typeface="+mn-lt"/>
              </a:rPr>
              <a:t>резерв</a:t>
            </a:r>
            <a:r>
              <a:rPr lang="en-US" sz="2000">
                <a:latin typeface="Source Sans Pro"/>
                <a:ea typeface="Source Sans Pro"/>
                <a:cs typeface="Segoe UI"/>
              </a:rPr>
              <a:t> – 77 756 </a:t>
            </a:r>
            <a:r>
              <a:rPr lang="en-US" sz="2000" err="1">
                <a:latin typeface="Source Sans Pro"/>
                <a:ea typeface="Source Sans Pro"/>
                <a:cs typeface="Segoe UI"/>
              </a:rPr>
              <a:t>грн</a:t>
            </a:r>
            <a:r>
              <a:rPr lang="en-US" sz="2000">
                <a:latin typeface="Source Sans Pro"/>
                <a:ea typeface="Source Sans Pro"/>
                <a:cs typeface="Segoe UI"/>
              </a:rPr>
              <a:t> </a:t>
            </a:r>
            <a:endParaRPr lang="uk-UA" sz="2000">
              <a:latin typeface="Source Sans Pro"/>
              <a:ea typeface="Source Sans Pro"/>
              <a:cs typeface="+mn-lt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en-US" sz="2000">
              <a:latin typeface="Source Sans Pro"/>
              <a:ea typeface="Source Sans Pro"/>
              <a:cs typeface="Segoe UI"/>
            </a:endParaRPr>
          </a:p>
          <a:p>
            <a:pPr>
              <a:lnSpc>
                <a:spcPct val="150000"/>
              </a:lnSpc>
            </a:pPr>
            <a:r>
              <a:rPr lang="en-US" sz="2000" err="1">
                <a:latin typeface="Source Sans Pro"/>
                <a:ea typeface="+mn-lt"/>
                <a:cs typeface="+mn-lt"/>
              </a:rPr>
              <a:t>Все</a:t>
            </a:r>
            <a:r>
              <a:rPr lang="en-US" sz="2000">
                <a:latin typeface="Source Sans Pro"/>
                <a:ea typeface="+mn-lt"/>
                <a:cs typeface="+mn-lt"/>
              </a:rPr>
              <a:t> </a:t>
            </a:r>
            <a:r>
              <a:rPr lang="en-US" sz="2000" err="1">
                <a:latin typeface="Source Sans Pro"/>
                <a:ea typeface="+mn-lt"/>
                <a:cs typeface="+mn-lt"/>
              </a:rPr>
              <a:t>необхідне</a:t>
            </a:r>
            <a:r>
              <a:rPr lang="en-US" sz="2000">
                <a:latin typeface="Source Sans Pro"/>
                <a:ea typeface="+mn-lt"/>
                <a:cs typeface="+mn-lt"/>
              </a:rPr>
              <a:t> </a:t>
            </a:r>
            <a:r>
              <a:rPr lang="en-US" sz="2000" err="1">
                <a:latin typeface="Source Sans Pro"/>
                <a:ea typeface="+mn-lt"/>
                <a:cs typeface="+mn-lt"/>
              </a:rPr>
              <a:t>для</a:t>
            </a:r>
            <a:r>
              <a:rPr lang="en-US" sz="2000">
                <a:latin typeface="Source Sans Pro"/>
                <a:ea typeface="+mn-lt"/>
                <a:cs typeface="+mn-lt"/>
              </a:rPr>
              <a:t> </a:t>
            </a:r>
            <a:r>
              <a:rPr lang="en-US" sz="2000" err="1">
                <a:latin typeface="Source Sans Pro"/>
                <a:ea typeface="+mn-lt"/>
                <a:cs typeface="+mn-lt"/>
              </a:rPr>
              <a:t>старту</a:t>
            </a:r>
            <a:r>
              <a:rPr lang="en-US" sz="2000">
                <a:latin typeface="Source Sans Pro"/>
                <a:ea typeface="+mn-lt"/>
                <a:cs typeface="+mn-lt"/>
              </a:rPr>
              <a:t> </a:t>
            </a:r>
            <a:r>
              <a:rPr lang="en-US" sz="2000" err="1">
                <a:latin typeface="Source Sans Pro"/>
                <a:ea typeface="+mn-lt"/>
                <a:cs typeface="+mn-lt"/>
              </a:rPr>
              <a:t>прибуткової</a:t>
            </a:r>
            <a:r>
              <a:rPr lang="en-US" sz="2000">
                <a:latin typeface="Source Sans Pro"/>
                <a:ea typeface="+mn-lt"/>
                <a:cs typeface="+mn-lt"/>
              </a:rPr>
              <a:t> </a:t>
            </a:r>
            <a:r>
              <a:rPr lang="en-US" sz="2000" err="1">
                <a:latin typeface="Source Sans Pro"/>
                <a:ea typeface="+mn-lt"/>
                <a:cs typeface="+mn-lt"/>
              </a:rPr>
              <a:t>кав’ярні</a:t>
            </a:r>
            <a:r>
              <a:rPr lang="en-US" sz="2000">
                <a:latin typeface="Source Sans Pro"/>
                <a:ea typeface="+mn-lt"/>
                <a:cs typeface="+mn-lt"/>
              </a:rPr>
              <a:t>!</a:t>
            </a:r>
            <a:endParaRPr lang="uk-UA" sz="2000">
              <a:latin typeface="Corbel"/>
              <a:ea typeface="+mn-lt"/>
              <a:cs typeface="+mn-lt"/>
            </a:endParaRPr>
          </a:p>
          <a:p>
            <a:pPr algn="just"/>
            <a:endParaRPr lang="uk-UA" sz="2400">
              <a:latin typeface="Aptos"/>
              <a:cs typeface="Segoe UI"/>
            </a:endParaRPr>
          </a:p>
        </p:txBody>
      </p:sp>
      <p:pic>
        <p:nvPicPr>
          <p:cNvPr id="5" name="Рисунок 4" descr="Зображення, що містить текст, знімок екрана, Шрифт, схема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75ECCCAF-664A-9200-2A36-8F55B9F55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00800" cy="8229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127C6F-7703-8C1B-1FE2-21268FF12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939" y="5568264"/>
            <a:ext cx="417041" cy="417041"/>
          </a:xfrm>
          <a:prstGeom prst="rect">
            <a:avLst/>
          </a:prstGeom>
        </p:spPr>
      </p:pic>
      <p:pic>
        <p:nvPicPr>
          <p:cNvPr id="6" name="Рисунок 5" descr="Зображення, що містить ескіз, дизайн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FB0C8711-24DC-8CFB-9D9A-BE6353BA7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1294" y="3693511"/>
            <a:ext cx="448192" cy="422447"/>
          </a:xfrm>
          <a:prstGeom prst="rect">
            <a:avLst/>
          </a:prstGeom>
        </p:spPr>
      </p:pic>
      <p:pic>
        <p:nvPicPr>
          <p:cNvPr id="7" name="Рисунок 6" descr="Зображення, що містить ескіз, дизайн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8265D60A-E0BA-0668-9F05-92A147A31D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957" y="4564020"/>
            <a:ext cx="461577" cy="411378"/>
          </a:xfrm>
          <a:prstGeom prst="rect">
            <a:avLst/>
          </a:prstGeom>
        </p:spPr>
      </p:pic>
      <p:pic>
        <p:nvPicPr>
          <p:cNvPr id="8" name="Рисунок 7" descr="Зображення, що містить ескіз, дизайн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F170A88B-860E-2113-0E0F-8F014D46E4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0651" y="3156765"/>
            <a:ext cx="449478" cy="408546"/>
          </a:xfrm>
          <a:prstGeom prst="rect">
            <a:avLst/>
          </a:prstGeom>
        </p:spPr>
      </p:pic>
      <p:pic>
        <p:nvPicPr>
          <p:cNvPr id="9" name="Рисунок 8" descr="Зображення, що містить логотип, символ, Шрифт, Графіка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65E4BD38-C672-BD9E-673F-1237204AD3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8485" y="6462069"/>
            <a:ext cx="400308" cy="4088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0471973-5606-2A46-5310-A2FF079EB036}"/>
              </a:ext>
            </a:extLst>
          </p:cNvPr>
          <p:cNvSpPr txBox="1"/>
          <p:nvPr/>
        </p:nvSpPr>
        <p:spPr>
          <a:xfrm>
            <a:off x="14278707" y="7706380"/>
            <a:ext cx="269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9A0AC1F-E1A4-4F5A-B1F4-98C83A25744C}" type="slidenum">
              <a:rPr lang="uk-UA" sz="2400" smtClean="0"/>
              <a:pPr algn="ctr"/>
              <a:t>7</a:t>
            </a:fld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098105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браження, що містить текст, знімок екрана, схема, Шрифт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A3563DE1-8F56-4482-8C68-CE3379C74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778" y="1047853"/>
            <a:ext cx="8190647" cy="614625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E68F7F8E-0366-926A-8A4A-A160E3D49238}"/>
              </a:ext>
            </a:extLst>
          </p:cNvPr>
          <p:cNvSpPr/>
          <p:nvPr/>
        </p:nvSpPr>
        <p:spPr>
          <a:xfrm>
            <a:off x="4192616" y="309647"/>
            <a:ext cx="6231892" cy="3728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2800"/>
              </a:lnSpc>
              <a:buNone/>
            </a:pPr>
            <a:r>
              <a:rPr lang="en-US" sz="3200">
                <a:solidFill>
                  <a:srgbClr val="38512F"/>
                </a:solidFill>
                <a:latin typeface="Lora"/>
                <a:ea typeface="Lora" pitchFamily="34" charset="-122"/>
                <a:cs typeface="Lora" pitchFamily="34" charset="-120"/>
              </a:rPr>
              <a:t>План-графік відкриття кав’ярні</a:t>
            </a:r>
            <a:endParaRPr lang="en-US" sz="3200">
              <a:latin typeface="Lor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4E3EC9-2BB3-DE5C-E23E-DCE2D6C5889C}"/>
              </a:ext>
            </a:extLst>
          </p:cNvPr>
          <p:cNvSpPr txBox="1"/>
          <p:nvPr/>
        </p:nvSpPr>
        <p:spPr>
          <a:xfrm>
            <a:off x="321275" y="1785552"/>
            <a:ext cx="5609968" cy="46603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indent="914400" algn="just">
              <a:lnSpc>
                <a:spcPct val="150000"/>
              </a:lnSpc>
            </a:pPr>
            <a:r>
              <a:rPr lang="en-US" sz="2000" err="1">
                <a:latin typeface="Source Sans Pro"/>
                <a:ea typeface="+mn-lt"/>
                <a:cs typeface="+mn-lt"/>
              </a:rPr>
              <a:t>Діаграма</a:t>
            </a:r>
            <a:r>
              <a:rPr lang="en-US" sz="2000">
                <a:latin typeface="Source Sans Pro"/>
                <a:ea typeface="+mn-lt"/>
                <a:cs typeface="+mn-lt"/>
              </a:rPr>
              <a:t> </a:t>
            </a:r>
            <a:r>
              <a:rPr lang="en-US" sz="2000" err="1">
                <a:latin typeface="Source Sans Pro"/>
                <a:ea typeface="+mn-lt"/>
                <a:cs typeface="+mn-lt"/>
              </a:rPr>
              <a:t>показує</a:t>
            </a:r>
            <a:r>
              <a:rPr lang="en-US" sz="2000">
                <a:latin typeface="Source Sans Pro"/>
                <a:ea typeface="+mn-lt"/>
                <a:cs typeface="+mn-lt"/>
              </a:rPr>
              <a:t> </a:t>
            </a:r>
            <a:r>
              <a:rPr lang="en-US" sz="2000" err="1">
                <a:latin typeface="Source Sans Pro"/>
                <a:ea typeface="+mn-lt"/>
                <a:cs typeface="+mn-lt"/>
              </a:rPr>
              <a:t>етапи</a:t>
            </a:r>
            <a:r>
              <a:rPr lang="en-US" sz="2000">
                <a:latin typeface="Source Sans Pro"/>
                <a:ea typeface="+mn-lt"/>
                <a:cs typeface="+mn-lt"/>
              </a:rPr>
              <a:t> </a:t>
            </a:r>
            <a:r>
              <a:rPr lang="en-US" sz="2000" err="1">
                <a:latin typeface="Source Sans Pro"/>
                <a:ea typeface="+mn-lt"/>
                <a:cs typeface="+mn-lt"/>
              </a:rPr>
              <a:t>відкриття</a:t>
            </a:r>
            <a:r>
              <a:rPr lang="en-US" sz="2000">
                <a:latin typeface="Source Sans Pro"/>
                <a:ea typeface="+mn-lt"/>
                <a:cs typeface="+mn-lt"/>
              </a:rPr>
              <a:t> </a:t>
            </a:r>
            <a:r>
              <a:rPr lang="en-US" sz="2000" err="1">
                <a:latin typeface="Source Sans Pro"/>
                <a:ea typeface="+mn-lt"/>
                <a:cs typeface="+mn-lt"/>
              </a:rPr>
              <a:t>кав’ярні</a:t>
            </a:r>
            <a:r>
              <a:rPr lang="en-US" sz="2000">
                <a:latin typeface="Source Sans Pro"/>
                <a:ea typeface="+mn-lt"/>
                <a:cs typeface="+mn-lt"/>
              </a:rPr>
              <a:t> </a:t>
            </a:r>
            <a:r>
              <a:rPr lang="en-US" sz="2000" err="1">
                <a:latin typeface="Source Sans Pro"/>
                <a:ea typeface="+mn-lt"/>
                <a:cs typeface="+mn-lt"/>
              </a:rPr>
              <a:t>за</a:t>
            </a:r>
            <a:r>
              <a:rPr lang="en-US" sz="2000">
                <a:latin typeface="Source Sans Pro"/>
                <a:ea typeface="+mn-lt"/>
                <a:cs typeface="+mn-lt"/>
              </a:rPr>
              <a:t> </a:t>
            </a:r>
            <a:r>
              <a:rPr lang="en-US" sz="2000" err="1">
                <a:latin typeface="Source Sans Pro"/>
                <a:ea typeface="+mn-lt"/>
                <a:cs typeface="+mn-lt"/>
              </a:rPr>
              <a:t>шість</a:t>
            </a:r>
            <a:r>
              <a:rPr lang="en-US" sz="2000">
                <a:latin typeface="Source Sans Pro"/>
                <a:ea typeface="+mn-lt"/>
                <a:cs typeface="+mn-lt"/>
              </a:rPr>
              <a:t> </a:t>
            </a:r>
            <a:r>
              <a:rPr lang="en-US" sz="2000" err="1">
                <a:latin typeface="Source Sans Pro"/>
                <a:ea typeface="+mn-lt"/>
                <a:cs typeface="+mn-lt"/>
              </a:rPr>
              <a:t>місяців</a:t>
            </a:r>
            <a:r>
              <a:rPr lang="en-US" sz="2000">
                <a:latin typeface="Source Sans Pro"/>
                <a:ea typeface="+mn-lt"/>
                <a:cs typeface="+mn-lt"/>
              </a:rPr>
              <a:t>. </a:t>
            </a:r>
            <a:r>
              <a:rPr lang="en-US" sz="2000" err="1">
                <a:latin typeface="Source Sans Pro"/>
                <a:ea typeface="+mn-lt"/>
                <a:cs typeface="+mn-lt"/>
              </a:rPr>
              <a:t>Спочатку</a:t>
            </a:r>
            <a:r>
              <a:rPr lang="en-US" sz="2000">
                <a:latin typeface="Source Sans Pro"/>
                <a:ea typeface="+mn-lt"/>
                <a:cs typeface="+mn-lt"/>
              </a:rPr>
              <a:t> </a:t>
            </a:r>
            <a:r>
              <a:rPr lang="en-US" sz="2000" err="1">
                <a:latin typeface="Source Sans Pro"/>
                <a:ea typeface="+mn-lt"/>
                <a:cs typeface="+mn-lt"/>
              </a:rPr>
              <a:t>визначаємо</a:t>
            </a:r>
            <a:r>
              <a:rPr lang="en-US" sz="2000">
                <a:latin typeface="Source Sans Pro"/>
                <a:ea typeface="+mn-lt"/>
                <a:cs typeface="+mn-lt"/>
              </a:rPr>
              <a:t> </a:t>
            </a:r>
            <a:r>
              <a:rPr lang="en-US" sz="2000" err="1">
                <a:latin typeface="Source Sans Pro"/>
                <a:ea typeface="+mn-lt"/>
                <a:cs typeface="+mn-lt"/>
              </a:rPr>
              <a:t>концепцію</a:t>
            </a:r>
            <a:r>
              <a:rPr lang="en-US" sz="2000">
                <a:latin typeface="Source Sans Pro"/>
                <a:ea typeface="+mn-lt"/>
                <a:cs typeface="+mn-lt"/>
              </a:rPr>
              <a:t>: </a:t>
            </a:r>
            <a:r>
              <a:rPr lang="en-US" sz="2000" err="1">
                <a:latin typeface="Source Sans Pro"/>
                <a:ea typeface="+mn-lt"/>
                <a:cs typeface="+mn-lt"/>
              </a:rPr>
              <a:t>плануємо</a:t>
            </a:r>
            <a:r>
              <a:rPr lang="en-US" sz="2000">
                <a:latin typeface="Source Sans Pro"/>
                <a:ea typeface="+mn-lt"/>
                <a:cs typeface="+mn-lt"/>
              </a:rPr>
              <a:t>, </a:t>
            </a:r>
            <a:r>
              <a:rPr lang="en-US" sz="2000" err="1">
                <a:latin typeface="Source Sans Pro"/>
                <a:ea typeface="+mn-lt"/>
                <a:cs typeface="+mn-lt"/>
              </a:rPr>
              <a:t>обираємо</a:t>
            </a:r>
            <a:r>
              <a:rPr lang="en-US" sz="2000">
                <a:latin typeface="Source Sans Pro"/>
                <a:ea typeface="+mn-lt"/>
                <a:cs typeface="+mn-lt"/>
              </a:rPr>
              <a:t> </a:t>
            </a:r>
            <a:r>
              <a:rPr lang="en-US" sz="2000" err="1">
                <a:latin typeface="Source Sans Pro"/>
                <a:ea typeface="+mn-lt"/>
                <a:cs typeface="+mn-lt"/>
              </a:rPr>
              <a:t>локацію</a:t>
            </a:r>
            <a:r>
              <a:rPr lang="en-US" sz="2000">
                <a:latin typeface="Source Sans Pro"/>
                <a:ea typeface="+mn-lt"/>
                <a:cs typeface="+mn-lt"/>
              </a:rPr>
              <a:t>, </a:t>
            </a:r>
            <a:r>
              <a:rPr lang="en-US" sz="2000" err="1">
                <a:latin typeface="Source Sans Pro"/>
                <a:ea typeface="+mn-lt"/>
                <a:cs typeface="+mn-lt"/>
              </a:rPr>
              <a:t>розробляємо</a:t>
            </a:r>
            <a:r>
              <a:rPr lang="en-US" sz="2000">
                <a:latin typeface="Source Sans Pro"/>
                <a:ea typeface="+mn-lt"/>
                <a:cs typeface="+mn-lt"/>
              </a:rPr>
              <a:t> </a:t>
            </a:r>
            <a:r>
              <a:rPr lang="en-US" sz="2000" err="1">
                <a:latin typeface="Source Sans Pro"/>
                <a:ea typeface="+mn-lt"/>
                <a:cs typeface="+mn-lt"/>
              </a:rPr>
              <a:t>меню</a:t>
            </a:r>
            <a:r>
              <a:rPr lang="en-US" sz="2000">
                <a:latin typeface="Source Sans Pro"/>
                <a:ea typeface="+mn-lt"/>
                <a:cs typeface="+mn-lt"/>
              </a:rPr>
              <a:t>. </a:t>
            </a:r>
            <a:endParaRPr lang="uk-UA" sz="2000">
              <a:latin typeface="Source Sans Pro"/>
              <a:ea typeface="+mn-lt"/>
              <a:cs typeface="+mn-lt"/>
            </a:endParaRPr>
          </a:p>
          <a:p>
            <a:pPr indent="914400" algn="just">
              <a:lnSpc>
                <a:spcPct val="150000"/>
              </a:lnSpc>
            </a:pPr>
            <a:r>
              <a:rPr lang="en-US" sz="2000" err="1">
                <a:latin typeface="Source Sans Pro"/>
                <a:ea typeface="+mn-lt"/>
                <a:cs typeface="+mn-lt"/>
              </a:rPr>
              <a:t>Далі</a:t>
            </a:r>
            <a:r>
              <a:rPr lang="en-US" sz="2000">
                <a:latin typeface="Source Sans Pro"/>
                <a:ea typeface="+mn-lt"/>
                <a:cs typeface="+mn-lt"/>
              </a:rPr>
              <a:t> — </a:t>
            </a:r>
            <a:r>
              <a:rPr lang="en-US" sz="2000" err="1">
                <a:latin typeface="Source Sans Pro"/>
                <a:ea typeface="+mn-lt"/>
                <a:cs typeface="+mn-lt"/>
              </a:rPr>
              <a:t>закупівля</a:t>
            </a:r>
            <a:r>
              <a:rPr lang="en-US" sz="2000">
                <a:latin typeface="Source Sans Pro"/>
                <a:ea typeface="+mn-lt"/>
                <a:cs typeface="+mn-lt"/>
              </a:rPr>
              <a:t> </a:t>
            </a:r>
            <a:r>
              <a:rPr lang="en-US" sz="2000" err="1">
                <a:latin typeface="Source Sans Pro"/>
                <a:ea typeface="+mn-lt"/>
                <a:cs typeface="+mn-lt"/>
              </a:rPr>
              <a:t>обладнання</a:t>
            </a:r>
            <a:r>
              <a:rPr lang="en-US" sz="2000">
                <a:latin typeface="Source Sans Pro"/>
                <a:ea typeface="+mn-lt"/>
                <a:cs typeface="+mn-lt"/>
              </a:rPr>
              <a:t>, </a:t>
            </a:r>
            <a:r>
              <a:rPr lang="en-US" sz="2000" err="1">
                <a:latin typeface="Source Sans Pro"/>
                <a:ea typeface="+mn-lt"/>
                <a:cs typeface="+mn-lt"/>
              </a:rPr>
              <a:t>навчання</a:t>
            </a:r>
            <a:r>
              <a:rPr lang="en-US" sz="2000">
                <a:latin typeface="Source Sans Pro"/>
                <a:ea typeface="+mn-lt"/>
                <a:cs typeface="+mn-lt"/>
              </a:rPr>
              <a:t> </a:t>
            </a:r>
            <a:r>
              <a:rPr lang="en-US" sz="2000" err="1">
                <a:latin typeface="Source Sans Pro"/>
                <a:ea typeface="+mn-lt"/>
                <a:cs typeface="+mn-lt"/>
              </a:rPr>
              <a:t>персоналу</a:t>
            </a:r>
            <a:r>
              <a:rPr lang="en-US" sz="2000">
                <a:latin typeface="Source Sans Pro"/>
                <a:ea typeface="+mn-lt"/>
                <a:cs typeface="+mn-lt"/>
              </a:rPr>
              <a:t>, </a:t>
            </a:r>
            <a:r>
              <a:rPr lang="en-US" sz="2000" err="1">
                <a:latin typeface="Source Sans Pro"/>
                <a:ea typeface="+mn-lt"/>
                <a:cs typeface="+mn-lt"/>
              </a:rPr>
              <a:t>тестування</a:t>
            </a:r>
            <a:r>
              <a:rPr lang="en-US" sz="2000">
                <a:latin typeface="Source Sans Pro"/>
                <a:ea typeface="+mn-lt"/>
                <a:cs typeface="+mn-lt"/>
              </a:rPr>
              <a:t> </a:t>
            </a:r>
            <a:r>
              <a:rPr lang="en-US" sz="2000" err="1">
                <a:latin typeface="Source Sans Pro"/>
                <a:ea typeface="+mn-lt"/>
                <a:cs typeface="+mn-lt"/>
              </a:rPr>
              <a:t>процесів</a:t>
            </a:r>
            <a:r>
              <a:rPr lang="en-US" sz="2000">
                <a:latin typeface="Source Sans Pro"/>
                <a:ea typeface="+mn-lt"/>
                <a:cs typeface="+mn-lt"/>
              </a:rPr>
              <a:t>. </a:t>
            </a:r>
            <a:r>
              <a:rPr lang="en-US" sz="2000" err="1">
                <a:latin typeface="Source Sans Pro"/>
                <a:ea typeface="+mn-lt"/>
                <a:cs typeface="+mn-lt"/>
              </a:rPr>
              <a:t>Після</a:t>
            </a:r>
            <a:r>
              <a:rPr lang="en-US" sz="2000">
                <a:latin typeface="Source Sans Pro"/>
                <a:ea typeface="+mn-lt"/>
                <a:cs typeface="+mn-lt"/>
              </a:rPr>
              <a:t> </a:t>
            </a:r>
            <a:r>
              <a:rPr lang="en-US" sz="2000" err="1">
                <a:latin typeface="Source Sans Pro"/>
                <a:ea typeface="+mn-lt"/>
                <a:cs typeface="+mn-lt"/>
              </a:rPr>
              <a:t>цього</a:t>
            </a:r>
            <a:r>
              <a:rPr lang="en-US" sz="2000">
                <a:latin typeface="Source Sans Pro"/>
                <a:ea typeface="+mn-lt"/>
                <a:cs typeface="+mn-lt"/>
              </a:rPr>
              <a:t> – </a:t>
            </a:r>
            <a:r>
              <a:rPr lang="en-US" sz="2000" err="1">
                <a:latin typeface="Source Sans Pro"/>
                <a:ea typeface="+mn-lt"/>
                <a:cs typeface="+mn-lt"/>
              </a:rPr>
              <a:t>закупівля</a:t>
            </a:r>
            <a:r>
              <a:rPr lang="en-US" sz="2000">
                <a:latin typeface="Source Sans Pro"/>
                <a:ea typeface="+mn-lt"/>
                <a:cs typeface="+mn-lt"/>
              </a:rPr>
              <a:t> </a:t>
            </a:r>
            <a:r>
              <a:rPr lang="en-US" sz="2000" err="1">
                <a:latin typeface="Source Sans Pro"/>
                <a:ea typeface="+mn-lt"/>
                <a:cs typeface="+mn-lt"/>
              </a:rPr>
              <a:t>товарів</a:t>
            </a:r>
            <a:r>
              <a:rPr lang="en-US" sz="2000">
                <a:latin typeface="Source Sans Pro"/>
                <a:ea typeface="+mn-lt"/>
                <a:cs typeface="+mn-lt"/>
              </a:rPr>
              <a:t> і </a:t>
            </a:r>
            <a:r>
              <a:rPr lang="en-US" sz="2000" err="1">
                <a:latin typeface="Source Sans Pro"/>
                <a:ea typeface="+mn-lt"/>
                <a:cs typeface="+mn-lt"/>
              </a:rPr>
              <a:t>офіційний</a:t>
            </a:r>
            <a:r>
              <a:rPr lang="en-US" sz="2000">
                <a:latin typeface="Source Sans Pro"/>
                <a:ea typeface="+mn-lt"/>
                <a:cs typeface="+mn-lt"/>
              </a:rPr>
              <a:t> </a:t>
            </a:r>
            <a:r>
              <a:rPr lang="en-US" sz="2000" err="1">
                <a:latin typeface="Source Sans Pro"/>
                <a:ea typeface="+mn-lt"/>
                <a:cs typeface="+mn-lt"/>
              </a:rPr>
              <a:t>запуск</a:t>
            </a:r>
            <a:r>
              <a:rPr lang="en-US" sz="2000">
                <a:latin typeface="Source Sans Pro"/>
                <a:ea typeface="+mn-lt"/>
                <a:cs typeface="+mn-lt"/>
              </a:rPr>
              <a:t>. </a:t>
            </a:r>
            <a:endParaRPr lang="uk-UA" sz="2000">
              <a:latin typeface="Source Sans Pro"/>
              <a:ea typeface="+mn-lt"/>
              <a:cs typeface="+mn-lt"/>
            </a:endParaRPr>
          </a:p>
          <a:p>
            <a:pPr indent="914400" algn="just">
              <a:lnSpc>
                <a:spcPct val="150000"/>
              </a:lnSpc>
            </a:pPr>
            <a:r>
              <a:rPr lang="en-US" sz="2000" err="1">
                <a:latin typeface="Source Sans Pro"/>
                <a:ea typeface="+mn-lt"/>
                <a:cs typeface="+mn-lt"/>
              </a:rPr>
              <a:t>Завершальний</a:t>
            </a:r>
            <a:r>
              <a:rPr lang="en-US" sz="2000">
                <a:latin typeface="Source Sans Pro"/>
                <a:ea typeface="+mn-lt"/>
                <a:cs typeface="+mn-lt"/>
              </a:rPr>
              <a:t> </a:t>
            </a:r>
            <a:r>
              <a:rPr lang="en-US" sz="2000" err="1">
                <a:latin typeface="Source Sans Pro"/>
                <a:ea typeface="+mn-lt"/>
                <a:cs typeface="+mn-lt"/>
              </a:rPr>
              <a:t>етап</a:t>
            </a:r>
            <a:r>
              <a:rPr lang="en-US" sz="2000">
                <a:latin typeface="Source Sans Pro"/>
                <a:ea typeface="+mn-lt"/>
                <a:cs typeface="+mn-lt"/>
              </a:rPr>
              <a:t> – </a:t>
            </a:r>
            <a:r>
              <a:rPr lang="en-US" sz="2000" err="1">
                <a:latin typeface="Source Sans Pro"/>
                <a:ea typeface="+mn-lt"/>
                <a:cs typeface="+mn-lt"/>
              </a:rPr>
              <a:t>оптимізація</a:t>
            </a:r>
            <a:r>
              <a:rPr lang="en-US" sz="2000">
                <a:latin typeface="Source Sans Pro"/>
                <a:ea typeface="+mn-lt"/>
                <a:cs typeface="+mn-lt"/>
              </a:rPr>
              <a:t> </a:t>
            </a:r>
            <a:r>
              <a:rPr lang="en-US" sz="2000" err="1">
                <a:latin typeface="Source Sans Pro"/>
                <a:ea typeface="+mn-lt"/>
                <a:cs typeface="+mn-lt"/>
              </a:rPr>
              <a:t>роботи</a:t>
            </a:r>
            <a:r>
              <a:rPr lang="en-US" sz="2000">
                <a:latin typeface="Source Sans Pro"/>
                <a:ea typeface="+mn-lt"/>
                <a:cs typeface="+mn-lt"/>
              </a:rPr>
              <a:t> </a:t>
            </a:r>
            <a:r>
              <a:rPr lang="en-US" sz="2000" err="1">
                <a:latin typeface="Source Sans Pro"/>
                <a:ea typeface="+mn-lt"/>
                <a:cs typeface="+mn-lt"/>
              </a:rPr>
              <a:t>на</a:t>
            </a:r>
            <a:r>
              <a:rPr lang="en-US" sz="2000">
                <a:latin typeface="Source Sans Pro"/>
                <a:ea typeface="+mn-lt"/>
                <a:cs typeface="+mn-lt"/>
              </a:rPr>
              <a:t> </a:t>
            </a:r>
            <a:r>
              <a:rPr lang="en-US" sz="2000" err="1">
                <a:latin typeface="Source Sans Pro"/>
                <a:ea typeface="+mn-lt"/>
                <a:cs typeface="+mn-lt"/>
              </a:rPr>
              <a:t>основі</a:t>
            </a:r>
            <a:r>
              <a:rPr lang="en-US" sz="2000">
                <a:latin typeface="Source Sans Pro"/>
                <a:ea typeface="+mn-lt"/>
                <a:cs typeface="+mn-lt"/>
              </a:rPr>
              <a:t> </a:t>
            </a:r>
            <a:r>
              <a:rPr lang="en-US" sz="2000" err="1">
                <a:latin typeface="Source Sans Pro"/>
                <a:ea typeface="+mn-lt"/>
                <a:cs typeface="+mn-lt"/>
              </a:rPr>
              <a:t>перших</a:t>
            </a:r>
            <a:r>
              <a:rPr lang="en-US" sz="2000">
                <a:latin typeface="Source Sans Pro"/>
                <a:ea typeface="+mn-lt"/>
                <a:cs typeface="+mn-lt"/>
              </a:rPr>
              <a:t> </a:t>
            </a:r>
            <a:r>
              <a:rPr lang="en-US" sz="2000" err="1">
                <a:latin typeface="Source Sans Pro"/>
                <a:ea typeface="+mn-lt"/>
                <a:cs typeface="+mn-lt"/>
              </a:rPr>
              <a:t>відгуків</a:t>
            </a:r>
            <a:r>
              <a:rPr lang="en-US" sz="2000">
                <a:latin typeface="Source Sans Pro"/>
                <a:ea typeface="+mn-lt"/>
                <a:cs typeface="+mn-lt"/>
              </a:rPr>
              <a:t> </a:t>
            </a:r>
            <a:r>
              <a:rPr lang="en-US" sz="2000" err="1">
                <a:latin typeface="Source Sans Pro"/>
                <a:ea typeface="+mn-lt"/>
                <a:cs typeface="+mn-lt"/>
              </a:rPr>
              <a:t>та</a:t>
            </a:r>
            <a:r>
              <a:rPr lang="en-US" sz="2000">
                <a:latin typeface="Source Sans Pro"/>
                <a:ea typeface="+mn-lt"/>
                <a:cs typeface="+mn-lt"/>
              </a:rPr>
              <a:t> </a:t>
            </a:r>
            <a:r>
              <a:rPr lang="en-US" sz="2000" err="1">
                <a:latin typeface="Source Sans Pro"/>
                <a:ea typeface="+mn-lt"/>
                <a:cs typeface="+mn-lt"/>
              </a:rPr>
              <a:t>реальних</a:t>
            </a:r>
            <a:r>
              <a:rPr lang="en-US" sz="2000">
                <a:latin typeface="Source Sans Pro"/>
                <a:ea typeface="+mn-lt"/>
                <a:cs typeface="+mn-lt"/>
              </a:rPr>
              <a:t> </a:t>
            </a:r>
            <a:r>
              <a:rPr lang="en-US" sz="2000" err="1">
                <a:latin typeface="Source Sans Pro"/>
                <a:ea typeface="+mn-lt"/>
                <a:cs typeface="+mn-lt"/>
              </a:rPr>
              <a:t>умов</a:t>
            </a:r>
            <a:r>
              <a:rPr lang="en-US" sz="2000">
                <a:latin typeface="Source Sans Pro"/>
                <a:ea typeface="+mn-lt"/>
                <a:cs typeface="+mn-lt"/>
              </a:rPr>
              <a:t>.</a:t>
            </a:r>
            <a:endParaRPr lang="uk-UA">
              <a:latin typeface="Source Sans Pro"/>
              <a:ea typeface="+mn-lt"/>
              <a:cs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6B2B72-DB5C-A0E4-21C7-C150205E29E2}"/>
              </a:ext>
            </a:extLst>
          </p:cNvPr>
          <p:cNvSpPr txBox="1"/>
          <p:nvPr/>
        </p:nvSpPr>
        <p:spPr>
          <a:xfrm>
            <a:off x="14278707" y="7706380"/>
            <a:ext cx="269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9A0AC1F-E1A4-4F5A-B1F4-98C83A25744C}" type="slidenum">
              <a:rPr lang="uk-UA" sz="2400" smtClean="0"/>
              <a:pPr algn="ctr"/>
              <a:t>8</a:t>
            </a:fld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262794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текст, схема, карта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D7FD3327-7C4A-EB38-17FC-AD94660BF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17" y="107576"/>
            <a:ext cx="7162486" cy="80144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1A4287-F291-EB42-41AB-8AAD8EB963CF}"/>
              </a:ext>
            </a:extLst>
          </p:cNvPr>
          <p:cNvSpPr txBox="1"/>
          <p:nvPr/>
        </p:nvSpPr>
        <p:spPr>
          <a:xfrm>
            <a:off x="7678271" y="1788458"/>
            <a:ext cx="6831104" cy="59400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000">
              <a:latin typeface="Source Sans Pro"/>
              <a:ea typeface="Source Sans Pro"/>
            </a:endParaRPr>
          </a:p>
          <a:p>
            <a:pPr marL="342900" indent="-342900">
              <a:buFont typeface="Arial"/>
              <a:buChar char="•"/>
            </a:pPr>
            <a:r>
              <a:rPr lang="en-US" sz="2000" err="1">
                <a:latin typeface="Source Sans Pro"/>
                <a:ea typeface="Source Sans Pro"/>
              </a:rPr>
              <a:t>Підприємець</a:t>
            </a:r>
            <a:r>
              <a:rPr lang="en-US" sz="2000">
                <a:latin typeface="Source Sans Pro"/>
                <a:ea typeface="Source Sans Pro"/>
              </a:rPr>
              <a:t> – </a:t>
            </a:r>
            <a:r>
              <a:rPr lang="en-US" sz="2000" err="1">
                <a:latin typeface="Source Sans Pro"/>
                <a:ea typeface="Source Sans Pro"/>
              </a:rPr>
              <a:t>стратегічне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управління</a:t>
            </a:r>
            <a:r>
              <a:rPr lang="en-US" sz="2000">
                <a:latin typeface="Source Sans Pro"/>
                <a:ea typeface="Source Sans Pro"/>
              </a:rPr>
              <a:t>: </a:t>
            </a:r>
            <a:r>
              <a:rPr lang="en-US" sz="2000" err="1">
                <a:latin typeface="Source Sans Pro"/>
                <a:ea typeface="Source Sans Pro"/>
              </a:rPr>
              <a:t>вибір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локації</a:t>
            </a:r>
            <a:r>
              <a:rPr lang="en-US" sz="2000">
                <a:latin typeface="Source Sans Pro"/>
                <a:ea typeface="Source Sans Pro"/>
              </a:rPr>
              <a:t>, </a:t>
            </a:r>
            <a:r>
              <a:rPr lang="en-US" sz="2000" err="1">
                <a:latin typeface="Source Sans Pro"/>
                <a:ea typeface="Source Sans Pro"/>
              </a:rPr>
              <a:t>юридичне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оформлення</a:t>
            </a:r>
            <a:r>
              <a:rPr lang="en-US" sz="2000">
                <a:latin typeface="Source Sans Pro"/>
                <a:ea typeface="Source Sans Pro"/>
              </a:rPr>
              <a:t>, </a:t>
            </a:r>
            <a:r>
              <a:rPr lang="en-US" sz="2000" err="1">
                <a:latin typeface="Source Sans Pro"/>
                <a:ea typeface="Source Sans Pro"/>
              </a:rPr>
              <a:t>концепція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кав’ярні</a:t>
            </a:r>
            <a:r>
              <a:rPr lang="en-US" sz="2000">
                <a:latin typeface="Source Sans Pro"/>
                <a:ea typeface="Source Sans Pro"/>
              </a:rPr>
              <a:t>, </a:t>
            </a:r>
            <a:r>
              <a:rPr lang="en-US" sz="2000" err="1">
                <a:latin typeface="Source Sans Pro"/>
                <a:ea typeface="Source Sans Pro"/>
              </a:rPr>
              <a:t>банківські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рахунки</a:t>
            </a:r>
            <a:r>
              <a:rPr lang="en-US" sz="2000">
                <a:latin typeface="Source Sans Pro"/>
                <a:ea typeface="Source Sans Pro"/>
              </a:rPr>
              <a:t>, </a:t>
            </a:r>
            <a:r>
              <a:rPr lang="en-US" sz="2000" err="1">
                <a:latin typeface="Source Sans Pro"/>
                <a:ea typeface="Source Sans Pro"/>
              </a:rPr>
              <a:t>договори</a:t>
            </a:r>
            <a:r>
              <a:rPr lang="en-US" sz="2000">
                <a:latin typeface="Source Sans Pro"/>
                <a:ea typeface="Source Sans Pro"/>
              </a:rPr>
              <a:t>, </a:t>
            </a:r>
            <a:r>
              <a:rPr lang="en-US" sz="2000" err="1">
                <a:latin typeface="Source Sans Pro"/>
                <a:ea typeface="Source Sans Pro"/>
              </a:rPr>
              <a:t>контроль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роботи</a:t>
            </a:r>
            <a:r>
              <a:rPr lang="en-US" sz="2000">
                <a:latin typeface="Source Sans Pro"/>
                <a:ea typeface="Source Sans Pro"/>
              </a:rPr>
              <a:t>, </a:t>
            </a:r>
            <a:r>
              <a:rPr lang="en-US" sz="2000" err="1">
                <a:latin typeface="Source Sans Pro"/>
                <a:ea typeface="Source Sans Pro"/>
              </a:rPr>
              <a:t>технічне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обслуговування</a:t>
            </a:r>
            <a:r>
              <a:rPr lang="en-US" sz="2000">
                <a:latin typeface="Source Sans Pro"/>
                <a:ea typeface="Source Sans Pro"/>
              </a:rPr>
              <a:t>.</a:t>
            </a:r>
          </a:p>
          <a:p>
            <a:pPr marL="342900" indent="-342900">
              <a:buFont typeface="Arial"/>
              <a:buChar char="•"/>
            </a:pPr>
            <a:endParaRPr lang="en-US" sz="2000">
              <a:latin typeface="Source Sans Pro"/>
              <a:ea typeface="Source Sans Pro"/>
            </a:endParaRPr>
          </a:p>
          <a:p>
            <a:pPr marL="342900" indent="-342900">
              <a:buFont typeface="Arial"/>
              <a:buChar char="•"/>
            </a:pPr>
            <a:r>
              <a:rPr lang="en-US" sz="2000" err="1">
                <a:latin typeface="Source Sans Pro"/>
                <a:ea typeface="Source Sans Pro"/>
              </a:rPr>
              <a:t>Робітники</a:t>
            </a:r>
            <a:r>
              <a:rPr lang="en-US" sz="2000">
                <a:latin typeface="Source Sans Pro"/>
                <a:ea typeface="Source Sans Pro"/>
              </a:rPr>
              <a:t> – </a:t>
            </a:r>
            <a:r>
              <a:rPr lang="en-US" sz="2000" err="1">
                <a:latin typeface="Source Sans Pro"/>
                <a:ea typeface="Source Sans Pro"/>
              </a:rPr>
              <a:t>операційні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процеси</a:t>
            </a:r>
            <a:r>
              <a:rPr lang="en-US" sz="2000">
                <a:latin typeface="Source Sans Pro"/>
                <a:ea typeface="Source Sans Pro"/>
              </a:rPr>
              <a:t>: </a:t>
            </a:r>
            <a:r>
              <a:rPr lang="en-US" sz="2000" err="1">
                <a:latin typeface="Source Sans Pro"/>
                <a:ea typeface="Source Sans Pro"/>
              </a:rPr>
              <a:t>прийом</a:t>
            </a:r>
            <a:r>
              <a:rPr lang="en-US" sz="2000">
                <a:latin typeface="Source Sans Pro"/>
                <a:ea typeface="Source Sans Pro"/>
              </a:rPr>
              <a:t> і </a:t>
            </a:r>
            <a:r>
              <a:rPr lang="en-US" sz="2000" err="1">
                <a:latin typeface="Source Sans Pro"/>
                <a:ea typeface="Source Sans Pro"/>
              </a:rPr>
              <a:t>видача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замовлень</a:t>
            </a:r>
            <a:r>
              <a:rPr lang="en-US" sz="2000">
                <a:latin typeface="Source Sans Pro"/>
                <a:ea typeface="Source Sans Pro"/>
              </a:rPr>
              <a:t>, </a:t>
            </a:r>
            <a:r>
              <a:rPr lang="en-US" sz="2000" err="1">
                <a:latin typeface="Source Sans Pro"/>
                <a:ea typeface="Source Sans Pro"/>
              </a:rPr>
              <a:t>розрахунки</a:t>
            </a:r>
            <a:r>
              <a:rPr lang="en-US" sz="2000">
                <a:latin typeface="Source Sans Pro"/>
                <a:ea typeface="Source Sans Pro"/>
              </a:rPr>
              <a:t>, </a:t>
            </a:r>
            <a:r>
              <a:rPr lang="en-US" sz="2000" err="1">
                <a:latin typeface="Source Sans Pro"/>
                <a:ea typeface="Source Sans Pro"/>
              </a:rPr>
              <a:t>перевірка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запасів</a:t>
            </a:r>
            <a:r>
              <a:rPr lang="en-US" sz="2000">
                <a:latin typeface="Source Sans Pro"/>
                <a:ea typeface="Source Sans Pro"/>
              </a:rPr>
              <a:t>, </a:t>
            </a:r>
            <a:r>
              <a:rPr lang="en-US" sz="2000" err="1">
                <a:latin typeface="Source Sans Pro"/>
                <a:ea typeface="Source Sans Pro"/>
              </a:rPr>
              <a:t>вибір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товарів</a:t>
            </a:r>
            <a:r>
              <a:rPr lang="en-US" sz="2000">
                <a:latin typeface="Source Sans Pro"/>
                <a:ea typeface="Source Sans Pro"/>
              </a:rPr>
              <a:t>, </a:t>
            </a:r>
            <a:r>
              <a:rPr lang="en-US" sz="2000" err="1">
                <a:latin typeface="Source Sans Pro"/>
                <a:ea typeface="Source Sans Pro"/>
              </a:rPr>
              <a:t>обробка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замовлень</a:t>
            </a:r>
            <a:r>
              <a:rPr lang="en-US" sz="2000">
                <a:latin typeface="Source Sans Pro"/>
                <a:ea typeface="Source Sans Pro"/>
              </a:rPr>
              <a:t>.</a:t>
            </a:r>
          </a:p>
          <a:p>
            <a:pPr marL="342900" indent="-342900">
              <a:buFont typeface="Arial"/>
              <a:buChar char="•"/>
            </a:pPr>
            <a:endParaRPr lang="en-US" sz="2000">
              <a:latin typeface="Source Sans Pro"/>
              <a:ea typeface="Source Sans Pro"/>
            </a:endParaRPr>
          </a:p>
          <a:p>
            <a:pPr marL="342900" indent="-342900">
              <a:buFont typeface="Arial"/>
              <a:buChar char="•"/>
            </a:pPr>
            <a:r>
              <a:rPr lang="en-US" sz="2000" err="1">
                <a:latin typeface="Source Sans Pro"/>
                <a:ea typeface="Source Sans Pro"/>
              </a:rPr>
              <a:t>Клієнти</a:t>
            </a:r>
            <a:r>
              <a:rPr lang="en-US" sz="2000">
                <a:latin typeface="Source Sans Pro"/>
                <a:ea typeface="Source Sans Pro"/>
              </a:rPr>
              <a:t> – </a:t>
            </a:r>
            <a:r>
              <a:rPr lang="en-US" sz="2000" err="1">
                <a:latin typeface="Source Sans Pro"/>
                <a:ea typeface="Source Sans Pro"/>
              </a:rPr>
              <a:t>замовлення</a:t>
            </a:r>
            <a:r>
              <a:rPr lang="en-US" sz="2000">
                <a:latin typeface="Source Sans Pro"/>
                <a:ea typeface="Source Sans Pro"/>
              </a:rPr>
              <a:t>, </a:t>
            </a:r>
            <a:r>
              <a:rPr lang="en-US" sz="2000" err="1">
                <a:latin typeface="Source Sans Pro"/>
                <a:ea typeface="Source Sans Pro"/>
              </a:rPr>
              <a:t>оплата</a:t>
            </a:r>
            <a:r>
              <a:rPr lang="en-US" sz="2000">
                <a:latin typeface="Source Sans Pro"/>
                <a:ea typeface="Source Sans Pro"/>
              </a:rPr>
              <a:t>, </a:t>
            </a:r>
            <a:r>
              <a:rPr lang="en-US" sz="2000" err="1">
                <a:latin typeface="Source Sans Pro"/>
                <a:ea typeface="Source Sans Pro"/>
              </a:rPr>
              <a:t>отримання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послуг</a:t>
            </a:r>
            <a:r>
              <a:rPr lang="en-US" sz="2000">
                <a:latin typeface="Source Sans Pro"/>
                <a:ea typeface="Source Sans Pro"/>
              </a:rPr>
              <a:t>.</a:t>
            </a:r>
          </a:p>
          <a:p>
            <a:pPr marL="342900" indent="-342900">
              <a:buFont typeface="Arial"/>
              <a:buChar char="•"/>
            </a:pPr>
            <a:endParaRPr lang="en-US" sz="2000">
              <a:latin typeface="Source Sans Pro"/>
              <a:ea typeface="Source Sans Pro"/>
            </a:endParaRPr>
          </a:p>
          <a:p>
            <a:pPr marL="342900" indent="-342900">
              <a:buFont typeface="Arial"/>
              <a:buChar char="•"/>
            </a:pPr>
            <a:r>
              <a:rPr lang="en-US" sz="2000" err="1">
                <a:latin typeface="Source Sans Pro"/>
                <a:ea typeface="Source Sans Pro"/>
              </a:rPr>
              <a:t>Постачальники</a:t>
            </a:r>
            <a:r>
              <a:rPr lang="en-US" sz="2000">
                <a:latin typeface="Source Sans Pro"/>
                <a:ea typeface="Source Sans Pro"/>
              </a:rPr>
              <a:t> – </a:t>
            </a:r>
            <a:r>
              <a:rPr lang="en-US" sz="2000" err="1">
                <a:latin typeface="Source Sans Pro"/>
                <a:ea typeface="Source Sans Pro"/>
              </a:rPr>
              <a:t>доставка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товарів</a:t>
            </a:r>
            <a:r>
              <a:rPr lang="en-US" sz="2000">
                <a:latin typeface="Source Sans Pro"/>
                <a:ea typeface="Source Sans Pro"/>
              </a:rPr>
              <a:t> і </a:t>
            </a:r>
            <a:r>
              <a:rPr lang="en-US" sz="2000" err="1">
                <a:latin typeface="Source Sans Pro"/>
                <a:ea typeface="Source Sans Pro"/>
              </a:rPr>
              <a:t>меблів</a:t>
            </a:r>
            <a:r>
              <a:rPr lang="en-US" sz="2000">
                <a:latin typeface="Source Sans Pro"/>
                <a:ea typeface="Source Sans Pro"/>
              </a:rPr>
              <a:t>.</a:t>
            </a:r>
          </a:p>
          <a:p>
            <a:pPr marL="342900" indent="-342900">
              <a:buFont typeface="Arial"/>
              <a:buChar char="•"/>
            </a:pPr>
            <a:endParaRPr lang="en-US" sz="2000">
              <a:latin typeface="Source Sans Pro"/>
              <a:ea typeface="Source Sans Pro"/>
            </a:endParaRPr>
          </a:p>
          <a:p>
            <a:pPr marL="342900" indent="-342900">
              <a:buFont typeface="Arial"/>
              <a:buChar char="•"/>
            </a:pPr>
            <a:r>
              <a:rPr lang="en-US" sz="2000" err="1">
                <a:latin typeface="Source Sans Pro"/>
                <a:ea typeface="Source Sans Pro"/>
              </a:rPr>
              <a:t>Банківська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система</a:t>
            </a:r>
            <a:r>
              <a:rPr lang="en-US" sz="2000">
                <a:latin typeface="Source Sans Pro"/>
                <a:ea typeface="Source Sans Pro"/>
              </a:rPr>
              <a:t> – </a:t>
            </a:r>
            <a:r>
              <a:rPr lang="en-US" sz="2000" err="1">
                <a:latin typeface="Source Sans Pro"/>
                <a:ea typeface="Source Sans Pro"/>
              </a:rPr>
              <a:t>обробка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фінансових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транзакцій</a:t>
            </a:r>
            <a:r>
              <a:rPr lang="en-US" sz="2000">
                <a:latin typeface="Source Sans Pro"/>
                <a:ea typeface="Source Sans Pro"/>
              </a:rPr>
              <a:t>.</a:t>
            </a:r>
          </a:p>
          <a:p>
            <a:pPr marL="342900" indent="-342900">
              <a:buFont typeface="Arial"/>
              <a:buChar char="•"/>
            </a:pPr>
            <a:endParaRPr lang="en-US" sz="2000">
              <a:latin typeface="Source Sans Pro"/>
              <a:ea typeface="Source Sans Pro"/>
            </a:endParaRPr>
          </a:p>
          <a:p>
            <a:r>
              <a:rPr lang="en-US" sz="2000" err="1">
                <a:latin typeface="Source Sans Pro"/>
                <a:ea typeface="Source Sans Pro"/>
              </a:rPr>
              <a:t>Діаграма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відображає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основні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процеси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кав’ярні</a:t>
            </a:r>
            <a:r>
              <a:rPr lang="en-US" sz="2000">
                <a:latin typeface="Source Sans Pro"/>
                <a:ea typeface="Source Sans Pro"/>
              </a:rPr>
              <a:t> – </a:t>
            </a:r>
            <a:r>
              <a:rPr lang="en-US" sz="2000" err="1">
                <a:latin typeface="Source Sans Pro"/>
                <a:ea typeface="Source Sans Pro"/>
              </a:rPr>
              <a:t>від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вибору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місця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до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взаємодії</a:t>
            </a:r>
            <a:r>
              <a:rPr lang="en-US" sz="2000">
                <a:latin typeface="Source Sans Pro"/>
                <a:ea typeface="Source Sans Pro"/>
              </a:rPr>
              <a:t> з </a:t>
            </a:r>
            <a:r>
              <a:rPr lang="en-US" sz="2000" err="1">
                <a:latin typeface="Source Sans Pro"/>
                <a:ea typeface="Source Sans Pro"/>
              </a:rPr>
              <a:t>клієнтами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та</a:t>
            </a:r>
            <a:r>
              <a:rPr lang="en-US" sz="2000">
                <a:latin typeface="Source Sans Pro"/>
                <a:ea typeface="Source Sans Pro"/>
              </a:rPr>
              <a:t> </a:t>
            </a:r>
            <a:r>
              <a:rPr lang="en-US" sz="2000" err="1">
                <a:latin typeface="Source Sans Pro"/>
                <a:ea typeface="Source Sans Pro"/>
              </a:rPr>
              <a:t>постачальниками</a:t>
            </a:r>
            <a:r>
              <a:rPr lang="en-US" sz="2000">
                <a:latin typeface="Source Sans Pro"/>
                <a:ea typeface="Source Sans Pro"/>
              </a:rPr>
              <a:t>.</a:t>
            </a:r>
            <a:endParaRPr lang="en-US">
              <a:latin typeface="Source Sans Pro"/>
              <a:ea typeface="Source Sans Pr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684E00-12EF-ADE9-8070-6B9309FF24A8}"/>
              </a:ext>
            </a:extLst>
          </p:cNvPr>
          <p:cNvSpPr txBox="1"/>
          <p:nvPr/>
        </p:nvSpPr>
        <p:spPr>
          <a:xfrm>
            <a:off x="7611035" y="215153"/>
            <a:ext cx="696557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rgbClr val="38512F"/>
                </a:solidFill>
                <a:latin typeface="Lora"/>
                <a:cs typeface="Segoe UI"/>
              </a:rPr>
              <a:t>Use Case </a:t>
            </a:r>
            <a:r>
              <a:rPr lang="en-US" sz="3200" err="1">
                <a:solidFill>
                  <a:srgbClr val="38512F"/>
                </a:solidFill>
                <a:latin typeface="Lora"/>
                <a:cs typeface="Segoe UI"/>
              </a:rPr>
              <a:t>діаграма</a:t>
            </a:r>
            <a:r>
              <a:rPr lang="en-US" sz="3200">
                <a:solidFill>
                  <a:srgbClr val="38512F"/>
                </a:solidFill>
                <a:latin typeface="Lora"/>
                <a:cs typeface="Segoe UI"/>
              </a:rPr>
              <a:t> </a:t>
            </a:r>
            <a:r>
              <a:rPr lang="en-US" sz="3200">
                <a:latin typeface="Lora"/>
                <a:cs typeface="Segoe UI"/>
              </a:rPr>
              <a:t>​</a:t>
            </a:r>
            <a:endParaRPr lang="uk-UA"/>
          </a:p>
          <a:p>
            <a:pPr algn="ctr"/>
            <a:r>
              <a:rPr lang="en-US" sz="3200" err="1">
                <a:solidFill>
                  <a:srgbClr val="38512F"/>
                </a:solidFill>
                <a:latin typeface="Lora"/>
                <a:cs typeface="Segoe UI"/>
              </a:rPr>
              <a:t>для</a:t>
            </a:r>
            <a:r>
              <a:rPr lang="en-US" sz="3200">
                <a:solidFill>
                  <a:srgbClr val="38512F"/>
                </a:solidFill>
                <a:latin typeface="Lora"/>
                <a:cs typeface="Segoe UI"/>
              </a:rPr>
              <a:t> </a:t>
            </a:r>
            <a:r>
              <a:rPr lang="en-US" sz="3200" err="1">
                <a:solidFill>
                  <a:srgbClr val="38512F"/>
                </a:solidFill>
                <a:latin typeface="Lora"/>
                <a:cs typeface="Segoe UI"/>
              </a:rPr>
              <a:t>кав’ярні</a:t>
            </a:r>
            <a:r>
              <a:rPr lang="en-US" sz="3200">
                <a:solidFill>
                  <a:srgbClr val="38512F"/>
                </a:solidFill>
                <a:latin typeface="Lora"/>
                <a:cs typeface="Segoe UI"/>
              </a:rPr>
              <a:t>: </a:t>
            </a:r>
            <a:r>
              <a:rPr lang="en-US" sz="3200" err="1">
                <a:solidFill>
                  <a:srgbClr val="38512F"/>
                </a:solidFill>
                <a:latin typeface="Lora"/>
                <a:cs typeface="Segoe UI"/>
              </a:rPr>
              <a:t>актори</a:t>
            </a:r>
            <a:r>
              <a:rPr lang="en-US" sz="3200">
                <a:solidFill>
                  <a:srgbClr val="38512F"/>
                </a:solidFill>
                <a:latin typeface="Lora"/>
                <a:cs typeface="Segoe UI"/>
              </a:rPr>
              <a:t> </a:t>
            </a:r>
            <a:r>
              <a:rPr lang="en-US" sz="3200" err="1">
                <a:solidFill>
                  <a:srgbClr val="38512F"/>
                </a:solidFill>
                <a:latin typeface="Lora"/>
                <a:cs typeface="Segoe UI"/>
              </a:rPr>
              <a:t>та</a:t>
            </a:r>
            <a:r>
              <a:rPr lang="en-US" sz="3200">
                <a:solidFill>
                  <a:srgbClr val="38512F"/>
                </a:solidFill>
                <a:latin typeface="Lora"/>
                <a:cs typeface="Segoe UI"/>
              </a:rPr>
              <a:t> </a:t>
            </a:r>
            <a:r>
              <a:rPr lang="en-US" sz="3200" err="1">
                <a:solidFill>
                  <a:srgbClr val="38512F"/>
                </a:solidFill>
                <a:latin typeface="Lora"/>
                <a:cs typeface="Segoe UI"/>
              </a:rPr>
              <a:t>взаємодія</a:t>
            </a:r>
            <a:r>
              <a:rPr lang="en-US" sz="3200">
                <a:solidFill>
                  <a:srgbClr val="38512F"/>
                </a:solidFill>
                <a:latin typeface="Lora"/>
                <a:cs typeface="Segoe UI"/>
              </a:rPr>
              <a:t> в </a:t>
            </a:r>
            <a:r>
              <a:rPr lang="en-US" sz="3200" err="1">
                <a:solidFill>
                  <a:srgbClr val="38512F"/>
                </a:solidFill>
                <a:latin typeface="Lora"/>
                <a:cs typeface="Segoe UI"/>
              </a:rPr>
              <a:t>системі</a:t>
            </a:r>
            <a:r>
              <a:rPr lang="en-US" sz="3200">
                <a:solidFill>
                  <a:srgbClr val="38512F"/>
                </a:solidFill>
                <a:latin typeface="Lora"/>
                <a:cs typeface="Segoe UI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95BC10-74D7-A4EE-F16A-859E4AB44751}"/>
              </a:ext>
            </a:extLst>
          </p:cNvPr>
          <p:cNvSpPr txBox="1"/>
          <p:nvPr/>
        </p:nvSpPr>
        <p:spPr>
          <a:xfrm>
            <a:off x="14278707" y="7706380"/>
            <a:ext cx="269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9A0AC1F-E1A4-4F5A-B1F4-98C83A25744C}" type="slidenum">
              <a:rPr lang="uk-UA" sz="2400" smtClean="0"/>
              <a:pPr algn="ctr"/>
              <a:t>9</a:t>
            </a:fld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652688945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илка">
  <a:themeElements>
    <a:clrScheme name="Поси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Поси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и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TM10001115[[fn=Посилка]]</Template>
  <TotalTime>0</TotalTime>
  <Words>1483</Words>
  <Application>Microsoft Office PowerPoint</Application>
  <PresentationFormat>Довільний</PresentationFormat>
  <Paragraphs>184</Paragraphs>
  <Slides>19</Slides>
  <Notes>7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7" baseType="lpstr">
      <vt:lpstr>Arial</vt:lpstr>
      <vt:lpstr>Courier New</vt:lpstr>
      <vt:lpstr>Lora</vt:lpstr>
      <vt:lpstr>Corbel</vt:lpstr>
      <vt:lpstr>Gill Sans MT</vt:lpstr>
      <vt:lpstr>Source Sans Pro</vt:lpstr>
      <vt:lpstr>Aptos</vt:lpstr>
      <vt:lpstr>Посилка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Аня Паламарчук</cp:lastModifiedBy>
  <cp:revision>21</cp:revision>
  <dcterms:created xsi:type="dcterms:W3CDTF">2025-03-12T17:06:34Z</dcterms:created>
  <dcterms:modified xsi:type="dcterms:W3CDTF">2025-04-02T15:24:12Z</dcterms:modified>
</cp:coreProperties>
</file>