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47" r:id="rId2"/>
    <p:sldId id="348" r:id="rId3"/>
    <p:sldId id="263" r:id="rId4"/>
    <p:sldId id="286" r:id="rId5"/>
    <p:sldId id="350" r:id="rId6"/>
    <p:sldId id="352" r:id="rId7"/>
    <p:sldId id="354" r:id="rId8"/>
    <p:sldId id="372" r:id="rId9"/>
    <p:sldId id="355" r:id="rId10"/>
    <p:sldId id="374" r:id="rId11"/>
    <p:sldId id="367" r:id="rId12"/>
    <p:sldId id="368" r:id="rId13"/>
    <p:sldId id="356" r:id="rId14"/>
    <p:sldId id="357" r:id="rId15"/>
    <p:sldId id="371" r:id="rId16"/>
    <p:sldId id="373" r:id="rId17"/>
    <p:sldId id="376" r:id="rId18"/>
    <p:sldId id="382" r:id="rId19"/>
    <p:sldId id="379" r:id="rId20"/>
    <p:sldId id="375" r:id="rId21"/>
    <p:sldId id="380" r:id="rId22"/>
    <p:sldId id="381" r:id="rId23"/>
    <p:sldId id="370" r:id="rId24"/>
    <p:sldId id="364" r:id="rId25"/>
    <p:sldId id="366" r:id="rId26"/>
    <p:sldId id="369" r:id="rId27"/>
    <p:sldId id="378" r:id="rId28"/>
    <p:sldId id="377" r:id="rId29"/>
    <p:sldId id="362" r:id="rId30"/>
    <p:sldId id="36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B0F0"/>
    <a:srgbClr val="0091EA"/>
    <a:srgbClr val="FF0000"/>
    <a:srgbClr val="00B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9" autoAdjust="0"/>
    <p:restoredTop sz="94660"/>
  </p:normalViewPr>
  <p:slideViewPr>
    <p:cSldViewPr>
      <p:cViewPr varScale="1">
        <p:scale>
          <a:sx n="83" d="100"/>
          <a:sy n="83" d="100"/>
        </p:scale>
        <p:origin x="157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44658A-B493-46B7-8F49-617486AAC6B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C7D942E-D918-4988-AFA0-B04B54DFABC9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0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Створення </a:t>
          </a:r>
          <a:r>
            <a:rPr lang="uk-UA" sz="20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із студентів, </a:t>
          </a:r>
          <a:r>
            <a:rPr lang="uk-UA" sz="20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що </a:t>
          </a:r>
          <a:r>
            <a:rPr lang="uk-UA" sz="20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вивчають</a:t>
          </a:r>
          <a:r>
            <a:rPr lang="uk-UA" sz="20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дисципліни</a:t>
          </a:r>
          <a:endParaRPr lang="uk-UA" sz="2000" noProof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0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кафедри, науково-зацікавленого активу </a:t>
          </a:r>
          <a:r>
            <a:rPr lang="uk-UA" sz="20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 </a:t>
          </a:r>
          <a:r>
            <a:rPr lang="uk-UA" sz="20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межах  гуртка;</a:t>
          </a:r>
          <a:endParaRPr lang="uk-UA" sz="20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5F0B06-3008-49AD-A440-85C8FA8B2D10}" type="parTrans" cxnId="{9EA1AB15-AA23-48E8-A8CE-E5CDD2456731}">
      <dgm:prSet/>
      <dgm:spPr/>
      <dgm:t>
        <a:bodyPr/>
        <a:lstStyle/>
        <a:p>
          <a:endParaRPr lang="uk-UA"/>
        </a:p>
      </dgm:t>
    </dgm:pt>
    <dgm:pt modelId="{1FC03B8F-06DA-46B1-99D5-3B3E22B00B0C}" type="sibTrans" cxnId="{9EA1AB15-AA23-48E8-A8CE-E5CDD2456731}">
      <dgm:prSet/>
      <dgm:spPr/>
      <dgm:t>
        <a:bodyPr/>
        <a:lstStyle/>
        <a:p>
          <a:endParaRPr lang="uk-UA"/>
        </a:p>
      </dgm:t>
    </dgm:pt>
    <dgm:pt modelId="{EEEDD67E-C9C6-4000-942C-26F8718B4095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spcAft>
              <a:spcPts val="0"/>
            </a:spcAft>
          </a:pPr>
          <a:r>
            <a:rPr lang="uk-UA" sz="20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Дослідження </a:t>
          </a:r>
          <a:r>
            <a:rPr lang="uk-UA" sz="20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та </a:t>
          </a:r>
          <a:r>
            <a:rPr lang="uk-UA" sz="20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обговорення зі </a:t>
          </a:r>
          <a:r>
            <a:rPr lang="uk-UA" sz="2000" spc="-3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студентами</a:t>
          </a:r>
          <a:endParaRPr lang="uk-UA" sz="2000" noProof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uk-UA" sz="20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проблем, </a:t>
          </a:r>
          <a:r>
            <a:rPr lang="uk-UA" sz="20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як фундаментально-наукового, </a:t>
          </a:r>
          <a:r>
            <a:rPr lang="uk-UA" sz="20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так і  </a:t>
          </a:r>
          <a:r>
            <a:rPr lang="uk-UA" sz="20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прикладного</a:t>
          </a:r>
          <a:r>
            <a:rPr lang="uk-UA" sz="2000" spc="-4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характеру;</a:t>
          </a:r>
          <a:endParaRPr lang="uk-UA" sz="20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66935E-FC68-4EDF-85CE-61A865A5C64C}" type="parTrans" cxnId="{F42B143D-05D3-4F5A-84B2-117F79375A80}">
      <dgm:prSet/>
      <dgm:spPr/>
      <dgm:t>
        <a:bodyPr/>
        <a:lstStyle/>
        <a:p>
          <a:endParaRPr lang="uk-UA"/>
        </a:p>
      </dgm:t>
    </dgm:pt>
    <dgm:pt modelId="{CE5295FF-CD67-4D96-A9E5-215FD1834A7D}" type="sibTrans" cxnId="{F42B143D-05D3-4F5A-84B2-117F79375A80}">
      <dgm:prSet/>
      <dgm:spPr/>
      <dgm:t>
        <a:bodyPr/>
        <a:lstStyle/>
        <a:p>
          <a:endParaRPr lang="uk-UA"/>
        </a:p>
      </dgm:t>
    </dgm:pt>
    <dgm:pt modelId="{5A827DBE-4400-43DA-8079-9E58BA26D572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spcAft>
              <a:spcPts val="0"/>
            </a:spcAft>
          </a:pPr>
          <a:r>
            <a:rPr lang="uk-UA" sz="2000" b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Поглиблене </a:t>
          </a:r>
          <a:r>
            <a:rPr lang="uk-UA" sz="2000" b="0" spc="-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вивчення</a:t>
          </a:r>
          <a:r>
            <a:rPr lang="uk-UA" sz="2000" b="0" spc="-2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0" spc="-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понятійно-категоріального</a:t>
          </a:r>
          <a:endParaRPr lang="uk-UA" sz="20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uk-UA" sz="2000" b="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апарату </a:t>
          </a:r>
          <a:r>
            <a:rPr lang="uk-UA" sz="2000" b="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 </a:t>
          </a:r>
          <a:r>
            <a:rPr lang="uk-UA" sz="2000" b="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галузі базових економічних</a:t>
          </a:r>
          <a:r>
            <a:rPr lang="uk-UA" sz="2000" b="0" spc="-3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дисциплін</a:t>
          </a:r>
          <a:r>
            <a:rPr lang="ru-RU" sz="2000" b="0" spc="-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uk-UA" sz="20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538D3E-1F42-4145-8CC7-77635C684704}" type="parTrans" cxnId="{5A50B27B-2D80-4E8E-BCA4-851C77C1C085}">
      <dgm:prSet/>
      <dgm:spPr/>
      <dgm:t>
        <a:bodyPr/>
        <a:lstStyle/>
        <a:p>
          <a:endParaRPr lang="uk-UA"/>
        </a:p>
      </dgm:t>
    </dgm:pt>
    <dgm:pt modelId="{3EA22974-4E63-4723-AB65-32B94AE123EF}" type="sibTrans" cxnId="{5A50B27B-2D80-4E8E-BCA4-851C77C1C085}">
      <dgm:prSet/>
      <dgm:spPr/>
      <dgm:t>
        <a:bodyPr/>
        <a:lstStyle/>
        <a:p>
          <a:endParaRPr lang="uk-UA"/>
        </a:p>
      </dgm:t>
    </dgm:pt>
    <dgm:pt modelId="{8934C4CF-5284-40E2-B605-695F148D2406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uk-UA" sz="2000" b="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Формування в</a:t>
          </a:r>
          <a:r>
            <a:rPr lang="uk-UA" sz="2000" b="0" spc="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учасників</a:t>
          </a:r>
          <a:r>
            <a:rPr lang="uk-UA" sz="2000" b="0" spc="1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гуртка	знань </a:t>
          </a:r>
          <a:r>
            <a:rPr lang="uk-UA" sz="2000" b="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</a:t>
          </a:r>
          <a:r>
            <a:rPr lang="uk-UA" sz="2000" b="0" spc="-8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основ  підприємницької</a:t>
          </a:r>
          <a:r>
            <a:rPr lang="uk-UA" sz="2000" b="0" spc="-3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діяльності;</a:t>
          </a:r>
          <a:endParaRPr lang="uk-UA" sz="2000" b="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4D7D7C-A170-4C91-9B9B-BB04E874D699}" type="parTrans" cxnId="{2C5DE525-CF54-4CBE-B378-FC7580565CB8}">
      <dgm:prSet/>
      <dgm:spPr/>
      <dgm:t>
        <a:bodyPr/>
        <a:lstStyle/>
        <a:p>
          <a:endParaRPr lang="uk-UA"/>
        </a:p>
      </dgm:t>
    </dgm:pt>
    <dgm:pt modelId="{4798EDD8-750D-420B-9D12-2066EBD45C54}" type="sibTrans" cxnId="{2C5DE525-CF54-4CBE-B378-FC7580565CB8}">
      <dgm:prSet/>
      <dgm:spPr/>
      <dgm:t>
        <a:bodyPr/>
        <a:lstStyle/>
        <a:p>
          <a:endParaRPr lang="uk-UA"/>
        </a:p>
      </dgm:t>
    </dgm:pt>
    <dgm:pt modelId="{D501B3E7-7316-4C77-837D-4EAB3B09E867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uk-UA" sz="20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Участь гуртківців </a:t>
          </a:r>
          <a:r>
            <a:rPr lang="uk-UA" sz="20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 планових </a:t>
          </a:r>
          <a:r>
            <a:rPr lang="uk-UA" sz="20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та </a:t>
          </a:r>
          <a:r>
            <a:rPr lang="uk-UA" sz="20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позапланових  науково-практичних заходах , </a:t>
          </a:r>
          <a:r>
            <a:rPr lang="uk-UA" sz="20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як </a:t>
          </a:r>
          <a:r>
            <a:rPr lang="uk-UA" sz="20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  <a:r>
            <a:rPr lang="uk-UA" sz="2000" spc="-15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університеті  </a:t>
          </a:r>
          <a:r>
            <a:rPr lang="uk-UA" sz="20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так і по </a:t>
          </a:r>
          <a:r>
            <a:rPr lang="uk-UA" sz="20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 його</a:t>
          </a:r>
          <a:r>
            <a:rPr lang="uk-UA" sz="2000" spc="-6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межами.</a:t>
          </a:r>
          <a:endParaRPr lang="uk-UA" sz="20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3164A1-C3A1-4F00-8001-43B029B61AB7}" type="parTrans" cxnId="{AF223A99-65EC-47E5-BB66-2EC0FDB25298}">
      <dgm:prSet/>
      <dgm:spPr/>
      <dgm:t>
        <a:bodyPr/>
        <a:lstStyle/>
        <a:p>
          <a:endParaRPr lang="uk-UA"/>
        </a:p>
      </dgm:t>
    </dgm:pt>
    <dgm:pt modelId="{3E3CC97A-637C-4C13-958B-B6D91F46D97A}" type="sibTrans" cxnId="{AF223A99-65EC-47E5-BB66-2EC0FDB25298}">
      <dgm:prSet/>
      <dgm:spPr/>
      <dgm:t>
        <a:bodyPr/>
        <a:lstStyle/>
        <a:p>
          <a:endParaRPr lang="uk-UA"/>
        </a:p>
      </dgm:t>
    </dgm:pt>
    <dgm:pt modelId="{A987C3C0-E18B-45E1-9B9C-758633022B68}" type="pres">
      <dgm:prSet presAssocID="{EF44658A-B493-46B7-8F49-617486AAC6B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30E6D0D2-F63C-4932-A126-6BA2A760D464}" type="pres">
      <dgm:prSet presAssocID="{EF44658A-B493-46B7-8F49-617486AAC6BF}" presName="Name1" presStyleCnt="0"/>
      <dgm:spPr/>
    </dgm:pt>
    <dgm:pt modelId="{D915ED3D-8BEC-4646-B183-A802D96BB5A7}" type="pres">
      <dgm:prSet presAssocID="{EF44658A-B493-46B7-8F49-617486AAC6BF}" presName="cycle" presStyleCnt="0"/>
      <dgm:spPr/>
    </dgm:pt>
    <dgm:pt modelId="{D419E7F9-38B8-4B31-9445-AF057EDA5747}" type="pres">
      <dgm:prSet presAssocID="{EF44658A-B493-46B7-8F49-617486AAC6BF}" presName="srcNode" presStyleLbl="node1" presStyleIdx="0" presStyleCnt="5"/>
      <dgm:spPr/>
    </dgm:pt>
    <dgm:pt modelId="{38085E05-D32D-4D49-8C17-A7D918073689}" type="pres">
      <dgm:prSet presAssocID="{EF44658A-B493-46B7-8F49-617486AAC6BF}" presName="conn" presStyleLbl="parChTrans1D2" presStyleIdx="0" presStyleCnt="1"/>
      <dgm:spPr/>
      <dgm:t>
        <a:bodyPr/>
        <a:lstStyle/>
        <a:p>
          <a:endParaRPr lang="uk-UA"/>
        </a:p>
      </dgm:t>
    </dgm:pt>
    <dgm:pt modelId="{351739BD-B7B9-4224-96A4-64DD5C495490}" type="pres">
      <dgm:prSet presAssocID="{EF44658A-B493-46B7-8F49-617486AAC6BF}" presName="extraNode" presStyleLbl="node1" presStyleIdx="0" presStyleCnt="5"/>
      <dgm:spPr/>
    </dgm:pt>
    <dgm:pt modelId="{A662CF2C-1A3D-40D4-91C8-FCDEAF3358DD}" type="pres">
      <dgm:prSet presAssocID="{EF44658A-B493-46B7-8F49-617486AAC6BF}" presName="dstNode" presStyleLbl="node1" presStyleIdx="0" presStyleCnt="5"/>
      <dgm:spPr/>
    </dgm:pt>
    <dgm:pt modelId="{10ACC7A5-3605-45BE-A3DC-631F7387592E}" type="pres">
      <dgm:prSet presAssocID="{FC7D942E-D918-4988-AFA0-B04B54DFABC9}" presName="text_1" presStyleLbl="node1" presStyleIdx="0" presStyleCnt="5" custScaleX="102583" custScaleY="11894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1045278-4D36-487B-8C34-43E0DEC179B0}" type="pres">
      <dgm:prSet presAssocID="{FC7D942E-D918-4988-AFA0-B04B54DFABC9}" presName="accent_1" presStyleCnt="0"/>
      <dgm:spPr/>
    </dgm:pt>
    <dgm:pt modelId="{B50AF066-DBA8-4D89-8CDE-17BF32311BC1}" type="pres">
      <dgm:prSet presAssocID="{FC7D942E-D918-4988-AFA0-B04B54DFABC9}" presName="accentRepeatNode" presStyleLbl="solidFgAcc1" presStyleIdx="0" presStyleCnt="5"/>
      <dgm:spPr>
        <a:ln>
          <a:solidFill>
            <a:srgbClr val="C00000"/>
          </a:solidFill>
        </a:ln>
      </dgm:spPr>
    </dgm:pt>
    <dgm:pt modelId="{DAE7B81D-D080-4886-98B1-265C507B5FFC}" type="pres">
      <dgm:prSet presAssocID="{EEEDD67E-C9C6-4000-942C-26F8718B4095}" presName="text_2" presStyleLbl="node1" presStyleIdx="1" presStyleCnt="5" custScaleX="101728" custScaleY="11515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05B3446-E4CC-43B0-AAD3-5FA489131BD4}" type="pres">
      <dgm:prSet presAssocID="{EEEDD67E-C9C6-4000-942C-26F8718B4095}" presName="accent_2" presStyleCnt="0"/>
      <dgm:spPr/>
    </dgm:pt>
    <dgm:pt modelId="{E69D4455-86EE-40D5-B614-D81CAA4347BE}" type="pres">
      <dgm:prSet presAssocID="{EEEDD67E-C9C6-4000-942C-26F8718B4095}" presName="accentRepeatNode" presStyleLbl="solidFgAcc1" presStyleIdx="1" presStyleCnt="5" custLinFactNeighborX="-3852" custLinFactNeighborY="3939"/>
      <dgm:spPr>
        <a:ln>
          <a:solidFill>
            <a:srgbClr val="C00000"/>
          </a:solidFill>
        </a:ln>
      </dgm:spPr>
    </dgm:pt>
    <dgm:pt modelId="{AD03B048-2B24-4697-B059-D085E22C32F4}" type="pres">
      <dgm:prSet presAssocID="{5A827DBE-4400-43DA-8079-9E58BA26D572}" presName="text_3" presStyleLbl="node1" presStyleIdx="2" presStyleCnt="5" custScaleX="104333" custScaleY="11135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2AE334F-E0A9-4651-A64F-2FFADA3D1DE9}" type="pres">
      <dgm:prSet presAssocID="{5A827DBE-4400-43DA-8079-9E58BA26D572}" presName="accent_3" presStyleCnt="0"/>
      <dgm:spPr/>
    </dgm:pt>
    <dgm:pt modelId="{6A2B6790-1A84-4327-8AEC-307C5089186D}" type="pres">
      <dgm:prSet presAssocID="{5A827DBE-4400-43DA-8079-9E58BA26D572}" presName="accentRepeatNode" presStyleLbl="solidFgAcc1" presStyleIdx="2" presStyleCnt="5"/>
      <dgm:spPr>
        <a:ln>
          <a:solidFill>
            <a:srgbClr val="C00000"/>
          </a:solidFill>
        </a:ln>
      </dgm:spPr>
    </dgm:pt>
    <dgm:pt modelId="{F7CB91BA-17FA-4F2F-85FF-71AA585B6D76}" type="pres">
      <dgm:prSet presAssocID="{8934C4CF-5284-40E2-B605-695F148D2406}" presName="text_4" presStyleLbl="node1" presStyleIdx="3" presStyleCnt="5" custScaleX="102431" custScaleY="12780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43941A-11A8-417C-BCC8-9A831D584378}" type="pres">
      <dgm:prSet presAssocID="{8934C4CF-5284-40E2-B605-695F148D2406}" presName="accent_4" presStyleCnt="0"/>
      <dgm:spPr/>
    </dgm:pt>
    <dgm:pt modelId="{BBE93E48-05E9-4011-944B-E7EB1DBDC4E6}" type="pres">
      <dgm:prSet presAssocID="{8934C4CF-5284-40E2-B605-695F148D2406}" presName="accentRepeatNode" presStyleLbl="solidFgAcc1" presStyleIdx="3" presStyleCnt="5"/>
      <dgm:spPr>
        <a:ln>
          <a:solidFill>
            <a:srgbClr val="C00000"/>
          </a:solidFill>
        </a:ln>
      </dgm:spPr>
    </dgm:pt>
    <dgm:pt modelId="{D8815CFD-5D3F-4213-BCC8-13350FA140CD}" type="pres">
      <dgm:prSet presAssocID="{D501B3E7-7316-4C77-837D-4EAB3B09E867}" presName="text_5" presStyleLbl="node1" presStyleIdx="4" presStyleCnt="5" custScaleX="102827" custScaleY="1240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EEEB27-621E-4530-A28E-59DB2D0016F7}" type="pres">
      <dgm:prSet presAssocID="{D501B3E7-7316-4C77-837D-4EAB3B09E867}" presName="accent_5" presStyleCnt="0"/>
      <dgm:spPr/>
    </dgm:pt>
    <dgm:pt modelId="{1092AD6D-702F-45DC-95A3-98A20EA9C42E}" type="pres">
      <dgm:prSet presAssocID="{D501B3E7-7316-4C77-837D-4EAB3B09E867}" presName="accentRepeatNode" presStyleLbl="solidFgAcc1" presStyleIdx="4" presStyleCnt="5"/>
      <dgm:spPr>
        <a:ln>
          <a:solidFill>
            <a:srgbClr val="C00000"/>
          </a:solidFill>
        </a:ln>
      </dgm:spPr>
    </dgm:pt>
  </dgm:ptLst>
  <dgm:cxnLst>
    <dgm:cxn modelId="{7D2D07FF-8207-4333-A302-562412585AF1}" type="presOf" srcId="{8934C4CF-5284-40E2-B605-695F148D2406}" destId="{F7CB91BA-17FA-4F2F-85FF-71AA585B6D76}" srcOrd="0" destOrd="0" presId="urn:microsoft.com/office/officeart/2008/layout/VerticalCurvedList"/>
    <dgm:cxn modelId="{9EA1AB15-AA23-48E8-A8CE-E5CDD2456731}" srcId="{EF44658A-B493-46B7-8F49-617486AAC6BF}" destId="{FC7D942E-D918-4988-AFA0-B04B54DFABC9}" srcOrd="0" destOrd="0" parTransId="{CE5F0B06-3008-49AD-A440-85C8FA8B2D10}" sibTransId="{1FC03B8F-06DA-46B1-99D5-3B3E22B00B0C}"/>
    <dgm:cxn modelId="{A67CB7D7-A1C1-47F0-89E6-92094FF93FF8}" type="presOf" srcId="{EEEDD67E-C9C6-4000-942C-26F8718B4095}" destId="{DAE7B81D-D080-4886-98B1-265C507B5FFC}" srcOrd="0" destOrd="0" presId="urn:microsoft.com/office/officeart/2008/layout/VerticalCurvedList"/>
    <dgm:cxn modelId="{1550F3A7-9BFB-43F0-99FE-81A427356D3E}" type="presOf" srcId="{EF44658A-B493-46B7-8F49-617486AAC6BF}" destId="{A987C3C0-E18B-45E1-9B9C-758633022B68}" srcOrd="0" destOrd="0" presId="urn:microsoft.com/office/officeart/2008/layout/VerticalCurvedList"/>
    <dgm:cxn modelId="{DD69AD6A-9088-4FCA-8228-B836DD3F0BCB}" type="presOf" srcId="{FC7D942E-D918-4988-AFA0-B04B54DFABC9}" destId="{10ACC7A5-3605-45BE-A3DC-631F7387592E}" srcOrd="0" destOrd="0" presId="urn:microsoft.com/office/officeart/2008/layout/VerticalCurvedList"/>
    <dgm:cxn modelId="{F42B143D-05D3-4F5A-84B2-117F79375A80}" srcId="{EF44658A-B493-46B7-8F49-617486AAC6BF}" destId="{EEEDD67E-C9C6-4000-942C-26F8718B4095}" srcOrd="1" destOrd="0" parTransId="{0E66935E-FC68-4EDF-85CE-61A865A5C64C}" sibTransId="{CE5295FF-CD67-4D96-A9E5-215FD1834A7D}"/>
    <dgm:cxn modelId="{5A50B27B-2D80-4E8E-BCA4-851C77C1C085}" srcId="{EF44658A-B493-46B7-8F49-617486AAC6BF}" destId="{5A827DBE-4400-43DA-8079-9E58BA26D572}" srcOrd="2" destOrd="0" parTransId="{FE538D3E-1F42-4145-8CC7-77635C684704}" sibTransId="{3EA22974-4E63-4723-AB65-32B94AE123EF}"/>
    <dgm:cxn modelId="{C081EFFF-53DB-4B03-8B84-676546C0477C}" type="presOf" srcId="{5A827DBE-4400-43DA-8079-9E58BA26D572}" destId="{AD03B048-2B24-4697-B059-D085E22C32F4}" srcOrd="0" destOrd="0" presId="urn:microsoft.com/office/officeart/2008/layout/VerticalCurvedList"/>
    <dgm:cxn modelId="{2C5DE525-CF54-4CBE-B378-FC7580565CB8}" srcId="{EF44658A-B493-46B7-8F49-617486AAC6BF}" destId="{8934C4CF-5284-40E2-B605-695F148D2406}" srcOrd="3" destOrd="0" parTransId="{484D7D7C-A170-4C91-9B9B-BB04E874D699}" sibTransId="{4798EDD8-750D-420B-9D12-2066EBD45C54}"/>
    <dgm:cxn modelId="{6C5A05BE-5B75-4EE1-9C4D-1DCF6C4C464E}" type="presOf" srcId="{D501B3E7-7316-4C77-837D-4EAB3B09E867}" destId="{D8815CFD-5D3F-4213-BCC8-13350FA140CD}" srcOrd="0" destOrd="0" presId="urn:microsoft.com/office/officeart/2008/layout/VerticalCurvedList"/>
    <dgm:cxn modelId="{923F4E9D-E1FC-4E2D-A3A6-F20B294C9F0D}" type="presOf" srcId="{1FC03B8F-06DA-46B1-99D5-3B3E22B00B0C}" destId="{38085E05-D32D-4D49-8C17-A7D918073689}" srcOrd="0" destOrd="0" presId="urn:microsoft.com/office/officeart/2008/layout/VerticalCurvedList"/>
    <dgm:cxn modelId="{AF223A99-65EC-47E5-BB66-2EC0FDB25298}" srcId="{EF44658A-B493-46B7-8F49-617486AAC6BF}" destId="{D501B3E7-7316-4C77-837D-4EAB3B09E867}" srcOrd="4" destOrd="0" parTransId="{CE3164A1-C3A1-4F00-8001-43B029B61AB7}" sibTransId="{3E3CC97A-637C-4C13-958B-B6D91F46D97A}"/>
    <dgm:cxn modelId="{491CF270-4252-4F79-A482-C603E6B1C5F3}" type="presParOf" srcId="{A987C3C0-E18B-45E1-9B9C-758633022B68}" destId="{30E6D0D2-F63C-4932-A126-6BA2A760D464}" srcOrd="0" destOrd="0" presId="urn:microsoft.com/office/officeart/2008/layout/VerticalCurvedList"/>
    <dgm:cxn modelId="{388C833C-4ACE-4BD0-93A2-EA8885591F48}" type="presParOf" srcId="{30E6D0D2-F63C-4932-A126-6BA2A760D464}" destId="{D915ED3D-8BEC-4646-B183-A802D96BB5A7}" srcOrd="0" destOrd="0" presId="urn:microsoft.com/office/officeart/2008/layout/VerticalCurvedList"/>
    <dgm:cxn modelId="{BCD5B22B-798D-4AB6-B70D-B44F754936EF}" type="presParOf" srcId="{D915ED3D-8BEC-4646-B183-A802D96BB5A7}" destId="{D419E7F9-38B8-4B31-9445-AF057EDA5747}" srcOrd="0" destOrd="0" presId="urn:microsoft.com/office/officeart/2008/layout/VerticalCurvedList"/>
    <dgm:cxn modelId="{628EDE93-3B3C-47B3-959D-13DC79C6AEBD}" type="presParOf" srcId="{D915ED3D-8BEC-4646-B183-A802D96BB5A7}" destId="{38085E05-D32D-4D49-8C17-A7D918073689}" srcOrd="1" destOrd="0" presId="urn:microsoft.com/office/officeart/2008/layout/VerticalCurvedList"/>
    <dgm:cxn modelId="{DEECCC75-967B-4EE5-934C-7966D0EB794B}" type="presParOf" srcId="{D915ED3D-8BEC-4646-B183-A802D96BB5A7}" destId="{351739BD-B7B9-4224-96A4-64DD5C495490}" srcOrd="2" destOrd="0" presId="urn:microsoft.com/office/officeart/2008/layout/VerticalCurvedList"/>
    <dgm:cxn modelId="{89018C1A-DBFA-439E-9DF1-D405FF30D5DB}" type="presParOf" srcId="{D915ED3D-8BEC-4646-B183-A802D96BB5A7}" destId="{A662CF2C-1A3D-40D4-91C8-FCDEAF3358DD}" srcOrd="3" destOrd="0" presId="urn:microsoft.com/office/officeart/2008/layout/VerticalCurvedList"/>
    <dgm:cxn modelId="{EE728113-B44C-4DDB-B994-47230A28B861}" type="presParOf" srcId="{30E6D0D2-F63C-4932-A126-6BA2A760D464}" destId="{10ACC7A5-3605-45BE-A3DC-631F7387592E}" srcOrd="1" destOrd="0" presId="urn:microsoft.com/office/officeart/2008/layout/VerticalCurvedList"/>
    <dgm:cxn modelId="{FF9E687D-7C20-4175-9BD5-5372A4408983}" type="presParOf" srcId="{30E6D0D2-F63C-4932-A126-6BA2A760D464}" destId="{11045278-4D36-487B-8C34-43E0DEC179B0}" srcOrd="2" destOrd="0" presId="urn:microsoft.com/office/officeart/2008/layout/VerticalCurvedList"/>
    <dgm:cxn modelId="{05097F70-A562-409F-8228-3564B65343A8}" type="presParOf" srcId="{11045278-4D36-487B-8C34-43E0DEC179B0}" destId="{B50AF066-DBA8-4D89-8CDE-17BF32311BC1}" srcOrd="0" destOrd="0" presId="urn:microsoft.com/office/officeart/2008/layout/VerticalCurvedList"/>
    <dgm:cxn modelId="{D52FCC09-9803-4F57-8829-B9A736897E74}" type="presParOf" srcId="{30E6D0D2-F63C-4932-A126-6BA2A760D464}" destId="{DAE7B81D-D080-4886-98B1-265C507B5FFC}" srcOrd="3" destOrd="0" presId="urn:microsoft.com/office/officeart/2008/layout/VerticalCurvedList"/>
    <dgm:cxn modelId="{0284B1BF-850D-4231-8229-F9BB1B24D98F}" type="presParOf" srcId="{30E6D0D2-F63C-4932-A126-6BA2A760D464}" destId="{705B3446-E4CC-43B0-AAD3-5FA489131BD4}" srcOrd="4" destOrd="0" presId="urn:microsoft.com/office/officeart/2008/layout/VerticalCurvedList"/>
    <dgm:cxn modelId="{6E7FD769-8123-4CCD-829F-1A1F273216E8}" type="presParOf" srcId="{705B3446-E4CC-43B0-AAD3-5FA489131BD4}" destId="{E69D4455-86EE-40D5-B614-D81CAA4347BE}" srcOrd="0" destOrd="0" presId="urn:microsoft.com/office/officeart/2008/layout/VerticalCurvedList"/>
    <dgm:cxn modelId="{C5C1B559-EB3B-42FF-B68D-0283573CDC8B}" type="presParOf" srcId="{30E6D0D2-F63C-4932-A126-6BA2A760D464}" destId="{AD03B048-2B24-4697-B059-D085E22C32F4}" srcOrd="5" destOrd="0" presId="urn:microsoft.com/office/officeart/2008/layout/VerticalCurvedList"/>
    <dgm:cxn modelId="{B694DA5D-79C6-40F3-9C9A-F5DFA39D6298}" type="presParOf" srcId="{30E6D0D2-F63C-4932-A126-6BA2A760D464}" destId="{82AE334F-E0A9-4651-A64F-2FFADA3D1DE9}" srcOrd="6" destOrd="0" presId="urn:microsoft.com/office/officeart/2008/layout/VerticalCurvedList"/>
    <dgm:cxn modelId="{F27D6518-F3A7-444F-BBAC-57C1136AF21F}" type="presParOf" srcId="{82AE334F-E0A9-4651-A64F-2FFADA3D1DE9}" destId="{6A2B6790-1A84-4327-8AEC-307C5089186D}" srcOrd="0" destOrd="0" presId="urn:microsoft.com/office/officeart/2008/layout/VerticalCurvedList"/>
    <dgm:cxn modelId="{6A64D9E1-9B0C-4CB7-B263-FE8126EA7F83}" type="presParOf" srcId="{30E6D0D2-F63C-4932-A126-6BA2A760D464}" destId="{F7CB91BA-17FA-4F2F-85FF-71AA585B6D76}" srcOrd="7" destOrd="0" presId="urn:microsoft.com/office/officeart/2008/layout/VerticalCurvedList"/>
    <dgm:cxn modelId="{9E224983-22C6-4BE5-B193-DEDE49F6C962}" type="presParOf" srcId="{30E6D0D2-F63C-4932-A126-6BA2A760D464}" destId="{0043941A-11A8-417C-BCC8-9A831D584378}" srcOrd="8" destOrd="0" presId="urn:microsoft.com/office/officeart/2008/layout/VerticalCurvedList"/>
    <dgm:cxn modelId="{378F2E13-D0B9-4D80-A39C-EA25AF2F50BF}" type="presParOf" srcId="{0043941A-11A8-417C-BCC8-9A831D584378}" destId="{BBE93E48-05E9-4011-944B-E7EB1DBDC4E6}" srcOrd="0" destOrd="0" presId="urn:microsoft.com/office/officeart/2008/layout/VerticalCurvedList"/>
    <dgm:cxn modelId="{4518FDAC-E853-4F9A-996F-83B43509A907}" type="presParOf" srcId="{30E6D0D2-F63C-4932-A126-6BA2A760D464}" destId="{D8815CFD-5D3F-4213-BCC8-13350FA140CD}" srcOrd="9" destOrd="0" presId="urn:microsoft.com/office/officeart/2008/layout/VerticalCurvedList"/>
    <dgm:cxn modelId="{77E9A713-BAE4-466B-B9F5-86EFCE167454}" type="presParOf" srcId="{30E6D0D2-F63C-4932-A126-6BA2A760D464}" destId="{8EEEEB27-621E-4530-A28E-59DB2D0016F7}" srcOrd="10" destOrd="0" presId="urn:microsoft.com/office/officeart/2008/layout/VerticalCurvedList"/>
    <dgm:cxn modelId="{6624B1C1-899D-48B3-AA3A-DD1B0D287AE3}" type="presParOf" srcId="{8EEEEB27-621E-4530-A28E-59DB2D0016F7}" destId="{1092AD6D-702F-45DC-95A3-98A20EA9C42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BD05BC-28C2-4EFE-8558-3E4CD9EB64D6}" type="doc">
      <dgm:prSet loTypeId="urn:microsoft.com/office/officeart/2005/8/layout/vList3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uk-UA"/>
        </a:p>
      </dgm:t>
    </dgm:pt>
    <dgm:pt modelId="{3B12B812-FA67-422E-A443-13F3824B05FD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uk-U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Регулярні проведення засідань гуртка</a:t>
          </a:r>
        </a:p>
      </dgm:t>
    </dgm:pt>
    <dgm:pt modelId="{8BCD5D26-5B0F-4BC1-A7BD-4727E63EF604}" type="parTrans" cxnId="{1E3E5268-A9A1-4AFB-82B1-A18C58B8DD5A}">
      <dgm:prSet/>
      <dgm:spPr/>
      <dgm:t>
        <a:bodyPr/>
        <a:lstStyle/>
        <a:p>
          <a:endParaRPr lang="uk-UA"/>
        </a:p>
      </dgm:t>
    </dgm:pt>
    <dgm:pt modelId="{C0793270-CF68-4FB9-8325-BDA04DFC0C2B}" type="sibTrans" cxnId="{1E3E5268-A9A1-4AFB-82B1-A18C58B8DD5A}">
      <dgm:prSet/>
      <dgm:spPr/>
      <dgm:t>
        <a:bodyPr/>
        <a:lstStyle/>
        <a:p>
          <a:endParaRPr lang="uk-UA"/>
        </a:p>
      </dgm:t>
    </dgm:pt>
    <dgm:pt modelId="{B8D37C76-67C8-4943-BA96-9F228C061C20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/>
        </a:solidFill>
        <a:ln>
          <a:noFill/>
        </a:ln>
      </dgm:spPr>
      <dgm:t>
        <a:bodyPr/>
        <a:lstStyle/>
        <a:p>
          <a:r>
            <a:rPr lang="uk-UA" sz="2400" b="0" cap="none" spc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Підготовка студентів до  студентської конференції, написання статей і тез доповідей</a:t>
          </a:r>
        </a:p>
      </dgm:t>
    </dgm:pt>
    <dgm:pt modelId="{DD3006B8-2E5B-4D32-8EFA-06ECE43DDBA6}" type="parTrans" cxnId="{ED5EBCB2-47B8-4704-B023-4D6A2ADB34C7}">
      <dgm:prSet/>
      <dgm:spPr/>
      <dgm:t>
        <a:bodyPr/>
        <a:lstStyle/>
        <a:p>
          <a:endParaRPr lang="uk-UA"/>
        </a:p>
      </dgm:t>
    </dgm:pt>
    <dgm:pt modelId="{975AB8F6-4554-48D4-9ABC-91EB58D5AB8C}" type="sibTrans" cxnId="{ED5EBCB2-47B8-4704-B023-4D6A2ADB34C7}">
      <dgm:prSet/>
      <dgm:spPr/>
      <dgm:t>
        <a:bodyPr/>
        <a:lstStyle/>
        <a:p>
          <a:endParaRPr lang="uk-UA"/>
        </a:p>
      </dgm:t>
    </dgm:pt>
    <dgm:pt modelId="{AEF3332D-8CBB-4D52-A832-7CA683B03C0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/>
        </a:solidFill>
        <a:ln>
          <a:noFill/>
        </a:ln>
      </dgm:spPr>
      <dgm:t>
        <a:bodyPr/>
        <a:lstStyle/>
        <a:p>
          <a:r>
            <a:rPr lang="uk-U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Обговорення результатів  доповідей конференції</a:t>
          </a:r>
        </a:p>
      </dgm:t>
    </dgm:pt>
    <dgm:pt modelId="{9559BA9A-819E-4AB6-90E8-F6D21BB6C35C}" type="parTrans" cxnId="{7C0BD3BA-370D-4FF5-BBA3-D6EF0AFFEEA0}">
      <dgm:prSet/>
      <dgm:spPr/>
      <dgm:t>
        <a:bodyPr/>
        <a:lstStyle/>
        <a:p>
          <a:endParaRPr lang="uk-UA"/>
        </a:p>
      </dgm:t>
    </dgm:pt>
    <dgm:pt modelId="{6B1ED097-D923-4201-9E91-CA8157FD4113}" type="sibTrans" cxnId="{7C0BD3BA-370D-4FF5-BBA3-D6EF0AFFEEA0}">
      <dgm:prSet/>
      <dgm:spPr/>
      <dgm:t>
        <a:bodyPr/>
        <a:lstStyle/>
        <a:p>
          <a:endParaRPr lang="uk-UA"/>
        </a:p>
      </dgm:t>
    </dgm:pt>
    <dgm:pt modelId="{A3E8A51E-C0E2-4E6C-8D3D-069D21A5F25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/>
        </a:solidFill>
        <a:ln>
          <a:noFill/>
        </a:ln>
      </dgm:spPr>
      <dgm:t>
        <a:bodyPr/>
        <a:lstStyle/>
        <a:p>
          <a:r>
            <a:rPr lang="uk-UA" sz="2400" b="0" cap="none" spc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Підготовка студентів  до написання наукової  роботи</a:t>
          </a:r>
        </a:p>
      </dgm:t>
    </dgm:pt>
    <dgm:pt modelId="{C7A8427A-E8BB-423F-AE70-840EFE976EF6}" type="parTrans" cxnId="{59A4EAE9-2FE5-4977-8735-2A738374EBC1}">
      <dgm:prSet/>
      <dgm:spPr/>
      <dgm:t>
        <a:bodyPr/>
        <a:lstStyle/>
        <a:p>
          <a:endParaRPr lang="uk-UA"/>
        </a:p>
      </dgm:t>
    </dgm:pt>
    <dgm:pt modelId="{819F5247-B1B6-4D1D-8BBB-5102DDD77C9D}" type="sibTrans" cxnId="{59A4EAE9-2FE5-4977-8735-2A738374EBC1}">
      <dgm:prSet/>
      <dgm:spPr/>
      <dgm:t>
        <a:bodyPr/>
        <a:lstStyle/>
        <a:p>
          <a:endParaRPr lang="uk-UA"/>
        </a:p>
      </dgm:t>
    </dgm:pt>
    <dgm:pt modelId="{D0788FF7-01B4-48F1-BE18-9E6B2E83EF28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/>
        </a:solidFill>
        <a:ln>
          <a:noFill/>
        </a:ln>
      </dgm:spPr>
      <dgm:t>
        <a:bodyPr/>
        <a:lstStyle/>
        <a:p>
          <a:r>
            <a:rPr lang="uk-U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Підготовка та проведення предметної олімпіади</a:t>
          </a:r>
        </a:p>
      </dgm:t>
    </dgm:pt>
    <dgm:pt modelId="{FC051244-0363-4432-9A9B-B29C6B76C72C}" type="parTrans" cxnId="{69BFFB5F-8D76-4E44-9C92-2438CBDE3C4A}">
      <dgm:prSet/>
      <dgm:spPr/>
      <dgm:t>
        <a:bodyPr/>
        <a:lstStyle/>
        <a:p>
          <a:endParaRPr lang="uk-UA"/>
        </a:p>
      </dgm:t>
    </dgm:pt>
    <dgm:pt modelId="{AEBBA33E-7F10-4AC0-8253-7926623963F8}" type="sibTrans" cxnId="{69BFFB5F-8D76-4E44-9C92-2438CBDE3C4A}">
      <dgm:prSet/>
      <dgm:spPr/>
      <dgm:t>
        <a:bodyPr/>
        <a:lstStyle/>
        <a:p>
          <a:endParaRPr lang="uk-UA"/>
        </a:p>
      </dgm:t>
    </dgm:pt>
    <dgm:pt modelId="{11AFA5D7-18BB-45F8-A9A9-E682022CC783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/>
        </a:solidFill>
        <a:ln>
          <a:noFill/>
        </a:ln>
      </dgm:spPr>
      <dgm:t>
        <a:bodyPr/>
        <a:lstStyle/>
        <a:p>
          <a:r>
            <a:rPr lang="uk-UA" sz="2400" b="0" cap="none" spc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Проведення семінарів  та круглих столів</a:t>
          </a:r>
        </a:p>
      </dgm:t>
    </dgm:pt>
    <dgm:pt modelId="{BA7141DB-FF47-46CA-A3BE-FB0117C92B28}" type="parTrans" cxnId="{11C74FBD-532C-4736-9E13-BA1505BC3B9A}">
      <dgm:prSet/>
      <dgm:spPr/>
      <dgm:t>
        <a:bodyPr/>
        <a:lstStyle/>
        <a:p>
          <a:endParaRPr lang="uk-UA"/>
        </a:p>
      </dgm:t>
    </dgm:pt>
    <dgm:pt modelId="{DE440441-8A16-464E-A849-1E52F70A4194}" type="sibTrans" cxnId="{11C74FBD-532C-4736-9E13-BA1505BC3B9A}">
      <dgm:prSet/>
      <dgm:spPr/>
      <dgm:t>
        <a:bodyPr/>
        <a:lstStyle/>
        <a:p>
          <a:endParaRPr lang="uk-UA"/>
        </a:p>
      </dgm:t>
    </dgm:pt>
    <dgm:pt modelId="{50911ADD-E1F9-45A0-A05C-F2F97D7BB386}" type="pres">
      <dgm:prSet presAssocID="{DABD05BC-28C2-4EFE-8558-3E4CD9EB64D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35578C0-96F5-4D23-8076-F15BABE39B53}" type="pres">
      <dgm:prSet presAssocID="{3B12B812-FA67-422E-A443-13F3824B05FD}" presName="composite" presStyleCnt="0"/>
      <dgm:spPr/>
    </dgm:pt>
    <dgm:pt modelId="{B3A03303-EEDE-464E-8B19-DD633571CC71}" type="pres">
      <dgm:prSet presAssocID="{3B12B812-FA67-422E-A443-13F3824B05FD}" presName="imgShp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29FB320-15EE-418A-A7B4-3DA8D5D148B2}" type="pres">
      <dgm:prSet presAssocID="{3B12B812-FA67-422E-A443-13F3824B05FD}" presName="txShp" presStyleLbl="node1" presStyleIdx="0" presStyleCnt="6" custLinFactNeighborX="137" custLinFactNeighborY="397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6EF5ADF-09B0-4068-998C-E9F089485ED1}" type="pres">
      <dgm:prSet presAssocID="{C0793270-CF68-4FB9-8325-BDA04DFC0C2B}" presName="spacing" presStyleCnt="0"/>
      <dgm:spPr/>
    </dgm:pt>
    <dgm:pt modelId="{BD06A353-1BA7-42AA-9658-48B54EB7B317}" type="pres">
      <dgm:prSet presAssocID="{B8D37C76-67C8-4943-BA96-9F228C061C20}" presName="composite" presStyleCnt="0"/>
      <dgm:spPr/>
    </dgm:pt>
    <dgm:pt modelId="{00207504-7CC6-4B37-8FC3-66FE2C022A56}" type="pres">
      <dgm:prSet presAssocID="{B8D37C76-67C8-4943-BA96-9F228C061C20}" presName="imgShp" presStyleLbl="f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7B6C06C-02F2-45DD-9F2D-D19607F3C40C}" type="pres">
      <dgm:prSet presAssocID="{B8D37C76-67C8-4943-BA96-9F228C061C20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AD80893-39A2-4276-8B2D-EC3BCE5F38E1}" type="pres">
      <dgm:prSet presAssocID="{975AB8F6-4554-48D4-9ABC-91EB58D5AB8C}" presName="spacing" presStyleCnt="0"/>
      <dgm:spPr/>
    </dgm:pt>
    <dgm:pt modelId="{43AEDB11-336C-4454-9609-BBEB8EBCA7FB}" type="pres">
      <dgm:prSet presAssocID="{AEF3332D-8CBB-4D52-A832-7CA683B03C05}" presName="composite" presStyleCnt="0"/>
      <dgm:spPr/>
    </dgm:pt>
    <dgm:pt modelId="{B4AA1D6A-CD0C-42E3-B95A-440C8B5063FB}" type="pres">
      <dgm:prSet presAssocID="{AEF3332D-8CBB-4D52-A832-7CA683B03C05}" presName="imgShp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49B62337-7E5C-420C-8990-1777920725EA}" type="pres">
      <dgm:prSet presAssocID="{AEF3332D-8CBB-4D52-A832-7CA683B03C05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7B79474-4DAE-4BC0-968C-235B053D6150}" type="pres">
      <dgm:prSet presAssocID="{6B1ED097-D923-4201-9E91-CA8157FD4113}" presName="spacing" presStyleCnt="0"/>
      <dgm:spPr/>
    </dgm:pt>
    <dgm:pt modelId="{8C62FA34-A322-4A6C-8FB6-287F9ABFD805}" type="pres">
      <dgm:prSet presAssocID="{A3E8A51E-C0E2-4E6C-8D3D-069D21A5F25F}" presName="composite" presStyleCnt="0"/>
      <dgm:spPr/>
    </dgm:pt>
    <dgm:pt modelId="{45791085-DEF0-45A3-8D9C-7AB0BE6B2EB9}" type="pres">
      <dgm:prSet presAssocID="{A3E8A51E-C0E2-4E6C-8D3D-069D21A5F25F}" presName="imgShp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</dgm:pt>
    <dgm:pt modelId="{090B32B9-58A0-43AD-8E7B-B38F285FC089}" type="pres">
      <dgm:prSet presAssocID="{A3E8A51E-C0E2-4E6C-8D3D-069D21A5F25F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763134-8188-4E47-B830-BB18F2D5EF50}" type="pres">
      <dgm:prSet presAssocID="{819F5247-B1B6-4D1D-8BBB-5102DDD77C9D}" presName="spacing" presStyleCnt="0"/>
      <dgm:spPr/>
    </dgm:pt>
    <dgm:pt modelId="{9AA66838-C0A9-4847-8BEB-E8CAC5DE0D8D}" type="pres">
      <dgm:prSet presAssocID="{D0788FF7-01B4-48F1-BE18-9E6B2E83EF28}" presName="composite" presStyleCnt="0"/>
      <dgm:spPr/>
    </dgm:pt>
    <dgm:pt modelId="{222F5A6D-E418-4E21-86D6-A4D666AD033D}" type="pres">
      <dgm:prSet presAssocID="{D0788FF7-01B4-48F1-BE18-9E6B2E83EF28}" presName="imgShp" presStyleLbl="f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01B4776-EF6F-4999-8035-50C7FA272546}" type="pres">
      <dgm:prSet presAssocID="{D0788FF7-01B4-48F1-BE18-9E6B2E83EF28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7ECC6F2-DF02-492A-8FEA-763442C175D7}" type="pres">
      <dgm:prSet presAssocID="{AEBBA33E-7F10-4AC0-8253-7926623963F8}" presName="spacing" presStyleCnt="0"/>
      <dgm:spPr/>
    </dgm:pt>
    <dgm:pt modelId="{5282C5C8-6588-4853-9536-818A891096F8}" type="pres">
      <dgm:prSet presAssocID="{11AFA5D7-18BB-45F8-A9A9-E682022CC783}" presName="composite" presStyleCnt="0"/>
      <dgm:spPr/>
    </dgm:pt>
    <dgm:pt modelId="{6B8430CA-62D9-49E3-B68A-D2851E253D94}" type="pres">
      <dgm:prSet presAssocID="{11AFA5D7-18BB-45F8-A9A9-E682022CC783}" presName="imgShp" presStyleLbl="f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EFEAB7C3-6986-42D2-BC42-D164572A251E}" type="pres">
      <dgm:prSet presAssocID="{11AFA5D7-18BB-45F8-A9A9-E682022CC783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F5F0D8E-F233-4086-8389-7F9D92C720DC}" type="presOf" srcId="{AEF3332D-8CBB-4D52-A832-7CA683B03C05}" destId="{49B62337-7E5C-420C-8990-1777920725EA}" srcOrd="0" destOrd="0" presId="urn:microsoft.com/office/officeart/2005/8/layout/vList3"/>
    <dgm:cxn modelId="{ED5EBCB2-47B8-4704-B023-4D6A2ADB34C7}" srcId="{DABD05BC-28C2-4EFE-8558-3E4CD9EB64D6}" destId="{B8D37C76-67C8-4943-BA96-9F228C061C20}" srcOrd="1" destOrd="0" parTransId="{DD3006B8-2E5B-4D32-8EFA-06ECE43DDBA6}" sibTransId="{975AB8F6-4554-48D4-9ABC-91EB58D5AB8C}"/>
    <dgm:cxn modelId="{11C74FBD-532C-4736-9E13-BA1505BC3B9A}" srcId="{DABD05BC-28C2-4EFE-8558-3E4CD9EB64D6}" destId="{11AFA5D7-18BB-45F8-A9A9-E682022CC783}" srcOrd="5" destOrd="0" parTransId="{BA7141DB-FF47-46CA-A3BE-FB0117C92B28}" sibTransId="{DE440441-8A16-464E-A849-1E52F70A4194}"/>
    <dgm:cxn modelId="{7FDB8417-AC66-4932-A600-57007404CE65}" type="presOf" srcId="{A3E8A51E-C0E2-4E6C-8D3D-069D21A5F25F}" destId="{090B32B9-58A0-43AD-8E7B-B38F285FC089}" srcOrd="0" destOrd="0" presId="urn:microsoft.com/office/officeart/2005/8/layout/vList3"/>
    <dgm:cxn modelId="{60C6BB66-4A9E-4D62-A03E-D584B3CC8163}" type="presOf" srcId="{DABD05BC-28C2-4EFE-8558-3E4CD9EB64D6}" destId="{50911ADD-E1F9-45A0-A05C-F2F97D7BB386}" srcOrd="0" destOrd="0" presId="urn:microsoft.com/office/officeart/2005/8/layout/vList3"/>
    <dgm:cxn modelId="{59A4EAE9-2FE5-4977-8735-2A738374EBC1}" srcId="{DABD05BC-28C2-4EFE-8558-3E4CD9EB64D6}" destId="{A3E8A51E-C0E2-4E6C-8D3D-069D21A5F25F}" srcOrd="3" destOrd="0" parTransId="{C7A8427A-E8BB-423F-AE70-840EFE976EF6}" sibTransId="{819F5247-B1B6-4D1D-8BBB-5102DDD77C9D}"/>
    <dgm:cxn modelId="{7C0BD3BA-370D-4FF5-BBA3-D6EF0AFFEEA0}" srcId="{DABD05BC-28C2-4EFE-8558-3E4CD9EB64D6}" destId="{AEF3332D-8CBB-4D52-A832-7CA683B03C05}" srcOrd="2" destOrd="0" parTransId="{9559BA9A-819E-4AB6-90E8-F6D21BB6C35C}" sibTransId="{6B1ED097-D923-4201-9E91-CA8157FD4113}"/>
    <dgm:cxn modelId="{DDEF044B-57C0-4447-A289-A25EAF89B15A}" type="presOf" srcId="{D0788FF7-01B4-48F1-BE18-9E6B2E83EF28}" destId="{E01B4776-EF6F-4999-8035-50C7FA272546}" srcOrd="0" destOrd="0" presId="urn:microsoft.com/office/officeart/2005/8/layout/vList3"/>
    <dgm:cxn modelId="{69BFFB5F-8D76-4E44-9C92-2438CBDE3C4A}" srcId="{DABD05BC-28C2-4EFE-8558-3E4CD9EB64D6}" destId="{D0788FF7-01B4-48F1-BE18-9E6B2E83EF28}" srcOrd="4" destOrd="0" parTransId="{FC051244-0363-4432-9A9B-B29C6B76C72C}" sibTransId="{AEBBA33E-7F10-4AC0-8253-7926623963F8}"/>
    <dgm:cxn modelId="{1E3E5268-A9A1-4AFB-82B1-A18C58B8DD5A}" srcId="{DABD05BC-28C2-4EFE-8558-3E4CD9EB64D6}" destId="{3B12B812-FA67-422E-A443-13F3824B05FD}" srcOrd="0" destOrd="0" parTransId="{8BCD5D26-5B0F-4BC1-A7BD-4727E63EF604}" sibTransId="{C0793270-CF68-4FB9-8325-BDA04DFC0C2B}"/>
    <dgm:cxn modelId="{255774DA-FB8C-4CEF-8BBC-2BF6D2130F71}" type="presOf" srcId="{11AFA5D7-18BB-45F8-A9A9-E682022CC783}" destId="{EFEAB7C3-6986-42D2-BC42-D164572A251E}" srcOrd="0" destOrd="0" presId="urn:microsoft.com/office/officeart/2005/8/layout/vList3"/>
    <dgm:cxn modelId="{2D2785FB-8984-4ABD-B80C-6D0355368916}" type="presOf" srcId="{B8D37C76-67C8-4943-BA96-9F228C061C20}" destId="{37B6C06C-02F2-45DD-9F2D-D19607F3C40C}" srcOrd="0" destOrd="0" presId="urn:microsoft.com/office/officeart/2005/8/layout/vList3"/>
    <dgm:cxn modelId="{47EF5045-9E42-4912-9BAD-69AA5714A389}" type="presOf" srcId="{3B12B812-FA67-422E-A443-13F3824B05FD}" destId="{E29FB320-15EE-418A-A7B4-3DA8D5D148B2}" srcOrd="0" destOrd="0" presId="urn:microsoft.com/office/officeart/2005/8/layout/vList3"/>
    <dgm:cxn modelId="{31CC0197-09AD-4143-87D9-A260F2C43370}" type="presParOf" srcId="{50911ADD-E1F9-45A0-A05C-F2F97D7BB386}" destId="{E35578C0-96F5-4D23-8076-F15BABE39B53}" srcOrd="0" destOrd="0" presId="urn:microsoft.com/office/officeart/2005/8/layout/vList3"/>
    <dgm:cxn modelId="{43B17690-9BE2-4DEC-A5D7-9F50C662DF8D}" type="presParOf" srcId="{E35578C0-96F5-4D23-8076-F15BABE39B53}" destId="{B3A03303-EEDE-464E-8B19-DD633571CC71}" srcOrd="0" destOrd="0" presId="urn:microsoft.com/office/officeart/2005/8/layout/vList3"/>
    <dgm:cxn modelId="{19BB1843-C40C-4676-85C4-E0290E5D7E0C}" type="presParOf" srcId="{E35578C0-96F5-4D23-8076-F15BABE39B53}" destId="{E29FB320-15EE-418A-A7B4-3DA8D5D148B2}" srcOrd="1" destOrd="0" presId="urn:microsoft.com/office/officeart/2005/8/layout/vList3"/>
    <dgm:cxn modelId="{3AF868BB-2792-4EB4-9F11-A35DCDEB3AB0}" type="presParOf" srcId="{50911ADD-E1F9-45A0-A05C-F2F97D7BB386}" destId="{F6EF5ADF-09B0-4068-998C-E9F089485ED1}" srcOrd="1" destOrd="0" presId="urn:microsoft.com/office/officeart/2005/8/layout/vList3"/>
    <dgm:cxn modelId="{DA58E179-952F-4769-A00E-384F9F16403B}" type="presParOf" srcId="{50911ADD-E1F9-45A0-A05C-F2F97D7BB386}" destId="{BD06A353-1BA7-42AA-9658-48B54EB7B317}" srcOrd="2" destOrd="0" presId="urn:microsoft.com/office/officeart/2005/8/layout/vList3"/>
    <dgm:cxn modelId="{102BDFB9-2BD1-44D9-A40A-C47CC21A9954}" type="presParOf" srcId="{BD06A353-1BA7-42AA-9658-48B54EB7B317}" destId="{00207504-7CC6-4B37-8FC3-66FE2C022A56}" srcOrd="0" destOrd="0" presId="urn:microsoft.com/office/officeart/2005/8/layout/vList3"/>
    <dgm:cxn modelId="{02DE2D2C-E97F-42AC-828A-6877649EF47D}" type="presParOf" srcId="{BD06A353-1BA7-42AA-9658-48B54EB7B317}" destId="{37B6C06C-02F2-45DD-9F2D-D19607F3C40C}" srcOrd="1" destOrd="0" presId="urn:microsoft.com/office/officeart/2005/8/layout/vList3"/>
    <dgm:cxn modelId="{95844077-FD4D-48FA-9E91-6DF9F8D7BC4B}" type="presParOf" srcId="{50911ADD-E1F9-45A0-A05C-F2F97D7BB386}" destId="{FAD80893-39A2-4276-8B2D-EC3BCE5F38E1}" srcOrd="3" destOrd="0" presId="urn:microsoft.com/office/officeart/2005/8/layout/vList3"/>
    <dgm:cxn modelId="{3416039A-74A1-4F7B-9CB3-5C918CD4A512}" type="presParOf" srcId="{50911ADD-E1F9-45A0-A05C-F2F97D7BB386}" destId="{43AEDB11-336C-4454-9609-BBEB8EBCA7FB}" srcOrd="4" destOrd="0" presId="urn:microsoft.com/office/officeart/2005/8/layout/vList3"/>
    <dgm:cxn modelId="{6D98C4C0-6BE9-4169-B435-CCC7234182A8}" type="presParOf" srcId="{43AEDB11-336C-4454-9609-BBEB8EBCA7FB}" destId="{B4AA1D6A-CD0C-42E3-B95A-440C8B5063FB}" srcOrd="0" destOrd="0" presId="urn:microsoft.com/office/officeart/2005/8/layout/vList3"/>
    <dgm:cxn modelId="{072157BF-D29B-4EA9-8FE6-1F57DFE5B858}" type="presParOf" srcId="{43AEDB11-336C-4454-9609-BBEB8EBCA7FB}" destId="{49B62337-7E5C-420C-8990-1777920725EA}" srcOrd="1" destOrd="0" presId="urn:microsoft.com/office/officeart/2005/8/layout/vList3"/>
    <dgm:cxn modelId="{8C5F0277-5B42-4BDB-B1AA-3C55021F277B}" type="presParOf" srcId="{50911ADD-E1F9-45A0-A05C-F2F97D7BB386}" destId="{F7B79474-4DAE-4BC0-968C-235B053D6150}" srcOrd="5" destOrd="0" presId="urn:microsoft.com/office/officeart/2005/8/layout/vList3"/>
    <dgm:cxn modelId="{1FBD6DFB-F71A-4055-8584-AA9BA9C343EC}" type="presParOf" srcId="{50911ADD-E1F9-45A0-A05C-F2F97D7BB386}" destId="{8C62FA34-A322-4A6C-8FB6-287F9ABFD805}" srcOrd="6" destOrd="0" presId="urn:microsoft.com/office/officeart/2005/8/layout/vList3"/>
    <dgm:cxn modelId="{A7EA3177-01A0-46A7-ABCF-294DBD4FE225}" type="presParOf" srcId="{8C62FA34-A322-4A6C-8FB6-287F9ABFD805}" destId="{45791085-DEF0-45A3-8D9C-7AB0BE6B2EB9}" srcOrd="0" destOrd="0" presId="urn:microsoft.com/office/officeart/2005/8/layout/vList3"/>
    <dgm:cxn modelId="{EC36A51B-17E5-4F71-9D6D-25DAD4AF71A0}" type="presParOf" srcId="{8C62FA34-A322-4A6C-8FB6-287F9ABFD805}" destId="{090B32B9-58A0-43AD-8E7B-B38F285FC089}" srcOrd="1" destOrd="0" presId="urn:microsoft.com/office/officeart/2005/8/layout/vList3"/>
    <dgm:cxn modelId="{1C3316B3-5317-4951-87C8-64D973A636FD}" type="presParOf" srcId="{50911ADD-E1F9-45A0-A05C-F2F97D7BB386}" destId="{69763134-8188-4E47-B830-BB18F2D5EF50}" srcOrd="7" destOrd="0" presId="urn:microsoft.com/office/officeart/2005/8/layout/vList3"/>
    <dgm:cxn modelId="{85396C96-B53F-451E-8193-6912D25B938C}" type="presParOf" srcId="{50911ADD-E1F9-45A0-A05C-F2F97D7BB386}" destId="{9AA66838-C0A9-4847-8BEB-E8CAC5DE0D8D}" srcOrd="8" destOrd="0" presId="urn:microsoft.com/office/officeart/2005/8/layout/vList3"/>
    <dgm:cxn modelId="{33F67440-0ADA-4D3A-952D-1F1044CA2E36}" type="presParOf" srcId="{9AA66838-C0A9-4847-8BEB-E8CAC5DE0D8D}" destId="{222F5A6D-E418-4E21-86D6-A4D666AD033D}" srcOrd="0" destOrd="0" presId="urn:microsoft.com/office/officeart/2005/8/layout/vList3"/>
    <dgm:cxn modelId="{09603D38-7F88-4BE8-AAD7-E97EE8EC0BC3}" type="presParOf" srcId="{9AA66838-C0A9-4847-8BEB-E8CAC5DE0D8D}" destId="{E01B4776-EF6F-4999-8035-50C7FA272546}" srcOrd="1" destOrd="0" presId="urn:microsoft.com/office/officeart/2005/8/layout/vList3"/>
    <dgm:cxn modelId="{346BB663-0362-4CA7-92D5-33E4601F2312}" type="presParOf" srcId="{50911ADD-E1F9-45A0-A05C-F2F97D7BB386}" destId="{07ECC6F2-DF02-492A-8FEA-763442C175D7}" srcOrd="9" destOrd="0" presId="urn:microsoft.com/office/officeart/2005/8/layout/vList3"/>
    <dgm:cxn modelId="{B69E323F-CA06-42CD-B5B8-D12C6AA546F5}" type="presParOf" srcId="{50911ADD-E1F9-45A0-A05C-F2F97D7BB386}" destId="{5282C5C8-6588-4853-9536-818A891096F8}" srcOrd="10" destOrd="0" presId="urn:microsoft.com/office/officeart/2005/8/layout/vList3"/>
    <dgm:cxn modelId="{C761F548-410B-47C5-A50F-7E66487AD526}" type="presParOf" srcId="{5282C5C8-6588-4853-9536-818A891096F8}" destId="{6B8430CA-62D9-49E3-B68A-D2851E253D94}" srcOrd="0" destOrd="0" presId="urn:microsoft.com/office/officeart/2005/8/layout/vList3"/>
    <dgm:cxn modelId="{418B0583-1D8F-4BB4-B3C8-583582023411}" type="presParOf" srcId="{5282C5C8-6588-4853-9536-818A891096F8}" destId="{EFEAB7C3-6986-42D2-BC42-D164572A251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85E05-D32D-4D49-8C17-A7D918073689}">
      <dsp:nvSpPr>
        <dsp:cNvPr id="0" name=""/>
        <dsp:cNvSpPr/>
      </dsp:nvSpPr>
      <dsp:spPr>
        <a:xfrm>
          <a:off x="-6871642" y="-1040805"/>
          <a:ext cx="8101411" cy="8101411"/>
        </a:xfrm>
        <a:prstGeom prst="blockArc">
          <a:avLst>
            <a:gd name="adj1" fmla="val 18900000"/>
            <a:gd name="adj2" fmla="val 2700000"/>
            <a:gd name="adj3" fmla="val 26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CC7A5-3605-45BE-A3DC-631F7387592E}">
      <dsp:nvSpPr>
        <dsp:cNvPr id="0" name=""/>
        <dsp:cNvSpPr/>
      </dsp:nvSpPr>
      <dsp:spPr>
        <a:xfrm>
          <a:off x="414652" y="304801"/>
          <a:ext cx="6835985" cy="8953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74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000" kern="12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Створення </a:t>
          </a:r>
          <a:r>
            <a:rPr lang="uk-UA" sz="200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із студентів, </a:t>
          </a:r>
          <a:r>
            <a:rPr lang="uk-UA" sz="2000" kern="12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що </a:t>
          </a:r>
          <a:r>
            <a:rPr lang="uk-UA" sz="200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вивчають</a:t>
          </a:r>
          <a:r>
            <a:rPr lang="uk-UA" sz="2000" kern="12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дисципліни</a:t>
          </a:r>
          <a:endParaRPr lang="uk-UA" sz="2000" kern="1200" noProof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00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кафедри, науково-зацікавленого активу </a:t>
          </a:r>
          <a:r>
            <a:rPr lang="uk-UA" sz="2000" kern="12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 </a:t>
          </a:r>
          <a:r>
            <a:rPr lang="uk-UA" sz="200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межах  гуртка;</a:t>
          </a:r>
          <a:endParaRPr lang="uk-UA" sz="2000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4652" y="304801"/>
        <a:ext cx="6835985" cy="895347"/>
      </dsp:txXfrm>
    </dsp:sp>
    <dsp:sp modelId="{B50AF066-DBA8-4D89-8CDE-17BF32311BC1}">
      <dsp:nvSpPr>
        <dsp:cNvPr id="0" name=""/>
        <dsp:cNvSpPr/>
      </dsp:nvSpPr>
      <dsp:spPr>
        <a:xfrm>
          <a:off x="30268" y="282027"/>
          <a:ext cx="940894" cy="9408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7B81D-D080-4886-98B1-265C507B5FFC}">
      <dsp:nvSpPr>
        <dsp:cNvPr id="0" name=""/>
        <dsp:cNvSpPr/>
      </dsp:nvSpPr>
      <dsp:spPr>
        <a:xfrm>
          <a:off x="987174" y="1447800"/>
          <a:ext cx="6230314" cy="866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74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Дослідження </a:t>
          </a:r>
          <a:r>
            <a:rPr lang="uk-UA" sz="2000" kern="12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та </a:t>
          </a:r>
          <a:r>
            <a:rPr lang="uk-UA" sz="200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обговорення зі </a:t>
          </a:r>
          <a:r>
            <a:rPr lang="uk-UA" sz="2000" kern="1200" spc="-3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студентами</a:t>
          </a:r>
          <a:endParaRPr lang="uk-UA" sz="2000" kern="1200" noProof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kern="12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проблем, </a:t>
          </a:r>
          <a:r>
            <a:rPr lang="uk-UA" sz="200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як фундаментально-наукового, </a:t>
          </a:r>
          <a:r>
            <a:rPr lang="uk-UA" sz="2000" kern="12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так і  </a:t>
          </a:r>
          <a:r>
            <a:rPr lang="uk-UA" sz="200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прикладного</a:t>
          </a:r>
          <a:r>
            <a:rPr lang="uk-UA" sz="2000" kern="1200" spc="-4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kern="12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характеру;</a:t>
          </a:r>
          <a:endParaRPr lang="uk-UA" sz="2000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7174" y="1447800"/>
        <a:ext cx="6230314" cy="866774"/>
      </dsp:txXfrm>
    </dsp:sp>
    <dsp:sp modelId="{E69D4455-86EE-40D5-B614-D81CAA4347BE}">
      <dsp:nvSpPr>
        <dsp:cNvPr id="0" name=""/>
        <dsp:cNvSpPr/>
      </dsp:nvSpPr>
      <dsp:spPr>
        <a:xfrm>
          <a:off x="533399" y="1447801"/>
          <a:ext cx="940894" cy="9408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3B048-2B24-4697-B059-D085E22C32F4}">
      <dsp:nvSpPr>
        <dsp:cNvPr id="0" name=""/>
        <dsp:cNvSpPr/>
      </dsp:nvSpPr>
      <dsp:spPr>
        <a:xfrm>
          <a:off x="1076533" y="2590799"/>
          <a:ext cx="6217139" cy="838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74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b="0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Поглиблене </a:t>
          </a:r>
          <a:r>
            <a:rPr lang="uk-UA" sz="2000" b="0" kern="1200" spc="-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вивчення</a:t>
          </a:r>
          <a:r>
            <a:rPr lang="uk-UA" sz="2000" b="0" kern="1200" spc="-2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0" kern="1200" spc="-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понятійно-категоріального</a:t>
          </a:r>
          <a:endParaRPr lang="uk-UA" sz="2000" b="0" kern="12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b="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апарату </a:t>
          </a:r>
          <a:r>
            <a:rPr lang="uk-UA" sz="2000" b="0" kern="12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 </a:t>
          </a:r>
          <a:r>
            <a:rPr lang="uk-UA" sz="2000" b="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галузі базових економічних</a:t>
          </a:r>
          <a:r>
            <a:rPr lang="uk-UA" sz="2000" b="0" kern="1200" spc="-3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дисциплін</a:t>
          </a:r>
          <a:r>
            <a:rPr lang="ru-RU" sz="2000" b="0" kern="1200" spc="-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uk-UA" sz="20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6533" y="2590799"/>
        <a:ext cx="6217139" cy="838201"/>
      </dsp:txXfrm>
    </dsp:sp>
    <dsp:sp modelId="{6A2B6790-1A84-4327-8AEC-307C5089186D}">
      <dsp:nvSpPr>
        <dsp:cNvPr id="0" name=""/>
        <dsp:cNvSpPr/>
      </dsp:nvSpPr>
      <dsp:spPr>
        <a:xfrm>
          <a:off x="735187" y="2539452"/>
          <a:ext cx="940894" cy="9408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CB91BA-17FA-4F2F-85FF-71AA585B6D76}">
      <dsp:nvSpPr>
        <dsp:cNvPr id="0" name=""/>
        <dsp:cNvSpPr/>
      </dsp:nvSpPr>
      <dsp:spPr>
        <a:xfrm>
          <a:off x="965646" y="3657600"/>
          <a:ext cx="6273369" cy="962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74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Формування в</a:t>
          </a:r>
          <a:r>
            <a:rPr lang="uk-UA" sz="2000" b="0" kern="1200" spc="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учасників</a:t>
          </a:r>
          <a:r>
            <a:rPr lang="uk-UA" sz="2000" b="0" kern="1200" spc="1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гуртка	знань </a:t>
          </a:r>
          <a:r>
            <a:rPr lang="uk-UA" sz="2000" b="0" kern="12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</a:t>
          </a:r>
          <a:r>
            <a:rPr lang="uk-UA" sz="2000" b="0" kern="1200" spc="-8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основ  підприємницької</a:t>
          </a:r>
          <a:r>
            <a:rPr lang="uk-UA" sz="2000" b="0" kern="1200" spc="-3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діяльності;</a:t>
          </a:r>
          <a:endParaRPr lang="uk-UA" sz="2000" b="0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5646" y="3657600"/>
        <a:ext cx="6273369" cy="962023"/>
      </dsp:txXfrm>
    </dsp:sp>
    <dsp:sp modelId="{BBE93E48-05E9-4011-944B-E7EB1DBDC4E6}">
      <dsp:nvSpPr>
        <dsp:cNvPr id="0" name=""/>
        <dsp:cNvSpPr/>
      </dsp:nvSpPr>
      <dsp:spPr>
        <a:xfrm>
          <a:off x="569642" y="3668165"/>
          <a:ext cx="940894" cy="9408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15CFD-5D3F-4213-BCC8-13350FA140CD}">
      <dsp:nvSpPr>
        <dsp:cNvPr id="0" name=""/>
        <dsp:cNvSpPr/>
      </dsp:nvSpPr>
      <dsp:spPr>
        <a:xfrm>
          <a:off x="406522" y="4800599"/>
          <a:ext cx="6852244" cy="9334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74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Участь гуртківців </a:t>
          </a:r>
          <a:r>
            <a:rPr lang="uk-UA" sz="2000" kern="12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 планових </a:t>
          </a:r>
          <a:r>
            <a:rPr lang="uk-UA" sz="200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та </a:t>
          </a:r>
          <a:r>
            <a:rPr lang="uk-UA" sz="2000" kern="12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позапланових  науково-практичних заходах , </a:t>
          </a:r>
          <a:r>
            <a:rPr lang="uk-UA" sz="200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як </a:t>
          </a:r>
          <a:r>
            <a:rPr lang="uk-UA" sz="2000" kern="12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  <a:r>
            <a:rPr lang="uk-UA" sz="2000" kern="1200" spc="-15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університеті  </a:t>
          </a:r>
          <a:r>
            <a:rPr lang="uk-UA" sz="2000" kern="120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так і по </a:t>
          </a:r>
          <a:r>
            <a:rPr lang="uk-UA" sz="200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 його</a:t>
          </a:r>
          <a:r>
            <a:rPr lang="uk-UA" sz="2000" kern="1200" spc="-6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kern="1200" spc="-5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межами.</a:t>
          </a:r>
          <a:endParaRPr lang="uk-UA" sz="2000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6522" y="4800599"/>
        <a:ext cx="6852244" cy="933450"/>
      </dsp:txXfrm>
    </dsp:sp>
    <dsp:sp modelId="{1092AD6D-702F-45DC-95A3-98A20EA9C42E}">
      <dsp:nvSpPr>
        <dsp:cNvPr id="0" name=""/>
        <dsp:cNvSpPr/>
      </dsp:nvSpPr>
      <dsp:spPr>
        <a:xfrm>
          <a:off x="30268" y="4796877"/>
          <a:ext cx="940894" cy="9408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FB320-15EE-418A-A7B4-3DA8D5D148B2}">
      <dsp:nvSpPr>
        <dsp:cNvPr id="0" name=""/>
        <dsp:cNvSpPr/>
      </dsp:nvSpPr>
      <dsp:spPr>
        <a:xfrm rot="10800000">
          <a:off x="2034503" y="30164"/>
          <a:ext cx="7347585" cy="694918"/>
        </a:xfrm>
        <a:prstGeom prst="homePlate">
          <a:avLst/>
        </a:prstGeom>
        <a:solidFill>
          <a:schemeClr val="accent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644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Регулярні проведення засідань гуртка</a:t>
          </a:r>
        </a:p>
      </dsp:txBody>
      <dsp:txXfrm rot="10800000">
        <a:off x="2208232" y="30164"/>
        <a:ext cx="7173856" cy="694918"/>
      </dsp:txXfrm>
    </dsp:sp>
    <dsp:sp modelId="{B3A03303-EEDE-464E-8B19-DD633571CC71}">
      <dsp:nvSpPr>
        <dsp:cNvPr id="0" name=""/>
        <dsp:cNvSpPr/>
      </dsp:nvSpPr>
      <dsp:spPr>
        <a:xfrm>
          <a:off x="1676977" y="2527"/>
          <a:ext cx="694918" cy="69491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7B6C06C-02F2-45DD-9F2D-D19607F3C40C}">
      <dsp:nvSpPr>
        <dsp:cNvPr id="0" name=""/>
        <dsp:cNvSpPr/>
      </dsp:nvSpPr>
      <dsp:spPr>
        <a:xfrm rot="10800000">
          <a:off x="2024437" y="904885"/>
          <a:ext cx="7347585" cy="694918"/>
        </a:xfrm>
        <a:prstGeom prst="homePlate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44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kern="1200" cap="none" spc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Підготовка студентів до  студентської конференції, написання статей і тез доповідей</a:t>
          </a:r>
        </a:p>
      </dsp:txBody>
      <dsp:txXfrm rot="10800000">
        <a:off x="2198166" y="904885"/>
        <a:ext cx="7173856" cy="694918"/>
      </dsp:txXfrm>
    </dsp:sp>
    <dsp:sp modelId="{00207504-7CC6-4B37-8FC3-66FE2C022A56}">
      <dsp:nvSpPr>
        <dsp:cNvPr id="0" name=""/>
        <dsp:cNvSpPr/>
      </dsp:nvSpPr>
      <dsp:spPr>
        <a:xfrm>
          <a:off x="1676977" y="904885"/>
          <a:ext cx="694918" cy="69491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9B62337-7E5C-420C-8990-1777920725EA}">
      <dsp:nvSpPr>
        <dsp:cNvPr id="0" name=""/>
        <dsp:cNvSpPr/>
      </dsp:nvSpPr>
      <dsp:spPr>
        <a:xfrm rot="10800000">
          <a:off x="2024437" y="1807242"/>
          <a:ext cx="7347585" cy="694918"/>
        </a:xfrm>
        <a:prstGeom prst="homePlate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44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Обговорення результатів  доповідей конференції</a:t>
          </a:r>
        </a:p>
      </dsp:txBody>
      <dsp:txXfrm rot="10800000">
        <a:off x="2198166" y="1807242"/>
        <a:ext cx="7173856" cy="694918"/>
      </dsp:txXfrm>
    </dsp:sp>
    <dsp:sp modelId="{B4AA1D6A-CD0C-42E3-B95A-440C8B5063FB}">
      <dsp:nvSpPr>
        <dsp:cNvPr id="0" name=""/>
        <dsp:cNvSpPr/>
      </dsp:nvSpPr>
      <dsp:spPr>
        <a:xfrm>
          <a:off x="1676977" y="1807242"/>
          <a:ext cx="694918" cy="69491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90B32B9-58A0-43AD-8E7B-B38F285FC089}">
      <dsp:nvSpPr>
        <dsp:cNvPr id="0" name=""/>
        <dsp:cNvSpPr/>
      </dsp:nvSpPr>
      <dsp:spPr>
        <a:xfrm rot="10800000">
          <a:off x="2024437" y="2709600"/>
          <a:ext cx="7347585" cy="694918"/>
        </a:xfrm>
        <a:prstGeom prst="homePlate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44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kern="1200" cap="none" spc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Підготовка студентів  до написання наукової  роботи</a:t>
          </a:r>
        </a:p>
      </dsp:txBody>
      <dsp:txXfrm rot="10800000">
        <a:off x="2198166" y="2709600"/>
        <a:ext cx="7173856" cy="694918"/>
      </dsp:txXfrm>
    </dsp:sp>
    <dsp:sp modelId="{45791085-DEF0-45A3-8D9C-7AB0BE6B2EB9}">
      <dsp:nvSpPr>
        <dsp:cNvPr id="0" name=""/>
        <dsp:cNvSpPr/>
      </dsp:nvSpPr>
      <dsp:spPr>
        <a:xfrm>
          <a:off x="1676977" y="2709600"/>
          <a:ext cx="694918" cy="69491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01B4776-EF6F-4999-8035-50C7FA272546}">
      <dsp:nvSpPr>
        <dsp:cNvPr id="0" name=""/>
        <dsp:cNvSpPr/>
      </dsp:nvSpPr>
      <dsp:spPr>
        <a:xfrm rot="10800000">
          <a:off x="2024437" y="3611957"/>
          <a:ext cx="7347585" cy="694918"/>
        </a:xfrm>
        <a:prstGeom prst="homePlate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44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Підготовка та проведення предметної олімпіади</a:t>
          </a:r>
        </a:p>
      </dsp:txBody>
      <dsp:txXfrm rot="10800000">
        <a:off x="2198166" y="3611957"/>
        <a:ext cx="7173856" cy="694918"/>
      </dsp:txXfrm>
    </dsp:sp>
    <dsp:sp modelId="{222F5A6D-E418-4E21-86D6-A4D666AD033D}">
      <dsp:nvSpPr>
        <dsp:cNvPr id="0" name=""/>
        <dsp:cNvSpPr/>
      </dsp:nvSpPr>
      <dsp:spPr>
        <a:xfrm>
          <a:off x="1676977" y="3611957"/>
          <a:ext cx="694918" cy="694918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FEAB7C3-6986-42D2-BC42-D164572A251E}">
      <dsp:nvSpPr>
        <dsp:cNvPr id="0" name=""/>
        <dsp:cNvSpPr/>
      </dsp:nvSpPr>
      <dsp:spPr>
        <a:xfrm rot="10800000">
          <a:off x="2024437" y="4514315"/>
          <a:ext cx="7347585" cy="694918"/>
        </a:xfrm>
        <a:prstGeom prst="homePlate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44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kern="1200" cap="none" spc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Проведення семінарів  та круглих столів</a:t>
          </a:r>
        </a:p>
      </dsp:txBody>
      <dsp:txXfrm rot="10800000">
        <a:off x="2198166" y="4514315"/>
        <a:ext cx="7173856" cy="694918"/>
      </dsp:txXfrm>
    </dsp:sp>
    <dsp:sp modelId="{6B8430CA-62D9-49E3-B68A-D2851E253D94}">
      <dsp:nvSpPr>
        <dsp:cNvPr id="0" name=""/>
        <dsp:cNvSpPr/>
      </dsp:nvSpPr>
      <dsp:spPr>
        <a:xfrm>
          <a:off x="1676977" y="4514315"/>
          <a:ext cx="694918" cy="694918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6E38-82B1-47BB-A812-313B295FEFF2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9E94-532B-494D-AD7A-712B16D9F5AA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08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1ACED-00F8-46B9-A637-FC432BE6C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844DB6-86B8-4A33-9C39-91A227BE4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D1C69F-E1F0-4C32-9893-93B31E00E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9B740E-1EF7-4104-9CED-B11DD0352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0D0DE6-FAC2-43AB-966A-8745DA90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54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B314C-4FEC-4980-987B-C925F73F6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724FFF-F139-4B3B-8E34-715098568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F448E6-03CA-4FB9-B9C3-27D25832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52422C-A7C4-40A3-A6A7-BE75EE798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1D8207-2F8F-441F-A6FF-83F12A2B3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8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8A9E1DF-C5FC-4D02-957C-69609E3EFD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85B1E3-DB1A-447A-98F8-618484997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B9F60F-00EB-4794-8241-BD3CE39F7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00C6E7-359A-4027-BFDD-884749340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601CDE-0C01-4507-B41C-DCF4ADF8A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29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81B81-706F-4015-B2A4-5F0BF704A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83377C-3C9A-4E41-9C4D-A5E397A30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1FDBB5-5DA8-4B23-9DCE-6362F9C40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9CCCE3-7E9D-4190-9B52-A59A5AAA9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7E9E0F-6B31-406D-9506-D8CF604F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9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C5CE8-EEA3-477D-863C-00C1BD0C6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0C809-561D-4C97-89C7-D31504742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60E22-6133-404A-A40F-E253130FE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5D01BC-5D65-4B5E-96D6-2F9481F5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CB7A2C-E866-402E-9168-ABE3099F9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9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623F5-99B6-44F0-9656-F5A426B33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BD9501-82A1-4B1C-85C7-FEC2BCD7D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BE3F33-1728-4619-A2E4-D56AD399A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E1318F-378D-4066-8B24-048E3FC8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30A0B8-1E8C-4248-B865-7C751A69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A58CDA-56B6-40C8-B30C-0D8260143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86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6CB93-B7FD-4779-B41E-F2DD4CB89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6A9F1A-0DAC-4A2A-9BE0-E9DD9B5C9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AECFD4-2DEE-47E9-A23F-34507E9CC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393022-3CCC-48F4-ADFB-11F3E005B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F0652A2-724B-45B0-8190-207A7C339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59D70EB-7D5B-493A-936C-8BDA7981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A0D5D6-9115-4435-BCAD-D4C4A4276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EA2C2A-5BC4-45D1-B003-980FFBCDA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7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011AF-32DB-494E-A744-706699F18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F1C7FE-56A6-4616-8412-8B402ED4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A70879-4B2A-4BA4-95F6-309016177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62AAC9-A7F4-4D5E-AE28-3FE5CE167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06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494F91F-A73C-487B-A9C9-C2AAE404A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FC45AE8-852F-4D10-8A42-CAE167B3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DE8467-57BE-4B77-B036-E8A417DC5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3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FEAF6-B74F-4B47-B581-00982B642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7E894F-134A-4538-A0F2-12747B4CD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391751-2569-4FBE-BD80-0EF9EFA69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D2D710-5F8B-4D9F-BA76-17F5900A6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043753-4261-4718-927F-550D7106E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34C16B-F544-4637-9A17-BF695FDF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40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217ED-DB6E-4BC2-98EC-F924D629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F46660-4F78-4B0D-BD9A-73703A75EF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D23098-6C2C-4A7F-9845-8633882D8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9A787D-7013-4EF1-9DAF-949DA928D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6E7029-154D-44E5-83CC-4B0C3A23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18C1C1-5819-4440-987F-D42C3FC2D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54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5F06E-4742-4CEA-B8A6-EE35E0D6C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0569A5-71E9-43E8-B419-6F774C273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E99F03-04D6-4DD7-8C70-BD385BF1ED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545F7-77F9-4401-AA0E-BF14C26D8903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C9F139-7F69-43FA-B338-659B6D6F2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294A52-3196-4479-BDB4-58016DDC3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0586-5A1C-41FD-AA9D-07A4E729E63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7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381000" y="4161998"/>
            <a:ext cx="4648200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 НАУКОВИЙ ГУРТОК</a:t>
            </a:r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>
          <a:xfrm>
            <a:off x="4571999" y="2362200"/>
            <a:ext cx="4419601" cy="83820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«ЕКОНОМІСТ»</a:t>
            </a:r>
            <a:endParaRPr lang="ru-R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600200" y="169872"/>
            <a:ext cx="6172200" cy="83099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Національний університет біоресурсів і природокористування України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3472544" y="5580796"/>
            <a:ext cx="5519056" cy="107875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44450" lvl="0" algn="ctr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defRPr/>
            </a:pPr>
            <a:r>
              <a:rPr lang="uk-U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Керівник гуртка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к.е.н., доцент</a:t>
            </a:r>
          </a:p>
          <a:p>
            <a:pPr marL="44450" lvl="0" algn="ctr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defRPr/>
            </a:pPr>
            <a:r>
              <a:rPr lang="uk-U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Людмила Степасюк</a:t>
            </a:r>
          </a:p>
        </p:txBody>
      </p:sp>
    </p:spTree>
    <p:extLst>
      <p:ext uri="{BB962C8B-B14F-4D97-AF65-F5344CB8AC3E}">
        <p14:creationId xmlns:p14="http://schemas.microsoft.com/office/powerpoint/2010/main" val="20499562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3A6B13-E30A-4548-A555-2AC5A70C705E}"/>
              </a:ext>
            </a:extLst>
          </p:cNvPr>
          <p:cNvSpPr/>
          <p:nvPr/>
        </p:nvSpPr>
        <p:spPr>
          <a:xfrm>
            <a:off x="219075" y="152400"/>
            <a:ext cx="891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Дискусія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</a:t>
            </a:r>
          </a:p>
          <a:p>
            <a:pPr algn="ctr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світом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штучний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9C01A2-9FA4-44ED-A885-8F98449E4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1414741"/>
            <a:ext cx="4367018" cy="21425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FF4871-E180-484A-9BF6-F249F60BC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80" y="1357670"/>
            <a:ext cx="3982040" cy="22087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7AB137-B98B-4154-ABB6-7DB83DC4F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180" y="4248865"/>
            <a:ext cx="4114800" cy="22567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D91115-4914-4E45-8A92-52E3B7244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5" y="4191000"/>
            <a:ext cx="4367017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8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59F2D3-F0D9-4318-B338-A06414BA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" y="1363207"/>
            <a:ext cx="304800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65E59B-8FF3-4459-8827-154083C20F31}"/>
              </a:ext>
            </a:extLst>
          </p:cNvPr>
          <p:cNvSpPr txBox="1"/>
          <p:nvPr/>
        </p:nvSpPr>
        <p:spPr>
          <a:xfrm>
            <a:off x="609600" y="228600"/>
            <a:ext cx="834390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Гуртківці відвідали навчальну лабораторію «Музей лісових звірів та птахів ім. професора О.О. </a:t>
            </a:r>
            <a:r>
              <a:rPr lang="uk-UA" dirty="0" err="1"/>
              <a:t>Салганського</a:t>
            </a:r>
            <a:r>
              <a:rPr lang="uk-UA" dirty="0"/>
              <a:t>, Музей анатомії тварин, що функціонує  на кафедрі анатомії та гістології тварин ім. акад. В.Г. Касьяненка та ознайомитися із сучасними технологіями виробництва та переробки продукції тваринництва, що застосовуються на підприємствах України.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CC0F8D-CCDF-4F35-9E0C-F150B46D1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44" y="3810000"/>
            <a:ext cx="3581400" cy="26860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A74A36-9D11-4283-AC89-5BE5FD762E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31" y="3277910"/>
            <a:ext cx="2514600" cy="33514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33317C-9911-4B96-892A-C1FAC7426D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12" y="2057400"/>
            <a:ext cx="29972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215EAF-710A-45F6-9F79-CE4D72E6453A}"/>
              </a:ext>
            </a:extLst>
          </p:cNvPr>
          <p:cNvSpPr/>
          <p:nvPr/>
        </p:nvSpPr>
        <p:spPr>
          <a:xfrm>
            <a:off x="1524000" y="180113"/>
            <a:ext cx="684083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ПРОВОДИМО ДОЗВІЛЛЯ РАЗОМ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49B3B2-5F95-4AAD-809D-7B8854A907B0}"/>
              </a:ext>
            </a:extLst>
          </p:cNvPr>
          <p:cNvSpPr/>
          <p:nvPr/>
        </p:nvSpPr>
        <p:spPr>
          <a:xfrm>
            <a:off x="914400" y="4188112"/>
            <a:ext cx="7315200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Студенти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факультету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r>
              <a:rPr lang="ru-RU" dirty="0"/>
              <a:t> для </a:t>
            </a:r>
            <a:r>
              <a:rPr lang="ru-RU" dirty="0" err="1"/>
              <a:t>особистісного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та </a:t>
            </a:r>
            <a:r>
              <a:rPr lang="ru-RU" dirty="0" err="1"/>
              <a:t>самореалізації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чудово</a:t>
            </a:r>
            <a:r>
              <a:rPr lang="ru-RU" dirty="0"/>
              <a:t> і </a:t>
            </a:r>
            <a:r>
              <a:rPr lang="ru-RU" dirty="0" err="1"/>
              <a:t>змістовно</a:t>
            </a:r>
            <a:r>
              <a:rPr lang="ru-RU" dirty="0"/>
              <a:t> </a:t>
            </a:r>
            <a:r>
              <a:rPr lang="ru-RU" dirty="0" err="1"/>
              <a:t>проводять</a:t>
            </a:r>
            <a:r>
              <a:rPr lang="ru-RU" dirty="0"/>
              <a:t> </a:t>
            </a:r>
            <a:r>
              <a:rPr lang="ru-RU" dirty="0" err="1"/>
              <a:t>дозвілля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Останні</a:t>
            </a:r>
            <a:r>
              <a:rPr lang="ru-RU" dirty="0"/>
              <a:t> </a:t>
            </a:r>
            <a:r>
              <a:rPr lang="ru-RU" dirty="0" err="1"/>
              <a:t>дні</a:t>
            </a:r>
            <a:r>
              <a:rPr lang="ru-RU" dirty="0"/>
              <a:t> вересня </a:t>
            </a:r>
            <a:r>
              <a:rPr lang="ru-RU" dirty="0" err="1"/>
              <a:t>видалися</a:t>
            </a:r>
            <a:r>
              <a:rPr lang="ru-RU" dirty="0"/>
              <a:t> </a:t>
            </a:r>
            <a:r>
              <a:rPr lang="ru-RU" dirty="0" err="1"/>
              <a:t>теплими</a:t>
            </a:r>
            <a:r>
              <a:rPr lang="ru-RU" dirty="0"/>
              <a:t>, тому </a:t>
            </a:r>
            <a:r>
              <a:rPr lang="ru-RU" dirty="0" err="1"/>
              <a:t>студенти</a:t>
            </a:r>
            <a:r>
              <a:rPr lang="ru-RU" dirty="0"/>
              <a:t> разом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керівником</a:t>
            </a:r>
            <a:r>
              <a:rPr lang="ru-RU" dirty="0"/>
              <a:t> </a:t>
            </a:r>
            <a:r>
              <a:rPr lang="ru-RU" dirty="0" err="1"/>
              <a:t>гуртка</a:t>
            </a:r>
            <a:r>
              <a:rPr lang="ru-RU" dirty="0"/>
              <a:t> «</a:t>
            </a:r>
            <a:r>
              <a:rPr lang="ru-RU" dirty="0" err="1"/>
              <a:t>Економіст</a:t>
            </a:r>
            <a:r>
              <a:rPr lang="ru-RU" dirty="0"/>
              <a:t>» </a:t>
            </a:r>
            <a:r>
              <a:rPr lang="ru-RU" dirty="0" err="1"/>
              <a:t>Степасюк</a:t>
            </a:r>
            <a:r>
              <a:rPr lang="ru-RU" dirty="0"/>
              <a:t> Л.М. </a:t>
            </a:r>
            <a:r>
              <a:rPr lang="ru-RU" dirty="0" err="1"/>
              <a:t>вирішили</a:t>
            </a:r>
            <a:r>
              <a:rPr lang="ru-RU" dirty="0"/>
              <a:t> провести </a:t>
            </a:r>
            <a:r>
              <a:rPr lang="ru-RU" dirty="0" err="1"/>
              <a:t>засідання</a:t>
            </a:r>
            <a:r>
              <a:rPr lang="ru-RU" dirty="0"/>
              <a:t> на </a:t>
            </a:r>
            <a:r>
              <a:rPr lang="ru-RU" dirty="0" err="1"/>
              <a:t>свіжому</a:t>
            </a:r>
            <a:r>
              <a:rPr lang="ru-RU" dirty="0"/>
              <a:t> </a:t>
            </a:r>
            <a:r>
              <a:rPr lang="ru-RU" dirty="0" err="1"/>
              <a:t>повітрі</a:t>
            </a:r>
            <a:r>
              <a:rPr lang="ru-RU" dirty="0"/>
              <a:t> в  </a:t>
            </a:r>
            <a:r>
              <a:rPr lang="ru-RU" dirty="0" err="1"/>
              <a:t>Національному</a:t>
            </a:r>
            <a:r>
              <a:rPr lang="ru-RU" dirty="0"/>
              <a:t> </a:t>
            </a:r>
            <a:r>
              <a:rPr lang="ru-RU" dirty="0" err="1"/>
              <a:t>експоцентрі</a:t>
            </a:r>
            <a:r>
              <a:rPr lang="ru-RU" dirty="0"/>
              <a:t> 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обговорення</a:t>
            </a:r>
            <a:r>
              <a:rPr lang="ru-RU" dirty="0"/>
              <a:t> </a:t>
            </a:r>
            <a:r>
              <a:rPr lang="ru-RU" dirty="0" err="1"/>
              <a:t>нагальних</a:t>
            </a:r>
            <a:r>
              <a:rPr lang="ru-RU" dirty="0"/>
              <a:t> </a:t>
            </a:r>
            <a:r>
              <a:rPr lang="ru-RU" dirty="0" err="1"/>
              <a:t>питань</a:t>
            </a:r>
            <a:r>
              <a:rPr lang="ru-RU" dirty="0"/>
              <a:t> </a:t>
            </a:r>
            <a:r>
              <a:rPr lang="ru-RU" dirty="0" err="1"/>
              <a:t>вирішили</a:t>
            </a:r>
            <a:r>
              <a:rPr lang="ru-RU" dirty="0"/>
              <a:t> </a:t>
            </a:r>
            <a:r>
              <a:rPr lang="ru-RU" dirty="0" err="1"/>
              <a:t>прогулятися</a:t>
            </a:r>
            <a:r>
              <a:rPr lang="ru-RU" dirty="0"/>
              <a:t> парком. </a:t>
            </a:r>
          </a:p>
          <a:p>
            <a:pPr algn="just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EBF4A9-FB7F-4D55-9AD6-F6EF05267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19200"/>
            <a:ext cx="3352800" cy="2514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B235E1-E80E-40C3-A85A-A4C12C7957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50" t="11703"/>
          <a:stretch/>
        </p:blipFill>
        <p:spPr>
          <a:xfrm>
            <a:off x="5181600" y="889575"/>
            <a:ext cx="3429000" cy="28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70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43" y="152400"/>
            <a:ext cx="8236857" cy="1524000"/>
          </a:xfrm>
        </p:spPr>
        <p:txBody>
          <a:bodyPr>
            <a:normAutofit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обговорення гуртківцями та членами кафедри важливих економічних питань</a:t>
            </a:r>
          </a:p>
        </p:txBody>
      </p:sp>
      <p:pic>
        <p:nvPicPr>
          <p:cNvPr id="6152" name="Picture 8" descr="https://nubip.edu.ua/sites/default/files/u294/4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7" r="3802" b="7546"/>
          <a:stretch/>
        </p:blipFill>
        <p:spPr bwMode="auto">
          <a:xfrm>
            <a:off x="319336" y="4343400"/>
            <a:ext cx="3922330" cy="198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nubip.edu.ua/sites/default/files/u294/5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900" y="4648200"/>
            <a:ext cx="3361800" cy="18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742A69-E702-4176-98C7-AB504265C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52600"/>
            <a:ext cx="4343400" cy="24431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79C08D-47E4-410A-8009-70577AE2B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3801534" cy="21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5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33400" y="152400"/>
            <a:ext cx="838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 жовтня 2021 року студенти  2 курсу, учасники гуртка відвідали Ботанічний сад НУБіП України</a:t>
            </a:r>
          </a:p>
        </p:txBody>
      </p:sp>
      <p:pic>
        <p:nvPicPr>
          <p:cNvPr id="7178" name="Picture 10" descr="https://nubip.edu.ua/sites/default/files/u294/4041d5c7-aa9b-4f50-9e2b-75f7bfa9552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942" y="2443446"/>
            <a:ext cx="3246949" cy="243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nubip.edu.ua/sites/default/files/u294/c3fe43b5-cf31-4120-b7d6-7d3a9af268ba_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35" y="1941417"/>
            <a:ext cx="2730736" cy="204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nubip.edu.ua/sites/default/files/u294/5f768d05-2302-4cb2-9355-3abe169395e1_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967" y="4351768"/>
            <a:ext cx="3128433" cy="23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nubip.edu.ua/sites/default/files/u294/6935e8e9-1b46-459f-8426-53a3560e9db1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2" y="1884955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nubip.edu.ua/sites/default/files/u294/ac88aa6a-87c1-4d56-a8a5-d18de0ed1f65_0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38" y="4435291"/>
            <a:ext cx="3046098" cy="228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6270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0453C0-621A-4B95-908B-53E3C2862117}"/>
              </a:ext>
            </a:extLst>
          </p:cNvPr>
          <p:cNvSpPr/>
          <p:nvPr/>
        </p:nvSpPr>
        <p:spPr>
          <a:xfrm>
            <a:off x="-9525" y="152400"/>
            <a:ext cx="944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економісти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відвідали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навчально-науково-виробничу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лабораторію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конярства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FCB405-07EF-4472-9408-5A72ED577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402" y="3929476"/>
            <a:ext cx="3554945" cy="2671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346BBA-404E-44A3-A79C-C21A1417BA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935"/>
          <a:stretch/>
        </p:blipFill>
        <p:spPr>
          <a:xfrm>
            <a:off x="239386" y="1057836"/>
            <a:ext cx="2590800" cy="2726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94A47B-0F06-4F79-B26D-A74463AF5E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889"/>
          <a:stretch/>
        </p:blipFill>
        <p:spPr>
          <a:xfrm>
            <a:off x="6145987" y="1033018"/>
            <a:ext cx="2880575" cy="2726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AC32A2-F1A3-4AE6-9139-192F34C98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567" y="4005677"/>
            <a:ext cx="3352167" cy="251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CA933F-8477-4F57-ADE2-9E0E547F1D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7718" y="1078259"/>
            <a:ext cx="3194275" cy="2636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F1B7FF-9D12-4C33-BBE2-C25D466CB6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667" b="14444"/>
          <a:stretch/>
        </p:blipFill>
        <p:spPr>
          <a:xfrm>
            <a:off x="5710341" y="3996152"/>
            <a:ext cx="3408042" cy="2671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061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AC00BB-11E8-43F0-9BFA-4EF9E9D4CBC6}"/>
              </a:ext>
            </a:extLst>
          </p:cNvPr>
          <p:cNvSpPr/>
          <p:nvPr/>
        </p:nvSpPr>
        <p:spPr>
          <a:xfrm>
            <a:off x="2133600" y="152400"/>
            <a:ext cx="5122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3B3C7F-FBD1-41C8-8E68-30676462459D}"/>
              </a:ext>
            </a:extLst>
          </p:cNvPr>
          <p:cNvSpPr/>
          <p:nvPr/>
        </p:nvSpPr>
        <p:spPr>
          <a:xfrm>
            <a:off x="76200" y="4876800"/>
            <a:ext cx="8991600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/>
              <a:t>15 листопада 2021 р. </a:t>
            </a:r>
            <a:r>
              <a:rPr lang="ru-RU" dirty="0" err="1"/>
              <a:t>відбулося</a:t>
            </a:r>
            <a:r>
              <a:rPr lang="ru-RU" dirty="0"/>
              <a:t> </a:t>
            </a:r>
            <a:r>
              <a:rPr lang="ru-RU" dirty="0" err="1"/>
              <a:t>засідання</a:t>
            </a:r>
            <a:r>
              <a:rPr lang="ru-RU" dirty="0"/>
              <a:t> </a:t>
            </a:r>
            <a:r>
              <a:rPr lang="ru-RU" dirty="0" err="1"/>
              <a:t>членів</a:t>
            </a:r>
            <a:r>
              <a:rPr lang="ru-RU" dirty="0"/>
              <a:t> </a:t>
            </a:r>
            <a:r>
              <a:rPr lang="ru-RU" dirty="0" err="1"/>
              <a:t>наукового</a:t>
            </a:r>
            <a:r>
              <a:rPr lang="ru-RU" dirty="0"/>
              <a:t> </a:t>
            </a:r>
            <a:r>
              <a:rPr lang="ru-RU" dirty="0" err="1"/>
              <a:t>студентського</a:t>
            </a:r>
            <a:r>
              <a:rPr lang="ru-RU" dirty="0"/>
              <a:t> </a:t>
            </a:r>
            <a:r>
              <a:rPr lang="ru-RU" dirty="0" err="1"/>
              <a:t>гуртка</a:t>
            </a:r>
            <a:r>
              <a:rPr lang="ru-RU" dirty="0"/>
              <a:t> «</a:t>
            </a:r>
            <a:r>
              <a:rPr lang="ru-RU" dirty="0" err="1"/>
              <a:t>Економіст</a:t>
            </a:r>
            <a:r>
              <a:rPr lang="ru-RU" dirty="0"/>
              <a:t>». На порядку денному </a:t>
            </a:r>
            <a:r>
              <a:rPr lang="ru-RU" dirty="0" err="1"/>
              <a:t>розглядалися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підготовки</a:t>
            </a:r>
            <a:r>
              <a:rPr lang="ru-RU" dirty="0"/>
              <a:t> </a:t>
            </a:r>
            <a:r>
              <a:rPr lang="ru-RU" dirty="0" err="1"/>
              <a:t>студентів</a:t>
            </a:r>
            <a:r>
              <a:rPr lang="ru-RU" dirty="0"/>
              <a:t>  до </a:t>
            </a:r>
            <a:r>
              <a:rPr lang="ru-RU" dirty="0" err="1"/>
              <a:t>участі</a:t>
            </a:r>
            <a:r>
              <a:rPr lang="ru-RU" dirty="0"/>
              <a:t> в 75-й  </a:t>
            </a:r>
            <a:r>
              <a:rPr lang="ru-RU" dirty="0" err="1"/>
              <a:t>науково-практичній</a:t>
            </a:r>
            <a:r>
              <a:rPr lang="ru-RU" dirty="0"/>
              <a:t>  </a:t>
            </a:r>
            <a:r>
              <a:rPr lang="ru-RU" dirty="0" err="1"/>
              <a:t>студентській</a:t>
            </a:r>
            <a:r>
              <a:rPr lang="ru-RU" dirty="0"/>
              <a:t>  </a:t>
            </a:r>
            <a:r>
              <a:rPr lang="ru-RU" dirty="0" err="1"/>
              <a:t>конференції</a:t>
            </a:r>
            <a:r>
              <a:rPr lang="ru-RU" dirty="0"/>
              <a:t> «</a:t>
            </a:r>
            <a:r>
              <a:rPr lang="ru-RU" dirty="0" err="1"/>
              <a:t>Концептуальні</a:t>
            </a:r>
            <a:r>
              <a:rPr lang="ru-RU" dirty="0"/>
              <a:t> засади </a:t>
            </a:r>
            <a:r>
              <a:rPr lang="ru-RU" dirty="0" err="1"/>
              <a:t>розвитку</a:t>
            </a:r>
            <a:r>
              <a:rPr lang="ru-RU" dirty="0"/>
              <a:t> аграрного сектору </a:t>
            </a:r>
            <a:r>
              <a:rPr lang="ru-RU" dirty="0" err="1"/>
              <a:t>економіки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в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глобальних</a:t>
            </a:r>
            <a:r>
              <a:rPr lang="ru-RU" dirty="0"/>
              <a:t> </a:t>
            </a:r>
            <a:r>
              <a:rPr lang="ru-RU" dirty="0" err="1"/>
              <a:t>викликів</a:t>
            </a:r>
            <a:r>
              <a:rPr lang="ru-RU" dirty="0"/>
              <a:t>», яка </a:t>
            </a:r>
            <a:r>
              <a:rPr lang="ru-RU" dirty="0" err="1"/>
              <a:t>відбудеться</a:t>
            </a:r>
            <a:r>
              <a:rPr lang="ru-RU" dirty="0"/>
              <a:t> в </a:t>
            </a:r>
            <a:r>
              <a:rPr lang="ru-RU" dirty="0" err="1"/>
              <a:t>Національному</a:t>
            </a:r>
            <a:r>
              <a:rPr lang="ru-RU" dirty="0"/>
              <a:t> </a:t>
            </a:r>
            <a:r>
              <a:rPr lang="ru-RU" dirty="0" err="1"/>
              <a:t>університеті</a:t>
            </a:r>
            <a:r>
              <a:rPr lang="ru-RU" dirty="0"/>
              <a:t> </a:t>
            </a:r>
            <a:r>
              <a:rPr lang="ru-RU" dirty="0" err="1"/>
              <a:t>біоресурсів</a:t>
            </a:r>
            <a:r>
              <a:rPr lang="ru-RU" dirty="0"/>
              <a:t> і </a:t>
            </a:r>
            <a:r>
              <a:rPr lang="ru-RU" dirty="0" err="1"/>
              <a:t>природокористування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 25 листопада 2021 року.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2F892E-2826-46A4-BCDD-8308D27720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45" b="15555"/>
          <a:stretch/>
        </p:blipFill>
        <p:spPr>
          <a:xfrm>
            <a:off x="6991350" y="901124"/>
            <a:ext cx="2095500" cy="2933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384D82-15B6-4BFD-AB13-7F143E6D0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49" b="14445"/>
          <a:stretch/>
        </p:blipFill>
        <p:spPr>
          <a:xfrm>
            <a:off x="2310676" y="1564633"/>
            <a:ext cx="2095500" cy="31351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4BC103-3FB4-4A43-8739-0843FEE02B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49" b="15952"/>
          <a:stretch/>
        </p:blipFill>
        <p:spPr>
          <a:xfrm>
            <a:off x="138892" y="1143000"/>
            <a:ext cx="2133684" cy="31279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F4F643-7E44-4E73-B005-7B6FF0E614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778" b="31111"/>
          <a:stretch/>
        </p:blipFill>
        <p:spPr>
          <a:xfrm>
            <a:off x="4422059" y="1981200"/>
            <a:ext cx="2515308" cy="206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4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882439-7BEB-4299-8D92-03F33CD164FC}"/>
              </a:ext>
            </a:extLst>
          </p:cNvPr>
          <p:cNvSpPr/>
          <p:nvPr/>
        </p:nvSpPr>
        <p:spPr>
          <a:xfrm>
            <a:off x="104774" y="335569"/>
            <a:ext cx="4343398" cy="16985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УДК 613.2:338.439.5:664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uk-UA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ДОРОВЕ  ХАРЧУВАННЯ </a:t>
            </a:r>
            <a:r>
              <a:rPr lang="uk-UA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ОСНОВА ЕФЕКТИВНОГО РОЗВИТКУ СУЧАСНОГО РИНКУ ХАРЧОВИХ ПРОДУКТІВ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uk-UA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Васюченко</a:t>
            </a: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А.О.,   магістр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Наукові керівники: </a:t>
            </a:r>
            <a:r>
              <a:rPr lang="uk-UA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Степасюк</a:t>
            </a: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Л.М., </a:t>
            </a:r>
            <a:r>
              <a:rPr lang="uk-UA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к.е.н</a:t>
            </a: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 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</a:t>
            </a:r>
            <a:r>
              <a:rPr lang="uk-UA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Чередніченко</a:t>
            </a: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О.О. , </a:t>
            </a:r>
            <a:r>
              <a:rPr lang="uk-UA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к.т.н</a:t>
            </a: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 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Національний університет біоресурсів і природокористування України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CF1D3A9-B9DC-44EE-A23D-BE6E81BFA15B}"/>
              </a:ext>
            </a:extLst>
          </p:cNvPr>
          <p:cNvSpPr/>
          <p:nvPr/>
        </p:nvSpPr>
        <p:spPr>
          <a:xfrm>
            <a:off x="104774" y="2152983"/>
            <a:ext cx="4343399" cy="1138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450215">
              <a:lnSpc>
                <a:spcPct val="106000"/>
              </a:lnSpc>
              <a:spcAft>
                <a:spcPts val="0"/>
              </a:spcAft>
            </a:pPr>
            <a:r>
              <a:rPr lang="uk-UA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УДК  </a:t>
            </a:r>
            <a:r>
              <a:rPr lang="ru-RU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331.522.4:334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6000"/>
              </a:lnSpc>
              <a:spcAft>
                <a:spcPts val="0"/>
              </a:spcAft>
            </a:pPr>
            <a:r>
              <a:rPr lang="uk-UA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СУТЬ ЛЮДСЬКОГО  ПОТЕНЦІАЛУ ПІДПРИЄМСТВА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6000"/>
              </a:lnSpc>
              <a:spcAft>
                <a:spcPts val="0"/>
              </a:spcAft>
            </a:pPr>
            <a:r>
              <a:rPr lang="uk-UA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Белогурова</a:t>
            </a: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А.Ю. студентка,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Науковий керівник: </a:t>
            </a:r>
            <a:r>
              <a:rPr lang="uk-UA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Степасюк</a:t>
            </a: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Л.М., </a:t>
            </a:r>
            <a:r>
              <a:rPr lang="uk-UA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к.е.н</a:t>
            </a: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., доцент 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spcAft>
                <a:spcPts val="0"/>
              </a:spcAft>
            </a:pP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Національний університет біоресурсів і природокористування України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D4B3357-F0AE-47E4-9802-218475C83816}"/>
              </a:ext>
            </a:extLst>
          </p:cNvPr>
          <p:cNvSpPr/>
          <p:nvPr/>
        </p:nvSpPr>
        <p:spPr>
          <a:xfrm>
            <a:off x="104775" y="3400719"/>
            <a:ext cx="4343399" cy="15191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40385" indent="-180340">
              <a:lnSpc>
                <a:spcPct val="106000"/>
              </a:lnSpc>
              <a:spcAft>
                <a:spcPts val="0"/>
              </a:spcAft>
            </a:pPr>
            <a:r>
              <a:rPr lang="ru-RU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УДК 502:334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uk-UA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ЗОВНІШНЄ СЕРЕДОВИЩЕ ГОСПОДАРЮВАННЯ ПІДПРИЄМСТВ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uk-UA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Молнар</a:t>
            </a: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В.В. студент,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Науковий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керівник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Степасюк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Л.М.,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к.е.н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 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Національний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університет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біоресурсів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природокористування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BD3509B-2CC1-4947-9E59-00078E05EDB6}"/>
              </a:ext>
            </a:extLst>
          </p:cNvPr>
          <p:cNvSpPr/>
          <p:nvPr/>
        </p:nvSpPr>
        <p:spPr>
          <a:xfrm>
            <a:off x="104775" y="5029200"/>
            <a:ext cx="4343400" cy="16985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УДК338.5:631.11:005.332.4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uk-UA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ЦІНОУТВОРЕННЯ НА СІЛЬСЬКОГОСПОДАРСЬКОМУ ПІДПРИЄМСТВІ В КОНКУРЕНТНОМУ СЕРЕДОВИЩІ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6000"/>
              </a:lnSpc>
              <a:spcAft>
                <a:spcPts val="0"/>
              </a:spcAft>
            </a:pPr>
            <a:r>
              <a:rPr lang="uk-UA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Галіцька</a:t>
            </a: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Анастасія Сергіївна,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магістр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6000"/>
              </a:lnSpc>
              <a:spcAft>
                <a:spcPts val="0"/>
              </a:spcAft>
            </a:pP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Науковий керівник: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Степасюк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Людмила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Михайлівна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6000"/>
              </a:lnSpc>
              <a:spcAft>
                <a:spcPts val="0"/>
              </a:spcAft>
            </a:pP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к.е.н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кафедри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економіки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6000"/>
              </a:lnSpc>
              <a:spcAft>
                <a:spcPts val="0"/>
              </a:spcAft>
            </a:pP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Національний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Університет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біоресурсів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природокористування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878C052-8C7B-4F4B-BFD2-3D561AFE3A49}"/>
              </a:ext>
            </a:extLst>
          </p:cNvPr>
          <p:cNvSpPr/>
          <p:nvPr/>
        </p:nvSpPr>
        <p:spPr>
          <a:xfrm>
            <a:off x="4610100" y="1790063"/>
            <a:ext cx="4305300" cy="15191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uk-UA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УДК </a:t>
            </a:r>
            <a:r>
              <a:rPr lang="ru-RU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658.155:631.11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uk-UA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ФАКТОРИ ВПЛИВУ  НА ПРИБУТОК СІЛЬСЬКОГОСПОДАРСЬКИХ ПІДПРИЄМСТВ В СУЧАСНИХ УМОВАХ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Гайдай Д.В. магістр 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Науковий керівник: </a:t>
            </a:r>
            <a:r>
              <a:rPr lang="uk-UA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Степасюк</a:t>
            </a: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Л.М.  </a:t>
            </a:r>
            <a:r>
              <a:rPr lang="uk-UA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к.е.н</a:t>
            </a: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Національний університет біоресурсів і природокористування України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A1F976-1B3A-4BE9-8234-F4015FD43EDF}"/>
              </a:ext>
            </a:extLst>
          </p:cNvPr>
          <p:cNvSpPr/>
          <p:nvPr/>
        </p:nvSpPr>
        <p:spPr>
          <a:xfrm>
            <a:off x="4610100" y="3400719"/>
            <a:ext cx="4333875" cy="15191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uk-UA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УДК 005.591.6:334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uk-UA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uk-UA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ХАРАКТЕРИСТИКА </a:t>
            </a:r>
            <a:r>
              <a:rPr lang="en-US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CASE</a:t>
            </a:r>
            <a:r>
              <a:rPr lang="uk-UA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-ЗАСОБУ </a:t>
            </a:r>
            <a:r>
              <a:rPr lang="ru-RU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ERWIN PROCESS MODELER</a:t>
            </a:r>
            <a:r>
              <a:rPr lang="uk-UA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СУТЬ ЙОГО ВИКОРИСТАННЯ ПРИ РЕІНЖИНІРИНГУ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Борисенко Н.П.,  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магістр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Науковий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керівник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Степасюк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Л.М.,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к.е.н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 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Національний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університет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біоресурсів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природокористування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88D79FA-8033-4259-9ED4-C91225A474D9}"/>
              </a:ext>
            </a:extLst>
          </p:cNvPr>
          <p:cNvSpPr/>
          <p:nvPr/>
        </p:nvSpPr>
        <p:spPr>
          <a:xfrm>
            <a:off x="4572000" y="5056354"/>
            <a:ext cx="4343400" cy="16442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uk-UA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УДК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uk-UA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КОНОМІЧНІ ЗАСАДИ ЕФЕКТИВНОГО ГОСПОДАРЮВАННЯ В АГРАРНІЙ СФЕРІ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Ященко А.С., 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</a:t>
            </a:r>
            <a:r>
              <a:rPr lang="uk-UA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Науковий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керівник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Степасюк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Л.М.,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к.е.н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 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Національний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університет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біоресурсів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природокористування</a:t>
            </a:r>
            <a:r>
              <a:rPr 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74A441-591A-4971-80D1-3DA9913A4CA2}"/>
              </a:ext>
            </a:extLst>
          </p:cNvPr>
          <p:cNvSpPr txBox="1"/>
          <p:nvPr/>
        </p:nvSpPr>
        <p:spPr>
          <a:xfrm>
            <a:off x="4819649" y="335569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 гуртківців в науковій сфері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91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8DA565-FC57-4A62-A7BD-9F5250E4C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0" t="14445" r="33333" b="5555"/>
          <a:stretch/>
        </p:blipFill>
        <p:spPr>
          <a:xfrm>
            <a:off x="533399" y="1093750"/>
            <a:ext cx="4020961" cy="52959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AD58E2-01D1-4E07-99A2-6DB68742CA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00" t="12964" r="33333" b="5555"/>
          <a:stretch/>
        </p:blipFill>
        <p:spPr>
          <a:xfrm>
            <a:off x="4767522" y="1093749"/>
            <a:ext cx="3947853" cy="529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8F4CA3-0687-476F-B1CA-67FE08D79CA4}"/>
              </a:ext>
            </a:extLst>
          </p:cNvPr>
          <p:cNvSpPr txBox="1"/>
          <p:nvPr/>
        </p:nvSpPr>
        <p:spPr>
          <a:xfrm>
            <a:off x="2971800" y="228600"/>
            <a:ext cx="4020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Наші публікації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811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0A9948-AD7F-4102-B520-058A9B6A932E}"/>
              </a:ext>
            </a:extLst>
          </p:cNvPr>
          <p:cNvSpPr txBox="1"/>
          <p:nvPr/>
        </p:nvSpPr>
        <p:spPr>
          <a:xfrm>
            <a:off x="2247900" y="179457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Наші здобутки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FEDE49-2CC2-4137-81B5-E764CF58FADC}"/>
              </a:ext>
            </a:extLst>
          </p:cNvPr>
          <p:cNvSpPr txBox="1"/>
          <p:nvPr/>
        </p:nvSpPr>
        <p:spPr>
          <a:xfrm>
            <a:off x="2247900" y="7620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гуртка економіст активно публікуються як у вітчизняних так зарубіжних виданнях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F65421-A0D7-4571-B345-13B8B6A353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66" t="14777" r="28333" b="20619"/>
          <a:stretch/>
        </p:blipFill>
        <p:spPr>
          <a:xfrm>
            <a:off x="6324600" y="1369695"/>
            <a:ext cx="2628900" cy="41186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8E9DB6-90E3-4CB6-9E90-2F0D842F85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67" t="18889" r="28333" b="17407"/>
          <a:stretch/>
        </p:blipFill>
        <p:spPr>
          <a:xfrm>
            <a:off x="3244976" y="1962299"/>
            <a:ext cx="2654048" cy="38041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16F90D-C36E-4A8E-A20C-EC335C3353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667" t="20371" r="28333" b="15926"/>
          <a:stretch/>
        </p:blipFill>
        <p:spPr>
          <a:xfrm>
            <a:off x="533400" y="2854568"/>
            <a:ext cx="2286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6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-329053"/>
            <a:ext cx="7572829" cy="3301448"/>
          </a:xfrm>
        </p:spPr>
        <p:txBody>
          <a:bodyPr>
            <a:normAutofit/>
          </a:bodyPr>
          <a:lstStyle/>
          <a:p>
            <a:pPr algn="ctr"/>
            <a:r>
              <a:rPr lang="uk-UA" b="1" i="1" dirty="0"/>
              <a:t>« …Я не вірю словам.</a:t>
            </a:r>
            <a:br>
              <a:rPr lang="uk-UA" b="1" i="1" dirty="0"/>
            </a:br>
            <a:r>
              <a:rPr lang="uk-UA" b="1" i="1" dirty="0"/>
              <a:t>Я вірю тільки фактам і цифрам» -</a:t>
            </a:r>
            <a:br>
              <a:rPr lang="uk-UA" b="1" i="1" dirty="0"/>
            </a:br>
            <a:r>
              <a:rPr lang="uk-UA" b="1" i="1" dirty="0"/>
              <a:t>Девіз Економіста</a:t>
            </a:r>
            <a:endParaRPr lang="uk-UA" b="1" dirty="0"/>
          </a:p>
        </p:txBody>
      </p:sp>
      <p:pic>
        <p:nvPicPr>
          <p:cNvPr id="1028" name="Picture 4" descr="3d человечки: скачать картинки, стоковые фото 3d человечки в хорошем  качестве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54" y="2193300"/>
            <a:ext cx="2884755" cy="1504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nagold - Клипарт - Кубики и игральные кости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6594">
            <a:off x="2355500" y="2408622"/>
            <a:ext cx="1979303" cy="1570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ткрытки картинки гиф смайлики: Картинки для  презентаций.Человечки.Балансирует. Анимации для презентаций. Человечки  скачат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526" y="3292590"/>
            <a:ext cx="311573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Как делать интересные и нестандартные слайды для презентаци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843" y="4908696"/>
            <a:ext cx="1979191" cy="177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человечки для презентаций на прозрачном фоне: 18 тыс изображений найде |  человечки | Постил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093" y="4175355"/>
            <a:ext cx="2403475" cy="24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31938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09D631-541C-494B-B0AD-1094BC1B84B5}"/>
              </a:ext>
            </a:extLst>
          </p:cNvPr>
          <p:cNvSpPr txBox="1"/>
          <p:nvPr/>
        </p:nvSpPr>
        <p:spPr>
          <a:xfrm>
            <a:off x="2209800" y="9525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Наші досягнення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276E2D-972E-45F3-B9A6-A1282A0E1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14400"/>
            <a:ext cx="3891497" cy="2133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778966"/>
            <a:ext cx="3124200" cy="3412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849" y="3183434"/>
            <a:ext cx="3352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07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7DDD7E-2053-4392-A50F-5EFCEB0E18F6}"/>
              </a:ext>
            </a:extLst>
          </p:cNvPr>
          <p:cNvSpPr txBox="1"/>
          <p:nvPr/>
        </p:nvSpPr>
        <p:spPr>
          <a:xfrm>
            <a:off x="685800" y="1524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Васюченко</a:t>
            </a: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Аліна взяла участь у всеукраїнському конкурсі студентських наукових робіт і подала дану роботу на конкурс на тему: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Ефективність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використанні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удосконаленої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рецептури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ковбасних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виробів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90FD53-01AA-470A-B8C4-760EF00F7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141160"/>
            <a:ext cx="2963168" cy="4191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9FF6BE-6D1C-44CF-9617-ACD537D059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00" t="14371" r="32500" b="8592"/>
          <a:stretch/>
        </p:blipFill>
        <p:spPr>
          <a:xfrm>
            <a:off x="1143000" y="2141160"/>
            <a:ext cx="3200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67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F082B0-D4D2-446C-9BF6-1F30568FDB9B}"/>
              </a:ext>
            </a:extLst>
          </p:cNvPr>
          <p:cNvSpPr/>
          <p:nvPr/>
        </p:nvSpPr>
        <p:spPr>
          <a:xfrm>
            <a:off x="1524000" y="228600"/>
            <a:ext cx="655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Мосур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Аліна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взяла участь у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всеукраїнському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подала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дану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 на конкурс на тему: «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Ефективність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кукурудзи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24C9D6-B892-4F27-884B-B5D984FB1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0" t="14002" r="34166" b="9734"/>
          <a:stretch/>
        </p:blipFill>
        <p:spPr>
          <a:xfrm>
            <a:off x="2667000" y="1371600"/>
            <a:ext cx="3581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19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2524F9-7D4A-4316-B100-9EA8B059F352}"/>
              </a:ext>
            </a:extLst>
          </p:cNvPr>
          <p:cNvSpPr/>
          <p:nvPr/>
        </p:nvSpPr>
        <p:spPr>
          <a:xfrm>
            <a:off x="952500" y="152400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Постерна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магістерських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0D73F9-0F45-4CEA-ACC4-F2E799F0D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038600"/>
            <a:ext cx="4495800" cy="25288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ACA873-E616-434D-997E-39F6E2080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599" y="1256079"/>
            <a:ext cx="4495801" cy="25288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D66AEE-D193-49DD-94CC-7FCE26888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358354"/>
            <a:ext cx="4064423" cy="228623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BCE6A24-4D52-498A-A807-3D2B43FAFF3C}"/>
              </a:ext>
            </a:extLst>
          </p:cNvPr>
          <p:cNvSpPr/>
          <p:nvPr/>
        </p:nvSpPr>
        <p:spPr>
          <a:xfrm>
            <a:off x="79586" y="4572000"/>
            <a:ext cx="426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25 листопада 2021 року </a:t>
            </a:r>
            <a:r>
              <a:rPr lang="ru-RU" dirty="0" err="1"/>
              <a:t>відбулася</a:t>
            </a:r>
            <a:r>
              <a:rPr lang="ru-RU" dirty="0"/>
              <a:t> </a:t>
            </a:r>
            <a:r>
              <a:rPr lang="ru-RU" dirty="0" err="1"/>
              <a:t>постерна</a:t>
            </a:r>
            <a:r>
              <a:rPr lang="ru-RU" dirty="0"/>
              <a:t> </a:t>
            </a:r>
            <a:r>
              <a:rPr lang="ru-RU" dirty="0" err="1"/>
              <a:t>презентація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робіт</a:t>
            </a:r>
            <a:r>
              <a:rPr lang="ru-RU" dirty="0"/>
              <a:t> </a:t>
            </a:r>
            <a:r>
              <a:rPr lang="ru-RU" dirty="0" err="1"/>
              <a:t>студентів</a:t>
            </a:r>
            <a:r>
              <a:rPr lang="ru-RU" dirty="0"/>
              <a:t> </a:t>
            </a:r>
            <a:r>
              <a:rPr lang="ru-RU" dirty="0" err="1"/>
              <a:t>магістратури</a:t>
            </a:r>
            <a:r>
              <a:rPr lang="ru-RU" dirty="0"/>
              <a:t> 2-го року </a:t>
            </a:r>
            <a:r>
              <a:rPr lang="ru-RU" dirty="0" err="1"/>
              <a:t>навчання</a:t>
            </a:r>
            <a:r>
              <a:rPr lang="ru-RU" dirty="0"/>
              <a:t> </a:t>
            </a:r>
            <a:r>
              <a:rPr lang="ru-RU" dirty="0" err="1"/>
              <a:t>освітньої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«</a:t>
            </a:r>
            <a:r>
              <a:rPr lang="ru-RU" dirty="0" err="1"/>
              <a:t>Економіка</a:t>
            </a:r>
            <a:r>
              <a:rPr lang="ru-RU" dirty="0"/>
              <a:t> </a:t>
            </a:r>
            <a:r>
              <a:rPr lang="ru-RU" dirty="0" err="1"/>
              <a:t>підприємства</a:t>
            </a:r>
            <a:r>
              <a:rPr lang="ru-RU" dirty="0"/>
              <a:t>» </a:t>
            </a:r>
            <a:r>
              <a:rPr lang="ru-RU" dirty="0" err="1"/>
              <a:t>спеціальності</a:t>
            </a:r>
            <a:r>
              <a:rPr lang="ru-RU" dirty="0"/>
              <a:t> «</a:t>
            </a:r>
            <a:r>
              <a:rPr lang="ru-RU" dirty="0" err="1"/>
              <a:t>Економіка</a:t>
            </a:r>
            <a:r>
              <a:rPr lang="ru-RU" dirty="0"/>
              <a:t>» в онлайн </a:t>
            </a:r>
            <a:r>
              <a:rPr lang="ru-RU" dirty="0" err="1"/>
              <a:t>форматі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098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81000" y="228600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 взяли участь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круглому 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столі кафедри економіки 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обговорення освітніх програм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/>
          <p:nvPr/>
        </p:nvPicPr>
        <p:blipFill rotWithShape="1">
          <a:blip r:embed="rId3"/>
          <a:srcRect l="20121" t="5735" b="10162"/>
          <a:stretch/>
        </p:blipFill>
        <p:spPr>
          <a:xfrm>
            <a:off x="1143000" y="1787320"/>
            <a:ext cx="4889182" cy="289560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/>
          <a:stretch>
            <a:fillRect/>
          </a:stretch>
        </p:blipFill>
        <p:spPr>
          <a:xfrm rot="511073">
            <a:off x="4383461" y="4740404"/>
            <a:ext cx="3212782" cy="195008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5"/>
          <a:stretch>
            <a:fillRect/>
          </a:stretch>
        </p:blipFill>
        <p:spPr>
          <a:xfrm rot="20922861">
            <a:off x="308723" y="4364108"/>
            <a:ext cx="2755582" cy="210248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6"/>
          <a:stretch>
            <a:fillRect/>
          </a:stretch>
        </p:blipFill>
        <p:spPr>
          <a:xfrm rot="249587">
            <a:off x="5416391" y="2336273"/>
            <a:ext cx="3517582" cy="195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7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D3C342-C28B-4002-8CA2-414075EE3F0F}"/>
              </a:ext>
            </a:extLst>
          </p:cNvPr>
          <p:cNvSpPr/>
          <p:nvPr/>
        </p:nvSpPr>
        <p:spPr>
          <a:xfrm>
            <a:off x="762000" y="304800"/>
            <a:ext cx="76962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dirty="0"/>
              <a:t>18.04.2022 р. </a:t>
            </a:r>
            <a:r>
              <a:rPr lang="ru-RU" dirty="0" err="1"/>
              <a:t>відбулась</a:t>
            </a:r>
            <a:r>
              <a:rPr lang="ru-RU" dirty="0"/>
              <a:t> онлайн-</a:t>
            </a:r>
            <a:r>
              <a:rPr lang="ru-RU" dirty="0" err="1"/>
              <a:t>зустріч</a:t>
            </a:r>
            <a:r>
              <a:rPr lang="ru-RU" dirty="0"/>
              <a:t> </a:t>
            </a:r>
            <a:r>
              <a:rPr lang="ru-RU" dirty="0" err="1"/>
              <a:t>студентів</a:t>
            </a:r>
            <a:r>
              <a:rPr lang="ru-RU" dirty="0"/>
              <a:t> ІІ курсу </a:t>
            </a:r>
            <a:r>
              <a:rPr lang="ru-RU" dirty="0" err="1"/>
              <a:t>денної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 </a:t>
            </a:r>
            <a:r>
              <a:rPr lang="ru-RU" dirty="0" err="1"/>
              <a:t>спеціальності</a:t>
            </a:r>
            <a:r>
              <a:rPr lang="ru-RU" dirty="0"/>
              <a:t> 051 «</a:t>
            </a:r>
            <a:r>
              <a:rPr lang="ru-RU" dirty="0" err="1"/>
              <a:t>Економіка</a:t>
            </a:r>
            <a:r>
              <a:rPr lang="ru-RU" dirty="0"/>
              <a:t>»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комерційним</a:t>
            </a:r>
            <a:r>
              <a:rPr lang="ru-RU" dirty="0"/>
              <a:t> директором ТОВ «</a:t>
            </a:r>
            <a:r>
              <a:rPr lang="ru-RU" dirty="0" err="1"/>
              <a:t>Євродринк</a:t>
            </a:r>
            <a:r>
              <a:rPr lang="ru-RU" dirty="0"/>
              <a:t>» (м. </a:t>
            </a:r>
            <a:r>
              <a:rPr lang="ru-RU" dirty="0" err="1"/>
              <a:t>Київ</a:t>
            </a:r>
            <a:r>
              <a:rPr lang="ru-RU" dirty="0"/>
              <a:t>) </a:t>
            </a:r>
            <a:r>
              <a:rPr lang="ru-RU" dirty="0" err="1"/>
              <a:t>Володимиром</a:t>
            </a:r>
            <a:r>
              <a:rPr lang="ru-RU" dirty="0"/>
              <a:t> </a:t>
            </a:r>
            <a:r>
              <a:rPr lang="ru-RU" dirty="0" err="1"/>
              <a:t>Шалигіним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як </a:t>
            </a:r>
            <a:r>
              <a:rPr lang="ru-RU" dirty="0" err="1"/>
              <a:t>десятирічний</a:t>
            </a:r>
            <a:r>
              <a:rPr lang="ru-RU" dirty="0"/>
              <a:t> </a:t>
            </a:r>
            <a:r>
              <a:rPr lang="ru-RU" dirty="0" err="1"/>
              <a:t>досвід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в </a:t>
            </a:r>
            <a:r>
              <a:rPr lang="ru-RU" dirty="0" err="1"/>
              <a:t>торговельних</a:t>
            </a:r>
            <a:r>
              <a:rPr lang="ru-RU" dirty="0"/>
              <a:t> </a:t>
            </a:r>
            <a:r>
              <a:rPr lang="ru-RU" dirty="0" err="1"/>
              <a:t>компаніях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CD9BAB-4920-4E19-8297-F86CBAFFB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43400"/>
            <a:ext cx="4343400" cy="24431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75D06E-7D5D-4D83-B280-E20DB40973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75650"/>
            <a:ext cx="4611858" cy="23419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48ADE2-24A2-4FB4-A547-66C1C511F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258" y="1875650"/>
            <a:ext cx="4343401" cy="24431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EDED60-4E3F-45B6-AB61-93BA45CBF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308" y="4419599"/>
            <a:ext cx="4072468" cy="22907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33A246-786D-40AD-AEF4-63FEEA380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3376105"/>
            <a:ext cx="3350363" cy="18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4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670AAC-DD1F-4EB3-9DC7-7E2EA66D923A}"/>
              </a:ext>
            </a:extLst>
          </p:cNvPr>
          <p:cNvSpPr/>
          <p:nvPr/>
        </p:nvSpPr>
        <p:spPr>
          <a:xfrm>
            <a:off x="228600" y="15240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студентської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CDDA61-D309-4F91-AF40-053215998E55}"/>
              </a:ext>
            </a:extLst>
          </p:cNvPr>
          <p:cNvSpPr/>
          <p:nvPr/>
        </p:nvSpPr>
        <p:spPr>
          <a:xfrm>
            <a:off x="285749" y="1295400"/>
            <a:ext cx="4267200" cy="50783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 лютого куратор 2 курсу 1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групи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економічного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факультету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Степасюк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Л.М. провела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захід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тему «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Патріотичне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виховання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студентської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молоді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».</a:t>
            </a:r>
          </a:p>
          <a:p>
            <a:pPr algn="just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Куратор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наголосила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історичні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події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які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відбувалися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відбуваються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Україні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протязі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останніх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років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-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Революція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Гідності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боротьба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територіальну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цілісність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незалежність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України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за право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жити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навчатись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працювати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демократичній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правовій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державі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підняли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поверхню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глобальні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проблеми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суспільства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Частина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таких проблем так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інакше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пов’язана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недостатнім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рівнем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національної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свідомості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різних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поколінь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українців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 з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викривленим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трактуванням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окремих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історичних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фактів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нашої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держави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99B24D-5987-4C23-AC99-15436C9D1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094" y="1219200"/>
            <a:ext cx="4098256" cy="24461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DF2CEF-7B0E-4C29-B818-BC6E48AF7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582" y="4038600"/>
            <a:ext cx="4221673" cy="233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17941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2404D0-9152-4ADA-B8A3-46947D350758}"/>
              </a:ext>
            </a:extLst>
          </p:cNvPr>
          <p:cNvSpPr/>
          <p:nvPr/>
        </p:nvSpPr>
        <p:spPr>
          <a:xfrm>
            <a:off x="531097" y="63934"/>
            <a:ext cx="80818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2022 року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відбувся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творчий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патріотичний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захід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Тривожна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Голосіїєво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весна» в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брали участь члени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endParaRPr 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13A9F0-43E8-4A05-B5EB-84B141B33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0" y="3429000"/>
            <a:ext cx="2393088" cy="14769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C2B360-56B1-4D38-908C-92DAA74B61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5" r="19021"/>
          <a:stretch/>
        </p:blipFill>
        <p:spPr>
          <a:xfrm>
            <a:off x="163764" y="4977111"/>
            <a:ext cx="2231478" cy="16549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12C816-F4F2-4E92-BA70-D3E9DF1C37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39" t="578" r="8712" b="13873"/>
          <a:stretch/>
        </p:blipFill>
        <p:spPr>
          <a:xfrm>
            <a:off x="2604010" y="5066092"/>
            <a:ext cx="2435028" cy="14769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13327F-77DE-4AC6-8608-7FB0C0E95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0520" y="3615752"/>
            <a:ext cx="2549554" cy="110347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C59A6D6-908F-448C-B7EA-CBE1485C3B93}"/>
              </a:ext>
            </a:extLst>
          </p:cNvPr>
          <p:cNvSpPr/>
          <p:nvPr/>
        </p:nvSpPr>
        <p:spPr>
          <a:xfrm>
            <a:off x="5039038" y="1792506"/>
            <a:ext cx="410496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Тривожна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Голосієво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весна,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погляду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страшна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біда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теренах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болить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душа,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прийшла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нас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Болить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душа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нестерпно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 і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ніч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сильні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духом, але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мокрі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однакові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святкові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робочі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смертю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віч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віч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Вмирають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старші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 й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гірку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подарували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долю,</a:t>
            </a:r>
          </a:p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вбивств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руїн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душа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кричить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болю,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цінували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ми, не берегли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Сонячні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ранки з мирного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спокійне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білосніжні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хмари…</a:t>
            </a:r>
          </a:p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болить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душа,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ракетні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удари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тривожна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Голосієво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весна…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Олег Криворот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3442B4-EC32-4686-A59A-018E420DD2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42" t="232" r="9959" b="9861"/>
          <a:stretch/>
        </p:blipFill>
        <p:spPr>
          <a:xfrm>
            <a:off x="163764" y="1787590"/>
            <a:ext cx="2393088" cy="14769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F8042C-CB89-413F-90C0-CCD0FA256E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50" r="7500" b="12130"/>
          <a:stretch/>
        </p:blipFill>
        <p:spPr>
          <a:xfrm>
            <a:off x="2681627" y="2134927"/>
            <a:ext cx="2212063" cy="122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30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BD33AD-1498-482C-B545-512F0065E249}"/>
              </a:ext>
            </a:extLst>
          </p:cNvPr>
          <p:cNvSpPr txBox="1"/>
          <p:nvPr/>
        </p:nvSpPr>
        <p:spPr>
          <a:xfrm>
            <a:off x="1219200" y="152400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Гуртківці не стоять осторонь та активно беруть участь у допомозі Збройним Силам України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DA879C-02C5-4C3E-80F0-82B19CE53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438650"/>
            <a:ext cx="2971800" cy="22288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539FCE-63ED-4659-9E28-02CE5F71AD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9"/>
          <a:stretch/>
        </p:blipFill>
        <p:spPr>
          <a:xfrm>
            <a:off x="3276600" y="4438650"/>
            <a:ext cx="2628900" cy="22288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0244F3-FCDA-4A90-93E2-AD8A7C5E8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476750"/>
            <a:ext cx="2971800" cy="22288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80AD38-07BD-4EA0-8409-A86205D70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417" y="1162139"/>
            <a:ext cx="2514600" cy="18859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982624-C83F-4E7C-A821-C89B328DDC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481"/>
          <a:stretch/>
        </p:blipFill>
        <p:spPr>
          <a:xfrm>
            <a:off x="220133" y="992143"/>
            <a:ext cx="2294467" cy="17797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D52928-B13D-4C81-A9EF-E18DC1BA82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4444"/>
          <a:stretch/>
        </p:blipFill>
        <p:spPr>
          <a:xfrm>
            <a:off x="4191000" y="2162086"/>
            <a:ext cx="2571750" cy="1905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3BD6A2-B46D-4CD9-AA34-8EB9941FCF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6850" y="2200454"/>
            <a:ext cx="25146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25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66800" y="18143"/>
            <a:ext cx="7391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2022/23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 РІК</a:t>
            </a:r>
            <a:endParaRPr lang="uk-U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6233885" y="1981200"/>
            <a:ext cx="2514600" cy="19523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участь студентів в олімпіадах, конкурсах, семінарах та науково</a:t>
            </a:r>
            <a:r>
              <a:rPr lang="en-US" dirty="0"/>
              <a:t>-</a:t>
            </a:r>
            <a:r>
              <a:rPr lang="uk-UA" dirty="0"/>
              <a:t>практичних конференціях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3485242" y="1981200"/>
            <a:ext cx="2514600" cy="19523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залучення відомих фахівців </a:t>
            </a:r>
            <a:r>
              <a:rPr lang="ru-RU" dirty="0"/>
              <a:t>з </a:t>
            </a:r>
            <a:r>
              <a:rPr lang="uk-UA" dirty="0"/>
              <a:t>економіки</a:t>
            </a:r>
            <a:r>
              <a:rPr lang="ru-RU" dirty="0"/>
              <a:t> до </a:t>
            </a:r>
            <a:r>
              <a:rPr lang="uk-UA" dirty="0"/>
              <a:t>участі у засіданнях гуртка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685800" y="1963057"/>
            <a:ext cx="2514600" cy="19523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організація виїзних засідань гуртка на підприємства АПК України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2057400" y="4105993"/>
            <a:ext cx="2514600" cy="19523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пошук стратегічних партнерів для практичного навчання та майбутнього працевлаштування економістів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4976585" y="4102364"/>
            <a:ext cx="2514600" cy="19523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практичне знайомство з роботою економічних </a:t>
            </a:r>
            <a:r>
              <a:rPr lang="ru-RU" dirty="0"/>
              <a:t>служб </a:t>
            </a:r>
            <a:r>
              <a:rPr lang="uk-UA" dirty="0"/>
              <a:t>провідних компаній та агрохолдингів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9" r="81786"/>
          <a:stretch/>
        </p:blipFill>
        <p:spPr>
          <a:xfrm>
            <a:off x="7696200" y="4142279"/>
            <a:ext cx="1221016" cy="266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34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gray">
          <a:xfrm>
            <a:off x="1464150" y="168950"/>
            <a:ext cx="6696075" cy="635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створення та діяльність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Хмара 5"/>
          <p:cNvSpPr/>
          <p:nvPr/>
        </p:nvSpPr>
        <p:spPr>
          <a:xfrm>
            <a:off x="235425" y="975335"/>
            <a:ext cx="7924800" cy="490732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студентської наукової  роботи на кафедрі економіки з метою формування фундаментального економічного мислення у студентів - учасників гуртка, як основи подальшої їх фахової підготовки та майбутньої трудової діяльності.</a:t>
            </a:r>
          </a:p>
        </p:txBody>
      </p:sp>
      <p:pic>
        <p:nvPicPr>
          <p:cNvPr id="24" name="Рисунок 23" descr="Знак зблизька&#10;&#10;Автоматично створений опис">
            <a:extLst>
              <a:ext uri="{FF2B5EF4-FFF2-40B4-BE49-F238E27FC236}">
                <a16:creationId xmlns:a16="http://schemas.microsoft.com/office/drawing/2014/main" id="{2D75DFC7-5948-4583-933B-6B383DFBE7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79471" y="4705698"/>
            <a:ext cx="1342437" cy="1348351"/>
          </a:xfrm>
          <a:prstGeom prst="rect">
            <a:avLst/>
          </a:prstGeom>
        </p:spPr>
      </p:pic>
      <p:pic>
        <p:nvPicPr>
          <p:cNvPr id="25" name="Рисунок 24" descr="Знак зблизька&#10;&#10;Автоматично створений опис">
            <a:extLst>
              <a:ext uri="{FF2B5EF4-FFF2-40B4-BE49-F238E27FC236}">
                <a16:creationId xmlns:a16="http://schemas.microsoft.com/office/drawing/2014/main" id="{64609984-1550-4BE1-AFB6-BAD267C140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066118">
            <a:off x="4052559" y="5195559"/>
            <a:ext cx="1292254" cy="129225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F1A8325-5D1D-4321-997F-AEA7CE40A2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318669" y="3276600"/>
            <a:ext cx="907143" cy="1524000"/>
          </a:xfrm>
          <a:prstGeom prst="rect">
            <a:avLst/>
          </a:prstGeom>
        </p:spPr>
      </p:pic>
      <p:pic>
        <p:nvPicPr>
          <p:cNvPr id="48" name="Рисунок 47" descr="Емблема зблизька&#10;&#10;Автоматично створений опис">
            <a:extLst>
              <a:ext uri="{FF2B5EF4-FFF2-40B4-BE49-F238E27FC236}">
                <a16:creationId xmlns:a16="http://schemas.microsoft.com/office/drawing/2014/main" id="{CA7FB3C1-0CBA-442D-98E9-9AC98227BC3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2800634">
            <a:off x="1824938" y="5118679"/>
            <a:ext cx="1077652" cy="1082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AE7392-F7C2-4941-826D-812DA7EF5230}"/>
              </a:ext>
            </a:extLst>
          </p:cNvPr>
          <p:cNvSpPr txBox="1"/>
          <p:nvPr/>
        </p:nvSpPr>
        <p:spPr>
          <a:xfrm>
            <a:off x="1562100" y="2551837"/>
            <a:ext cx="601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Дяку</a:t>
            </a:r>
            <a:r>
              <a:rPr lang="uk-UA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ємо</a:t>
            </a:r>
            <a:r>
              <a:rPr lang="uk-U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 увагу!</a:t>
            </a:r>
          </a:p>
          <a:p>
            <a:pPr algn="ctr"/>
            <a:r>
              <a:rPr lang="uk-U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Слава Україні!</a:t>
            </a:r>
            <a:endParaRPr lang="ru-RU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9426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578100" y="152400"/>
            <a:ext cx="5816600" cy="838200"/>
          </a:xfrm>
          <a:solidFill>
            <a:schemeClr val="accent5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uk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26949300"/>
              </p:ext>
            </p:extLst>
          </p:nvPr>
        </p:nvGraphicFramePr>
        <p:xfrm>
          <a:off x="1828800" y="838200"/>
          <a:ext cx="73152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473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95764B-F356-4B3E-91FC-CF362071B0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404">
            <a:off x="5822723" y="4556390"/>
            <a:ext cx="2667000" cy="200025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1981200" y="152400"/>
            <a:ext cx="6705600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Склад наукового гуртка “ЕКОНОМІСТ”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362200" y="1584928"/>
            <a:ext cx="594360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гуртка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 1-4 курсів, економічного факультету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405" y="4582411"/>
            <a:ext cx="2899427" cy="21745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07">
            <a:off x="5161380" y="2587663"/>
            <a:ext cx="2611319" cy="19584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440427-0AA7-422C-88BF-1D1AC51E18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248">
            <a:off x="2052767" y="2616027"/>
            <a:ext cx="2721415" cy="204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3664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1143000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algn="ctr"/>
            <a:r>
              <a:rPr lang="uk-U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заходи, заплановані членами  гуртка “Економіст” на 2021-2022 рр.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63023303"/>
              </p:ext>
            </p:extLst>
          </p:nvPr>
        </p:nvGraphicFramePr>
        <p:xfrm>
          <a:off x="-533400" y="1417638"/>
          <a:ext cx="11049000" cy="5211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456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Знайомство із вступниками 2021 року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D65BF5-4388-4E67-97FE-2F6289810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4203700"/>
            <a:ext cx="2674278" cy="22606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8C183B2-5388-48E5-B4C5-07234EF72AF0}"/>
              </a:ext>
            </a:extLst>
          </p:cNvPr>
          <p:cNvSpPr/>
          <p:nvPr/>
        </p:nvSpPr>
        <p:spPr>
          <a:xfrm>
            <a:off x="28575" y="4318337"/>
            <a:ext cx="6312828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err="1"/>
              <a:t>Чому</a:t>
            </a:r>
            <a:r>
              <a:rPr lang="ru-RU" b="1" dirty="0"/>
              <a:t> </a:t>
            </a:r>
            <a:r>
              <a:rPr lang="ru-RU" b="1" dirty="0" err="1"/>
              <a:t>саме</a:t>
            </a:r>
            <a:r>
              <a:rPr lang="ru-RU" b="1" dirty="0"/>
              <a:t> </a:t>
            </a:r>
            <a:r>
              <a:rPr lang="ru-RU" b="1" dirty="0" err="1"/>
              <a:t>економічний</a:t>
            </a:r>
            <a:r>
              <a:rPr lang="ru-RU" b="1" dirty="0"/>
              <a:t> факультет і </a:t>
            </a:r>
            <a:r>
              <a:rPr lang="ru-RU" b="1" dirty="0" err="1"/>
              <a:t>професія</a:t>
            </a:r>
            <a:r>
              <a:rPr lang="ru-RU" b="1" dirty="0"/>
              <a:t> </a:t>
            </a:r>
            <a:r>
              <a:rPr lang="ru-RU" b="1" dirty="0" err="1"/>
              <a:t>економіст</a:t>
            </a:r>
            <a:r>
              <a:rPr lang="ru-RU" b="1" dirty="0"/>
              <a:t>? </a:t>
            </a:r>
            <a:r>
              <a:rPr lang="ru-RU" b="1" dirty="0" err="1"/>
              <a:t>Чого</a:t>
            </a:r>
            <a:r>
              <a:rPr lang="ru-RU" b="1" dirty="0"/>
              <a:t> </a:t>
            </a:r>
            <a:r>
              <a:rPr lang="ru-RU" b="1" dirty="0" err="1"/>
              <a:t>очікуєте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навчання</a:t>
            </a:r>
            <a:r>
              <a:rPr lang="ru-RU" b="1" dirty="0"/>
              <a:t> в </a:t>
            </a:r>
            <a:r>
              <a:rPr lang="ru-RU" b="1" dirty="0" err="1"/>
              <a:t>університеті</a:t>
            </a:r>
            <a:r>
              <a:rPr lang="ru-RU" b="1" dirty="0"/>
              <a:t>?</a:t>
            </a:r>
          </a:p>
          <a:p>
            <a:r>
              <a:rPr lang="ru-RU" dirty="0" err="1"/>
              <a:t>Дуже</a:t>
            </a:r>
            <a:r>
              <a:rPr lang="ru-RU" dirty="0"/>
              <a:t> популярна </a:t>
            </a:r>
            <a:r>
              <a:rPr lang="ru-RU" dirty="0" err="1"/>
              <a:t>професія</a:t>
            </a:r>
            <a:r>
              <a:rPr lang="ru-RU" dirty="0"/>
              <a:t> і, на мою думку, </a:t>
            </a:r>
            <a:r>
              <a:rPr lang="ru-RU" dirty="0" err="1"/>
              <a:t>серйозна</a:t>
            </a:r>
            <a:r>
              <a:rPr lang="ru-RU" dirty="0"/>
              <a:t>.</a:t>
            </a:r>
          </a:p>
          <a:p>
            <a:r>
              <a:rPr lang="ru-RU" dirty="0" err="1"/>
              <a:t>Нині</a:t>
            </a:r>
            <a:r>
              <a:rPr lang="ru-RU" dirty="0"/>
              <a:t> </a:t>
            </a:r>
            <a:r>
              <a:rPr lang="ru-RU" dirty="0" err="1"/>
              <a:t>людство</a:t>
            </a:r>
            <a:r>
              <a:rPr lang="ru-RU" dirty="0"/>
              <a:t> не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обійтися</a:t>
            </a:r>
            <a:r>
              <a:rPr lang="ru-RU" dirty="0"/>
              <a:t> без </a:t>
            </a:r>
            <a:r>
              <a:rPr lang="ru-RU" dirty="0" err="1"/>
              <a:t>економічних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. </a:t>
            </a:r>
            <a:r>
              <a:rPr lang="ru-RU" dirty="0" err="1"/>
              <a:t>Економічне</a:t>
            </a:r>
            <a:r>
              <a:rPr lang="ru-RU" dirty="0"/>
              <a:t> </a:t>
            </a:r>
            <a:r>
              <a:rPr lang="ru-RU" dirty="0" err="1"/>
              <a:t>мислення</a:t>
            </a:r>
            <a:r>
              <a:rPr lang="ru-RU" dirty="0"/>
              <a:t> та </a:t>
            </a:r>
            <a:r>
              <a:rPr lang="ru-RU" dirty="0" err="1"/>
              <a:t>відповідна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ru-RU" dirty="0"/>
              <a:t> </a:t>
            </a:r>
            <a:r>
              <a:rPr lang="ru-RU" dirty="0" err="1"/>
              <a:t>потрібна</a:t>
            </a:r>
            <a:r>
              <a:rPr lang="ru-RU" dirty="0"/>
              <a:t> будь-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людині</a:t>
            </a:r>
            <a:r>
              <a:rPr lang="ru-RU" dirty="0"/>
              <a:t>, </a:t>
            </a:r>
            <a:r>
              <a:rPr lang="ru-RU" dirty="0" err="1"/>
              <a:t>адже</a:t>
            </a:r>
            <a:r>
              <a:rPr lang="ru-RU" dirty="0"/>
              <a:t> </a:t>
            </a: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економічних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 </a:t>
            </a:r>
            <a:r>
              <a:rPr lang="ru-RU" dirty="0" err="1"/>
              <a:t>робить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захищеною</a:t>
            </a:r>
            <a:r>
              <a:rPr lang="ru-RU" dirty="0"/>
              <a:t> та </a:t>
            </a:r>
            <a:r>
              <a:rPr lang="ru-RU" dirty="0" err="1"/>
              <a:t>обізнаною</a:t>
            </a:r>
            <a:r>
              <a:rPr lang="ru-RU" dirty="0"/>
              <a:t> у </a:t>
            </a:r>
            <a:r>
              <a:rPr lang="ru-RU" dirty="0" err="1"/>
              <a:t>сучасному</a:t>
            </a:r>
            <a:r>
              <a:rPr lang="ru-RU" dirty="0"/>
              <a:t> </a:t>
            </a:r>
            <a:r>
              <a:rPr lang="ru-RU" dirty="0" err="1"/>
              <a:t>динамічному</a:t>
            </a:r>
            <a:r>
              <a:rPr lang="ru-RU" dirty="0"/>
              <a:t> </a:t>
            </a:r>
            <a:r>
              <a:rPr lang="ru-RU" dirty="0" err="1"/>
              <a:t>світі</a:t>
            </a:r>
            <a:r>
              <a:rPr lang="ru-RU" dirty="0"/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005F02-AEB3-4F40-BCED-CD925130A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" t="14028" r="-576" b="4861"/>
          <a:stretch/>
        </p:blipFill>
        <p:spPr>
          <a:xfrm>
            <a:off x="228600" y="1107430"/>
            <a:ext cx="2338137" cy="253359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C3CAE66-68CE-4F61-8D7D-6A4044B87DA6}"/>
              </a:ext>
            </a:extLst>
          </p:cNvPr>
          <p:cNvSpPr/>
          <p:nvPr/>
        </p:nvSpPr>
        <p:spPr>
          <a:xfrm>
            <a:off x="2895600" y="1405509"/>
            <a:ext cx="5943600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err="1"/>
              <a:t>Скажіть</a:t>
            </a:r>
            <a:r>
              <a:rPr lang="ru-RU" b="1" dirty="0"/>
              <a:t>, будь ласка, Ярославе, </a:t>
            </a:r>
            <a:r>
              <a:rPr lang="ru-RU" b="1" dirty="0" err="1"/>
              <a:t>чому</a:t>
            </a:r>
            <a:r>
              <a:rPr lang="ru-RU" b="1" dirty="0"/>
              <a:t> </a:t>
            </a:r>
            <a:r>
              <a:rPr lang="ru-RU" b="1" dirty="0" err="1"/>
              <a:t>ви</a:t>
            </a:r>
            <a:r>
              <a:rPr lang="ru-RU" b="1" dirty="0"/>
              <a:t> </a:t>
            </a:r>
            <a:r>
              <a:rPr lang="ru-RU" b="1" dirty="0" err="1"/>
              <a:t>обрали</a:t>
            </a:r>
            <a:r>
              <a:rPr lang="ru-RU" b="1" dirty="0"/>
              <a:t> </a:t>
            </a:r>
            <a:r>
              <a:rPr lang="ru-RU" b="1" dirty="0" err="1"/>
              <a:t>освітню</a:t>
            </a:r>
            <a:r>
              <a:rPr lang="ru-RU" b="1" dirty="0"/>
              <a:t> </a:t>
            </a:r>
            <a:r>
              <a:rPr lang="ru-RU" b="1" dirty="0" err="1"/>
              <a:t>програму</a:t>
            </a:r>
            <a:r>
              <a:rPr lang="ru-RU" b="1" dirty="0"/>
              <a:t> «</a:t>
            </a:r>
            <a:r>
              <a:rPr lang="ru-RU" b="1" dirty="0" err="1"/>
              <a:t>Економіка</a:t>
            </a:r>
            <a:r>
              <a:rPr lang="ru-RU" b="1" dirty="0"/>
              <a:t> </a:t>
            </a:r>
            <a:r>
              <a:rPr lang="ru-RU" b="1" dirty="0" err="1"/>
              <a:t>підприємства</a:t>
            </a:r>
            <a:r>
              <a:rPr lang="ru-RU" b="1" dirty="0"/>
              <a:t>»?</a:t>
            </a:r>
          </a:p>
          <a:p>
            <a:r>
              <a:rPr lang="ru-RU" dirty="0"/>
              <a:t>При </a:t>
            </a:r>
            <a:r>
              <a:rPr lang="ru-RU" dirty="0" err="1"/>
              <a:t>виборі</a:t>
            </a:r>
            <a:r>
              <a:rPr lang="ru-RU" dirty="0"/>
              <a:t> </a:t>
            </a:r>
            <a:r>
              <a:rPr lang="ru-RU" dirty="0" err="1"/>
              <a:t>керувався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спеціальність</a:t>
            </a:r>
            <a:r>
              <a:rPr lang="ru-RU" dirty="0"/>
              <a:t> «</a:t>
            </a:r>
            <a:r>
              <a:rPr lang="ru-RU" dirty="0" err="1"/>
              <a:t>Економіка</a:t>
            </a:r>
            <a:r>
              <a:rPr lang="ru-RU" dirty="0"/>
              <a:t>», </a:t>
            </a:r>
            <a:r>
              <a:rPr lang="ru-RU" dirty="0" err="1"/>
              <a:t>вважаю</a:t>
            </a:r>
            <a:r>
              <a:rPr lang="ru-RU" dirty="0"/>
              <a:t>, є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універсальною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спеціалісти</a:t>
            </a:r>
            <a:r>
              <a:rPr lang="ru-RU" dirty="0"/>
              <a:t> </a:t>
            </a:r>
            <a:r>
              <a:rPr lang="ru-RU" dirty="0" err="1"/>
              <a:t>потрібні</a:t>
            </a:r>
            <a:r>
              <a:rPr lang="ru-RU" dirty="0"/>
              <a:t> </a:t>
            </a:r>
            <a:r>
              <a:rPr lang="ru-RU" dirty="0" err="1"/>
              <a:t>скрізь</a:t>
            </a:r>
            <a:r>
              <a:rPr lang="ru-RU" dirty="0"/>
              <a:t> – і на </a:t>
            </a:r>
            <a:r>
              <a:rPr lang="ru-RU" dirty="0" err="1"/>
              <a:t>виробництві</a:t>
            </a:r>
            <a:r>
              <a:rPr lang="ru-RU" dirty="0"/>
              <a:t>, і в продажах, і в аграрному </a:t>
            </a:r>
            <a:r>
              <a:rPr lang="ru-RU" dirty="0" err="1"/>
              <a:t>секторі</a:t>
            </a:r>
            <a:r>
              <a:rPr lang="ru-RU" dirty="0"/>
              <a:t>, і в </a:t>
            </a:r>
            <a:r>
              <a:rPr lang="ru-RU" dirty="0" err="1"/>
              <a:t>державних</a:t>
            </a:r>
            <a:r>
              <a:rPr lang="ru-RU" dirty="0"/>
              <a:t> </a:t>
            </a:r>
            <a:r>
              <a:rPr lang="ru-RU" dirty="0" err="1"/>
              <a:t>установах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055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60D6E7-5F20-4BE6-BC48-BCD8072F5496}"/>
              </a:ext>
            </a:extLst>
          </p:cNvPr>
          <p:cNvSpPr/>
          <p:nvPr/>
        </p:nvSpPr>
        <p:spPr>
          <a:xfrm>
            <a:off x="1447800" y="76200"/>
            <a:ext cx="6858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 вересня 2021 року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курсу,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відвідали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Ботанічний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сад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НУБіП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539654-A467-45A2-97B6-7BC9FD04E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904524"/>
            <a:ext cx="3962400" cy="29779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F0123D-BE2F-4397-B26E-B36EF99F3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5" y="4125220"/>
            <a:ext cx="3382265" cy="25419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F9DA86-76C1-4790-9FBB-6E3EDAD07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97" y="1430003"/>
            <a:ext cx="3353434" cy="252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865892" y="0"/>
            <a:ext cx="554991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uk-UA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Наші засідання</a:t>
            </a:r>
            <a:endParaRPr lang="uk-UA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8A888C-FEBC-4986-AADA-C450935735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1"/>
          <a:stretch/>
        </p:blipFill>
        <p:spPr>
          <a:xfrm>
            <a:off x="609600" y="3583068"/>
            <a:ext cx="2724150" cy="294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080FDB-1805-4602-9D87-3D2A2C69D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66736"/>
            <a:ext cx="3733800" cy="2065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C990F8-7092-498F-9F6C-E65354E17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90600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89DE57-B01E-4D6D-B6FE-5F89C15E40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/>
          <a:stretch/>
        </p:blipFill>
        <p:spPr>
          <a:xfrm>
            <a:off x="5181600" y="3539999"/>
            <a:ext cx="3101459" cy="3032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331404-E8F8-495B-9994-D9A7FFC128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6667"/>
          <a:stretch/>
        </p:blipFill>
        <p:spPr>
          <a:xfrm>
            <a:off x="2981325" y="2748501"/>
            <a:ext cx="2724151" cy="2663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8246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2673</TotalTime>
  <Words>1140</Words>
  <Application>Microsoft Office PowerPoint</Application>
  <PresentationFormat>Екран (4:3)</PresentationFormat>
  <Paragraphs>130</Paragraphs>
  <Slides>30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  <vt:lpstr>« …Я не вірю словам. Я вірю тільки фактам і цифрам» - Девіз Економіста</vt:lpstr>
      <vt:lpstr>Презентація PowerPoint</vt:lpstr>
      <vt:lpstr>Завдання</vt:lpstr>
      <vt:lpstr>Презентація PowerPoint</vt:lpstr>
      <vt:lpstr>Основні заходи, заплановані членами  гуртка “Економіст” на 2021-2022 рр.</vt:lpstr>
      <vt:lpstr>Знайомство із вступниками 2021 року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Онлайн обговорення гуртківцями та членами кафедри важливих економічних питань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User</cp:lastModifiedBy>
  <cp:revision>283</cp:revision>
  <dcterms:created xsi:type="dcterms:W3CDTF">2012-04-26T17:06:14Z</dcterms:created>
  <dcterms:modified xsi:type="dcterms:W3CDTF">2022-05-02T16:07:19Z</dcterms:modified>
</cp:coreProperties>
</file>