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1"/>
    <p:sldMasterId id="2147484324" r:id="rId2"/>
    <p:sldMasterId id="2147484349" r:id="rId3"/>
  </p:sldMasterIdLst>
  <p:notesMasterIdLst>
    <p:notesMasterId r:id="rId30"/>
  </p:notesMasterIdLst>
  <p:sldIdLst>
    <p:sldId id="256" r:id="rId4"/>
    <p:sldId id="307" r:id="rId5"/>
    <p:sldId id="312" r:id="rId6"/>
    <p:sldId id="279" r:id="rId7"/>
    <p:sldId id="259" r:id="rId8"/>
    <p:sldId id="295" r:id="rId9"/>
    <p:sldId id="318" r:id="rId10"/>
    <p:sldId id="296" r:id="rId11"/>
    <p:sldId id="272" r:id="rId12"/>
    <p:sldId id="311" r:id="rId13"/>
    <p:sldId id="310" r:id="rId14"/>
    <p:sldId id="306" r:id="rId15"/>
    <p:sldId id="276" r:id="rId16"/>
    <p:sldId id="298" r:id="rId17"/>
    <p:sldId id="301" r:id="rId18"/>
    <p:sldId id="320" r:id="rId19"/>
    <p:sldId id="314" r:id="rId20"/>
    <p:sldId id="315" r:id="rId21"/>
    <p:sldId id="289" r:id="rId22"/>
    <p:sldId id="316" r:id="rId23"/>
    <p:sldId id="317" r:id="rId24"/>
    <p:sldId id="319" r:id="rId25"/>
    <p:sldId id="313" r:id="rId26"/>
    <p:sldId id="263" r:id="rId27"/>
    <p:sldId id="282" r:id="rId28"/>
    <p:sldId id="26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3333CC"/>
    <a:srgbClr val="2F6EA4"/>
    <a:srgbClr val="3C6B9A"/>
    <a:srgbClr val="BED1E0"/>
    <a:srgbClr val="6699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72" d="100"/>
          <a:sy n="72" d="100"/>
        </p:scale>
        <p:origin x="-105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4CD3E-5373-483D-90F2-BE82ECD6F35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BAAFEF6-2AC9-4520-BCB1-0969329585C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 </a:t>
          </a:r>
          <a:r>
            <a:rPr lang="ru-RU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гуртка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студентами </a:t>
          </a:r>
          <a:r>
            <a:rPr lang="ru-RU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здійснюється</a:t>
          </a:r>
          <a:endParaRPr lang="uk-UA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A5F5FB-7A38-442D-8574-95A8BA9B7157}" type="parTrans" cxnId="{9EF42F7A-CE4A-4758-8DF7-868C1067343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C9EE574-CC85-47A6-A4EE-94C25E039B0A}" type="sibTrans" cxnId="{9EF42F7A-CE4A-4758-8DF7-868C1067343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1496A19-F6CD-4B8D-AA10-E7CE54D03740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Освоєння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 у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картографічного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землекористування</a:t>
          </a:r>
          <a:endParaRPr lang="uk-UA" i="0" dirty="0">
            <a:solidFill>
              <a:schemeClr val="tx1"/>
            </a:solidFill>
          </a:endParaRPr>
        </a:p>
      </dgm:t>
    </dgm:pt>
    <dgm:pt modelId="{F8825C2F-E977-4759-9E2B-2D9CD8A04DF0}" type="parTrans" cxnId="{52A24000-226A-4D58-8015-EE96912CCA9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26B2A47-827E-42DB-A2B0-C8EA5DF9251C}" type="sibTrans" cxnId="{52A24000-226A-4D58-8015-EE96912CCA9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C1AB14B-5210-45E8-8B09-C20D315ECE36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методикою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НДР,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виголошення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доповідей</a:t>
          </a:r>
          <a:endParaRPr lang="uk-UA" i="0" dirty="0">
            <a:solidFill>
              <a:schemeClr val="tx1"/>
            </a:solidFill>
          </a:endParaRPr>
        </a:p>
      </dgm:t>
    </dgm:pt>
    <dgm:pt modelId="{E0EFFBC2-4D4C-4B9B-BACB-CDE2C442EF1B}" type="parTrans" cxnId="{07D0F951-0018-4EAF-A5A5-BD99DCC373DC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450A872-C83F-4B2A-AD26-5785D7FFC215}" type="sibTrans" cxnId="{07D0F951-0018-4EAF-A5A5-BD99DCC373DC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40F1DD-3A24-45E2-9D5E-1F62643FB7AE}">
      <dgm:prSet phldrT="[Текст]"/>
      <dgm:spPr/>
      <dgm:t>
        <a:bodyPr/>
        <a:lstStyle/>
        <a:p>
          <a:pPr algn="ctr">
            <a:lnSpc>
              <a:spcPct val="100000"/>
            </a:lnSpc>
          </a:pP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навиками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ведення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дискусії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картографічного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землевпорядкування</a:t>
          </a:r>
          <a:endParaRPr lang="uk-UA" i="0" dirty="0">
            <a:solidFill>
              <a:schemeClr val="tx1"/>
            </a:solidFill>
          </a:endParaRPr>
        </a:p>
      </dgm:t>
    </dgm:pt>
    <dgm:pt modelId="{F394F37D-BF64-4613-9B0B-02DDB24F9223}" type="parTrans" cxnId="{2E19C608-45E9-4CA5-AE8F-AE3F5A1DB3A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7C01789-10E2-4773-9F3E-9DCC1B699C87}" type="sibTrans" cxnId="{2E19C608-45E9-4CA5-AE8F-AE3F5A1DB3A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E3763D8-A480-40C4-9DAD-D88EBC054561}">
      <dgm:prSet phldrT="[Текст]" phldr="1"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12670B8-6BCD-40F0-BF99-4F4932988994}" type="parTrans" cxnId="{BA579E96-45FE-43CB-8B81-3BB9010EE3D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B1F4403-77DE-4757-87FA-0E1D7D62B528}" type="sibTrans" cxnId="{BA579E96-45FE-43CB-8B81-3BB9010EE3D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E3119DB-4876-42A3-9598-CF7CA5D2AC3D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методикою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публікацій</a:t>
          </a:r>
          <a:endParaRPr lang="uk-UA" i="0" dirty="0">
            <a:solidFill>
              <a:schemeClr val="tx1"/>
            </a:solidFill>
          </a:endParaRPr>
        </a:p>
      </dgm:t>
    </dgm:pt>
    <dgm:pt modelId="{4B9B85FE-3116-4352-8040-89BE308A4A7B}" type="parTrans" cxnId="{F1436538-BE0B-4CB5-96E3-CA598EDF8B0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0411117-F04F-486B-BEE3-2D4A7FCB8513}" type="sibTrans" cxnId="{F1436538-BE0B-4CB5-96E3-CA598EDF8B0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0FB6B3B-04F3-4EA9-8719-047EB0AD1187}" type="pres">
      <dgm:prSet presAssocID="{3ED4CD3E-5373-483D-90F2-BE82ECD6F3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9E4EF4-D154-43B1-BA65-343D6A3870CB}" type="pres">
      <dgm:prSet presAssocID="{3ED4CD3E-5373-483D-90F2-BE82ECD6F35F}" presName="matrix" presStyleCnt="0"/>
      <dgm:spPr/>
    </dgm:pt>
    <dgm:pt modelId="{E3C46543-193F-4F78-901E-09C8AFDB4D2D}" type="pres">
      <dgm:prSet presAssocID="{3ED4CD3E-5373-483D-90F2-BE82ECD6F35F}" presName="tile1" presStyleLbl="node1" presStyleIdx="0" presStyleCnt="4"/>
      <dgm:spPr/>
      <dgm:t>
        <a:bodyPr/>
        <a:lstStyle/>
        <a:p>
          <a:endParaRPr lang="uk-UA"/>
        </a:p>
      </dgm:t>
    </dgm:pt>
    <dgm:pt modelId="{812F7DF6-95BE-4DA5-8222-B275C68B34BB}" type="pres">
      <dgm:prSet presAssocID="{3ED4CD3E-5373-483D-90F2-BE82ECD6F3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AB8258-C5A3-4AF9-A1E9-BD0272348A8F}" type="pres">
      <dgm:prSet presAssocID="{3ED4CD3E-5373-483D-90F2-BE82ECD6F35F}" presName="tile2" presStyleLbl="node1" presStyleIdx="1" presStyleCnt="4"/>
      <dgm:spPr/>
      <dgm:t>
        <a:bodyPr/>
        <a:lstStyle/>
        <a:p>
          <a:endParaRPr lang="uk-UA"/>
        </a:p>
      </dgm:t>
    </dgm:pt>
    <dgm:pt modelId="{DD3D4CD9-A7E8-4376-A984-03DB48CEC433}" type="pres">
      <dgm:prSet presAssocID="{3ED4CD3E-5373-483D-90F2-BE82ECD6F3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620579-50F4-45D8-9232-BC9003B779B9}" type="pres">
      <dgm:prSet presAssocID="{3ED4CD3E-5373-483D-90F2-BE82ECD6F35F}" presName="tile3" presStyleLbl="node1" presStyleIdx="2" presStyleCnt="4"/>
      <dgm:spPr/>
      <dgm:t>
        <a:bodyPr/>
        <a:lstStyle/>
        <a:p>
          <a:endParaRPr lang="uk-UA"/>
        </a:p>
      </dgm:t>
    </dgm:pt>
    <dgm:pt modelId="{A5048C06-00B3-4BB9-8467-6F207E6FFE94}" type="pres">
      <dgm:prSet presAssocID="{3ED4CD3E-5373-483D-90F2-BE82ECD6F3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573DFD-E227-4B4A-A1A8-190456F79CEF}" type="pres">
      <dgm:prSet presAssocID="{3ED4CD3E-5373-483D-90F2-BE82ECD6F35F}" presName="tile4" presStyleLbl="node1" presStyleIdx="3" presStyleCnt="4"/>
      <dgm:spPr/>
      <dgm:t>
        <a:bodyPr/>
        <a:lstStyle/>
        <a:p>
          <a:endParaRPr lang="uk-UA"/>
        </a:p>
      </dgm:t>
    </dgm:pt>
    <dgm:pt modelId="{4042CAF0-738D-40BF-B05A-BE6374E1F665}" type="pres">
      <dgm:prSet presAssocID="{3ED4CD3E-5373-483D-90F2-BE82ECD6F3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1B1073-26EB-4C8E-A74C-CB8A8573548B}" type="pres">
      <dgm:prSet presAssocID="{3ED4CD3E-5373-483D-90F2-BE82ECD6F35F}" presName="centerTile" presStyleLbl="fgShp" presStyleIdx="0" presStyleCnt="1" custScaleX="125998" custScaleY="142798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52A24000-226A-4D58-8015-EE96912CCA9E}" srcId="{DBAAFEF6-2AC9-4520-BCB1-0969329585C1}" destId="{F1496A19-F6CD-4B8D-AA10-E7CE54D03740}" srcOrd="0" destOrd="0" parTransId="{F8825C2F-E977-4759-9E2B-2D9CD8A04DF0}" sibTransId="{326B2A47-827E-42DB-A2B0-C8EA5DF9251C}"/>
    <dgm:cxn modelId="{965EAC12-8133-45C5-93CA-11D3E2AF10CC}" type="presOf" srcId="{F1496A19-F6CD-4B8D-AA10-E7CE54D03740}" destId="{E3C46543-193F-4F78-901E-09C8AFDB4D2D}" srcOrd="0" destOrd="0" presId="urn:microsoft.com/office/officeart/2005/8/layout/matrix1"/>
    <dgm:cxn modelId="{11CABD3D-BC8F-4697-BF67-D3EFE6B456B8}" type="presOf" srcId="{BC1AB14B-5210-45E8-8B09-C20D315ECE36}" destId="{DD3D4CD9-A7E8-4376-A984-03DB48CEC433}" srcOrd="1" destOrd="0" presId="urn:microsoft.com/office/officeart/2005/8/layout/matrix1"/>
    <dgm:cxn modelId="{9EF42F7A-CE4A-4758-8DF7-868C1067343A}" srcId="{3ED4CD3E-5373-483D-90F2-BE82ECD6F35F}" destId="{DBAAFEF6-2AC9-4520-BCB1-0969329585C1}" srcOrd="0" destOrd="0" parTransId="{C4A5F5FB-7A38-442D-8574-95A8BA9B7157}" sibTransId="{CC9EE574-CC85-47A6-A4EE-94C25E039B0A}"/>
    <dgm:cxn modelId="{B829395B-75C6-446A-B7D4-83D3517257CE}" type="presOf" srcId="{1E3119DB-4876-42A3-9598-CF7CA5D2AC3D}" destId="{4042CAF0-738D-40BF-B05A-BE6374E1F665}" srcOrd="1" destOrd="0" presId="urn:microsoft.com/office/officeart/2005/8/layout/matrix1"/>
    <dgm:cxn modelId="{22E378BB-D79E-4FE8-8C4E-CE5EB503A4F7}" type="presOf" srcId="{4740F1DD-3A24-45E2-9D5E-1F62643FB7AE}" destId="{1E620579-50F4-45D8-9232-BC9003B779B9}" srcOrd="0" destOrd="0" presId="urn:microsoft.com/office/officeart/2005/8/layout/matrix1"/>
    <dgm:cxn modelId="{BA579E96-45FE-43CB-8B81-3BB9010EE3D7}" srcId="{DBAAFEF6-2AC9-4520-BCB1-0969329585C1}" destId="{FE3763D8-A480-40C4-9DAD-D88EBC054561}" srcOrd="4" destOrd="0" parTransId="{012670B8-6BCD-40F0-BF99-4F4932988994}" sibTransId="{0B1F4403-77DE-4757-87FA-0E1D7D62B528}"/>
    <dgm:cxn modelId="{079FDBAE-1010-4331-A1B4-B4FD7A7422F8}" type="presOf" srcId="{BC1AB14B-5210-45E8-8B09-C20D315ECE36}" destId="{5CAB8258-C5A3-4AF9-A1E9-BD0272348A8F}" srcOrd="0" destOrd="0" presId="urn:microsoft.com/office/officeart/2005/8/layout/matrix1"/>
    <dgm:cxn modelId="{07D0F951-0018-4EAF-A5A5-BD99DCC373DC}" srcId="{DBAAFEF6-2AC9-4520-BCB1-0969329585C1}" destId="{BC1AB14B-5210-45E8-8B09-C20D315ECE36}" srcOrd="1" destOrd="0" parTransId="{E0EFFBC2-4D4C-4B9B-BACB-CDE2C442EF1B}" sibTransId="{E450A872-C83F-4B2A-AD26-5785D7FFC215}"/>
    <dgm:cxn modelId="{09FF046F-16F8-4DE5-8D56-62383769BEAE}" type="presOf" srcId="{4740F1DD-3A24-45E2-9D5E-1F62643FB7AE}" destId="{A5048C06-00B3-4BB9-8467-6F207E6FFE94}" srcOrd="1" destOrd="0" presId="urn:microsoft.com/office/officeart/2005/8/layout/matrix1"/>
    <dgm:cxn modelId="{F1436538-BE0B-4CB5-96E3-CA598EDF8B0E}" srcId="{DBAAFEF6-2AC9-4520-BCB1-0969329585C1}" destId="{1E3119DB-4876-42A3-9598-CF7CA5D2AC3D}" srcOrd="3" destOrd="0" parTransId="{4B9B85FE-3116-4352-8040-89BE308A4A7B}" sibTransId="{10411117-F04F-486B-BEE3-2D4A7FCB8513}"/>
    <dgm:cxn modelId="{B65B4A42-9A8C-4AAD-9A1E-71E5ABAFD209}" type="presOf" srcId="{F1496A19-F6CD-4B8D-AA10-E7CE54D03740}" destId="{812F7DF6-95BE-4DA5-8222-B275C68B34BB}" srcOrd="1" destOrd="0" presId="urn:microsoft.com/office/officeart/2005/8/layout/matrix1"/>
    <dgm:cxn modelId="{69AC85FB-BEA9-4C04-8400-3E0AF48AD5E1}" type="presOf" srcId="{1E3119DB-4876-42A3-9598-CF7CA5D2AC3D}" destId="{28573DFD-E227-4B4A-A1A8-190456F79CEF}" srcOrd="0" destOrd="0" presId="urn:microsoft.com/office/officeart/2005/8/layout/matrix1"/>
    <dgm:cxn modelId="{F0C5738C-21B7-4903-8C9D-5486FE26DD3C}" type="presOf" srcId="{DBAAFEF6-2AC9-4520-BCB1-0969329585C1}" destId="{191B1073-26EB-4C8E-A74C-CB8A8573548B}" srcOrd="0" destOrd="0" presId="urn:microsoft.com/office/officeart/2005/8/layout/matrix1"/>
    <dgm:cxn modelId="{33A4A496-6B7C-4CAA-AA28-1CF08DCB7DAB}" type="presOf" srcId="{3ED4CD3E-5373-483D-90F2-BE82ECD6F35F}" destId="{50FB6B3B-04F3-4EA9-8719-047EB0AD1187}" srcOrd="0" destOrd="0" presId="urn:microsoft.com/office/officeart/2005/8/layout/matrix1"/>
    <dgm:cxn modelId="{2E19C608-45E9-4CA5-AE8F-AE3F5A1DB3A9}" srcId="{DBAAFEF6-2AC9-4520-BCB1-0969329585C1}" destId="{4740F1DD-3A24-45E2-9D5E-1F62643FB7AE}" srcOrd="2" destOrd="0" parTransId="{F394F37D-BF64-4613-9B0B-02DDB24F9223}" sibTransId="{17C01789-10E2-4773-9F3E-9DCC1B699C87}"/>
    <dgm:cxn modelId="{3352AD7A-17E2-40B9-8B62-58E50858ED09}" type="presParOf" srcId="{50FB6B3B-04F3-4EA9-8719-047EB0AD1187}" destId="{6E9E4EF4-D154-43B1-BA65-343D6A3870CB}" srcOrd="0" destOrd="0" presId="urn:microsoft.com/office/officeart/2005/8/layout/matrix1"/>
    <dgm:cxn modelId="{0090BE5E-E54D-49CE-9A42-A59294A27F98}" type="presParOf" srcId="{6E9E4EF4-D154-43B1-BA65-343D6A3870CB}" destId="{E3C46543-193F-4F78-901E-09C8AFDB4D2D}" srcOrd="0" destOrd="0" presId="urn:microsoft.com/office/officeart/2005/8/layout/matrix1"/>
    <dgm:cxn modelId="{B6FB599F-EF24-4EA3-8D5E-23D700DD23EA}" type="presParOf" srcId="{6E9E4EF4-D154-43B1-BA65-343D6A3870CB}" destId="{812F7DF6-95BE-4DA5-8222-B275C68B34BB}" srcOrd="1" destOrd="0" presId="urn:microsoft.com/office/officeart/2005/8/layout/matrix1"/>
    <dgm:cxn modelId="{BA3F38D8-0AD6-4B4F-AECD-C1CD7DF688E4}" type="presParOf" srcId="{6E9E4EF4-D154-43B1-BA65-343D6A3870CB}" destId="{5CAB8258-C5A3-4AF9-A1E9-BD0272348A8F}" srcOrd="2" destOrd="0" presId="urn:microsoft.com/office/officeart/2005/8/layout/matrix1"/>
    <dgm:cxn modelId="{E3B70064-4171-4C11-A1DD-E548F20DEE40}" type="presParOf" srcId="{6E9E4EF4-D154-43B1-BA65-343D6A3870CB}" destId="{DD3D4CD9-A7E8-4376-A984-03DB48CEC433}" srcOrd="3" destOrd="0" presId="urn:microsoft.com/office/officeart/2005/8/layout/matrix1"/>
    <dgm:cxn modelId="{2044F1C2-F7CF-4B5F-A0CF-0D19F682CFDE}" type="presParOf" srcId="{6E9E4EF4-D154-43B1-BA65-343D6A3870CB}" destId="{1E620579-50F4-45D8-9232-BC9003B779B9}" srcOrd="4" destOrd="0" presId="urn:microsoft.com/office/officeart/2005/8/layout/matrix1"/>
    <dgm:cxn modelId="{64C46821-CAD6-4B66-9308-68DAABD36C04}" type="presParOf" srcId="{6E9E4EF4-D154-43B1-BA65-343D6A3870CB}" destId="{A5048C06-00B3-4BB9-8467-6F207E6FFE94}" srcOrd="5" destOrd="0" presId="urn:microsoft.com/office/officeart/2005/8/layout/matrix1"/>
    <dgm:cxn modelId="{C65519C4-A06A-4679-B1F6-7A2F3938D1A3}" type="presParOf" srcId="{6E9E4EF4-D154-43B1-BA65-343D6A3870CB}" destId="{28573DFD-E227-4B4A-A1A8-190456F79CEF}" srcOrd="6" destOrd="0" presId="urn:microsoft.com/office/officeart/2005/8/layout/matrix1"/>
    <dgm:cxn modelId="{C3D6B230-C183-481C-8B43-3FC2900C4B91}" type="presParOf" srcId="{6E9E4EF4-D154-43B1-BA65-343D6A3870CB}" destId="{4042CAF0-738D-40BF-B05A-BE6374E1F665}" srcOrd="7" destOrd="0" presId="urn:microsoft.com/office/officeart/2005/8/layout/matrix1"/>
    <dgm:cxn modelId="{CC8EC853-CD3B-485C-8938-EE73B57E05C7}" type="presParOf" srcId="{50FB6B3B-04F3-4EA9-8719-047EB0AD1187}" destId="{191B1073-26EB-4C8E-A74C-CB8A8573548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46543-193F-4F78-901E-09C8AFDB4D2D}">
      <dsp:nvSpPr>
        <dsp:cNvPr id="0" name=""/>
        <dsp:cNvSpPr/>
      </dsp:nvSpPr>
      <dsp:spPr>
        <a:xfrm rot="16200000">
          <a:off x="571500" y="-571500"/>
          <a:ext cx="3429000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Освоєння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 у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картографічного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землекористування</a:t>
          </a:r>
          <a:endParaRPr lang="uk-UA" sz="2800" i="0" kern="1200" dirty="0">
            <a:solidFill>
              <a:schemeClr val="tx1"/>
            </a:solidFill>
          </a:endParaRPr>
        </a:p>
      </dsp:txBody>
      <dsp:txXfrm rot="16200000">
        <a:off x="1000124" y="-1000124"/>
        <a:ext cx="2571750" cy="4572000"/>
      </dsp:txXfrm>
    </dsp:sp>
    <dsp:sp modelId="{5CAB8258-C5A3-4AF9-A1E9-BD0272348A8F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методикою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НДР,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виголошення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доповідей</a:t>
          </a:r>
          <a:endParaRPr lang="uk-UA" sz="2800" i="0" kern="1200" dirty="0">
            <a:solidFill>
              <a:schemeClr val="tx1"/>
            </a:solidFill>
          </a:endParaRPr>
        </a:p>
      </dsp:txBody>
      <dsp:txXfrm>
        <a:off x="4572000" y="0"/>
        <a:ext cx="4572000" cy="2571750"/>
      </dsp:txXfrm>
    </dsp:sp>
    <dsp:sp modelId="{1E620579-50F4-45D8-9232-BC9003B779B9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навиками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ведення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дискусії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картографічного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землевпорядкування</a:t>
          </a:r>
          <a:endParaRPr lang="uk-UA" sz="2800" i="0" kern="1200" dirty="0">
            <a:solidFill>
              <a:schemeClr val="tx1"/>
            </a:solidFill>
          </a:endParaRPr>
        </a:p>
      </dsp:txBody>
      <dsp:txXfrm rot="10800000">
        <a:off x="0" y="4286249"/>
        <a:ext cx="4572000" cy="2571750"/>
      </dsp:txXfrm>
    </dsp:sp>
    <dsp:sp modelId="{28573DFD-E227-4B4A-A1A8-190456F79CEF}">
      <dsp:nvSpPr>
        <dsp:cNvPr id="0" name=""/>
        <dsp:cNvSpPr/>
      </dsp:nvSpPr>
      <dsp:spPr>
        <a:xfrm rot="5400000">
          <a:off x="5143500" y="2857500"/>
          <a:ext cx="3429000" cy="457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методикою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публікацій</a:t>
          </a:r>
          <a:endParaRPr lang="uk-UA" sz="2800" i="0" kern="1200" dirty="0">
            <a:solidFill>
              <a:schemeClr val="tx1"/>
            </a:solidFill>
          </a:endParaRPr>
        </a:p>
      </dsp:txBody>
      <dsp:txXfrm rot="5400000">
        <a:off x="5572125" y="3286125"/>
        <a:ext cx="2571750" cy="4572000"/>
      </dsp:txXfrm>
    </dsp:sp>
    <dsp:sp modelId="{191B1073-26EB-4C8E-A74C-CB8A8573548B}">
      <dsp:nvSpPr>
        <dsp:cNvPr id="0" name=""/>
        <dsp:cNvSpPr/>
      </dsp:nvSpPr>
      <dsp:spPr>
        <a:xfrm>
          <a:off x="2843811" y="2204864"/>
          <a:ext cx="3456377" cy="244827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 </a:t>
          </a:r>
          <a:r>
            <a:rPr lang="ru-RU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процесі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роботи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гуртка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студентами </a:t>
          </a:r>
          <a:r>
            <a:rPr lang="ru-RU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здійснюється</a:t>
          </a:r>
          <a:endParaRPr lang="uk-UA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43811" y="2204864"/>
        <a:ext cx="3456377" cy="244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CB23-B163-4473-8A5F-5ED2D1EEDCD0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1881F-DB5D-49F6-B0A8-C1939B3EDE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0315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881F-DB5D-49F6-B0A8-C1939B3EDE13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4887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3554-6CD8-4B99-A83F-2F5F75D7EB0D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93E1-0EB7-493E-AC98-6C8F0B61BEA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909-F08A-4722-9CF0-F2E6BE498F66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4FBB-A8B8-4ADC-A426-87BF8E0912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91B0-E41F-47B8-BFB3-FFD7F92FC6B6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728F-00C5-44C3-A68D-6E24F1147A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FD41-17EB-40CA-B290-E8EDAC7971D6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DF9A-B61D-482B-B124-EC4F98BBCC3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EFE7-9F5E-4418-90D3-23874E741F8C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E093-1AC4-4BD3-9F0C-48FC794ACBB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8E3C-0893-48FA-8238-8DFBC88D3721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98A7-598B-4AC1-B628-9451CB9AAF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5C17-AE6A-44D5-9C58-2F6529D5470A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42B0-8063-45AA-B3BB-00608645DA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0093-037D-4DFF-B67B-961DC0963F37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B6D6-FB90-494C-B170-B74614516B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8085-2F87-4DC3-9EAD-567DDC23A47C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7C12-B88F-4560-B6E2-C3608F5F00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94F1-F99C-4DA1-8BDB-33A523B7C9FD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2198-84BE-41CF-85B2-827977E5C6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B982-4D2E-4A95-A976-E2899349F299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77C4-F8D6-497D-B550-C8446FF40FF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28E4-193D-4EB0-8424-5F567257BD23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23AA-13E6-4566-9F7E-EB9840E227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3367E-7568-41F2-AD91-61516F89FABC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363F-3204-4938-B942-25A5AA50EF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17A9-983D-4821-A96C-01AA09F28A90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C4AE-703C-4E41-80EA-5A612FDC0E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FC20-0E4C-4A30-A870-5F2644A8132C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B0C7-FB0C-4348-A53E-864B70D10C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8FD41-17EB-40CA-B290-E8EDAC7971D6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DF9A-B61D-482B-B124-EC4F98BBCC3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8542355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4EFE7-9F5E-4418-90D3-23874E741F8C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0E093-1AC4-4BD3-9F0C-48FC794ACBB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5563116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B8E3C-0893-48FA-8238-8DFBC88D3721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998A7-598B-4AC1-B628-9451CB9AAFA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92786118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85C17-AE6A-44D5-9C58-2F6529D5470A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742B0-8063-45AA-B3BB-00608645DA2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99725486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F0093-037D-4DFF-B67B-961DC0963F37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0B6D6-FB90-494C-B170-B74614516B17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2250457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B8085-2F87-4DC3-9EAD-567DDC23A47C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57C12-B88F-4560-B6E2-C3608F5F003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29248974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894F1-F99C-4DA1-8BDB-33A523B7C9FD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A2198-84BE-41CF-85B2-827977E5C64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0566725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7C44A-3AD4-4F30-92CC-2C59267D14B7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0E6F-78B2-470C-B058-FF8FC88110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6B982-4D2E-4A95-A976-E2899349F299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477C4-F8D6-497D-B550-C8446FF40FFB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67077195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3367E-7568-41F2-AD91-61516F89FABC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0363F-3204-4938-B942-25A5AA50EFE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4839781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017A9-983D-4821-A96C-01AA09F28A90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8C4AE-703C-4E41-80EA-5A612FDC0E0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85082100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4FC20-0E4C-4A30-A870-5F2644A8132C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0B0C7-FB0C-4348-A53E-864B70D10C8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261502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3570-05AD-4F0C-BA73-A7DE8774D894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7F7A-3102-471C-A821-EF94ADD083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4608-4A9D-4174-B338-104326E6A35A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04D3-FF49-4013-A2FC-2E7700174D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3988-1E2A-420F-9F30-C880E40007B1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67AA-D72D-49AA-AA02-F83EABCDDA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7B87-3F7D-4643-A053-BC28A6EFCE4D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06B2-1E3A-4719-9AB8-2EE15FF74A7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B9E6-DC75-4EB7-86E1-5C305FC9D1BE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9528-D23C-4149-85C5-00F88BD826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BF4E-99BC-43AA-B0BE-156AB9537DE1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5560-0710-4C63-AA09-B9FBB598CFE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88177-D052-4DCC-8271-34CAFC70C644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86F903-5933-4249-9E0B-E48F4492D9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47" r:id="rId9"/>
    <p:sldLayoutId id="2147484335" r:id="rId10"/>
    <p:sldLayoutId id="2147484336" r:id="rId11"/>
  </p:sldLayoutIdLst>
  <p:transition spd="slow">
    <p:pull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3315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8108DE-19BE-401F-801D-10C5C626FEF4}" type="datetimeFigureOut">
              <a:rPr lang="uk-UA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31B71-2643-49C4-BAE2-5550382553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8" r:id="rId9"/>
    <p:sldLayoutId id="2147484345" r:id="rId10"/>
    <p:sldLayoutId id="2147484346" r:id="rId11"/>
  </p:sldLayoutIdLst>
  <p:transition spd="slow">
    <p:pull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488177-D052-4DCC-8271-34CAFC70C644}" type="datetimeFigureOut">
              <a:rPr lang="uk-UA" smtClean="0"/>
              <a:pPr>
                <a:defRPr/>
              </a:pPr>
              <a:t>10.05.2018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86F903-5933-4249-9E0B-E48F4492D9D8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4336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ransition spd="slow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9144000" cy="3240087"/>
          </a:xfrm>
          <a:solidFill>
            <a:schemeClr val="accent1">
              <a:lumMod val="60000"/>
              <a:lumOff val="40000"/>
              <a:alpha val="18039"/>
            </a:schemeClr>
          </a:solidFill>
        </p:spPr>
        <p:txBody>
          <a:bodyPr rtlCol="0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гурток</a:t>
            </a:r>
            <a:b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«КАРТОГРАФІЧНЕ МОДЕЛЮВАННЯ ПРОБЛЕМ ПРИРОДОКОРИСТУВАННЯ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3860800"/>
            <a:ext cx="7812087" cy="2997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600" b="1" u="sng" dirty="0" smtClean="0">
                <a:latin typeface="Cambria" pitchFamily="18" charset="0"/>
              </a:rPr>
              <a:t>Науковий керівник:</a:t>
            </a:r>
            <a:r>
              <a:rPr lang="uk-UA" sz="2600" b="1" i="1" dirty="0" smtClean="0">
                <a:latin typeface="Cambria" pitchFamily="18" charset="0"/>
              </a:rPr>
              <a:t> </a:t>
            </a:r>
            <a:r>
              <a:rPr lang="uk-UA" sz="2600" dirty="0" smtClean="0">
                <a:latin typeface="Cambria" pitchFamily="18" charset="0"/>
              </a:rPr>
              <a:t>доктор географічних наук, професор  Ковальчук І.П.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1500" b="1" u="sng" dirty="0" smtClean="0">
              <a:latin typeface="Cambr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600" b="1" dirty="0" smtClean="0">
                <a:latin typeface="Cambria" pitchFamily="18" charset="0"/>
              </a:rPr>
              <a:t> </a:t>
            </a:r>
            <a:r>
              <a:rPr lang="uk-UA" sz="2600" b="1" u="sng" dirty="0" smtClean="0">
                <a:latin typeface="Cambria" pitchFamily="18" charset="0"/>
              </a:rPr>
              <a:t>Староста  гуртка: 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uk-UA" sz="2600" dirty="0" smtClean="0">
                <a:latin typeface="Cambria" pitchFamily="18" charset="0"/>
              </a:rPr>
              <a:t>Лілія Зуб, ст. </a:t>
            </a:r>
            <a:r>
              <a:rPr lang="en-US" sz="2600" dirty="0" smtClean="0">
                <a:latin typeface="Cambria" pitchFamily="18" charset="0"/>
              </a:rPr>
              <a:t>IV</a:t>
            </a:r>
            <a:r>
              <a:rPr lang="uk-UA" sz="2600" dirty="0" smtClean="0">
                <a:latin typeface="Cambria" pitchFamily="18" charset="0"/>
              </a:rPr>
              <a:t> курсу    					факультету землевпорядкування</a:t>
            </a:r>
            <a:endParaRPr lang="en-US" sz="900" dirty="0" smtClean="0">
              <a:latin typeface="Cambria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900" b="1" dirty="0" smtClean="0">
              <a:solidFill>
                <a:schemeClr val="hlink"/>
              </a:solidFill>
              <a:latin typeface="Cambr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hlink"/>
                </a:solidFill>
                <a:latin typeface="Cambria" pitchFamily="18" charset="0"/>
              </a:rPr>
              <a:t>                                                                                 </a:t>
            </a:r>
            <a:r>
              <a:rPr lang="uk-UA" sz="3300" b="1" dirty="0" smtClean="0">
                <a:solidFill>
                  <a:schemeClr val="hlink"/>
                </a:solidFill>
                <a:latin typeface="Cambria" pitchFamily="18" charset="0"/>
              </a:rPr>
              <a:t>Київ – 2018</a:t>
            </a:r>
            <a:endParaRPr lang="ru-RU" sz="33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325563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гуртка існує своя веб-сторінка, на якій міститься інформація про нього, а також розміщуються новини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6927" t="8343" r="9751" b="7191"/>
          <a:stretch/>
        </p:blipFill>
        <p:spPr>
          <a:xfrm>
            <a:off x="504056" y="1543009"/>
            <a:ext cx="8244408" cy="5342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37988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179512" y="2708920"/>
            <a:ext cx="91790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результати роботи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студентського наукового гуртка </a:t>
            </a:r>
            <a:b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«Картографічне моделювання проблем природокористування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2017-2018 </a:t>
            </a: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6015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0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результатом є оволодіння гуртківцями навиками науково-дослідної роботи.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відзначена дипломом НУБіП України, а виступи членів гуртка – сертифікатами. 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710534"/>
            <a:ext cx="3600400" cy="509137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2348880"/>
            <a:ext cx="8172450" cy="2952328"/>
          </a:xfrm>
        </p:spPr>
        <p:txBody>
          <a:bodyPr/>
          <a:lstStyle/>
          <a:p>
            <a:pPr eaLnBrk="1" hangingPunct="1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Опубліковано </a:t>
            </a:r>
            <a:r>
              <a:rPr lang="uk-UA" sz="4800" b="1" u="sng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 тез та матеріалів доповідей членів гуртка у збірниках конференцій різних 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рангів.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Підготовлено дві роботи на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тур Всеукраїнського конкурсу студентських наукових робіт</a:t>
            </a:r>
            <a:endParaRPr lang="ru-RU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 txBox="1">
            <a:spLocks noChangeArrowheads="1"/>
          </p:cNvSpPr>
          <p:nvPr/>
        </p:nvSpPr>
        <p:spPr bwMode="auto">
          <a:xfrm>
            <a:off x="3851920" y="116632"/>
            <a:ext cx="5263505" cy="655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685800"/>
            <a:r>
              <a:rPr lang="uk-UA" sz="3200" b="1" dirty="0" smtClean="0">
                <a:solidFill>
                  <a:srgbClr val="3333CC"/>
                </a:solidFill>
                <a:latin typeface="Times New Roman" pitchFamily="18" charset="0"/>
              </a:rPr>
              <a:t>8</a:t>
            </a:r>
            <a:r>
              <a:rPr lang="uk-UA" sz="3200" b="1" dirty="0" smtClean="0">
                <a:latin typeface="Times New Roman" pitchFamily="18" charset="0"/>
              </a:rPr>
              <a:t> </a:t>
            </a:r>
            <a:r>
              <a:rPr lang="uk-UA" sz="3200" b="1" dirty="0">
                <a:latin typeface="Times New Roman" pitchFamily="18" charset="0"/>
              </a:rPr>
              <a:t>членів наукового гуртка у звітному році виступили з доповідями на </a:t>
            </a:r>
            <a:r>
              <a:rPr lang="ru-RU" sz="3200" b="1" u="sng" dirty="0" err="1">
                <a:latin typeface="Times New Roman" pitchFamily="18" charset="0"/>
              </a:rPr>
              <a:t>Всеукраїнській</a:t>
            </a:r>
            <a:r>
              <a:rPr lang="ru-RU" sz="3200" b="1" u="sng" dirty="0">
                <a:latin typeface="Times New Roman" pitchFamily="18" charset="0"/>
              </a:rPr>
              <a:t> </a:t>
            </a:r>
            <a:r>
              <a:rPr lang="ru-RU" sz="3200" b="1" u="sng" dirty="0" err="1">
                <a:latin typeface="Times New Roman" pitchFamily="18" charset="0"/>
              </a:rPr>
              <a:t>науково-практичній</a:t>
            </a:r>
            <a:r>
              <a:rPr lang="ru-RU" sz="3200" b="1" u="sng" dirty="0">
                <a:latin typeface="Times New Roman" pitchFamily="18" charset="0"/>
              </a:rPr>
              <a:t> </a:t>
            </a:r>
            <a:r>
              <a:rPr lang="ru-RU" sz="3200" b="1" u="sng" dirty="0" err="1">
                <a:latin typeface="Times New Roman" pitchFamily="18" charset="0"/>
              </a:rPr>
              <a:t>конференції</a:t>
            </a:r>
            <a:r>
              <a:rPr lang="ru-RU" sz="3200" b="1" u="sng" dirty="0">
                <a:latin typeface="Times New Roman" pitchFamily="18" charset="0"/>
              </a:rPr>
              <a:t> </a:t>
            </a:r>
            <a:r>
              <a:rPr lang="ru-RU" sz="3200" b="1" u="sng" dirty="0" err="1">
                <a:latin typeface="Times New Roman" pitchFamily="18" charset="0"/>
              </a:rPr>
              <a:t>аспірантів</a:t>
            </a:r>
            <a:r>
              <a:rPr lang="ru-RU" sz="3200" b="1" u="sng" dirty="0">
                <a:latin typeface="Times New Roman" pitchFamily="18" charset="0"/>
              </a:rPr>
              <a:t>, </a:t>
            </a:r>
            <a:r>
              <a:rPr lang="ru-RU" sz="3200" b="1" u="sng" dirty="0" err="1">
                <a:latin typeface="Times New Roman" pitchFamily="18" charset="0"/>
              </a:rPr>
              <a:t>студентів</a:t>
            </a:r>
            <a:r>
              <a:rPr lang="ru-RU" sz="3200" b="1" u="sng" dirty="0">
                <a:latin typeface="Times New Roman" pitchFamily="18" charset="0"/>
              </a:rPr>
              <a:t> та </a:t>
            </a:r>
            <a:r>
              <a:rPr lang="ru-RU" sz="3200" b="1" u="sng" dirty="0" err="1">
                <a:latin typeface="Times New Roman" pitchFamily="18" charset="0"/>
              </a:rPr>
              <a:t>магістрів</a:t>
            </a:r>
            <a:r>
              <a:rPr lang="ru-RU" sz="3200" b="1" u="sng" dirty="0">
                <a:latin typeface="Times New Roman" pitchFamily="18" charset="0"/>
              </a:rPr>
              <a:t>, </a:t>
            </a:r>
            <a:r>
              <a:rPr lang="ru-RU" sz="3200" b="1" u="sng" dirty="0" err="1">
                <a:latin typeface="Times New Roman" pitchFamily="18" charset="0"/>
              </a:rPr>
              <a:t>присвяченій</a:t>
            </a:r>
            <a:r>
              <a:rPr lang="ru-RU" sz="3200" b="1" u="sng" dirty="0">
                <a:latin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</a:rPr>
              <a:t>120-річчю </a:t>
            </a:r>
            <a:r>
              <a:rPr lang="ru-RU" sz="3200" b="1" u="sng" dirty="0" err="1" smtClean="0">
                <a:latin typeface="Times New Roman" pitchFamily="18" charset="0"/>
              </a:rPr>
              <a:t>НУБіП</a:t>
            </a:r>
            <a:r>
              <a:rPr lang="ru-RU" sz="3200" b="1" u="sng" dirty="0" smtClean="0">
                <a:latin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</a:rPr>
              <a:t>України</a:t>
            </a:r>
            <a:r>
              <a:rPr lang="ru-RU" sz="3200" b="1" u="sng" dirty="0" smtClean="0">
                <a:latin typeface="Times New Roman" pitchFamily="18" charset="0"/>
              </a:rPr>
              <a:t> та дню </a:t>
            </a:r>
            <a:r>
              <a:rPr lang="ru-RU" sz="3200" b="1" u="sng" dirty="0" err="1">
                <a:latin typeface="Times New Roman" pitchFamily="18" charset="0"/>
              </a:rPr>
              <a:t>землевпорядника</a:t>
            </a:r>
            <a:r>
              <a:rPr lang="ru-RU" sz="3200" b="1" u="sng" dirty="0">
                <a:latin typeface="Times New Roman" pitchFamily="18" charset="0"/>
              </a:rPr>
              <a:t> «</a:t>
            </a:r>
            <a:r>
              <a:rPr lang="ru-RU" sz="3200" b="1" u="sng" dirty="0" err="1">
                <a:latin typeface="Times New Roman" pitchFamily="18" charset="0"/>
              </a:rPr>
              <a:t>Земельні</a:t>
            </a:r>
            <a:r>
              <a:rPr lang="ru-RU" sz="3200" b="1" u="sng" dirty="0">
                <a:latin typeface="Times New Roman" pitchFamily="18" charset="0"/>
              </a:rPr>
              <a:t> </a:t>
            </a:r>
            <a:r>
              <a:rPr lang="ru-RU" sz="3200" b="1" u="sng" dirty="0" err="1">
                <a:latin typeface="Times New Roman" pitchFamily="18" charset="0"/>
              </a:rPr>
              <a:t>ресурси</a:t>
            </a:r>
            <a:r>
              <a:rPr lang="ru-RU" sz="3200" b="1" u="sng" dirty="0">
                <a:latin typeface="Times New Roman" pitchFamily="18" charset="0"/>
              </a:rPr>
              <a:t> </a:t>
            </a:r>
            <a:r>
              <a:rPr lang="ru-RU" sz="3200" b="1" u="sng" dirty="0" err="1">
                <a:latin typeface="Times New Roman" pitchFamily="18" charset="0"/>
              </a:rPr>
              <a:t>України</a:t>
            </a:r>
            <a:r>
              <a:rPr lang="ru-RU" sz="3200" b="1" u="sng" dirty="0">
                <a:latin typeface="Times New Roman" pitchFamily="18" charset="0"/>
              </a:rPr>
              <a:t> і </a:t>
            </a:r>
            <a:r>
              <a:rPr lang="ru-RU" sz="3200" b="1" u="sng" dirty="0" err="1" smtClean="0">
                <a:latin typeface="Times New Roman" pitchFamily="18" charset="0"/>
              </a:rPr>
              <a:t>сучасна</a:t>
            </a:r>
            <a:r>
              <a:rPr lang="ru-RU" sz="3200" b="1" u="sng" dirty="0" smtClean="0">
                <a:latin typeface="Times New Roman" pitchFamily="18" charset="0"/>
              </a:rPr>
              <a:t> </a:t>
            </a:r>
            <a:r>
              <a:rPr lang="ru-RU" sz="3200" b="1" u="sng" dirty="0" err="1" smtClean="0">
                <a:latin typeface="Times New Roman" pitchFamily="18" charset="0"/>
              </a:rPr>
              <a:t>землевпорядна</a:t>
            </a:r>
            <a:r>
              <a:rPr lang="ru-RU" sz="3200" b="1" u="sng" dirty="0" smtClean="0">
                <a:latin typeface="Times New Roman" pitchFamily="18" charset="0"/>
              </a:rPr>
              <a:t> наука»</a:t>
            </a:r>
            <a:endParaRPr lang="ru-RU" sz="3200" b="1" u="sng" dirty="0"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4047" t="12901" r="14055" b="4501"/>
          <a:stretch/>
        </p:blipFill>
        <p:spPr>
          <a:xfrm rot="16200000">
            <a:off x="-775788" y="1647860"/>
            <a:ext cx="5400603" cy="349000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/>
          <p:cNvPicPr>
            <a:picLocks noChangeAspect="1"/>
          </p:cNvPicPr>
          <p:nvPr/>
        </p:nvPicPr>
        <p:blipFill>
          <a:blip r:embed="rId2" cstate="print"/>
          <a:srcRect l="3622" r="15013"/>
          <a:stretch>
            <a:fillRect/>
          </a:stretch>
        </p:blipFill>
        <p:spPr bwMode="auto">
          <a:xfrm>
            <a:off x="34925" y="1849438"/>
            <a:ext cx="468153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2016-05-11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629025"/>
            <a:ext cx="4427537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305800" cy="12985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 членів гуртка на Всеукраїнській конференції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/>
              <a:t>Заслуховування доповідей на гуртку</a:t>
            </a:r>
            <a:endParaRPr lang="ru-RU" sz="4000" b="1" dirty="0"/>
          </a:p>
        </p:txBody>
      </p:sp>
      <p:pic>
        <p:nvPicPr>
          <p:cNvPr id="2050" name="Picture 2" descr="D:\Users\Ivan\Downloads\viber image1.jpg"/>
          <p:cNvPicPr>
            <a:picLocks noChangeAspect="1" noChangeArrowheads="1"/>
          </p:cNvPicPr>
          <p:nvPr/>
        </p:nvPicPr>
        <p:blipFill>
          <a:blip r:embed="rId2" cstate="print"/>
          <a:srcRect t="5985" b="5040"/>
          <a:stretch>
            <a:fillRect/>
          </a:stretch>
        </p:blipFill>
        <p:spPr bwMode="auto">
          <a:xfrm>
            <a:off x="971600" y="1340768"/>
            <a:ext cx="7620339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839739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Лілія Зуб – переможець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Геодезія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ubip.edu.ua/sites/default/files/u18/img_22-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41"/>
          <a:stretch/>
        </p:blipFill>
        <p:spPr bwMode="auto">
          <a:xfrm>
            <a:off x="2123728" y="2838764"/>
            <a:ext cx="5636344" cy="3600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ubip.edu.ua/sites/default/files/u18/img_22-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9076"/>
            <a:ext cx="2987824" cy="4481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ubip.edu.ua/sites/default/files/u18/img_2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076"/>
            <a:ext cx="3419871" cy="4559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8209751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3" y="365125"/>
            <a:ext cx="9124915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Перепелиця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2-го туру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м. Переяслав-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Хмельницький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(2018 р).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Ivan\AppData\Local\Temp\Rar$DIa0.190\IMG_8242.JPG"/>
          <p:cNvPicPr/>
          <p:nvPr/>
        </p:nvPicPr>
        <p:blipFill rotWithShape="1">
          <a:blip r:embed="rId2" cstate="print"/>
          <a:srcRect l="4108" r="33618"/>
          <a:stretch/>
        </p:blipFill>
        <p:spPr bwMode="auto">
          <a:xfrm>
            <a:off x="6293985" y="1867559"/>
            <a:ext cx="2844824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Ivan\AppData\Local\Temp\Rar$DIa1.690\IMG_8363.JPG"/>
          <p:cNvPicPr/>
          <p:nvPr/>
        </p:nvPicPr>
        <p:blipFill rotWithShape="1">
          <a:blip r:embed="rId3" cstate="print"/>
          <a:srcRect l="27688" r="19169"/>
          <a:stretch/>
        </p:blipFill>
        <p:spPr bwMode="auto">
          <a:xfrm>
            <a:off x="13893" y="1857718"/>
            <a:ext cx="2664297" cy="333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Ivan\AppData\Local\Temp\Rar$DIa0.996\IMG_8386.JPG"/>
          <p:cNvPicPr/>
          <p:nvPr/>
        </p:nvPicPr>
        <p:blipFill rotWithShape="1">
          <a:blip r:embed="rId4" cstate="print"/>
          <a:srcRect l="5268" t="7906" r="9124" b="5139"/>
          <a:stretch/>
        </p:blipFill>
        <p:spPr bwMode="auto">
          <a:xfrm>
            <a:off x="1907704" y="3613007"/>
            <a:ext cx="46805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99559545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65125"/>
            <a:ext cx="8856984" cy="1325563"/>
          </a:xfrm>
        </p:spPr>
        <p:txBody>
          <a:bodyPr/>
          <a:lstStyle/>
          <a:p>
            <a:pPr algn="ctr" eaLnBrk="1" hangingPunct="1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 результати досліджень членів гуртка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7"/>
            <a:ext cx="8892480" cy="367240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 інтерес в членів гуртка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викликали доповіді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атласного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картографування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геоекологічного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природного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басейну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гірської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Карпатах (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Перепелиця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іка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атласного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картографування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(Зуб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Лілія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геоінформаційного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ерозійних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Лукянчук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Катя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eaLnBrk="1" hangingPunct="1">
              <a:buNone/>
            </a:pPr>
            <a:r>
              <a:rPr lang="uk-UA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</a:t>
            </a:r>
            <a:r>
              <a:rPr lang="uk-UA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картографічні моделі з цієї доповіді представлені на наступних слайдах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Метою гуртка є допомога студентам в оволодінні методикою і технологіями науково-дослідної роботи у сфері картографічного моделювання проблем землеустрою і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</a:p>
          <a:p>
            <a:pPr algn="just" eaLnBrk="1" hangingPunct="1">
              <a:lnSpc>
                <a:spcPct val="100000"/>
              </a:lnSpc>
              <a:buFont typeface="Wingdings" pitchFamily="2" charset="2"/>
              <a:buNone/>
            </a:pPr>
            <a:endParaRPr lang="uk-UA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00000"/>
              </a:lnSpc>
              <a:buFont typeface="Wingdings" pitchFamily="2" charset="2"/>
              <a:buNone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20105" y="33327"/>
            <a:ext cx="7831782" cy="145145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гуртка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53426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_псометрична карта"/>
          <p:cNvPicPr/>
          <p:nvPr/>
        </p:nvPicPr>
        <p:blipFill>
          <a:blip r:embed="rId2" cstate="print"/>
          <a:srcRect b="3917"/>
          <a:stretch>
            <a:fillRect/>
          </a:stretch>
        </p:blipFill>
        <p:spPr bwMode="auto">
          <a:xfrm>
            <a:off x="323528" y="0"/>
            <a:ext cx="439248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anduse"/>
          <p:cNvPicPr/>
          <p:nvPr/>
        </p:nvPicPr>
        <p:blipFill>
          <a:blip r:embed="rId3" cstate="print"/>
          <a:srcRect b="1544"/>
          <a:stretch>
            <a:fillRect/>
          </a:stretch>
        </p:blipFill>
        <p:spPr bwMode="auto">
          <a:xfrm>
            <a:off x="4572000" y="9910"/>
            <a:ext cx="4427984" cy="67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0265811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an_agrolandshaftiv"/>
          <p:cNvPicPr/>
          <p:nvPr/>
        </p:nvPicPr>
        <p:blipFill>
          <a:blip r:embed="rId2" cstate="print"/>
          <a:srcRect b="3308"/>
          <a:stretch>
            <a:fillRect/>
          </a:stretch>
        </p:blipFill>
        <p:spPr bwMode="auto">
          <a:xfrm>
            <a:off x="251520" y="17015"/>
            <a:ext cx="4248472" cy="600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tabilnist"/>
          <p:cNvPicPr/>
          <p:nvPr/>
        </p:nvPicPr>
        <p:blipFill>
          <a:blip r:embed="rId3" cstate="print"/>
          <a:srcRect b="2095"/>
          <a:stretch>
            <a:fillRect/>
          </a:stretch>
        </p:blipFill>
        <p:spPr bwMode="auto">
          <a:xfrm>
            <a:off x="4572000" y="31792"/>
            <a:ext cx="4392488" cy="606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1616425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Серія картографічних моделей </a:t>
            </a:r>
            <a:r>
              <a:rPr lang="uk-UA" dirty="0" err="1" smtClean="0"/>
              <a:t>Фастівщини</a:t>
            </a:r>
            <a:endParaRPr lang="ru-RU" dirty="0"/>
          </a:p>
        </p:txBody>
      </p:sp>
      <p:pic>
        <p:nvPicPr>
          <p:cNvPr id="4" name="Picture 2" descr="D:\Doc\Ніна\тема\Документи\Звіт_2011\Карти jpg\ФОТОКАРТИ\06_Карта грунтів виправлекна для автореферату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005123" cy="42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Doc\Ніна\тема\Документи\Звіт_2011\Карти jpg\ФОТОКАРТИ\12_Карта змитості грунті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3037623" cy="417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37_Базова вартість земель населених пункт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788" y="1988840"/>
            <a:ext cx="2833212" cy="40050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164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досліджень по темі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«Моделювання ерозійних процесів»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164128" cy="29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46" y="916498"/>
            <a:ext cx="4266466" cy="3016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834"/>
            <a:ext cx="4164128" cy="2944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46" y="3898337"/>
            <a:ext cx="4266466" cy="3016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9960430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1268413"/>
          </a:xfrm>
        </p:spPr>
        <p:txBody>
          <a:bodyPr/>
          <a:lstStyle/>
          <a:p>
            <a:pPr algn="ctr" eaLnBrk="1" hangingPunct="1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Стратегія розвитку студентського наукового гуртка: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268413"/>
            <a:ext cx="8964613" cy="5589587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2018-2019 </a:t>
            </a:r>
            <a:r>
              <a:rPr lang="uk-UA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гурток працюватиме в аспекті </a:t>
            </a:r>
            <a:r>
              <a:rPr lang="uk-UA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sz="2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геоінформаційних</a:t>
            </a:r>
            <a:r>
              <a:rPr lang="uk-UA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технологій у дослідження проблем земле- і водокористування, моделювання поширення і розвитку ерозійних, зсувних і карстових процесів, які впливають на стан ґрунтового покриву і землекористування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Продовжаться роботи по </a:t>
            </a:r>
            <a:r>
              <a:rPr lang="uk-UA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 Атласів земельних ресурсів </a:t>
            </a:r>
            <a:r>
              <a:rPr lang="uk-UA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агроформувань</a:t>
            </a: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різних типів, </a:t>
            </a:r>
            <a:r>
              <a:rPr lang="uk-UA" sz="2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геоекологічного</a:t>
            </a:r>
            <a:r>
              <a:rPr lang="uk-UA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атласу </a:t>
            </a:r>
            <a:r>
              <a:rPr lang="uk-UA" sz="2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річково</a:t>
            </a:r>
            <a:r>
              <a:rPr lang="uk-UA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-басейнової системи,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Атласу вартості земель України.</a:t>
            </a:r>
          </a:p>
          <a:p>
            <a:pPr algn="just" eaLnBrk="1" hangingPunct="1">
              <a:spcBef>
                <a:spcPts val="1200"/>
              </a:spcBef>
            </a:pPr>
            <a:r>
              <a:rPr lang="uk-UA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 досліджень виступатимуть ВП НДГ НУБіП України, територія України, райони Київської, Черкаської, Івано-Франківської областей, басейнові геосистеми, </a:t>
            </a:r>
            <a:r>
              <a:rPr lang="uk-UA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агроформування</a:t>
            </a:r>
            <a:r>
              <a:rPr lang="uk-UA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різних </a:t>
            </a:r>
            <a:r>
              <a:rPr lang="uk-UA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uk-UA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власності.</a:t>
            </a:r>
            <a:endParaRPr lang="ru-RU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641"/>
            <a:ext cx="9144000" cy="648044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засіданнях гуртка доповідатимуться результати досліджень, отримані студентами в рамках виконання держбюджетних тем кафедри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Зокрема, акцент робитиметься на 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проблемах атласного картографування стану і використання земельних ресурсів адміністративних районів та сільських рад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розглядатимуться 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масштабів трансформації земельних ресурсів і землекористувань у багаторічному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атласного картування вартості земель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Кращі доповіді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студентів, магістрів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рекомендуватися до опублікування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до виступів на Міжнародних, Всеукраїнських та університетських конференціях.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3200" dirty="0" smtClean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uk-UA" sz="3200" dirty="0" smtClean="0"/>
          </a:p>
        </p:txBody>
      </p:sp>
    </p:spTree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7575" y="2708275"/>
            <a:ext cx="8226425" cy="16605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50968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50171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solidFill>
            <a:schemeClr val="bg1">
              <a:alpha val="21176"/>
            </a:schemeClr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План роботи гуртка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“Картографічне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моделювання проблем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природокористування”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 2017-2018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341438"/>
            <a:ext cx="9144000" cy="5516562"/>
          </a:xfrm>
        </p:spPr>
        <p:txBody>
          <a:bodyPr rtlCol="0">
            <a:normAutofit lnSpcReduction="10000"/>
          </a:bodyPr>
          <a:lstStyle/>
          <a:p>
            <a:pPr marL="0" indent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Картографічні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потреб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риборозведення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великомасштабних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БПЛА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Геоінформаційне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картографування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Генеральному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Здолбунівського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Рівненської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землях,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водною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ерозією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3972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b="1" dirty="0" smtClean="0">
              <a:latin typeface="Cambria" pitchFamily="18" charset="0"/>
            </a:endParaRPr>
          </a:p>
          <a:p>
            <a:pPr indent="-339725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260648"/>
            <a:ext cx="9170989" cy="590044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>
                <a:latin typeface="Cambria" pitchFamily="18" charset="0"/>
              </a:rPr>
              <a:t>В </a:t>
            </a:r>
            <a:r>
              <a:rPr lang="ru-RU" sz="4400" b="1" dirty="0" err="1">
                <a:latin typeface="Cambria" pitchFamily="18" charset="0"/>
              </a:rPr>
              <a:t>засіданнях</a:t>
            </a:r>
            <a:r>
              <a:rPr lang="ru-RU" sz="4400" b="1" dirty="0">
                <a:latin typeface="Cambria" pitchFamily="18" charset="0"/>
              </a:rPr>
              <a:t> </a:t>
            </a:r>
            <a:r>
              <a:rPr lang="ru-RU" sz="4400" b="1" dirty="0" err="1">
                <a:latin typeface="Cambria" pitchFamily="18" charset="0"/>
              </a:rPr>
              <a:t>гуртка</a:t>
            </a:r>
            <a:r>
              <a:rPr lang="ru-RU" sz="4400" b="1" dirty="0">
                <a:latin typeface="Cambria" pitchFamily="18" charset="0"/>
              </a:rPr>
              <a:t> у 2017-2018 </a:t>
            </a:r>
            <a:r>
              <a:rPr lang="ru-RU" sz="4400" b="1" dirty="0" err="1">
                <a:latin typeface="Cambria" pitchFamily="18" charset="0"/>
              </a:rPr>
              <a:t>навчальному</a:t>
            </a:r>
            <a:r>
              <a:rPr lang="ru-RU" sz="4400" b="1" dirty="0">
                <a:latin typeface="Cambria" pitchFamily="18" charset="0"/>
              </a:rPr>
              <a:t> </a:t>
            </a:r>
            <a:r>
              <a:rPr lang="ru-RU" sz="4400" b="1" dirty="0" err="1">
                <a:latin typeface="Cambria" pitchFamily="18" charset="0"/>
              </a:rPr>
              <a:t>році</a:t>
            </a:r>
            <a:r>
              <a:rPr lang="ru-RU" sz="4400" b="1" dirty="0">
                <a:latin typeface="Cambria" pitchFamily="18" charset="0"/>
              </a:rPr>
              <a:t> брали участь </a:t>
            </a:r>
            <a:r>
              <a:rPr lang="ru-RU" sz="4400" b="1" dirty="0" smtClean="0">
                <a:latin typeface="Cambria" pitchFamily="18" charset="0"/>
              </a:rPr>
              <a:t/>
            </a:r>
            <a:br>
              <a:rPr lang="ru-RU" sz="4400" b="1" dirty="0" smtClean="0">
                <a:latin typeface="Cambria" pitchFamily="18" charset="0"/>
              </a:rPr>
            </a:br>
            <a:r>
              <a:rPr lang="ru-RU" sz="4400" b="1" u="sng" dirty="0" smtClean="0">
                <a:solidFill>
                  <a:srgbClr val="FFFF00"/>
                </a:solidFill>
                <a:latin typeface="Cambria" pitchFamily="18" charset="0"/>
              </a:rPr>
              <a:t>27</a:t>
            </a:r>
            <a:r>
              <a:rPr lang="ru-RU" sz="4400" b="1" dirty="0" smtClean="0">
                <a:latin typeface="Cambria" pitchFamily="18" charset="0"/>
              </a:rPr>
              <a:t> </a:t>
            </a:r>
            <a:r>
              <a:rPr lang="ru-RU" sz="4400" b="1" dirty="0" err="1">
                <a:latin typeface="Cambria" pitchFamily="18" charset="0"/>
              </a:rPr>
              <a:t>членів</a:t>
            </a:r>
            <a:r>
              <a:rPr lang="ru-RU" sz="4400" b="1" dirty="0">
                <a:latin typeface="Cambria" pitchFamily="18" charset="0"/>
              </a:rPr>
              <a:t> </a:t>
            </a:r>
            <a:r>
              <a:rPr lang="ru-RU" sz="4400" b="1" dirty="0" err="1">
                <a:latin typeface="Cambria" pitchFamily="18" charset="0"/>
              </a:rPr>
              <a:t>студентського</a:t>
            </a:r>
            <a:r>
              <a:rPr lang="ru-RU" sz="4400" b="1" dirty="0">
                <a:latin typeface="Cambria" pitchFamily="18" charset="0"/>
              </a:rPr>
              <a:t> </a:t>
            </a:r>
            <a:r>
              <a:rPr lang="ru-RU" sz="4400" b="1" dirty="0" err="1">
                <a:latin typeface="Cambria" pitchFamily="18" charset="0"/>
              </a:rPr>
              <a:t>наукового</a:t>
            </a:r>
            <a:r>
              <a:rPr lang="ru-RU" sz="4400" b="1" dirty="0">
                <a:latin typeface="Cambria" pitchFamily="18" charset="0"/>
              </a:rPr>
              <a:t> </a:t>
            </a:r>
            <a:r>
              <a:rPr lang="ru-RU" sz="4400" b="1" dirty="0" err="1">
                <a:latin typeface="Cambria" pitchFamily="18" charset="0"/>
              </a:rPr>
              <a:t>гуртка</a:t>
            </a:r>
            <a:r>
              <a:rPr lang="ru-RU" sz="4400" b="1" dirty="0">
                <a:latin typeface="Cambria" pitchFamily="18" charset="0"/>
              </a:rPr>
              <a:t>, </a:t>
            </a:r>
            <a:endParaRPr lang="ru-RU" sz="4400" b="1" dirty="0" smtClean="0">
              <a:latin typeface="Cambr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dirty="0" smtClean="0">
                <a:latin typeface="Cambria" pitchFamily="18" charset="0"/>
              </a:rPr>
              <a:t>з </a:t>
            </a:r>
            <a:r>
              <a:rPr lang="ru-RU" sz="4000" dirty="0">
                <a:latin typeface="Cambria" pitchFamily="18" charset="0"/>
              </a:rPr>
              <a:t>них </a:t>
            </a:r>
            <a:r>
              <a:rPr lang="ru-RU" sz="4000" dirty="0" smtClean="0">
                <a:solidFill>
                  <a:srgbClr val="FFFF00"/>
                </a:solidFill>
                <a:latin typeface="Cambria" pitchFamily="18" charset="0"/>
              </a:rPr>
              <a:t>13</a:t>
            </a:r>
            <a:r>
              <a:rPr lang="ru-RU" sz="4000" dirty="0" smtClean="0">
                <a:latin typeface="Cambria" pitchFamily="18" charset="0"/>
              </a:rPr>
              <a:t> </a:t>
            </a:r>
            <a:r>
              <a:rPr lang="ru-RU" sz="4000" dirty="0" err="1">
                <a:latin typeface="Cambria" pitchFamily="18" charset="0"/>
              </a:rPr>
              <a:t>магістрів</a:t>
            </a:r>
            <a:r>
              <a:rPr lang="ru-RU" sz="4000" dirty="0">
                <a:latin typeface="Cambria" pitchFamily="18" charset="0"/>
              </a:rPr>
              <a:t> </a:t>
            </a:r>
            <a:r>
              <a:rPr lang="ru-RU" sz="4000" dirty="0" err="1">
                <a:latin typeface="Cambria" pitchFamily="18" charset="0"/>
              </a:rPr>
              <a:t>першого</a:t>
            </a:r>
            <a:r>
              <a:rPr lang="ru-RU" sz="4000" dirty="0">
                <a:latin typeface="Cambria" pitchFamily="18" charset="0"/>
              </a:rPr>
              <a:t> та </a:t>
            </a:r>
            <a:r>
              <a:rPr lang="ru-RU" sz="4000" dirty="0">
                <a:solidFill>
                  <a:srgbClr val="FFFF00"/>
                </a:solidFill>
                <a:latin typeface="Cambria" pitchFamily="18" charset="0"/>
              </a:rPr>
              <a:t>7</a:t>
            </a:r>
            <a:r>
              <a:rPr lang="ru-RU" sz="4000" dirty="0">
                <a:latin typeface="Cambria" pitchFamily="18" charset="0"/>
              </a:rPr>
              <a:t> </a:t>
            </a:r>
            <a:r>
              <a:rPr lang="ru-RU" sz="4000" dirty="0" err="1">
                <a:latin typeface="Cambria" pitchFamily="18" charset="0"/>
              </a:rPr>
              <a:t>магістрів</a:t>
            </a:r>
            <a:r>
              <a:rPr lang="ru-RU" sz="4000" dirty="0">
                <a:latin typeface="Cambria" pitchFamily="18" charset="0"/>
              </a:rPr>
              <a:t> другого року </a:t>
            </a:r>
            <a:r>
              <a:rPr lang="ru-RU" sz="4000" dirty="0" err="1">
                <a:latin typeface="Cambria" pitchFamily="18" charset="0"/>
              </a:rPr>
              <a:t>навчання</a:t>
            </a:r>
            <a:r>
              <a:rPr lang="ru-RU" sz="4000" dirty="0">
                <a:latin typeface="Cambria" pitchFamily="18" charset="0"/>
              </a:rPr>
              <a:t> факультету </a:t>
            </a:r>
            <a:r>
              <a:rPr lang="ru-RU" sz="4000" dirty="0" err="1">
                <a:latin typeface="Cambria" pitchFamily="18" charset="0"/>
              </a:rPr>
              <a:t>землевпорядкування</a:t>
            </a:r>
            <a:r>
              <a:rPr lang="ru-RU" sz="4000" dirty="0">
                <a:latin typeface="Cambria" pitchFamily="18" charset="0"/>
              </a:rPr>
              <a:t>, </a:t>
            </a:r>
            <a:r>
              <a:rPr lang="ru-RU" sz="4000" dirty="0">
                <a:solidFill>
                  <a:srgbClr val="FFFF00"/>
                </a:solidFill>
                <a:latin typeface="Cambria" pitchFamily="18" charset="0"/>
              </a:rPr>
              <a:t>2</a:t>
            </a:r>
            <a:r>
              <a:rPr lang="ru-RU" sz="40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ru-RU" sz="4000" dirty="0" err="1">
                <a:latin typeface="Cambria" pitchFamily="18" charset="0"/>
              </a:rPr>
              <a:t>студенти</a:t>
            </a:r>
            <a:r>
              <a:rPr lang="ru-RU" sz="4000" dirty="0">
                <a:latin typeface="Cambria" pitchFamily="18" charset="0"/>
              </a:rPr>
              <a:t> четвертого курсу,</a:t>
            </a:r>
            <a:r>
              <a:rPr lang="ru-RU" sz="40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ru-RU" sz="4000" dirty="0">
                <a:solidFill>
                  <a:srgbClr val="FFFF00"/>
                </a:solidFill>
                <a:latin typeface="Cambria" pitchFamily="18" charset="0"/>
              </a:rPr>
              <a:t>2 </a:t>
            </a:r>
            <a:r>
              <a:rPr lang="ru-RU" sz="4000" dirty="0" err="1">
                <a:latin typeface="Cambria" pitchFamily="18" charset="0"/>
              </a:rPr>
              <a:t>студенти</a:t>
            </a:r>
            <a:r>
              <a:rPr lang="ru-RU" sz="4000" dirty="0">
                <a:latin typeface="Cambria" pitchFamily="18" charset="0"/>
              </a:rPr>
              <a:t> другого курсу, </a:t>
            </a:r>
            <a:r>
              <a:rPr lang="ru-RU" sz="4000" dirty="0">
                <a:solidFill>
                  <a:srgbClr val="FFFF00"/>
                </a:solidFill>
                <a:latin typeface="Cambria" pitchFamily="18" charset="0"/>
              </a:rPr>
              <a:t>1</a:t>
            </a:r>
            <a:r>
              <a:rPr lang="ru-RU" sz="40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ru-RU" sz="4000" dirty="0">
                <a:latin typeface="Cambria" pitchFamily="18" charset="0"/>
              </a:rPr>
              <a:t>студент </a:t>
            </a:r>
            <a:r>
              <a:rPr lang="ru-RU" sz="4000" dirty="0" err="1">
                <a:latin typeface="Cambria" pitchFamily="18" charset="0"/>
              </a:rPr>
              <a:t>першого</a:t>
            </a:r>
            <a:r>
              <a:rPr lang="ru-RU" sz="4000" dirty="0">
                <a:latin typeface="Cambria" pitchFamily="18" charset="0"/>
              </a:rPr>
              <a:t> курсу і </a:t>
            </a:r>
            <a:r>
              <a:rPr lang="ru-RU" sz="4000" dirty="0">
                <a:solidFill>
                  <a:srgbClr val="FFFF00"/>
                </a:solidFill>
                <a:latin typeface="Cambria" pitchFamily="18" charset="0"/>
              </a:rPr>
              <a:t>2</a:t>
            </a:r>
            <a:r>
              <a:rPr lang="ru-RU" sz="40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ru-RU" sz="4000" dirty="0" err="1">
                <a:latin typeface="Cambria" pitchFamily="18" charset="0"/>
              </a:rPr>
              <a:t>аспіранти</a:t>
            </a:r>
            <a:r>
              <a:rPr lang="ru-RU" sz="4000" b="1" dirty="0" smtClean="0">
                <a:latin typeface="Cambria" pitchFamily="18" charset="0"/>
              </a:rPr>
              <a:t>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686800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роботи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гуртківці працювали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новітніми електронними приладами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42753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588" y="3789363"/>
            <a:ext cx="46021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8712968" cy="1325563"/>
          </a:xfrm>
        </p:spPr>
        <p:txBody>
          <a:bodyPr/>
          <a:lstStyle/>
          <a:p>
            <a:r>
              <a:rPr lang="uk-UA" b="1" dirty="0" smtClean="0"/>
              <a:t>Відвідування головного картографічного підприємства України – ДНВП </a:t>
            </a:r>
            <a:r>
              <a:rPr lang="uk-UA" b="1" dirty="0" err="1" smtClean="0"/>
              <a:t>“Картографія”</a:t>
            </a:r>
            <a:r>
              <a:rPr lang="uk-UA" b="1" dirty="0" smtClean="0"/>
              <a:t>,  ознайомлення з картографічною продукцією і процесом редагування тематичних карт</a:t>
            </a:r>
            <a:endParaRPr lang="ru-RU" b="1" dirty="0"/>
          </a:p>
        </p:txBody>
      </p:sp>
      <p:pic>
        <p:nvPicPr>
          <p:cNvPr id="1026" name="Picture 2" descr="D:\Users\Ivan\Downloads\viber 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21"/>
          <a:stretch>
            <a:fillRect/>
          </a:stretch>
        </p:blipFill>
        <p:spPr bwMode="auto">
          <a:xfrm>
            <a:off x="161761" y="2276872"/>
            <a:ext cx="4806791" cy="3744416"/>
          </a:xfrm>
          <a:prstGeom prst="rect">
            <a:avLst/>
          </a:prstGeom>
          <a:noFill/>
        </p:spPr>
      </p:pic>
      <p:pic>
        <p:nvPicPr>
          <p:cNvPr id="1028" name="Picture 4" descr="D:\Users\Ivan\Downloads\image-0-02-04-90ecfc2f99ba56f444cacdda02b54593d770f04eb3a23408c18561dae6b0f32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503251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24479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проблем польового знімання з використанням сучасних геодезичних 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3" descr="4byCLKaAm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1059"/>
            <a:ext cx="5256584" cy="394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4213" y="2636838"/>
            <a:ext cx="8459787" cy="49371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uk-UA" sz="4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засідань наукового гуртка, на яких було заслухано </a:t>
            </a:r>
            <a:r>
              <a:rPr lang="uk-UA" sz="4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доповідей </a:t>
            </a:r>
            <a:r>
              <a:rPr lang="uk-UA" sz="40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-и членів на різноманітні теми в розрізі Плану роботи гуртка на 2017/18 навчальний рік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Грань</Template>
  <TotalTime>2425</TotalTime>
  <Words>594</Words>
  <Application>Microsoft Office PowerPoint</Application>
  <PresentationFormat>Экран (4:3)</PresentationFormat>
  <Paragraphs>56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HDOfficeLightV0</vt:lpstr>
      <vt:lpstr>Тема Office</vt:lpstr>
      <vt:lpstr>1_Тема Office</vt:lpstr>
      <vt:lpstr>Науковий гурток  «КАРТОГРАФІЧНЕ МОДЕЛЮВАННЯ ПРОБЛЕМ ПРИРОДОКОРИСТУВАННЯ»</vt:lpstr>
      <vt:lpstr>Мета гуртка</vt:lpstr>
      <vt:lpstr>Слайд 3</vt:lpstr>
      <vt:lpstr>План роботи гуртка “Картографічне моделювання проблем природокористування” на 2017-2018 н.р.</vt:lpstr>
      <vt:lpstr>Слайд 5</vt:lpstr>
      <vt:lpstr>У процесі роботи гуртківці працювали з новітніми електронними приладами</vt:lpstr>
      <vt:lpstr>Відвідування головного картографічного підприємства України – ДНВП “Картографія”,  ознайомлення з картографічною продукцією і процесом редагування тематичних карт</vt:lpstr>
      <vt:lpstr>Обговорення проблем польового знімання з використанням сучасних геодезичних інструментів</vt:lpstr>
      <vt:lpstr>Слайд 9</vt:lpstr>
      <vt:lpstr>У гуртка існує своя веб-сторінка, на якій міститься інформація про нього, а також розміщуються новини</vt:lpstr>
      <vt:lpstr>Слайд 11</vt:lpstr>
      <vt:lpstr>Слайд 12</vt:lpstr>
      <vt:lpstr>Опубліковано 15 тез та матеріалів доповідей членів гуртка у збірниках конференцій різних рангів. Підготовлено дві роботи на II тур Всеукраїнського конкурсу студентських наукових робіт</vt:lpstr>
      <vt:lpstr>Слайд 14</vt:lpstr>
      <vt:lpstr>Доповідь членів гуртка на Всеукраїнській конференції</vt:lpstr>
      <vt:lpstr>Заслуховування доповідей на гуртку</vt:lpstr>
      <vt:lpstr>Лілія Зуб – переможець II етапу Всеукраїнського конкурсу студентських наукових робіт з природничих, технічних та гуманітарних наук за напрямом «Геодезія та землеустрій»</vt:lpstr>
      <vt:lpstr>Вікторія Перепелиця – переможець 2-го туру Всеукраїнського конкурсу студентських наукових робіт в м. Переяслав-Хмельницький (2018 р).</vt:lpstr>
      <vt:lpstr>Оригінальні результати досліджень членів гуртка</vt:lpstr>
      <vt:lpstr>Слайд 20</vt:lpstr>
      <vt:lpstr>Слайд 21</vt:lpstr>
      <vt:lpstr>Серія картографічних моделей Фастівщини</vt:lpstr>
      <vt:lpstr>Результати досліджень по темі  «Моделювання ерозійних процесів» </vt:lpstr>
      <vt:lpstr>Стратегія розвитку студентського наукового гуртка:</vt:lpstr>
      <vt:lpstr>Слайд 25</vt:lpstr>
      <vt:lpstr>Слайд 26</vt:lpstr>
    </vt:vector>
  </TitlesOfParts>
  <Company>Нубіп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Науковий гурток «Картографічне моделювання проблем природокористування»</dc:title>
  <dc:creator>Катя</dc:creator>
  <cp:lastModifiedBy>Ivan</cp:lastModifiedBy>
  <cp:revision>150</cp:revision>
  <dcterms:created xsi:type="dcterms:W3CDTF">2012-05-16T13:25:05Z</dcterms:created>
  <dcterms:modified xsi:type="dcterms:W3CDTF">2018-05-10T12:19:11Z</dcterms:modified>
</cp:coreProperties>
</file>