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424" r:id="rId2"/>
    <p:sldId id="410" r:id="rId3"/>
    <p:sldId id="436" r:id="rId4"/>
    <p:sldId id="435" r:id="rId5"/>
    <p:sldId id="426" r:id="rId6"/>
    <p:sldId id="430" r:id="rId7"/>
    <p:sldId id="431" r:id="rId8"/>
    <p:sldId id="432" r:id="rId9"/>
    <p:sldId id="433" r:id="rId10"/>
    <p:sldId id="434" r:id="rId11"/>
    <p:sldId id="422" r:id="rId12"/>
    <p:sldId id="31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2B473FD6-B7C2-4907-8731-A40F875FC5D2}">
          <p14:sldIdLst>
            <p14:sldId id="424"/>
            <p14:sldId id="410"/>
            <p14:sldId id="436"/>
            <p14:sldId id="435"/>
            <p14:sldId id="426"/>
            <p14:sldId id="430"/>
            <p14:sldId id="431"/>
            <p14:sldId id="432"/>
            <p14:sldId id="433"/>
            <p14:sldId id="434"/>
            <p14:sldId id="422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8E3A-55AD-4D18-BFBC-2ECD84FE677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8EF8-A272-4630-A4BF-25A1F7C8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>
          <a:xfrm>
            <a:off x="193183" y="1867437"/>
            <a:ext cx="8718997" cy="3245476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THANK YOU </a:t>
            </a:r>
          </a:p>
          <a:p>
            <a:r>
              <a:rPr lang="en-US" sz="8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FOR WATCHING</a:t>
            </a:r>
            <a:endParaRPr lang="ru-RU" sz="80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12" descr="Картинки по запросу powerpoint background dark green 1024x7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Widescreen Wallpapers: Dark Green, (1920x1200 px, V.89) - QG.87 Wallpapers"/>
          <p:cNvSpPr>
            <a:spLocks noChangeAspect="1" noChangeArrowheads="1"/>
          </p:cNvSpPr>
          <p:nvPr/>
        </p:nvSpPr>
        <p:spPr bwMode="auto">
          <a:xfrm>
            <a:off x="307974" y="7937"/>
            <a:ext cx="4856453" cy="48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ctrTitle"/>
          </p:nvPr>
        </p:nvSpPr>
        <p:spPr>
          <a:xfrm>
            <a:off x="0" y="221356"/>
            <a:ext cx="9144000" cy="847590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</a:t>
            </a:r>
            <a:b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</a:t>
            </a:r>
            <a:r>
              <a:rPr lang="uk-UA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ічний</a:t>
            </a: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</a:t>
            </a:r>
            <a:b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глобальної економіки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ідзаголовок 5"/>
          <p:cNvSpPr txBox="1">
            <a:spLocks/>
          </p:cNvSpPr>
          <p:nvPr/>
        </p:nvSpPr>
        <p:spPr>
          <a:xfrm>
            <a:off x="155575" y="1346399"/>
            <a:ext cx="8756605" cy="521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uk-UA" alt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ЗВІТ </a:t>
            </a:r>
            <a:endParaRPr lang="en-US" alt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uk-UA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alt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студентського наукового </a:t>
            </a:r>
            <a:r>
              <a:rPr lang="uk-UA" alt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гуртка </a:t>
            </a:r>
            <a:endParaRPr lang="en-US" alt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uk-UA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alt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ru-RU" alt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uk-UA" alt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«ГЛОБАЛІЗАЦІЯ ТА ЄВРОПЕЙСЬКА ІНТЕГРАЦІЯ»</a:t>
            </a:r>
            <a:r>
              <a:rPr lang="uk-UA" alt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ru-RU" sz="28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141" y="4415796"/>
            <a:ext cx="42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alt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Керівник : </a:t>
            </a:r>
            <a:r>
              <a:rPr lang="uk-UA" alt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Сокур</a:t>
            </a:r>
            <a:r>
              <a:rPr lang="uk-UA" alt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Л.В. </a:t>
            </a:r>
          </a:p>
          <a:p>
            <a:pPr algn="ctr">
              <a:lnSpc>
                <a:spcPct val="200000"/>
              </a:lnSpc>
            </a:pPr>
            <a:r>
              <a:rPr lang="uk-UA" alt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Староста </a:t>
            </a:r>
            <a:r>
              <a:rPr lang="uk-UA" alt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Савчук Микола</a:t>
            </a:r>
            <a:endParaRPr lang="uk-UA" alt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 descr="Картинки по запросу powerpoint background dark green 1024x7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Widescreen Wallpapers: Dark Green, (1920x1200 px, V.89) - QG.87 Wallpapers"/>
          <p:cNvSpPr>
            <a:spLocks noChangeAspect="1" noChangeArrowheads="1"/>
          </p:cNvSpPr>
          <p:nvPr/>
        </p:nvSpPr>
        <p:spPr bwMode="auto">
          <a:xfrm>
            <a:off x="307974" y="7937"/>
            <a:ext cx="4856453" cy="48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693199"/>
            <a:ext cx="4249300" cy="30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4160" y="4317484"/>
            <a:ext cx="8879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19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березня</a:t>
            </a:r>
            <a:r>
              <a:rPr lang="ru-RU" sz="3200" b="1" i="1" dirty="0" smtClean="0">
                <a:solidFill>
                  <a:srgbClr val="FFFF00"/>
                </a:solidFill>
              </a:rPr>
              <a:t> 2019 року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Члени  </a:t>
            </a:r>
            <a:r>
              <a:rPr lang="ru-RU" dirty="0" err="1">
                <a:solidFill>
                  <a:srgbClr val="FFFF00"/>
                </a:solidFill>
              </a:rPr>
              <a:t>гуртка</a:t>
            </a:r>
            <a:r>
              <a:rPr lang="ru-RU" dirty="0">
                <a:solidFill>
                  <a:srgbClr val="FFFF00"/>
                </a:solidFill>
              </a:rPr>
              <a:t>   разом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своїм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керівником</a:t>
            </a:r>
            <a:r>
              <a:rPr lang="ru-RU" dirty="0">
                <a:solidFill>
                  <a:srgbClr val="FFFF00"/>
                </a:solidFill>
              </a:rPr>
              <a:t>  - </a:t>
            </a:r>
            <a:r>
              <a:rPr lang="ru-RU" b="1" dirty="0">
                <a:solidFill>
                  <a:srgbClr val="FFFF00"/>
                </a:solidFill>
              </a:rPr>
              <a:t>Богач Л .В.</a:t>
            </a:r>
            <a:endParaRPr lang="ru-RU" sz="1200" b="1" i="1" dirty="0" smtClean="0">
              <a:solidFill>
                <a:srgbClr val="FFFF00"/>
              </a:solidFill>
            </a:endParaRPr>
          </a:p>
          <a:p>
            <a:pPr algn="ctr" fontAlgn="base"/>
            <a:r>
              <a:rPr lang="ru-RU" dirty="0" err="1" smtClean="0">
                <a:solidFill>
                  <a:srgbClr val="FFFF00"/>
                </a:solidFill>
              </a:rPr>
              <a:t>відвідали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Музей </a:t>
            </a:r>
            <a:r>
              <a:rPr lang="ru-RU" b="1" dirty="0" err="1">
                <a:solidFill>
                  <a:srgbClr val="FFFF00"/>
                </a:solidFill>
              </a:rPr>
              <a:t>історії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Міністерства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закордонних</a:t>
            </a:r>
            <a:r>
              <a:rPr lang="ru-RU" b="1" dirty="0">
                <a:solidFill>
                  <a:srgbClr val="FFFF00"/>
                </a:solidFill>
              </a:rPr>
              <a:t> справ </a:t>
            </a:r>
            <a:r>
              <a:rPr lang="ru-RU" b="1" dirty="0" err="1" smtClean="0">
                <a:solidFill>
                  <a:srgbClr val="FFFF00"/>
                </a:solidFill>
              </a:rPr>
              <a:t>України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ctr" fontAlgn="base"/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 err="1">
                <a:solidFill>
                  <a:srgbClr val="FFFF00"/>
                </a:solidFill>
              </a:rPr>
              <a:t>Музеї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історії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української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дипломатичної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служби</a:t>
            </a:r>
            <a:r>
              <a:rPr lang="ru-RU" dirty="0">
                <a:solidFill>
                  <a:srgbClr val="FFFF00"/>
                </a:solidFill>
              </a:rPr>
              <a:t> при </a:t>
            </a:r>
            <a:r>
              <a:rPr lang="ru-RU" b="1" dirty="0">
                <a:solidFill>
                  <a:srgbClr val="FFFF00"/>
                </a:solidFill>
              </a:rPr>
              <a:t>МЗС </a:t>
            </a:r>
            <a:r>
              <a:rPr lang="ru-RU" b="1" dirty="0" err="1">
                <a:solidFill>
                  <a:srgbClr val="FFFF00"/>
                </a:solidFill>
              </a:rPr>
              <a:t>України</a:t>
            </a:r>
            <a:r>
              <a:rPr lang="ru-RU" dirty="0">
                <a:solidFill>
                  <a:srgbClr val="FFFF00"/>
                </a:solidFill>
              </a:rPr>
              <a:t> (з 2014 р.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переведений у </a:t>
            </a:r>
            <a:r>
              <a:rPr lang="ru-RU" dirty="0" err="1">
                <a:solidFill>
                  <a:srgbClr val="FFFF00"/>
                </a:solidFill>
              </a:rPr>
              <a:t>Дипломатичну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Академію</a:t>
            </a:r>
            <a:r>
              <a:rPr lang="ru-RU" dirty="0">
                <a:solidFill>
                  <a:srgbClr val="FFFF00"/>
                </a:solidFill>
              </a:rPr>
              <a:t>), </a:t>
            </a:r>
            <a:r>
              <a:rPr lang="ru-RU" dirty="0" err="1">
                <a:solidFill>
                  <a:srgbClr val="FFFF00"/>
                </a:solidFill>
              </a:rPr>
              <a:t>студенти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ознайомитись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бурхливою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історією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зародження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становлення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української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дипломатичної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служби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її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успіхами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міжнародній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арені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біографіями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дипломатичних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представників</a:t>
            </a:r>
            <a:r>
              <a:rPr lang="ru-RU" dirty="0">
                <a:solidFill>
                  <a:srgbClr val="FFFF00"/>
                </a:solidFill>
              </a:rPr>
              <a:t> ХХ ст.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s://nubip.edu.ua/sites/default/files/u295/20190319_14431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203200"/>
            <a:ext cx="434848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nubip.edu.ua/sites/default/files/u295/20190319_145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62" y="550922"/>
            <a:ext cx="4629917" cy="34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34046" y="1223991"/>
            <a:ext cx="867590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Участь у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74-й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науково-практичній студентській конференції: «Концептуальні засади збалансованого розвитку аграрного сектору економіки </a:t>
            </a:r>
            <a:r>
              <a:rPr lang="uk-UA" sz="2400" i="1" dirty="0">
                <a:solidFill>
                  <a:srgbClr val="FFFF00"/>
                </a:solidFill>
                <a:latin typeface="+mj-lt"/>
              </a:rPr>
              <a:t>У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країни»;</a:t>
            </a:r>
            <a:endParaRPr lang="ru-RU" sz="2400" i="1" dirty="0" smtClean="0">
              <a:solidFill>
                <a:srgbClr val="FFFF00"/>
              </a:solidFill>
              <a:latin typeface="+mj-lt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Проведення засідання круглого столу на тему: «Внутрішні й зовнішні аспекти євроінтеграційної політики </a:t>
            </a:r>
            <a:r>
              <a:rPr lang="uk-UA" sz="2400" i="1" dirty="0">
                <a:solidFill>
                  <a:srgbClr val="FFFF00"/>
                </a:solidFill>
                <a:latin typeface="+mj-lt"/>
              </a:rPr>
              <a:t>У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країни»</a:t>
            </a:r>
            <a:endParaRPr lang="ru-RU" sz="2400" i="1" dirty="0" smtClean="0">
              <a:solidFill>
                <a:srgbClr val="FFFF00"/>
              </a:solidFill>
              <a:latin typeface="+mj-lt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Відвідування XІІ Міжнародної агропромислової виставки «</a:t>
            </a:r>
            <a:r>
              <a:rPr lang="uk-UA" sz="2400" i="1" dirty="0" err="1" smtClean="0">
                <a:solidFill>
                  <a:srgbClr val="FFFF00"/>
                </a:solidFill>
                <a:latin typeface="+mj-lt"/>
              </a:rPr>
              <a:t>Агрофорум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2020»,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листопад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2020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року</a:t>
            </a:r>
            <a:endParaRPr lang="ru-RU" sz="2400" i="1" dirty="0" smtClean="0">
              <a:solidFill>
                <a:srgbClr val="FFFF00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Відвідування міжнародної виставки інноваційного агровиробництва та комплексного розвитку аграрного бізнесу «</a:t>
            </a:r>
            <a:r>
              <a:rPr lang="uk-UA" sz="2400" i="1" dirty="0" err="1" smtClean="0">
                <a:solidFill>
                  <a:srgbClr val="FFFF00"/>
                </a:solidFill>
                <a:latin typeface="+mj-lt"/>
              </a:rPr>
              <a:t>Інтерагрокомплекс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», жовтень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2020 </a:t>
            </a: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року </a:t>
            </a:r>
            <a:endParaRPr lang="ru-RU" sz="2400" i="1" dirty="0" smtClean="0">
              <a:solidFill>
                <a:srgbClr val="FFFF00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400" i="1" dirty="0" smtClean="0">
                <a:solidFill>
                  <a:srgbClr val="FFFF00"/>
                </a:solidFill>
                <a:latin typeface="+mj-lt"/>
              </a:rPr>
              <a:t>Проведення тематичних семінарів циклу: «Конкурентоспроможність аграрного сектору в умовах функціонування зони вільної торгівлі з ЄС»</a:t>
            </a:r>
            <a:endParaRPr lang="ru-RU" sz="2400" i="1" dirty="0" smtClean="0">
              <a:solidFill>
                <a:srgbClr val="FFFF00"/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ru-RU" altLang="uk-UA" sz="2800" i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altLang="uk-UA" sz="2800" i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" y="467360"/>
            <a:ext cx="739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ПЛАН РОБОТИ ГУРТКІВ НА 2019-2020 РР.</a:t>
            </a:r>
          </a:p>
        </p:txBody>
      </p:sp>
    </p:spTree>
    <p:extLst>
      <p:ext uri="{BB962C8B-B14F-4D97-AF65-F5344CB8AC3E}">
        <p14:creationId xmlns:p14="http://schemas.microsoft.com/office/powerpoint/2010/main" val="26432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мятая бума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629" y="1899781"/>
            <a:ext cx="76635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 smtClean="0"/>
              <a:t>ДЯКУЮ </a:t>
            </a:r>
          </a:p>
          <a:p>
            <a:pPr algn="ctr"/>
            <a:r>
              <a:rPr lang="uk-UA" sz="9600" dirty="0" smtClean="0"/>
              <a:t>ЗА УВАГУ 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0829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988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07975" y="2442755"/>
            <a:ext cx="8836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solidFill>
                  <a:srgbClr val="FFFF00"/>
                </a:solidFill>
              </a:rPr>
              <a:t>Мета наукового гуртка «Глобалізація та європейська інтеграція» полягає у розвитку творчих здібностей студентів з метою набуття ними фахових (професійних), особистісних компетенцій, а також досвіду одержання </a:t>
            </a:r>
            <a:r>
              <a:rPr lang="uk-UA" sz="2000" i="1" dirty="0" smtClean="0">
                <a:solidFill>
                  <a:srgbClr val="FFFF00"/>
                </a:solidFill>
              </a:rPr>
              <a:t>знань </a:t>
            </a:r>
            <a:r>
              <a:rPr lang="uk-UA" sz="2000" i="1" dirty="0">
                <a:solidFill>
                  <a:srgbClr val="FFFF00"/>
                </a:solidFill>
              </a:rPr>
              <a:t>та умінь через дослідження. Наукові дослідження гуртка здійснюються виходячи із сучасних проблем формування глобального економічного простору та зорієнтовані на вивчення тенденцій розвитку сільського господарства як однієї з основних галузей економіки України, та відображають історичні аспекти європейської інтеграції, політику євроінтеграції в епоху глобалізації, інституційні реформи як складові євроінтеграційних процесів, окремі правові аспекти Європейських Спільнот та Європейського Союзу і деякі прояви європеїзації в сучасних міжнародних відносинах. 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2" name="AutoShape 2" descr="ÐÐ°ÑÑÐ¸Ð½ÐºÐ¸ Ð¿Ð¾ Ð·Ð°Ð¿ÑÐ¾ÑÑ Ð³Ð»Ð¾Ð±Ð°Ð»Ð¸Ð·Ð°Ñ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³Ð»Ð¾Ð±Ð°Ð»Ð¸Ð·Ð°ÑÐ¸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Ð°ÑÑÐ¸Ð½ÐºÐ¸ Ð¿Ð¾ Ð·Ð°Ð¿ÑÐ¾ÑÑ Ð³Ð»Ð¾Ð±Ð°Ð»Ð¸Ð·Ð°Ñ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25" y="160338"/>
            <a:ext cx="5838424" cy="20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06679" y="457201"/>
            <a:ext cx="893064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Основними завданнями гуртка є: </a:t>
            </a:r>
            <a:endParaRPr lang="uk-UA" sz="3600" b="1" dirty="0" smtClean="0">
              <a:solidFill>
                <a:srgbClr val="FFFF00"/>
              </a:solidFill>
            </a:endParaRPr>
          </a:p>
          <a:p>
            <a:pPr algn="ctr"/>
            <a:endParaRPr lang="uk-UA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uk-UA" sz="2400" dirty="0">
                <a:solidFill>
                  <a:srgbClr val="FFFF00"/>
                </a:solidFill>
              </a:rPr>
              <a:t>- сформувати стійкій інтерес до пошукової і дослідницької діяльності у галузі </a:t>
            </a:r>
            <a:r>
              <a:rPr lang="uk-UA" sz="2400" dirty="0" smtClean="0">
                <a:solidFill>
                  <a:srgbClr val="FFFF00"/>
                </a:solidFill>
              </a:rPr>
              <a:t>глобальної економіки</a:t>
            </a:r>
            <a:r>
              <a:rPr lang="uk-UA" sz="2400" dirty="0">
                <a:solidFill>
                  <a:srgbClr val="FFFF00"/>
                </a:solidFill>
              </a:rPr>
              <a:t>; 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uk-UA" sz="2400" dirty="0">
                <a:solidFill>
                  <a:srgbClr val="FFFF00"/>
                </a:solidFill>
              </a:rPr>
              <a:t>- ознайомитися з поняттями науково-дослідницької діяльності; 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uk-UA" sz="2400" dirty="0">
                <a:solidFill>
                  <a:srgbClr val="FFFF00"/>
                </a:solidFill>
              </a:rPr>
              <a:t>- сформувати вміння проводити науково-дослідницьку роботу у </a:t>
            </a:r>
            <a:r>
              <a:rPr lang="uk-UA" sz="2400" dirty="0" smtClean="0">
                <a:solidFill>
                  <a:srgbClr val="FFFF00"/>
                </a:solidFill>
              </a:rPr>
              <a:t>глобальній економіці; 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uk-UA" sz="2400" dirty="0">
                <a:solidFill>
                  <a:srgbClr val="FFFF00"/>
                </a:solidFill>
              </a:rPr>
              <a:t>- сформувати навички роботи з науковою економічною інформацією та основними засобами її аналізу і систематизації; 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uk-UA" sz="2400" dirty="0">
                <a:solidFill>
                  <a:srgbClr val="FFFF00"/>
                </a:solidFill>
              </a:rPr>
              <a:t>- розвивати вміння оперувати науковими знаннями, законами, теоріями, фактичним матеріалом і методикою досліджень в економічній галузі; 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uk-UA" sz="2400" dirty="0">
                <a:solidFill>
                  <a:srgbClr val="FFFF00"/>
                </a:solidFill>
              </a:rPr>
              <a:t>- сприяти розвитку самостійного, творчого мислення, вміння використовувати отримані знання на практиці; 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2" name="AutoShape 2" descr="ÐÐ°ÑÑÐ¸Ð½ÐºÐ¸ Ð¿Ð¾ Ð·Ð°Ð¿ÑÐ¾ÑÑ Ð³Ð»Ð¾Ð±Ð°Ð»Ð¸Ð·Ð°Ñ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³Ð»Ð¾Ð±Ð°Ð»Ð¸Ð·Ð°ÑÐ¸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0" y="4684097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26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вересня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2019 </a:t>
            </a:r>
            <a:r>
              <a:rPr lang="ru-RU" sz="3200" b="1" i="1" dirty="0" smtClean="0">
                <a:solidFill>
                  <a:srgbClr val="FFFF00"/>
                </a:solidFill>
              </a:rPr>
              <a:t>року</a:t>
            </a:r>
          </a:p>
          <a:p>
            <a:pPr algn="ctr"/>
            <a:endParaRPr lang="ru-RU" b="1" i="1" dirty="0">
              <a:solidFill>
                <a:srgbClr val="FFFF00"/>
              </a:solidFill>
            </a:endParaRPr>
          </a:p>
          <a:p>
            <a:pPr algn="ctr"/>
            <a:r>
              <a:rPr lang="ru-RU" sz="2000" dirty="0" err="1">
                <a:solidFill>
                  <a:srgbClr val="FFFF00"/>
                </a:solidFill>
              </a:rPr>
              <a:t>Традиційною</a:t>
            </a:r>
            <a:r>
              <a:rPr lang="ru-RU" sz="2000" dirty="0">
                <a:solidFill>
                  <a:srgbClr val="FFFF00"/>
                </a:solidFill>
              </a:rPr>
              <a:t> стала </a:t>
            </a:r>
            <a:r>
              <a:rPr lang="ru-RU" sz="2000" dirty="0" err="1">
                <a:solidFill>
                  <a:srgbClr val="FFFF00"/>
                </a:solidFill>
              </a:rPr>
              <a:t>екскурсія</a:t>
            </a:r>
            <a:r>
              <a:rPr lang="ru-RU" sz="2000" dirty="0">
                <a:solidFill>
                  <a:srgbClr val="FFFF00"/>
                </a:solidFill>
              </a:rPr>
              <a:t> до </a:t>
            </a:r>
            <a:r>
              <a:rPr lang="ru-RU" sz="2000" dirty="0" err="1">
                <a:solidFill>
                  <a:srgbClr val="FFFF00"/>
                </a:solidFill>
              </a:rPr>
              <a:t>Верховної</a:t>
            </a:r>
            <a:r>
              <a:rPr lang="ru-RU" sz="2000" dirty="0">
                <a:solidFill>
                  <a:srgbClr val="FFFF00"/>
                </a:solidFill>
              </a:rPr>
              <a:t> Ради </a:t>
            </a:r>
            <a:r>
              <a:rPr lang="ru-RU" sz="2000" dirty="0" err="1">
                <a:solidFill>
                  <a:srgbClr val="FFFF00"/>
                </a:solidFill>
              </a:rPr>
              <a:t>України</a:t>
            </a:r>
            <a:r>
              <a:rPr lang="ru-RU" sz="2000" dirty="0">
                <a:solidFill>
                  <a:srgbClr val="FFFF00"/>
                </a:solidFill>
              </a:rPr>
              <a:t>, яка проводиться в рамках </a:t>
            </a:r>
            <a:r>
              <a:rPr lang="ru-RU" sz="2000" dirty="0" err="1">
                <a:solidFill>
                  <a:srgbClr val="FFFF00"/>
                </a:solidFill>
              </a:rPr>
              <a:t>гуртка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кафедри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глобальної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економіки</a:t>
            </a:r>
            <a:r>
              <a:rPr lang="ru-RU" sz="2000" dirty="0">
                <a:solidFill>
                  <a:srgbClr val="FFFF00"/>
                </a:solidFill>
              </a:rPr>
              <a:t> «</a:t>
            </a:r>
            <a:r>
              <a:rPr lang="ru-RU" sz="2000" dirty="0" err="1">
                <a:solidFill>
                  <a:srgbClr val="FFFF00"/>
                </a:solidFill>
              </a:rPr>
              <a:t>Глобалізація</a:t>
            </a:r>
            <a:r>
              <a:rPr lang="ru-RU" sz="2000" dirty="0">
                <a:solidFill>
                  <a:srgbClr val="FFFF00"/>
                </a:solidFill>
              </a:rPr>
              <a:t> та </a:t>
            </a:r>
            <a:r>
              <a:rPr lang="ru-RU" sz="2000" dirty="0" err="1">
                <a:solidFill>
                  <a:srgbClr val="FFFF00"/>
                </a:solidFill>
              </a:rPr>
              <a:t>європейська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інтеграція</a:t>
            </a:r>
            <a:r>
              <a:rPr lang="ru-RU" sz="2000" dirty="0">
                <a:solidFill>
                  <a:srgbClr val="FFFF00"/>
                </a:solidFill>
              </a:rPr>
              <a:t>». </a:t>
            </a:r>
            <a:r>
              <a:rPr lang="ru-RU" sz="2000" dirty="0" err="1" smtClean="0">
                <a:solidFill>
                  <a:srgbClr val="FFFF00"/>
                </a:solidFill>
              </a:rPr>
              <a:t>Цього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річ</a:t>
            </a:r>
            <a:r>
              <a:rPr lang="ru-RU" sz="2000" dirty="0">
                <a:solidFill>
                  <a:srgbClr val="FFFF00"/>
                </a:solidFill>
              </a:rPr>
              <a:t>, 26 </a:t>
            </a:r>
            <a:r>
              <a:rPr lang="ru-RU" sz="2000" dirty="0" err="1" smtClean="0">
                <a:solidFill>
                  <a:srgbClr val="FFFF00"/>
                </a:solidFill>
              </a:rPr>
              <a:t>вересня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студенти</a:t>
            </a:r>
            <a:r>
              <a:rPr lang="ru-RU" sz="2000" dirty="0">
                <a:solidFill>
                  <a:srgbClr val="FFFF00"/>
                </a:solidFill>
              </a:rPr>
              <a:t>-члени </a:t>
            </a:r>
            <a:r>
              <a:rPr lang="ru-RU" sz="2000" dirty="0" err="1" smtClean="0">
                <a:solidFill>
                  <a:srgbClr val="FFFF00"/>
                </a:solidFill>
              </a:rPr>
              <a:t>гуртка</a:t>
            </a:r>
            <a:r>
              <a:rPr lang="ru-RU" sz="2000" dirty="0" smtClean="0">
                <a:solidFill>
                  <a:srgbClr val="FFFF00"/>
                </a:solidFill>
              </a:rPr>
              <a:t> в</a:t>
            </a:r>
            <a:r>
              <a:rPr lang="uk-UA" sz="2000" dirty="0" err="1" smtClean="0">
                <a:solidFill>
                  <a:srgbClr val="FFFF00"/>
                </a:solidFill>
              </a:rPr>
              <a:t>ідвідали</a:t>
            </a:r>
            <a:endParaRPr lang="ru-RU" b="1" i="1" dirty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Сесійний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будинок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Верховної</a:t>
            </a:r>
            <a:r>
              <a:rPr lang="ru-RU" sz="2000" dirty="0">
                <a:solidFill>
                  <a:srgbClr val="FFFF00"/>
                </a:solidFill>
              </a:rPr>
              <a:t> Ради </a:t>
            </a:r>
            <a:r>
              <a:rPr lang="ru-RU" sz="2000" dirty="0" err="1">
                <a:solidFill>
                  <a:srgbClr val="FFFF00"/>
                </a:solidFill>
              </a:rPr>
              <a:t>України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s://nubip.edu.ua/sites/default/files/u295/image-0-02-04-0be55f10656e894adc939465b2301963c50104f646a4a7abaddc496e0a9f15e6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2" b="2416"/>
          <a:stretch/>
        </p:blipFill>
        <p:spPr bwMode="auto">
          <a:xfrm>
            <a:off x="1273215" y="92598"/>
            <a:ext cx="6539696" cy="44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0" y="4166653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</a:rPr>
              <a:t>12 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uk-UA" sz="3200" b="1" i="1" dirty="0" smtClean="0">
                <a:solidFill>
                  <a:srgbClr val="FFFF00"/>
                </a:solidFill>
              </a:rPr>
              <a:t>жовтня </a:t>
            </a:r>
            <a:r>
              <a:rPr lang="ru-RU" sz="3200" b="1" i="1" dirty="0" smtClean="0">
                <a:solidFill>
                  <a:srgbClr val="FFFF00"/>
                </a:solidFill>
              </a:rPr>
              <a:t>2019 </a:t>
            </a:r>
            <a:r>
              <a:rPr lang="ru-RU" sz="3200" b="1" i="1" dirty="0" smtClean="0">
                <a:solidFill>
                  <a:srgbClr val="FFFF00"/>
                </a:solidFill>
              </a:rPr>
              <a:t>року</a:t>
            </a:r>
          </a:p>
          <a:p>
            <a:pPr algn="ctr"/>
            <a:endParaRPr lang="ru-RU" b="1" i="1" dirty="0">
              <a:solidFill>
                <a:srgbClr val="FFFF00"/>
              </a:solidFill>
            </a:endParaRPr>
          </a:p>
          <a:p>
            <a:pPr algn="ctr"/>
            <a:r>
              <a:rPr lang="ru-RU" dirty="0">
                <a:solidFill>
                  <a:srgbClr val="FFFF00"/>
                </a:solidFill>
              </a:rPr>
              <a:t>На </a:t>
            </a:r>
            <a:r>
              <a:rPr lang="ru-RU" dirty="0" err="1">
                <a:solidFill>
                  <a:srgbClr val="FFFF00"/>
                </a:solidFill>
              </a:rPr>
              <a:t>кафедрі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глобальної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економіки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економічного</a:t>
            </a:r>
            <a:r>
              <a:rPr lang="ru-RU" dirty="0">
                <a:solidFill>
                  <a:srgbClr val="FFFF00"/>
                </a:solidFill>
              </a:rPr>
              <a:t> факультету </a:t>
            </a:r>
            <a:r>
              <a:rPr lang="ru-RU" dirty="0" err="1">
                <a:solidFill>
                  <a:srgbClr val="FFFF00"/>
                </a:solidFill>
              </a:rPr>
              <a:t>НУБіП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України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було</a:t>
            </a:r>
            <a:r>
              <a:rPr lang="ru-RU" dirty="0" smtClean="0">
                <a:solidFill>
                  <a:srgbClr val="FFFF00"/>
                </a:solidFill>
              </a:rPr>
              <a:t> проведено </a:t>
            </a:r>
            <a:r>
              <a:rPr lang="ru-RU" dirty="0">
                <a:solidFill>
                  <a:srgbClr val="FFFF00"/>
                </a:solidFill>
              </a:rPr>
              <a:t>спецкурс </a:t>
            </a:r>
            <a:r>
              <a:rPr lang="ru-RU" b="1" dirty="0">
                <a:solidFill>
                  <a:srgbClr val="FFFF00"/>
                </a:solidFill>
              </a:rPr>
              <a:t>«</a:t>
            </a:r>
            <a:r>
              <a:rPr lang="en-US" b="1" dirty="0">
                <a:solidFill>
                  <a:srgbClr val="FFFF00"/>
                </a:solidFill>
              </a:rPr>
              <a:t>AGMEMOD </a:t>
            </a:r>
            <a:r>
              <a:rPr lang="ru-RU" b="1" dirty="0" err="1">
                <a:solidFill>
                  <a:srgbClr val="FFFF00"/>
                </a:solidFill>
              </a:rPr>
              <a:t>економічна</a:t>
            </a:r>
            <a:r>
              <a:rPr lang="ru-RU" b="1" dirty="0">
                <a:solidFill>
                  <a:srgbClr val="FFFF00"/>
                </a:solidFill>
              </a:rPr>
              <a:t> модель </a:t>
            </a:r>
            <a:r>
              <a:rPr lang="ru-RU" b="1" dirty="0" err="1">
                <a:solidFill>
                  <a:srgbClr val="FFFF00"/>
                </a:solidFill>
              </a:rPr>
              <a:t>часткової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рівноваги</a:t>
            </a:r>
            <a:r>
              <a:rPr lang="ru-RU" b="1" dirty="0">
                <a:solidFill>
                  <a:srgbClr val="FFFF00"/>
                </a:solidFill>
              </a:rPr>
              <a:t> для аграрного сектору»</a:t>
            </a:r>
            <a:r>
              <a:rPr lang="ru-RU" dirty="0">
                <a:solidFill>
                  <a:srgbClr val="FFFF00"/>
                </a:solidFill>
              </a:rPr>
              <a:t>, яку </a:t>
            </a:r>
            <a:r>
              <a:rPr lang="ru-RU" dirty="0" err="1">
                <a:solidFill>
                  <a:srgbClr val="FFFF00"/>
                </a:solidFill>
              </a:rPr>
              <a:t>відвідали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студенти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- члени </a:t>
            </a:r>
            <a:r>
              <a:rPr lang="ru-RU" dirty="0" err="1">
                <a:solidFill>
                  <a:srgbClr val="FFFF00"/>
                </a:solidFill>
              </a:rPr>
              <a:t>гуртка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"</a:t>
            </a:r>
            <a:r>
              <a:rPr lang="ru-RU" b="1" dirty="0" err="1">
                <a:solidFill>
                  <a:srgbClr val="FFFF00"/>
                </a:solidFill>
              </a:rPr>
              <a:t>Глобалізація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європейська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інтеграція</a:t>
            </a:r>
            <a:r>
              <a:rPr lang="ru-RU" b="1" dirty="0">
                <a:solidFill>
                  <a:srgbClr val="FFFF00"/>
                </a:solidFill>
              </a:rPr>
              <a:t>"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Лектори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курсу – </a:t>
            </a:r>
            <a:r>
              <a:rPr lang="ru-RU" b="1" dirty="0" err="1">
                <a:solidFill>
                  <a:srgbClr val="FFFF00"/>
                </a:solidFill>
              </a:rPr>
              <a:t>Гераймович</a:t>
            </a:r>
            <a:r>
              <a:rPr lang="ru-RU" b="1" dirty="0">
                <a:solidFill>
                  <a:srgbClr val="FFFF00"/>
                </a:solidFill>
              </a:rPr>
              <a:t> В. Л., Богач Л. В., Павленко М. М.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наголосили</a:t>
            </a:r>
            <a:r>
              <a:rPr lang="ru-RU" dirty="0">
                <a:solidFill>
                  <a:srgbClr val="FFFF00"/>
                </a:solidFill>
              </a:rPr>
              <a:t> про </a:t>
            </a:r>
            <a:r>
              <a:rPr lang="ru-RU" dirty="0" err="1">
                <a:solidFill>
                  <a:srgbClr val="FFFF00"/>
                </a:solidFill>
              </a:rPr>
              <a:t>важливість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застосування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сучасних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методів</a:t>
            </a:r>
            <a:r>
              <a:rPr lang="ru-RU" dirty="0">
                <a:solidFill>
                  <a:srgbClr val="FFFF00"/>
                </a:solidFill>
              </a:rPr>
              <a:t> при </a:t>
            </a:r>
            <a:r>
              <a:rPr lang="ru-RU" dirty="0" err="1">
                <a:solidFill>
                  <a:srgbClr val="FFFF00"/>
                </a:solidFill>
              </a:rPr>
              <a:t>моделюванні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прогнозуванні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економічних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процесів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дозволить </a:t>
            </a:r>
            <a:r>
              <a:rPr lang="ru-RU" dirty="0" err="1">
                <a:solidFill>
                  <a:srgbClr val="FFFF00"/>
                </a:solidFill>
              </a:rPr>
              <a:t>підвищувати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якість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дослідницьких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робіт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всіх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рівнях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nubip.edu.ua/sites/default/files/u295/31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4541"/>
          <a:stretch/>
        </p:blipFill>
        <p:spPr bwMode="auto">
          <a:xfrm>
            <a:off x="1269980" y="63788"/>
            <a:ext cx="6604040" cy="410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1760" y="4237692"/>
            <a:ext cx="8879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19</a:t>
            </a:r>
            <a:r>
              <a:rPr lang="ru-RU" sz="3200" b="1" i="1" dirty="0" smtClean="0">
                <a:solidFill>
                  <a:srgbClr val="FFFF00"/>
                </a:solidFill>
              </a:rPr>
              <a:t> лютого</a:t>
            </a:r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2019 року</a:t>
            </a:r>
          </a:p>
          <a:p>
            <a:pPr algn="ctr"/>
            <a:endParaRPr lang="ru-RU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 smtClean="0">
                <a:solidFill>
                  <a:srgbClr val="FFFF00"/>
                </a:solidFill>
              </a:rPr>
              <a:t>студенти</a:t>
            </a:r>
            <a:r>
              <a:rPr lang="ru-RU" dirty="0" smtClean="0">
                <a:solidFill>
                  <a:srgbClr val="FFFF00"/>
                </a:solidFill>
              </a:rPr>
              <a:t> - члени </a:t>
            </a:r>
            <a:r>
              <a:rPr lang="ru-RU" dirty="0" err="1" smtClean="0">
                <a:solidFill>
                  <a:srgbClr val="FFFF00"/>
                </a:solidFill>
              </a:rPr>
              <a:t>гуртка</a:t>
            </a:r>
            <a:r>
              <a:rPr lang="ru-RU" dirty="0" smtClean="0">
                <a:solidFill>
                  <a:srgbClr val="FFFF00"/>
                </a:solidFill>
              </a:rPr>
              <a:t>  «</a:t>
            </a:r>
            <a:r>
              <a:rPr lang="ru-RU" dirty="0" err="1">
                <a:solidFill>
                  <a:srgbClr val="FFFF00"/>
                </a:solidFill>
              </a:rPr>
              <a:t>Глобалізація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європейська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інтеграція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 err="1">
                <a:solidFill>
                  <a:srgbClr val="FFFF00"/>
                </a:solidFill>
              </a:rPr>
              <a:t>кафедри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глобальної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економіки</a:t>
            </a:r>
            <a:r>
              <a:rPr lang="ru-RU" dirty="0">
                <a:solidFill>
                  <a:srgbClr val="FFFF00"/>
                </a:solidFill>
              </a:rPr>
              <a:t> разом з </a:t>
            </a:r>
            <a:r>
              <a:rPr lang="ru-RU" dirty="0" err="1" smtClean="0">
                <a:solidFill>
                  <a:srgbClr val="FFFF00"/>
                </a:solidFill>
              </a:rPr>
              <a:t>керівником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Богач Л.В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відвідали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музей </a:t>
            </a:r>
            <a:r>
              <a:rPr lang="ru-RU" b="1" dirty="0" err="1">
                <a:solidFill>
                  <a:srgbClr val="FFFF00"/>
                </a:solidFill>
              </a:rPr>
              <a:t>історії</a:t>
            </a:r>
            <a:r>
              <a:rPr lang="ru-RU" b="1" dirty="0">
                <a:solidFill>
                  <a:srgbClr val="FFFF00"/>
                </a:solidFill>
              </a:rPr>
              <a:t> НУБІП </a:t>
            </a:r>
            <a:r>
              <a:rPr lang="ru-RU" b="1" dirty="0" err="1">
                <a:solidFill>
                  <a:srgbClr val="FFFF00"/>
                </a:solidFill>
              </a:rPr>
              <a:t>України</a:t>
            </a:r>
            <a:r>
              <a:rPr lang="ru-RU" dirty="0">
                <a:solidFill>
                  <a:srgbClr val="FFFF00"/>
                </a:solidFill>
              </a:rPr>
              <a:t>, де </a:t>
            </a:r>
            <a:r>
              <a:rPr lang="ru-RU" dirty="0" err="1">
                <a:solidFill>
                  <a:srgbClr val="FFFF00"/>
                </a:solidFill>
              </a:rPr>
              <a:t>ознайомилися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лише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історією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виникнення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університету</a:t>
            </a:r>
            <a:r>
              <a:rPr lang="ru-RU" dirty="0">
                <a:solidFill>
                  <a:srgbClr val="FFFF00"/>
                </a:solidFill>
              </a:rPr>
              <a:t>, а й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становленням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сільського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господарства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теренах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України</a:t>
            </a:r>
            <a:r>
              <a:rPr lang="ru-RU" dirty="0">
                <a:solidFill>
                  <a:srgbClr val="FFFF00"/>
                </a:solidFill>
              </a:rPr>
              <a:t> – з </a:t>
            </a:r>
            <a:r>
              <a:rPr lang="ru-RU" dirty="0" err="1">
                <a:solidFill>
                  <a:srgbClr val="FFFF00"/>
                </a:solidFill>
              </a:rPr>
              <a:t>доби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неоліту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починаючи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трипільської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культури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s://nubip.edu.ua/sites/default/files/u295/img-1cae7804c73b20679218e96bf5399288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" y="76200"/>
            <a:ext cx="7620000" cy="40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4160" y="4338320"/>
            <a:ext cx="88798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21</a:t>
            </a:r>
            <a:r>
              <a:rPr lang="ru-RU" sz="3200" b="1" i="1" dirty="0" smtClean="0">
                <a:solidFill>
                  <a:srgbClr val="FFFF00"/>
                </a:solidFill>
              </a:rPr>
              <a:t> лютого</a:t>
            </a:r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</a:rPr>
              <a:t>2019 року</a:t>
            </a:r>
          </a:p>
          <a:p>
            <a:pPr algn="ctr"/>
            <a:endParaRPr lang="ru-RU" sz="12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Студенти</a:t>
            </a:r>
            <a:r>
              <a:rPr lang="ru-RU" dirty="0" smtClean="0">
                <a:solidFill>
                  <a:srgbClr val="FFFF00"/>
                </a:solidFill>
              </a:rPr>
              <a:t> - члени </a:t>
            </a:r>
            <a:r>
              <a:rPr lang="ru-RU" dirty="0" err="1" smtClean="0">
                <a:solidFill>
                  <a:srgbClr val="FFFF00"/>
                </a:solidFill>
              </a:rPr>
              <a:t>гуртка</a:t>
            </a:r>
            <a:r>
              <a:rPr lang="ru-RU" dirty="0">
                <a:solidFill>
                  <a:srgbClr val="FFFF00"/>
                </a:solidFill>
              </a:rPr>
              <a:t>  </a:t>
            </a:r>
            <a:r>
              <a:rPr lang="ru-RU" dirty="0" err="1">
                <a:solidFill>
                  <a:srgbClr val="FFFF00"/>
                </a:solidFill>
              </a:rPr>
              <a:t>відвідали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 err="1">
                <a:solidFill>
                  <a:srgbClr val="FFFF00"/>
                </a:solidFill>
              </a:rPr>
              <a:t>Міжнародну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виставку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ефективного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тваринництва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птахівництва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en-US" b="1" dirty="0">
                <a:solidFill>
                  <a:srgbClr val="FFFF00"/>
                </a:solidFill>
              </a:rPr>
              <a:t>AGRO ANIMAL SHOW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uk-UA" b="1" dirty="0">
              <a:solidFill>
                <a:srgbClr val="FFFF00"/>
              </a:solidFill>
            </a:endParaRPr>
          </a:p>
          <a:p>
            <a:pPr algn="ctr"/>
            <a:r>
              <a:rPr lang="ru-RU" dirty="0" err="1">
                <a:solidFill>
                  <a:srgbClr val="FFFF00"/>
                </a:solidFill>
              </a:rPr>
              <a:t>Студентство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познойомилось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представниками</a:t>
            </a:r>
            <a:r>
              <a:rPr lang="ru-RU" dirty="0">
                <a:solidFill>
                  <a:srgbClr val="FFFF00"/>
                </a:solidFill>
              </a:rPr>
              <a:t> ряду </a:t>
            </a:r>
            <a:r>
              <a:rPr lang="ru-RU" dirty="0" err="1">
                <a:solidFill>
                  <a:srgbClr val="FFFF00"/>
                </a:solidFill>
              </a:rPr>
              <a:t>різних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компаній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відомі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тільки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Україні</a:t>
            </a:r>
            <a:r>
              <a:rPr lang="ru-RU" dirty="0">
                <a:solidFill>
                  <a:srgbClr val="FFFF00"/>
                </a:solidFill>
              </a:rPr>
              <a:t>, а й в </a:t>
            </a:r>
            <a:r>
              <a:rPr lang="ru-RU" dirty="0" err="1">
                <a:solidFill>
                  <a:srgbClr val="FFFF00"/>
                </a:solidFill>
              </a:rPr>
              <a:t>усьому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світі</a:t>
            </a:r>
            <a:r>
              <a:rPr lang="ru-RU" dirty="0">
                <a:solidFill>
                  <a:srgbClr val="FFFF00"/>
                </a:solidFill>
              </a:rPr>
              <a:t>. На </a:t>
            </a:r>
            <a:r>
              <a:rPr lang="ru-RU" dirty="0" err="1">
                <a:solidFill>
                  <a:srgbClr val="FFFF00"/>
                </a:solidFill>
              </a:rPr>
              <a:t>виставці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була</a:t>
            </a:r>
            <a:r>
              <a:rPr lang="ru-RU" dirty="0">
                <a:solidFill>
                  <a:srgbClr val="FFFF00"/>
                </a:solidFill>
              </a:rPr>
              <a:t> представлена </a:t>
            </a:r>
            <a:r>
              <a:rPr lang="ru-RU" dirty="0" err="1">
                <a:solidFill>
                  <a:srgbClr val="FFFF00"/>
                </a:solidFill>
              </a:rPr>
              <a:t>техніка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обладнання</a:t>
            </a:r>
            <a:r>
              <a:rPr lang="ru-RU" dirty="0">
                <a:solidFill>
                  <a:srgbClr val="FFFF00"/>
                </a:solidFill>
              </a:rPr>
              <a:t>, корми, </a:t>
            </a:r>
            <a:r>
              <a:rPr lang="ru-RU" dirty="0" err="1">
                <a:solidFill>
                  <a:srgbClr val="FFFF00"/>
                </a:solidFill>
              </a:rPr>
              <a:t>ветеринарні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препарати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засоби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діагностики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ін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s://nubip.edu.ua/sites/default/files/u295/img-84edaebafb244a8d2ff7bc8fac02d20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8" y="45701"/>
            <a:ext cx="7631323" cy="42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4160" y="4703564"/>
            <a:ext cx="88798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5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березня</a:t>
            </a:r>
            <a:r>
              <a:rPr lang="ru-RU" sz="3200" b="1" i="1" dirty="0" smtClean="0">
                <a:solidFill>
                  <a:srgbClr val="FFFF00"/>
                </a:solidFill>
              </a:rPr>
              <a:t> 2019 року</a:t>
            </a:r>
          </a:p>
          <a:p>
            <a:pPr algn="ctr"/>
            <a:endParaRPr lang="ru-RU" sz="12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b="1" i="1" dirty="0">
                <a:solidFill>
                  <a:srgbClr val="FFFF00"/>
                </a:solidFill>
              </a:rPr>
              <a:t>5 </a:t>
            </a:r>
            <a:r>
              <a:rPr lang="ru-RU" b="1" i="1" dirty="0" err="1">
                <a:solidFill>
                  <a:srgbClr val="FFFF00"/>
                </a:solidFill>
              </a:rPr>
              <a:t>березня</a:t>
            </a:r>
            <a:r>
              <a:rPr lang="ru-RU" b="1" i="1" dirty="0">
                <a:solidFill>
                  <a:srgbClr val="FFFF00"/>
                </a:solidFill>
              </a:rPr>
              <a:t> 2019 року </a:t>
            </a:r>
            <a:r>
              <a:rPr lang="ru-RU" dirty="0" err="1">
                <a:solidFill>
                  <a:srgbClr val="FFFF00"/>
                </a:solidFill>
              </a:rPr>
              <a:t>студенти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спеціальності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«</a:t>
            </a:r>
            <a:r>
              <a:rPr lang="ru-RU" b="1" dirty="0" err="1">
                <a:solidFill>
                  <a:srgbClr val="FFFF00"/>
                </a:solidFill>
              </a:rPr>
              <a:t>Прикладна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економіка</a:t>
            </a:r>
            <a:r>
              <a:rPr lang="ru-RU" b="1" dirty="0" smtClean="0">
                <a:solidFill>
                  <a:srgbClr val="FFFF00"/>
                </a:solidFill>
              </a:rPr>
              <a:t>», члени </a:t>
            </a:r>
            <a:r>
              <a:rPr lang="ru-RU" b="1" dirty="0" err="1" smtClean="0">
                <a:solidFill>
                  <a:srgbClr val="FFFF00"/>
                </a:solidFill>
              </a:rPr>
              <a:t>гуртка</a:t>
            </a:r>
            <a:r>
              <a:rPr lang="ru-RU" b="1" dirty="0" smtClean="0">
                <a:solidFill>
                  <a:srgbClr val="FFFF00"/>
                </a:solidFill>
              </a:rPr>
              <a:t> «</a:t>
            </a:r>
            <a:r>
              <a:rPr lang="ru-RU" b="1" dirty="0" err="1" smtClean="0">
                <a:solidFill>
                  <a:srgbClr val="FFFF00"/>
                </a:solidFill>
              </a:rPr>
              <a:t>Глобалізація</a:t>
            </a:r>
            <a:r>
              <a:rPr lang="ru-RU" b="1" dirty="0" smtClean="0">
                <a:solidFill>
                  <a:srgbClr val="FFFF00"/>
                </a:solidFill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</a:rPr>
              <a:t>європейська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інтеграція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r>
              <a:rPr lang="ru-RU" dirty="0">
                <a:solidFill>
                  <a:srgbClr val="FFFF00"/>
                </a:solidFill>
              </a:rPr>
              <a:t> разом з </a:t>
            </a:r>
            <a:r>
              <a:rPr lang="ru-RU" dirty="0" err="1">
                <a:solidFill>
                  <a:srgbClr val="FFFF00"/>
                </a:solidFill>
              </a:rPr>
              <a:t>викладачем</a:t>
            </a:r>
            <a:r>
              <a:rPr lang="ru-RU" dirty="0">
                <a:solidFill>
                  <a:srgbClr val="FFFF00"/>
                </a:solidFill>
              </a:rPr>
              <a:t>  </a:t>
            </a:r>
            <a:r>
              <a:rPr lang="ru-RU" b="1" i="1" dirty="0" smtClean="0">
                <a:solidFill>
                  <a:srgbClr val="FFFF00"/>
                </a:solidFill>
              </a:rPr>
              <a:t>Богач </a:t>
            </a:r>
            <a:r>
              <a:rPr lang="ru-RU" b="1" i="1" dirty="0">
                <a:solidFill>
                  <a:srgbClr val="FFFF00"/>
                </a:solidFill>
              </a:rPr>
              <a:t>Л.В.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відвідали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 err="1">
                <a:solidFill>
                  <a:srgbClr val="FFFF00"/>
                </a:solidFill>
              </a:rPr>
              <a:t>наукову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бібліотеку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НУБіП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України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Спочатку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співробітник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бібліотеки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ознайомила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студентів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тематичною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виставкою</a:t>
            </a:r>
            <a:r>
              <a:rPr lang="ru-RU" dirty="0">
                <a:solidFill>
                  <a:srgbClr val="FFFF00"/>
                </a:solidFill>
              </a:rPr>
              <a:t>, яка </a:t>
            </a:r>
            <a:r>
              <a:rPr lang="ru-RU" dirty="0" err="1" smtClean="0">
                <a:solidFill>
                  <a:srgbClr val="FFFF00"/>
                </a:solidFill>
              </a:rPr>
              <a:t>присвячена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святкуванню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205 </a:t>
            </a:r>
            <a:r>
              <a:rPr lang="ru-RU" b="1" dirty="0" err="1">
                <a:solidFill>
                  <a:srgbClr val="FFFF00"/>
                </a:solidFill>
              </a:rPr>
              <a:t>річниці</a:t>
            </a:r>
            <a:r>
              <a:rPr lang="ru-RU" dirty="0">
                <a:solidFill>
                  <a:srgbClr val="FFFF00"/>
                </a:solidFill>
              </a:rPr>
              <a:t> з дня </a:t>
            </a:r>
            <a:r>
              <a:rPr lang="ru-RU" dirty="0" err="1" smtClean="0">
                <a:solidFill>
                  <a:srgbClr val="FFFF00"/>
                </a:solidFill>
              </a:rPr>
              <a:t>народження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Великого </a:t>
            </a:r>
            <a:r>
              <a:rPr lang="ru-RU" b="1" dirty="0">
                <a:solidFill>
                  <a:srgbClr val="FFFF00"/>
                </a:solidFill>
              </a:rPr>
              <a:t>Кобзаря - Тараса Григоровича </a:t>
            </a:r>
            <a:r>
              <a:rPr lang="ru-RU" b="1" dirty="0" err="1">
                <a:solidFill>
                  <a:srgbClr val="FFFF00"/>
                </a:solidFill>
              </a:rPr>
              <a:t>Шевченка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8047" t="18490" r="20543" b="23162"/>
          <a:stretch/>
        </p:blipFill>
        <p:spPr>
          <a:xfrm>
            <a:off x="1554480" y="116448"/>
            <a:ext cx="6360159" cy="45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dark blue background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4160" y="4703564"/>
            <a:ext cx="8879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12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березня</a:t>
            </a:r>
            <a:r>
              <a:rPr lang="ru-RU" sz="3200" b="1" i="1" dirty="0" smtClean="0">
                <a:solidFill>
                  <a:srgbClr val="FFFF00"/>
                </a:solidFill>
              </a:rPr>
              <a:t> 2019 року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12 </a:t>
            </a:r>
            <a:r>
              <a:rPr lang="ru-RU" b="1" dirty="0" err="1">
                <a:solidFill>
                  <a:srgbClr val="FFFF00"/>
                </a:solidFill>
              </a:rPr>
              <a:t>березня</a:t>
            </a:r>
            <a:r>
              <a:rPr lang="ru-RU" b="1" dirty="0">
                <a:solidFill>
                  <a:srgbClr val="FFFF00"/>
                </a:solidFill>
              </a:rPr>
              <a:t> 2019 року</a:t>
            </a:r>
            <a:r>
              <a:rPr lang="ru-RU" dirty="0">
                <a:solidFill>
                  <a:srgbClr val="FFFF00"/>
                </a:solidFill>
              </a:rPr>
              <a:t> на </a:t>
            </a:r>
            <a:r>
              <a:rPr lang="ru-RU" dirty="0" err="1">
                <a:solidFill>
                  <a:srgbClr val="FFFF00"/>
                </a:solidFill>
              </a:rPr>
              <a:t>запрошення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викладачів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кафедри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глобальної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економіки</a:t>
            </a:r>
            <a:r>
              <a:rPr lang="ru-RU" dirty="0">
                <a:solidFill>
                  <a:srgbClr val="FFFF00"/>
                </a:solidFill>
              </a:rPr>
              <a:t>  </a:t>
            </a:r>
            <a:r>
              <a:rPr lang="ru-RU" dirty="0" err="1">
                <a:solidFill>
                  <a:srgbClr val="FFFF00"/>
                </a:solidFill>
              </a:rPr>
              <a:t>була</a:t>
            </a:r>
            <a:r>
              <a:rPr lang="ru-RU" dirty="0">
                <a:solidFill>
                  <a:srgbClr val="FFFF00"/>
                </a:solidFill>
              </a:rPr>
              <a:t> проведена </a:t>
            </a:r>
            <a:r>
              <a:rPr lang="ru-RU" dirty="0" err="1">
                <a:solidFill>
                  <a:srgbClr val="FFFF00"/>
                </a:solidFill>
              </a:rPr>
              <a:t>зустріч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представника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підприємств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 err="1">
                <a:solidFill>
                  <a:srgbClr val="FFFF00"/>
                </a:solidFill>
              </a:rPr>
              <a:t>Групи</a:t>
            </a:r>
            <a:r>
              <a:rPr lang="ru-RU" b="1" dirty="0">
                <a:solidFill>
                  <a:srgbClr val="FFFF00"/>
                </a:solidFill>
              </a:rPr>
              <a:t> ПАТ «МХП»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i="1" dirty="0">
                <a:solidFill>
                  <a:srgbClr val="FFFF00"/>
                </a:solidFill>
              </a:rPr>
              <a:t>Дудник </a:t>
            </a:r>
            <a:r>
              <a:rPr lang="ru-RU" b="1" i="1" dirty="0" err="1">
                <a:solidFill>
                  <a:srgbClr val="FFFF00"/>
                </a:solidFill>
              </a:rPr>
              <a:t>Юлії</a:t>
            </a:r>
            <a:r>
              <a:rPr lang="ru-RU" dirty="0">
                <a:solidFill>
                  <a:srgbClr val="FFFF00"/>
                </a:solidFill>
              </a:rPr>
              <a:t> з членами </a:t>
            </a:r>
            <a:r>
              <a:rPr lang="ru-RU" dirty="0" err="1" smtClean="0">
                <a:solidFill>
                  <a:srgbClr val="FFFF00"/>
                </a:solidFill>
              </a:rPr>
              <a:t>гуртка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b="1" dirty="0">
                <a:solidFill>
                  <a:srgbClr val="FFFF00"/>
                </a:solidFill>
              </a:rPr>
              <a:t>«</a:t>
            </a:r>
            <a:r>
              <a:rPr lang="ru-RU" b="1" dirty="0" err="1">
                <a:solidFill>
                  <a:srgbClr val="FFFF00"/>
                </a:solidFill>
              </a:rPr>
              <a:t>Глобалізація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європейська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інтеграція</a:t>
            </a:r>
            <a:r>
              <a:rPr lang="ru-RU" b="1" dirty="0">
                <a:solidFill>
                  <a:srgbClr val="FFFF00"/>
                </a:solidFill>
              </a:rPr>
              <a:t>». </a:t>
            </a:r>
            <a:r>
              <a:rPr lang="ru-RU" b="1" dirty="0" err="1">
                <a:solidFill>
                  <a:srgbClr val="FFFF00"/>
                </a:solidFill>
              </a:rPr>
              <a:t>Студенти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провели </a:t>
            </a:r>
            <a:r>
              <a:rPr lang="ru-RU" b="1" dirty="0" err="1">
                <a:solidFill>
                  <a:srgbClr val="FFFF00"/>
                </a:solidFill>
              </a:rPr>
              <a:t>детальний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тренінг</a:t>
            </a:r>
            <a:r>
              <a:rPr lang="ru-RU" b="1" dirty="0">
                <a:solidFill>
                  <a:srgbClr val="FFFF00"/>
                </a:solidFill>
              </a:rPr>
              <a:t> з </a:t>
            </a:r>
            <a:r>
              <a:rPr lang="ru-RU" b="1" dirty="0" err="1">
                <a:solidFill>
                  <a:srgbClr val="FFFF00"/>
                </a:solidFill>
              </a:rPr>
              <a:t>представником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агроіндустріального</a:t>
            </a:r>
            <a:r>
              <a:rPr lang="ru-RU" b="1" dirty="0">
                <a:solidFill>
                  <a:srgbClr val="FFFF00"/>
                </a:solidFill>
              </a:rPr>
              <a:t> холдингу ПАТ «</a:t>
            </a:r>
            <a:r>
              <a:rPr lang="ru-RU" b="1" dirty="0" err="1">
                <a:solidFill>
                  <a:srgbClr val="FFFF00"/>
                </a:solidFill>
              </a:rPr>
              <a:t>Миронівський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хлібопродукт</a:t>
            </a:r>
            <a:r>
              <a:rPr lang="ru-RU" b="1" dirty="0">
                <a:solidFill>
                  <a:srgbClr val="FFFF00"/>
                </a:solidFill>
              </a:rPr>
              <a:t>». </a:t>
            </a:r>
            <a:r>
              <a:rPr lang="ru-RU" b="1" dirty="0" err="1">
                <a:solidFill>
                  <a:srgbClr val="FFFF00"/>
                </a:solidFill>
              </a:rPr>
              <a:t>Зважаючи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швидкий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розвиток</a:t>
            </a:r>
            <a:r>
              <a:rPr lang="ru-RU" b="1" dirty="0">
                <a:solidFill>
                  <a:srgbClr val="FFFF00"/>
                </a:solidFill>
              </a:rPr>
              <a:t> ПАТ «</a:t>
            </a:r>
            <a:r>
              <a:rPr lang="ru-RU" b="1" dirty="0" err="1">
                <a:solidFill>
                  <a:srgbClr val="FFFF00"/>
                </a:solidFill>
              </a:rPr>
              <a:t>Миронівський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хлібопродукт</a:t>
            </a:r>
            <a:r>
              <a:rPr lang="ru-RU" b="1" dirty="0">
                <a:solidFill>
                  <a:srgbClr val="FFFF00"/>
                </a:solidFill>
              </a:rPr>
              <a:t>», </a:t>
            </a:r>
            <a:r>
              <a:rPr lang="ru-RU" b="1" dirty="0" err="1">
                <a:solidFill>
                  <a:srgbClr val="FFFF00"/>
                </a:solidFill>
              </a:rPr>
              <a:t>компанія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робить</a:t>
            </a:r>
            <a:r>
              <a:rPr lang="ru-RU" b="1" dirty="0">
                <a:solidFill>
                  <a:srgbClr val="FFFF00"/>
                </a:solidFill>
              </a:rPr>
              <a:t> ставку на </a:t>
            </a:r>
            <a:r>
              <a:rPr lang="ru-RU" b="1" dirty="0" err="1">
                <a:solidFill>
                  <a:srgbClr val="FFFF00"/>
                </a:solidFill>
              </a:rPr>
              <a:t>молодих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спеціалістів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хочуть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працювати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розвиватися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агробізнесі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s://nubip.edu.ua/sites/default/files/u295/img-b2464f580caefbc3b98c33bf8744ea74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4" b="9058"/>
          <a:stretch/>
        </p:blipFill>
        <p:spPr bwMode="auto">
          <a:xfrm>
            <a:off x="132080" y="203200"/>
            <a:ext cx="8877195" cy="45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406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Національний університет біоресурсів і природокористування Економічний факультет Кафедра глобальної економіки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Андрей</dc:creator>
  <cp:lastModifiedBy>111</cp:lastModifiedBy>
  <cp:revision>134</cp:revision>
  <dcterms:created xsi:type="dcterms:W3CDTF">2017-09-26T21:45:22Z</dcterms:created>
  <dcterms:modified xsi:type="dcterms:W3CDTF">2020-05-19T09:01:01Z</dcterms:modified>
</cp:coreProperties>
</file>