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3BA7D-A345-4456-A07E-73311EF8F4C8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6058-93E7-4BFF-8510-5AAAD8EAC311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2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3BA7D-A345-4456-A07E-73311EF8F4C8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6058-93E7-4BFF-8510-5AAAD8EAC311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64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3BA7D-A345-4456-A07E-73311EF8F4C8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6058-93E7-4BFF-8510-5AAAD8EAC311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19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3BA7D-A345-4456-A07E-73311EF8F4C8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6058-93E7-4BFF-8510-5AAAD8EAC311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94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3BA7D-A345-4456-A07E-73311EF8F4C8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6058-93E7-4BFF-8510-5AAAD8EAC311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7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3BA7D-A345-4456-A07E-73311EF8F4C8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6058-93E7-4BFF-8510-5AAAD8EAC311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9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3BA7D-A345-4456-A07E-73311EF8F4C8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6058-93E7-4BFF-8510-5AAAD8EAC311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529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3BA7D-A345-4456-A07E-73311EF8F4C8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6058-93E7-4BFF-8510-5AAAD8EAC311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53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3BA7D-A345-4456-A07E-73311EF8F4C8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6058-93E7-4BFF-8510-5AAAD8EAC311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93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3BA7D-A345-4456-A07E-73311EF8F4C8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6058-93E7-4BFF-8510-5AAAD8EAC311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79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3BA7D-A345-4456-A07E-73311EF8F4C8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6058-93E7-4BFF-8510-5AAAD8EAC311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826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3BA7D-A345-4456-A07E-73311EF8F4C8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96058-93E7-4BFF-8510-5AAAD8EAC311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32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nubip.edu.ua/node/24105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766917"/>
            <a:ext cx="9144000" cy="1946786"/>
          </a:xfrm>
        </p:spPr>
        <p:txBody>
          <a:bodyPr>
            <a:normAutofit/>
          </a:bodyPr>
          <a:lstStyle/>
          <a:p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b="1" dirty="0" smtClean="0">
                <a:solidFill>
                  <a:schemeClr val="accent5">
                    <a:lumMod val="75000"/>
                  </a:schemeClr>
                </a:solidFill>
              </a:rPr>
              <a:t>Національний університет біоресурсів і природокористування України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890685"/>
            <a:ext cx="9144000" cy="3529780"/>
          </a:xfrm>
        </p:spPr>
        <p:txBody>
          <a:bodyPr/>
          <a:lstStyle/>
          <a:p>
            <a:pPr algn="l"/>
            <a:r>
              <a:rPr lang="uk-UA" dirty="0" smtClean="0"/>
              <a:t>                                     </a:t>
            </a: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Економічний факультет</a:t>
            </a:r>
          </a:p>
          <a:p>
            <a:pPr algn="l"/>
            <a:endParaRPr lang="uk-UA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Кафедра глобальної економіки</a:t>
            </a:r>
          </a:p>
          <a:p>
            <a:pPr algn="l"/>
            <a:endParaRPr lang="uk-UA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uk-UA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Студентський науковий гурток </a:t>
            </a:r>
            <a:br>
              <a:rPr lang="uk-UA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uk-UA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ГЛОБАЛІЗАЦІЯ ТА ЄВРОПЕЙСЬКА ІНТЕГРАЦІЯ»</a:t>
            </a:r>
          </a:p>
          <a:p>
            <a:pPr algn="r"/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Керівник: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к.е.н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., доцент кафедри</a:t>
            </a:r>
          </a:p>
          <a:p>
            <a:pPr algn="r"/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Михальчишина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Л.Г.</a:t>
            </a:r>
            <a:endParaRPr lang="en-US" b="1" i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303" y="766916"/>
            <a:ext cx="2084439" cy="150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383" y="3224981"/>
            <a:ext cx="1554163" cy="1597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7192" y="3195535"/>
            <a:ext cx="1749425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028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7-9 </a:t>
            </a:r>
            <a:r>
              <a:rPr lang="ru-RU" sz="3600" b="1" dirty="0" err="1"/>
              <a:t>квітня</a:t>
            </a:r>
            <a:r>
              <a:rPr lang="ru-RU" sz="3600" b="1" dirty="0"/>
              <a:t> 2021 року члени </a:t>
            </a:r>
            <a:r>
              <a:rPr lang="ru-RU" sz="3600" b="1" dirty="0" err="1"/>
              <a:t>гуртка</a:t>
            </a:r>
            <a:r>
              <a:rPr lang="ru-RU" sz="3600" b="1" dirty="0"/>
              <a:t> </a:t>
            </a:r>
            <a:r>
              <a:rPr lang="ru-RU" sz="3600" b="1" dirty="0" err="1"/>
              <a:t>прийняли</a:t>
            </a:r>
            <a:r>
              <a:rPr lang="ru-RU" sz="3600" b="1" dirty="0"/>
              <a:t> участь у </a:t>
            </a:r>
            <a:r>
              <a:rPr lang="ru-RU" sz="3600" b="1" dirty="0" err="1"/>
              <a:t>Міжнародному</a:t>
            </a:r>
            <a:r>
              <a:rPr lang="ru-RU" sz="3600" b="1" dirty="0"/>
              <a:t> </a:t>
            </a:r>
            <a:r>
              <a:rPr lang="ru-RU" sz="3600" b="1" dirty="0" err="1"/>
              <a:t>форумі</a:t>
            </a:r>
            <a:r>
              <a:rPr lang="ru-RU" sz="3600" b="1" dirty="0"/>
              <a:t>   «</a:t>
            </a:r>
            <a:r>
              <a:rPr lang="ru-RU" sz="3600" b="1" dirty="0" err="1"/>
              <a:t>Aquaculture</a:t>
            </a:r>
            <a:r>
              <a:rPr lang="ru-RU" sz="3600" b="1" dirty="0"/>
              <a:t> </a:t>
            </a:r>
            <a:r>
              <a:rPr lang="ru-RU" sz="3600" b="1" dirty="0" err="1"/>
              <a:t>Business</a:t>
            </a:r>
            <a:r>
              <a:rPr lang="ru-RU" sz="3600" b="1" dirty="0"/>
              <a:t> Ukraine-2021»</a:t>
            </a:r>
            <a:endParaRPr lang="en-US" sz="3600" b="1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ru-RU" dirty="0"/>
              <a:t>Форум «</a:t>
            </a:r>
            <a:r>
              <a:rPr lang="ru-RU" dirty="0" err="1"/>
              <a:t>Aquaculture</a:t>
            </a:r>
            <a:r>
              <a:rPr lang="ru-RU" dirty="0"/>
              <a:t> </a:t>
            </a:r>
            <a:r>
              <a:rPr lang="ru-RU" dirty="0" err="1"/>
              <a:t>Business</a:t>
            </a:r>
            <a:r>
              <a:rPr lang="ru-RU" dirty="0"/>
              <a:t> Ukraine-2021» проходив в рамках </a:t>
            </a:r>
            <a:r>
              <a:rPr lang="ru-RU" dirty="0" err="1"/>
              <a:t>інтерактивної</a:t>
            </a:r>
            <a:r>
              <a:rPr lang="ru-RU" dirty="0"/>
              <a:t> </a:t>
            </a:r>
            <a:r>
              <a:rPr lang="ru-RU" dirty="0" err="1"/>
              <a:t>платформи</a:t>
            </a:r>
            <a:r>
              <a:rPr lang="ru-RU" dirty="0"/>
              <a:t> «</a:t>
            </a:r>
            <a:r>
              <a:rPr lang="ru-RU" dirty="0" err="1"/>
              <a:t>Aquaculture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life</a:t>
            </a:r>
            <a:r>
              <a:rPr lang="ru-RU" dirty="0"/>
              <a:t>», </a:t>
            </a:r>
            <a:r>
              <a:rPr lang="ru-RU" dirty="0" err="1"/>
              <a:t>заснованою</a:t>
            </a:r>
            <a:r>
              <a:rPr lang="ru-RU" dirty="0"/>
              <a:t> Бюджетною </a:t>
            </a:r>
            <a:r>
              <a:rPr lang="ru-RU" dirty="0" err="1"/>
              <a:t>установою</a:t>
            </a:r>
            <a:r>
              <a:rPr lang="ru-RU" dirty="0"/>
              <a:t> «Методично-</a:t>
            </a:r>
            <a:r>
              <a:rPr lang="ru-RU" dirty="0" err="1"/>
              <a:t>технологічний</a:t>
            </a:r>
            <a:r>
              <a:rPr lang="ru-RU" dirty="0"/>
              <a:t> центр з </a:t>
            </a:r>
            <a:r>
              <a:rPr lang="ru-RU" dirty="0" err="1"/>
              <a:t>аквакультури</a:t>
            </a:r>
            <a:r>
              <a:rPr lang="ru-RU" dirty="0"/>
              <a:t>» за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</a:t>
            </a:r>
            <a:r>
              <a:rPr lang="ru-RU" dirty="0" err="1"/>
              <a:t>біоресурсів</a:t>
            </a:r>
            <a:r>
              <a:rPr lang="ru-RU" dirty="0"/>
              <a:t> і </a:t>
            </a:r>
            <a:r>
              <a:rPr lang="ru-RU" dirty="0" err="1"/>
              <a:t>природокористування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  <a:endParaRPr lang="en-US" dirty="0"/>
          </a:p>
        </p:txBody>
      </p:sp>
      <p:pic>
        <p:nvPicPr>
          <p:cNvPr id="2050" name="Picture 2" descr="https://mcusercontent.com/4cd137b9d66152fa87e3db86c/images/f4fba367-e5cd-09d3-186b-36c8609b58ea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5"/>
            <a:ext cx="5181600" cy="4447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922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89869"/>
          </a:xfrm>
        </p:spPr>
        <p:txBody>
          <a:bodyPr>
            <a:normAutofit/>
          </a:bodyPr>
          <a:lstStyle/>
          <a:p>
            <a:r>
              <a:rPr lang="ru-RU" sz="3600" b="1" i="1" dirty="0"/>
              <a:t>14 </a:t>
            </a:r>
            <a:r>
              <a:rPr lang="ru-RU" sz="3600" b="1" i="1" dirty="0" err="1"/>
              <a:t>травня</a:t>
            </a:r>
            <a:r>
              <a:rPr lang="ru-RU" sz="3600" b="1" i="1" dirty="0"/>
              <a:t> 2021 року </a:t>
            </a:r>
            <a:r>
              <a:rPr lang="ru-RU" sz="3600" dirty="0"/>
              <a:t>члени </a:t>
            </a:r>
            <a:r>
              <a:rPr lang="ru-RU" sz="3600" dirty="0" err="1"/>
              <a:t>гуртка</a:t>
            </a:r>
            <a:r>
              <a:rPr lang="ru-RU" sz="3600" dirty="0"/>
              <a:t> «</a:t>
            </a:r>
            <a:r>
              <a:rPr lang="ru-RU" sz="3600" dirty="0" err="1"/>
              <a:t>Глобалізація</a:t>
            </a:r>
            <a:r>
              <a:rPr lang="ru-RU" sz="3600" dirty="0"/>
              <a:t> та </a:t>
            </a:r>
            <a:r>
              <a:rPr lang="ru-RU" sz="3600" dirty="0" err="1"/>
              <a:t>європейська</a:t>
            </a:r>
            <a:r>
              <a:rPr lang="ru-RU" sz="3600" dirty="0"/>
              <a:t> </a:t>
            </a:r>
            <a:r>
              <a:rPr lang="ru-RU" sz="3600" dirty="0" err="1"/>
              <a:t>інтеграція</a:t>
            </a:r>
            <a:r>
              <a:rPr lang="ru-RU" sz="3600" dirty="0"/>
              <a:t>» </a:t>
            </a:r>
            <a:r>
              <a:rPr lang="ru-RU" sz="3600" dirty="0" err="1"/>
              <a:t>стануть</a:t>
            </a:r>
            <a:r>
              <a:rPr lang="ru-RU" sz="3600" dirty="0"/>
              <a:t> </a:t>
            </a:r>
            <a:r>
              <a:rPr lang="ru-RU" sz="3600" dirty="0" err="1"/>
              <a:t>учасниками</a:t>
            </a:r>
            <a:r>
              <a:rPr lang="ru-RU" sz="3600" dirty="0"/>
              <a:t> </a:t>
            </a:r>
            <a:r>
              <a:rPr lang="ru-RU" sz="3600" b="1" i="1" dirty="0" err="1"/>
              <a:t>міжнародної</a:t>
            </a:r>
            <a:r>
              <a:rPr lang="ru-RU" sz="3600" b="1" i="1" dirty="0"/>
              <a:t> </a:t>
            </a:r>
            <a:r>
              <a:rPr lang="ru-RU" sz="3600" b="1" i="1" dirty="0" err="1"/>
              <a:t>науково-практичної</a:t>
            </a:r>
            <a:r>
              <a:rPr lang="ru-RU" sz="3600" b="1" i="1" dirty="0"/>
              <a:t> </a:t>
            </a:r>
            <a:r>
              <a:rPr lang="ru-RU" sz="3600" b="1" i="1" dirty="0" err="1"/>
              <a:t>конференції</a:t>
            </a:r>
            <a:r>
              <a:rPr lang="ru-RU" sz="3600" b="1" i="1" dirty="0"/>
              <a:t> «</a:t>
            </a:r>
            <a:r>
              <a:rPr lang="ru-RU" sz="3600" b="1" i="1" dirty="0" err="1"/>
              <a:t>Конкурентоспроможність</a:t>
            </a:r>
            <a:r>
              <a:rPr lang="ru-RU" sz="3600" b="1" i="1" dirty="0"/>
              <a:t> </a:t>
            </a:r>
            <a:r>
              <a:rPr lang="ru-RU" sz="3600" b="1" i="1" dirty="0" err="1"/>
              <a:t>галузей</a:t>
            </a:r>
            <a:r>
              <a:rPr lang="ru-RU" sz="3600" b="1" i="1" dirty="0"/>
              <a:t> аграрного сектору </a:t>
            </a:r>
            <a:r>
              <a:rPr lang="ru-RU" sz="3600" b="1" i="1" dirty="0" err="1"/>
              <a:t>економіки</a:t>
            </a:r>
            <a:r>
              <a:rPr lang="ru-RU" sz="3600" b="1" i="1" dirty="0"/>
              <a:t> в </a:t>
            </a:r>
            <a:r>
              <a:rPr lang="ru-RU" sz="3600" b="1" i="1" dirty="0" err="1"/>
              <a:t>умовах</a:t>
            </a:r>
            <a:r>
              <a:rPr lang="ru-RU" sz="3600" b="1" i="1" dirty="0"/>
              <a:t> </a:t>
            </a:r>
            <a:r>
              <a:rPr lang="ru-RU" sz="3600" b="1" i="1" dirty="0" err="1"/>
              <a:t>глобалізації</a:t>
            </a:r>
            <a:r>
              <a:rPr lang="ru-RU" sz="3600" b="1" i="1" dirty="0"/>
              <a:t>»</a:t>
            </a:r>
            <a:r>
              <a:rPr lang="ru-RU" sz="3600" dirty="0"/>
              <a:t>, </a:t>
            </a:r>
            <a:r>
              <a:rPr lang="ru-RU" sz="3600" dirty="0" err="1"/>
              <a:t>який</a:t>
            </a:r>
            <a:r>
              <a:rPr lang="ru-RU" sz="3600" dirty="0"/>
              <a:t> </a:t>
            </a:r>
            <a:r>
              <a:rPr lang="ru-RU" sz="3600" dirty="0" err="1"/>
              <a:t>організується</a:t>
            </a:r>
            <a:r>
              <a:rPr lang="ru-RU" sz="3600" dirty="0"/>
              <a:t> </a:t>
            </a:r>
            <a:r>
              <a:rPr lang="ru-RU" sz="3600" dirty="0" err="1"/>
              <a:t>спільно</a:t>
            </a:r>
            <a:r>
              <a:rPr lang="ru-RU" sz="3600" dirty="0"/>
              <a:t> з </a:t>
            </a:r>
            <a:r>
              <a:rPr lang="ru-RU" sz="3600" dirty="0" err="1"/>
              <a:t>Батумським</a:t>
            </a:r>
            <a:r>
              <a:rPr lang="ru-RU" sz="3600" dirty="0"/>
              <a:t> </a:t>
            </a:r>
            <a:r>
              <a:rPr lang="ru-RU" sz="3600" dirty="0" err="1"/>
              <a:t>державним</a:t>
            </a:r>
            <a:r>
              <a:rPr lang="ru-RU" sz="3600" dirty="0"/>
              <a:t> </a:t>
            </a:r>
            <a:r>
              <a:rPr lang="ru-RU" sz="3600" dirty="0" err="1"/>
              <a:t>університетом</a:t>
            </a:r>
            <a:r>
              <a:rPr lang="ru-RU" sz="3600" dirty="0"/>
              <a:t> </a:t>
            </a:r>
            <a:r>
              <a:rPr lang="ru-RU" sz="3600" dirty="0" err="1"/>
              <a:t>імені</a:t>
            </a:r>
            <a:r>
              <a:rPr lang="ru-RU" sz="3600" dirty="0"/>
              <a:t> Шота </a:t>
            </a:r>
            <a:r>
              <a:rPr lang="ru-RU" sz="3600" dirty="0" err="1"/>
              <a:t>Руставелі</a:t>
            </a:r>
            <a:r>
              <a:rPr lang="ru-RU" sz="3600" dirty="0"/>
              <a:t>, </a:t>
            </a:r>
            <a:r>
              <a:rPr lang="ru-RU" sz="3600" dirty="0" err="1"/>
              <a:t>Національним</a:t>
            </a:r>
            <a:r>
              <a:rPr lang="ru-RU" sz="3600" dirty="0"/>
              <a:t> </a:t>
            </a:r>
            <a:r>
              <a:rPr lang="ru-RU" sz="3600" dirty="0" err="1"/>
              <a:t>інститутом</a:t>
            </a:r>
            <a:r>
              <a:rPr lang="ru-RU" sz="3600" dirty="0"/>
              <a:t> </a:t>
            </a:r>
            <a:r>
              <a:rPr lang="ru-RU" sz="3600" dirty="0" err="1"/>
              <a:t>економічних</a:t>
            </a:r>
            <a:r>
              <a:rPr lang="ru-RU" sz="3600" dirty="0"/>
              <a:t> </a:t>
            </a:r>
            <a:r>
              <a:rPr lang="ru-RU" sz="3600" dirty="0" err="1"/>
              <a:t>досліджень</a:t>
            </a:r>
            <a:r>
              <a:rPr lang="ru-RU" sz="3600" dirty="0"/>
              <a:t> та </a:t>
            </a:r>
            <a:r>
              <a:rPr lang="ru-RU" sz="3600" dirty="0" err="1"/>
              <a:t>Батумським</a:t>
            </a:r>
            <a:r>
              <a:rPr lang="ru-RU" sz="3600" dirty="0"/>
              <a:t> </a:t>
            </a:r>
            <a:r>
              <a:rPr lang="ru-RU" sz="3600" dirty="0" err="1"/>
              <a:t>Навчальним</a:t>
            </a:r>
            <a:r>
              <a:rPr lang="ru-RU" sz="3600" dirty="0"/>
              <a:t> </a:t>
            </a:r>
            <a:r>
              <a:rPr lang="ru-RU" sz="3600" dirty="0" err="1"/>
              <a:t>університетом</a:t>
            </a:r>
            <a:r>
              <a:rPr lang="ru-RU" sz="3600" dirty="0"/>
              <a:t> </a:t>
            </a:r>
            <a:r>
              <a:rPr lang="ru-RU" sz="3600" dirty="0" err="1"/>
              <a:t>навігації</a:t>
            </a:r>
            <a:r>
              <a:rPr lang="ru-RU" sz="3600" dirty="0"/>
              <a:t> на </a:t>
            </a:r>
            <a:r>
              <a:rPr lang="ru-RU" sz="3600" dirty="0" err="1"/>
              <a:t>базі</a:t>
            </a:r>
            <a:r>
              <a:rPr lang="ru-RU" sz="3600" dirty="0"/>
              <a:t> </a:t>
            </a:r>
            <a:r>
              <a:rPr lang="ru-RU" sz="3600" dirty="0" err="1"/>
              <a:t>кафедри</a:t>
            </a:r>
            <a:r>
              <a:rPr lang="ru-RU" sz="3600" dirty="0"/>
              <a:t> </a:t>
            </a:r>
            <a:r>
              <a:rPr lang="ru-RU" sz="3600" dirty="0" err="1"/>
              <a:t>глобальної</a:t>
            </a:r>
            <a:r>
              <a:rPr lang="ru-RU" sz="3600" dirty="0"/>
              <a:t> </a:t>
            </a:r>
            <a:r>
              <a:rPr lang="ru-RU" sz="3600" dirty="0" err="1"/>
              <a:t>економіки</a:t>
            </a:r>
            <a:r>
              <a:rPr lang="ru-RU" sz="3600" dirty="0"/>
              <a:t>. </a:t>
            </a:r>
            <a:r>
              <a:rPr lang="ru-RU" sz="3600" dirty="0" err="1"/>
              <a:t>Підготовлені</a:t>
            </a:r>
            <a:r>
              <a:rPr lang="ru-RU" sz="3600" dirty="0"/>
              <a:t> </a:t>
            </a:r>
            <a:r>
              <a:rPr lang="ru-RU" sz="3600" dirty="0" err="1"/>
              <a:t>тези</a:t>
            </a:r>
            <a:r>
              <a:rPr lang="ru-RU" sz="3600" dirty="0"/>
              <a:t> </a:t>
            </a:r>
            <a:r>
              <a:rPr lang="ru-RU" sz="3600" dirty="0" err="1"/>
              <a:t>доповідей</a:t>
            </a:r>
            <a:r>
              <a:rPr lang="ru-RU" sz="3600" dirty="0"/>
              <a:t> студентами </a:t>
            </a:r>
            <a:r>
              <a:rPr lang="ru-RU" sz="3600" dirty="0" err="1"/>
              <a:t>Загорійчук</a:t>
            </a:r>
            <a:r>
              <a:rPr lang="ru-RU" sz="3600" dirty="0"/>
              <a:t> Л., </a:t>
            </a:r>
            <a:r>
              <a:rPr lang="ru-RU" sz="3600" dirty="0" err="1"/>
              <a:t>Слободянюк</a:t>
            </a:r>
            <a:r>
              <a:rPr lang="ru-RU" sz="3600" dirty="0"/>
              <a:t> Є.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11755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24398"/>
          </a:xfrm>
        </p:spPr>
        <p:txBody>
          <a:bodyPr/>
          <a:lstStyle/>
          <a:p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en-US" dirty="0"/>
              <a:t>web-</a:t>
            </a:r>
            <a:r>
              <a:rPr lang="ru-RU" dirty="0" err="1"/>
              <a:t>сторінки</a:t>
            </a:r>
            <a:r>
              <a:rPr lang="ru-RU" dirty="0"/>
              <a:t> </a:t>
            </a:r>
            <a:r>
              <a:rPr lang="ru-RU" dirty="0" err="1"/>
              <a:t>гуртка</a:t>
            </a:r>
            <a:r>
              <a:rPr lang="ru-RU" dirty="0"/>
              <a:t> </a:t>
            </a:r>
            <a:r>
              <a:rPr lang="en-US" u="sng" dirty="0">
                <a:hlinkClick r:id="rId2"/>
              </a:rPr>
              <a:t>nubip.edu.ua/node/24105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18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14333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> </a:t>
            </a:r>
            <a:r>
              <a:rPr lang="ru-RU" sz="3600" dirty="0" smtClean="0"/>
              <a:t>   </a:t>
            </a:r>
            <a:r>
              <a:rPr lang="ru-RU" sz="3600" dirty="0" err="1"/>
              <a:t>Наукові</a:t>
            </a:r>
            <a:r>
              <a:rPr lang="ru-RU" sz="3600" dirty="0"/>
              <a:t> </a:t>
            </a:r>
            <a:r>
              <a:rPr lang="ru-RU" sz="3600" dirty="0" err="1"/>
              <a:t>дослідження</a:t>
            </a:r>
            <a:r>
              <a:rPr lang="ru-RU" sz="3600" dirty="0"/>
              <a:t> </a:t>
            </a:r>
            <a:r>
              <a:rPr lang="ru-RU" sz="3600" dirty="0" err="1"/>
              <a:t>наукового</a:t>
            </a:r>
            <a:r>
              <a:rPr lang="ru-RU" sz="3600" dirty="0"/>
              <a:t> </a:t>
            </a:r>
            <a:r>
              <a:rPr lang="ru-RU" sz="3600" dirty="0" err="1"/>
              <a:t>гуртка</a:t>
            </a:r>
            <a:r>
              <a:rPr lang="ru-RU" sz="3600" dirty="0"/>
              <a:t> </a:t>
            </a:r>
            <a:r>
              <a:rPr lang="ru-RU" sz="3600" dirty="0" err="1"/>
              <a:t>здійснюються</a:t>
            </a:r>
            <a:r>
              <a:rPr lang="ru-RU" sz="3600" dirty="0"/>
              <a:t> </a:t>
            </a:r>
            <a:r>
              <a:rPr lang="ru-RU" sz="3600" dirty="0" err="1"/>
              <a:t>виходячи</a:t>
            </a:r>
            <a:r>
              <a:rPr lang="ru-RU" sz="3600" dirty="0"/>
              <a:t> </a:t>
            </a:r>
            <a:r>
              <a:rPr lang="ru-RU" sz="3600" dirty="0" err="1"/>
              <a:t>із</a:t>
            </a:r>
            <a:r>
              <a:rPr lang="ru-RU" sz="3600" dirty="0"/>
              <a:t> </a:t>
            </a:r>
            <a:r>
              <a:rPr lang="ru-RU" sz="3600" dirty="0" err="1"/>
              <a:t>сучасних</a:t>
            </a:r>
            <a:r>
              <a:rPr lang="ru-RU" sz="3600" dirty="0"/>
              <a:t> проблем </a:t>
            </a:r>
            <a:r>
              <a:rPr lang="ru-RU" sz="3600" dirty="0" err="1"/>
              <a:t>формування</a:t>
            </a:r>
            <a:r>
              <a:rPr lang="ru-RU" sz="3600" dirty="0"/>
              <a:t> </a:t>
            </a:r>
            <a:r>
              <a:rPr lang="ru-RU" sz="3600" dirty="0" err="1"/>
              <a:t>спільної</a:t>
            </a:r>
            <a:r>
              <a:rPr lang="ru-RU" sz="3600" dirty="0"/>
              <a:t> </a:t>
            </a:r>
            <a:r>
              <a:rPr lang="ru-RU" sz="3600" dirty="0" err="1"/>
              <a:t>загальноєвропейської</a:t>
            </a:r>
            <a:r>
              <a:rPr lang="ru-RU" sz="3600" dirty="0"/>
              <a:t> </a:t>
            </a:r>
            <a:r>
              <a:rPr lang="ru-RU" sz="3600" dirty="0" err="1"/>
              <a:t>системи</a:t>
            </a:r>
            <a:r>
              <a:rPr lang="ru-RU" sz="3600" dirty="0"/>
              <a:t> </a:t>
            </a:r>
            <a:r>
              <a:rPr lang="ru-RU" sz="3600" dirty="0" err="1"/>
              <a:t>цінностей</a:t>
            </a:r>
            <a:r>
              <a:rPr lang="ru-RU" sz="3600" dirty="0"/>
              <a:t> як </a:t>
            </a:r>
            <a:r>
              <a:rPr lang="ru-RU" sz="3600" dirty="0" err="1"/>
              <a:t>етичної</a:t>
            </a:r>
            <a:r>
              <a:rPr lang="ru-RU" sz="3600" dirty="0"/>
              <a:t> </a:t>
            </a:r>
            <a:r>
              <a:rPr lang="ru-RU" sz="3600" dirty="0" err="1"/>
              <a:t>основи</a:t>
            </a:r>
            <a:r>
              <a:rPr lang="ru-RU" sz="3600" dirty="0"/>
              <a:t> </a:t>
            </a:r>
            <a:r>
              <a:rPr lang="ru-RU" sz="3600" dirty="0" err="1"/>
              <a:t>перебігу</a:t>
            </a:r>
            <a:r>
              <a:rPr lang="ru-RU" sz="3600" dirty="0"/>
              <a:t> </a:t>
            </a:r>
            <a:r>
              <a:rPr lang="ru-RU" sz="3600" dirty="0" err="1"/>
              <a:t>глобалізаційних</a:t>
            </a:r>
            <a:r>
              <a:rPr lang="ru-RU" sz="3600" dirty="0"/>
              <a:t> </a:t>
            </a:r>
            <a:r>
              <a:rPr lang="ru-RU" sz="3600" dirty="0" err="1"/>
              <a:t>процесів</a:t>
            </a:r>
            <a:r>
              <a:rPr lang="ru-RU" sz="3600" dirty="0"/>
              <a:t> у </a:t>
            </a:r>
            <a:r>
              <a:rPr lang="ru-RU" sz="3600" dirty="0" err="1"/>
              <a:t>Європі</a:t>
            </a:r>
            <a:r>
              <a:rPr lang="ru-RU" sz="3600" dirty="0"/>
              <a:t>. Зараз </a:t>
            </a:r>
            <a:r>
              <a:rPr lang="ru-RU" sz="3600" dirty="0" err="1"/>
              <a:t>інтеграція</a:t>
            </a:r>
            <a:r>
              <a:rPr lang="ru-RU" sz="3600" dirty="0"/>
              <a:t> є </a:t>
            </a:r>
            <a:r>
              <a:rPr lang="ru-RU" sz="3600" dirty="0" err="1"/>
              <a:t>одночасно</a:t>
            </a:r>
            <a:r>
              <a:rPr lang="ru-RU" sz="3600" dirty="0"/>
              <a:t> і </a:t>
            </a:r>
            <a:r>
              <a:rPr lang="ru-RU" sz="3600" dirty="0" err="1"/>
              <a:t>тенденцією</a:t>
            </a:r>
            <a:r>
              <a:rPr lang="ru-RU" sz="3600" dirty="0"/>
              <a:t> </a:t>
            </a:r>
            <a:r>
              <a:rPr lang="ru-RU" sz="3600" dirty="0" err="1"/>
              <a:t>світового</a:t>
            </a:r>
            <a:r>
              <a:rPr lang="ru-RU" sz="3600" dirty="0"/>
              <a:t> </a:t>
            </a:r>
            <a:r>
              <a:rPr lang="ru-RU" sz="3600" dirty="0" err="1"/>
              <a:t>розвитку</a:t>
            </a:r>
            <a:r>
              <a:rPr lang="ru-RU" sz="3600" dirty="0"/>
              <a:t>, і </a:t>
            </a:r>
            <a:r>
              <a:rPr lang="ru-RU" sz="3600" dirty="0" err="1"/>
              <a:t>передумовою</a:t>
            </a:r>
            <a:r>
              <a:rPr lang="ru-RU" sz="3600" dirty="0"/>
              <a:t> </a:t>
            </a:r>
            <a:r>
              <a:rPr lang="ru-RU" sz="3600" dirty="0" err="1"/>
              <a:t>подальшої</a:t>
            </a:r>
            <a:r>
              <a:rPr lang="ru-RU" sz="3600" dirty="0"/>
              <a:t> </a:t>
            </a:r>
            <a:r>
              <a:rPr lang="ru-RU" sz="3600" dirty="0" err="1"/>
              <a:t>інтенсифікації</a:t>
            </a:r>
            <a:r>
              <a:rPr lang="ru-RU" sz="3600" dirty="0"/>
              <a:t> </a:t>
            </a:r>
            <a:r>
              <a:rPr lang="ru-RU" sz="3600" dirty="0" err="1"/>
              <a:t>процесів</a:t>
            </a:r>
            <a:r>
              <a:rPr lang="ru-RU" sz="3600" dirty="0"/>
              <a:t> </a:t>
            </a:r>
            <a:r>
              <a:rPr lang="ru-RU" sz="3600" dirty="0" err="1"/>
              <a:t>глобалізації</a:t>
            </a:r>
            <a:r>
              <a:rPr lang="ru-RU" sz="3600" dirty="0"/>
              <a:t>. </a:t>
            </a:r>
            <a:r>
              <a:rPr lang="ru-RU" sz="3600" dirty="0" err="1"/>
              <a:t>Аналіз</a:t>
            </a:r>
            <a:r>
              <a:rPr lang="ru-RU" sz="3600" dirty="0"/>
              <a:t> </a:t>
            </a:r>
            <a:r>
              <a:rPr lang="ru-RU" sz="3600" dirty="0" err="1"/>
              <a:t>цих</a:t>
            </a:r>
            <a:r>
              <a:rPr lang="ru-RU" sz="3600" dirty="0"/>
              <a:t> </a:t>
            </a:r>
            <a:r>
              <a:rPr lang="ru-RU" sz="3600" dirty="0" err="1"/>
              <a:t>явищ</a:t>
            </a:r>
            <a:r>
              <a:rPr lang="ru-RU" sz="3600" dirty="0"/>
              <a:t> </a:t>
            </a:r>
            <a:r>
              <a:rPr lang="ru-RU" sz="3600" dirty="0" err="1"/>
              <a:t>дає</a:t>
            </a:r>
            <a:r>
              <a:rPr lang="ru-RU" sz="3600" dirty="0"/>
              <a:t> </a:t>
            </a:r>
            <a:r>
              <a:rPr lang="ru-RU" sz="3600" dirty="0" err="1"/>
              <a:t>змогу</a:t>
            </a:r>
            <a:r>
              <a:rPr lang="ru-RU" sz="3600" dirty="0"/>
              <a:t> </a:t>
            </a:r>
            <a:r>
              <a:rPr lang="ru-RU" sz="3600" dirty="0" err="1"/>
              <a:t>пізнати</a:t>
            </a:r>
            <a:r>
              <a:rPr lang="ru-RU" sz="3600" dirty="0"/>
              <a:t> </a:t>
            </a:r>
            <a:r>
              <a:rPr lang="ru-RU" sz="3600" dirty="0" err="1"/>
              <a:t>динаміку</a:t>
            </a:r>
            <a:r>
              <a:rPr lang="ru-RU" sz="3600" dirty="0"/>
              <a:t> </a:t>
            </a:r>
            <a:r>
              <a:rPr lang="ru-RU" sz="3600" dirty="0" err="1"/>
              <a:t>взаємовідносин</a:t>
            </a:r>
            <a:r>
              <a:rPr lang="ru-RU" sz="3600" dirty="0"/>
              <a:t> </a:t>
            </a:r>
            <a:r>
              <a:rPr lang="ru-RU" sz="3600" dirty="0" err="1"/>
              <a:t>країн</a:t>
            </a:r>
            <a:r>
              <a:rPr lang="ru-RU" sz="3600" dirty="0"/>
              <a:t> ЄС в </a:t>
            </a:r>
            <a:r>
              <a:rPr lang="ru-RU" sz="3600" dirty="0" err="1"/>
              <a:t>умовах</a:t>
            </a:r>
            <a:r>
              <a:rPr lang="ru-RU" sz="3600" dirty="0"/>
              <a:t> </a:t>
            </a:r>
            <a:r>
              <a:rPr lang="ru-RU" sz="3600" dirty="0" err="1"/>
              <a:t>глобалізації</a:t>
            </a:r>
            <a:r>
              <a:rPr lang="ru-RU" sz="3600" dirty="0"/>
              <a:t>, </a:t>
            </a:r>
            <a:r>
              <a:rPr lang="ru-RU" sz="3600" dirty="0" err="1"/>
              <a:t>що</a:t>
            </a:r>
            <a:r>
              <a:rPr lang="ru-RU" sz="3600" dirty="0"/>
              <a:t> й </a:t>
            </a:r>
            <a:r>
              <a:rPr lang="ru-RU" sz="3600" dirty="0" err="1"/>
              <a:t>зумовлює</a:t>
            </a:r>
            <a:r>
              <a:rPr lang="ru-RU" sz="3600" dirty="0"/>
              <a:t> </a:t>
            </a:r>
            <a:r>
              <a:rPr lang="ru-RU" sz="3600" dirty="0" err="1"/>
              <a:t>актуальність</a:t>
            </a:r>
            <a:r>
              <a:rPr lang="ru-RU" sz="3600" dirty="0"/>
              <a:t> </a:t>
            </a:r>
            <a:r>
              <a:rPr lang="ru-RU" sz="3600" dirty="0" err="1"/>
              <a:t>наукових</a:t>
            </a:r>
            <a:r>
              <a:rPr lang="ru-RU" sz="3600" dirty="0"/>
              <a:t> </a:t>
            </a:r>
            <a:r>
              <a:rPr lang="ru-RU" sz="3600" dirty="0" err="1"/>
              <a:t>досліджень</a:t>
            </a:r>
            <a:r>
              <a:rPr lang="ru-RU" sz="3600" dirty="0"/>
              <a:t> </a:t>
            </a:r>
            <a:r>
              <a:rPr lang="ru-RU" sz="3600" dirty="0" err="1"/>
              <a:t>членів</a:t>
            </a:r>
            <a:r>
              <a:rPr lang="ru-RU" sz="3600" dirty="0"/>
              <a:t> </a:t>
            </a:r>
            <a:r>
              <a:rPr lang="ru-RU" sz="3600" dirty="0" err="1"/>
              <a:t>гуртка</a:t>
            </a:r>
            <a:r>
              <a:rPr lang="ru-RU" sz="3600" dirty="0"/>
              <a:t>. Робота </a:t>
            </a:r>
            <a:r>
              <a:rPr lang="ru-RU" sz="3600" dirty="0" err="1"/>
              <a:t>гуртка</a:t>
            </a:r>
            <a:r>
              <a:rPr lang="ru-RU" sz="3600" dirty="0"/>
              <a:t> </a:t>
            </a:r>
            <a:r>
              <a:rPr lang="ru-RU" sz="3600" dirty="0" err="1"/>
              <a:t>реалізується</a:t>
            </a:r>
            <a:r>
              <a:rPr lang="ru-RU" sz="3600" dirty="0"/>
              <a:t> через участь у </a:t>
            </a:r>
            <a:r>
              <a:rPr lang="ru-RU" sz="3600" dirty="0" err="1"/>
              <a:t>щорічних</a:t>
            </a:r>
            <a:r>
              <a:rPr lang="ru-RU" sz="3600" dirty="0"/>
              <a:t> </a:t>
            </a:r>
            <a:r>
              <a:rPr lang="ru-RU" sz="3600" dirty="0" err="1"/>
              <a:t>міжнародних</a:t>
            </a:r>
            <a:r>
              <a:rPr lang="ru-RU" sz="3600" dirty="0"/>
              <a:t> та </a:t>
            </a:r>
            <a:r>
              <a:rPr lang="ru-RU" sz="3600" dirty="0" err="1"/>
              <a:t>всеукраїнських</a:t>
            </a:r>
            <a:r>
              <a:rPr lang="ru-RU" sz="3600" dirty="0"/>
              <a:t> </a:t>
            </a:r>
            <a:r>
              <a:rPr lang="ru-RU" sz="3600" dirty="0" err="1"/>
              <a:t>наукових</a:t>
            </a:r>
            <a:r>
              <a:rPr lang="ru-RU" sz="3600" dirty="0"/>
              <a:t> </a:t>
            </a:r>
            <a:r>
              <a:rPr lang="ru-RU" sz="3600" dirty="0" err="1"/>
              <a:t>конференціях</a:t>
            </a:r>
            <a:r>
              <a:rPr lang="ru-RU" sz="3600" dirty="0"/>
              <a:t> </a:t>
            </a:r>
            <a:r>
              <a:rPr lang="ru-RU" sz="3600" dirty="0" err="1"/>
              <a:t>студентів</a:t>
            </a:r>
            <a:r>
              <a:rPr lang="ru-RU" sz="3600" dirty="0"/>
              <a:t>, форумах та </a:t>
            </a:r>
            <a:r>
              <a:rPr lang="ru-RU" sz="3600" dirty="0" err="1"/>
              <a:t>семінарах</a:t>
            </a:r>
            <a:r>
              <a:rPr lang="ru-RU" sz="3600" dirty="0"/>
              <a:t>, </a:t>
            </a:r>
            <a:r>
              <a:rPr lang="ru-RU" sz="3600" dirty="0" err="1"/>
              <a:t>круглих</a:t>
            </a:r>
            <a:r>
              <a:rPr lang="ru-RU" sz="3600" dirty="0"/>
              <a:t> столах. </a:t>
            </a:r>
            <a:br>
              <a:rPr lang="ru-RU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04465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/>
              <a:t>Мета </a:t>
            </a:r>
            <a:r>
              <a:rPr lang="ru-RU" i="1" dirty="0" err="1"/>
              <a:t>наукового</a:t>
            </a:r>
            <a:r>
              <a:rPr lang="ru-RU" i="1" dirty="0"/>
              <a:t> </a:t>
            </a:r>
            <a:r>
              <a:rPr lang="ru-RU" i="1" dirty="0" err="1"/>
              <a:t>гуртка</a:t>
            </a:r>
            <a:endParaRPr lang="en-US" i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573161"/>
            <a:ext cx="10515600" cy="4603802"/>
          </a:xfrm>
        </p:spPr>
        <p:txBody>
          <a:bodyPr>
            <a:normAutofit/>
          </a:bodyPr>
          <a:lstStyle/>
          <a:p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творчих</a:t>
            </a:r>
            <a:r>
              <a:rPr lang="ru-RU" dirty="0"/>
              <a:t> </a:t>
            </a:r>
            <a:r>
              <a:rPr lang="ru-RU" dirty="0" err="1"/>
              <a:t>здібностей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 з метою </a:t>
            </a:r>
            <a:r>
              <a:rPr lang="ru-RU" dirty="0" err="1"/>
              <a:t>набуття</a:t>
            </a:r>
            <a:r>
              <a:rPr lang="ru-RU" dirty="0"/>
              <a:t> ними </a:t>
            </a:r>
            <a:r>
              <a:rPr lang="ru-RU" dirty="0" err="1"/>
              <a:t>фахових</a:t>
            </a:r>
            <a:r>
              <a:rPr lang="ru-RU" dirty="0"/>
              <a:t> (</a:t>
            </a:r>
            <a:r>
              <a:rPr lang="ru-RU" dirty="0" err="1"/>
              <a:t>професійних</a:t>
            </a:r>
            <a:r>
              <a:rPr lang="ru-RU" dirty="0"/>
              <a:t>), </a:t>
            </a:r>
            <a:r>
              <a:rPr lang="ru-RU" dirty="0" err="1"/>
              <a:t>особистісних</a:t>
            </a:r>
            <a:r>
              <a:rPr lang="ru-RU" dirty="0"/>
              <a:t> </a:t>
            </a:r>
            <a:r>
              <a:rPr lang="ru-RU" dirty="0" err="1"/>
              <a:t>компетенцій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та </a:t>
            </a:r>
            <a:r>
              <a:rPr lang="ru-RU" dirty="0" err="1"/>
              <a:t>умінь</a:t>
            </a:r>
            <a:r>
              <a:rPr lang="ru-RU" dirty="0"/>
              <a:t> через </a:t>
            </a:r>
            <a:r>
              <a:rPr lang="ru-RU" dirty="0" err="1"/>
              <a:t>дослідження</a:t>
            </a:r>
            <a:r>
              <a:rPr lang="ru-RU" dirty="0"/>
              <a:t>.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гуртка</a:t>
            </a:r>
            <a:r>
              <a:rPr lang="ru-RU" dirty="0"/>
              <a:t> </a:t>
            </a:r>
            <a:r>
              <a:rPr lang="ru-RU" dirty="0" err="1" smtClean="0"/>
              <a:t>зорієнтовані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тенденцій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як </a:t>
            </a:r>
            <a:r>
              <a:rPr lang="ru-RU" dirty="0" err="1"/>
              <a:t>однієї</a:t>
            </a:r>
            <a:r>
              <a:rPr lang="ru-RU" dirty="0"/>
              <a:t> з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та </a:t>
            </a:r>
            <a:r>
              <a:rPr lang="ru-RU" dirty="0" err="1"/>
              <a:t>відображають</a:t>
            </a:r>
            <a:r>
              <a:rPr lang="ru-RU" dirty="0"/>
              <a:t> </a:t>
            </a:r>
            <a:r>
              <a:rPr lang="ru-RU" dirty="0" err="1"/>
              <a:t>історичні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 </a:t>
            </a:r>
            <a:r>
              <a:rPr lang="ru-RU" dirty="0" err="1"/>
              <a:t>європейської</a:t>
            </a:r>
            <a:r>
              <a:rPr lang="ru-RU" dirty="0"/>
              <a:t> </a:t>
            </a:r>
            <a:r>
              <a:rPr lang="ru-RU" dirty="0" err="1"/>
              <a:t>інтеграції</a:t>
            </a:r>
            <a:r>
              <a:rPr lang="ru-RU" dirty="0"/>
              <a:t>, </a:t>
            </a:r>
            <a:r>
              <a:rPr lang="ru-RU" dirty="0" err="1"/>
              <a:t>політику</a:t>
            </a:r>
            <a:r>
              <a:rPr lang="ru-RU" dirty="0"/>
              <a:t> </a:t>
            </a:r>
            <a:r>
              <a:rPr lang="ru-RU" dirty="0" err="1"/>
              <a:t>євроінтеграції</a:t>
            </a:r>
            <a:r>
              <a:rPr lang="ru-RU" dirty="0"/>
              <a:t> в </a:t>
            </a:r>
            <a:r>
              <a:rPr lang="ru-RU" dirty="0" err="1"/>
              <a:t>епоху</a:t>
            </a:r>
            <a:r>
              <a:rPr lang="ru-RU" dirty="0"/>
              <a:t> </a:t>
            </a:r>
            <a:r>
              <a:rPr lang="ru-RU" dirty="0" err="1"/>
              <a:t>глобалізації</a:t>
            </a:r>
            <a:r>
              <a:rPr lang="ru-RU" dirty="0"/>
              <a:t>, </a:t>
            </a:r>
            <a:r>
              <a:rPr lang="ru-RU" dirty="0" err="1"/>
              <a:t>інституційні</a:t>
            </a:r>
            <a:r>
              <a:rPr lang="ru-RU" dirty="0"/>
              <a:t> </a:t>
            </a:r>
            <a:r>
              <a:rPr lang="ru-RU" dirty="0" err="1"/>
              <a:t>реформи</a:t>
            </a:r>
            <a:r>
              <a:rPr lang="ru-RU" dirty="0"/>
              <a:t> як </a:t>
            </a:r>
            <a:r>
              <a:rPr lang="ru-RU" dirty="0" err="1"/>
              <a:t>складові</a:t>
            </a:r>
            <a:r>
              <a:rPr lang="ru-RU" dirty="0"/>
              <a:t> </a:t>
            </a:r>
            <a:r>
              <a:rPr lang="ru-RU" dirty="0" err="1"/>
              <a:t>євроінтеграційних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 </a:t>
            </a:r>
            <a:r>
              <a:rPr lang="ru-RU" dirty="0" err="1"/>
              <a:t>Європейських</a:t>
            </a:r>
            <a:r>
              <a:rPr lang="ru-RU" dirty="0"/>
              <a:t> </a:t>
            </a:r>
            <a:r>
              <a:rPr lang="ru-RU" dirty="0" err="1"/>
              <a:t>Спільнот</a:t>
            </a:r>
            <a:r>
              <a:rPr lang="ru-RU" dirty="0"/>
              <a:t> та </a:t>
            </a:r>
            <a:r>
              <a:rPr lang="ru-RU" dirty="0" err="1"/>
              <a:t>Європейського</a:t>
            </a:r>
            <a:r>
              <a:rPr lang="ru-RU" dirty="0"/>
              <a:t> Союзу і </a:t>
            </a:r>
            <a:r>
              <a:rPr lang="ru-RU" dirty="0" err="1"/>
              <a:t>деякі</a:t>
            </a:r>
            <a:r>
              <a:rPr lang="ru-RU" dirty="0"/>
              <a:t> прояви </a:t>
            </a:r>
            <a:r>
              <a:rPr lang="ru-RU" dirty="0" err="1"/>
              <a:t>європеїзації</a:t>
            </a:r>
            <a:r>
              <a:rPr lang="ru-RU" dirty="0"/>
              <a:t> в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відносинах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568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85069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Студенти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гуртка</a:t>
            </a:r>
            <a:r>
              <a:rPr lang="ru-RU" dirty="0"/>
              <a:t> </a:t>
            </a:r>
            <a:r>
              <a:rPr lang="ru-RU" dirty="0" err="1"/>
              <a:t>приймають</a:t>
            </a:r>
            <a:r>
              <a:rPr lang="ru-RU" dirty="0"/>
              <a:t> </a:t>
            </a:r>
            <a:r>
              <a:rPr lang="ru-RU" dirty="0" err="1"/>
              <a:t>активну</a:t>
            </a:r>
            <a:r>
              <a:rPr lang="ru-RU" dirty="0"/>
              <a:t> участь у </a:t>
            </a:r>
            <a:r>
              <a:rPr lang="ru-RU" dirty="0" err="1"/>
              <a:t>науково-дослідній</a:t>
            </a:r>
            <a:r>
              <a:rPr lang="ru-RU" dirty="0"/>
              <a:t>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кафедри</a:t>
            </a:r>
            <a:r>
              <a:rPr lang="ru-RU" dirty="0"/>
              <a:t>, систематично </a:t>
            </a:r>
            <a:r>
              <a:rPr lang="ru-RU" dirty="0" err="1"/>
              <a:t>приймають</a:t>
            </a:r>
            <a:r>
              <a:rPr lang="ru-RU" dirty="0"/>
              <a:t> участь у </a:t>
            </a:r>
            <a:r>
              <a:rPr lang="ru-RU" dirty="0" err="1"/>
              <a:t>конференціях</a:t>
            </a:r>
            <a:r>
              <a:rPr lang="ru-RU" dirty="0"/>
              <a:t>, </a:t>
            </a:r>
            <a:r>
              <a:rPr lang="ru-RU" dirty="0" err="1"/>
              <a:t>публікують</a:t>
            </a:r>
            <a:r>
              <a:rPr lang="ru-RU" dirty="0"/>
              <a:t> </a:t>
            </a:r>
            <a:r>
              <a:rPr lang="ru-RU" dirty="0" err="1"/>
              <a:t>тези</a:t>
            </a:r>
            <a:r>
              <a:rPr lang="ru-RU" dirty="0"/>
              <a:t> </a:t>
            </a:r>
            <a:r>
              <a:rPr lang="ru-RU" dirty="0" err="1"/>
              <a:t>доповідей</a:t>
            </a:r>
            <a:r>
              <a:rPr lang="ru-RU" dirty="0"/>
              <a:t>, </a:t>
            </a:r>
            <a:r>
              <a:rPr lang="ru-RU" dirty="0" err="1"/>
              <a:t>виступають</a:t>
            </a:r>
            <a:r>
              <a:rPr lang="ru-RU" dirty="0"/>
              <a:t> з </a:t>
            </a:r>
            <a:r>
              <a:rPr lang="ru-RU" dirty="0" err="1"/>
              <a:t>доповідями</a:t>
            </a:r>
            <a:r>
              <a:rPr lang="ru-RU" dirty="0"/>
              <a:t> на </a:t>
            </a:r>
            <a:r>
              <a:rPr lang="ru-RU" dirty="0" err="1"/>
              <a:t>засіданнях</a:t>
            </a:r>
            <a:r>
              <a:rPr lang="ru-RU" dirty="0"/>
              <a:t> </a:t>
            </a:r>
            <a:r>
              <a:rPr lang="ru-RU" dirty="0" err="1"/>
              <a:t>гуртка</a:t>
            </a:r>
            <a:r>
              <a:rPr lang="ru-RU" dirty="0"/>
              <a:t>, </a:t>
            </a:r>
            <a:r>
              <a:rPr lang="ru-RU" dirty="0" err="1"/>
              <a:t>публікують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у </a:t>
            </a:r>
            <a:r>
              <a:rPr lang="ru-RU" dirty="0" err="1"/>
              <a:t>вітчизняних</a:t>
            </a:r>
            <a:r>
              <a:rPr lang="ru-RU" dirty="0"/>
              <a:t> </a:t>
            </a:r>
            <a:r>
              <a:rPr lang="ru-RU" dirty="0" err="1"/>
              <a:t>фахових</a:t>
            </a:r>
            <a:r>
              <a:rPr lang="ru-RU" dirty="0"/>
              <a:t> </a:t>
            </a:r>
            <a:r>
              <a:rPr lang="ru-RU" dirty="0" err="1"/>
              <a:t>виданнях</a:t>
            </a:r>
            <a:r>
              <a:rPr lang="ru-RU" dirty="0"/>
              <a:t>. За результатами </a:t>
            </a:r>
            <a:r>
              <a:rPr lang="ru-RU" dirty="0" err="1"/>
              <a:t>студентської</a:t>
            </a:r>
            <a:r>
              <a:rPr lang="ru-RU" dirty="0"/>
              <a:t>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студенти</a:t>
            </a:r>
            <a:r>
              <a:rPr lang="ru-RU" dirty="0"/>
              <a:t> </a:t>
            </a:r>
            <a:r>
              <a:rPr lang="ru-RU" dirty="0" err="1"/>
              <a:t>отримують</a:t>
            </a:r>
            <a:r>
              <a:rPr lang="ru-RU" dirty="0"/>
              <a:t> </a:t>
            </a:r>
            <a:r>
              <a:rPr lang="ru-RU" dirty="0" err="1"/>
              <a:t>відзнаки</a:t>
            </a:r>
            <a:r>
              <a:rPr lang="ru-RU" dirty="0"/>
              <a:t>, </a:t>
            </a:r>
            <a:r>
              <a:rPr lang="ru-RU" dirty="0" err="1"/>
              <a:t>грамоти</a:t>
            </a:r>
            <a:r>
              <a:rPr lang="ru-RU" dirty="0"/>
              <a:t>,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бали</a:t>
            </a:r>
            <a:r>
              <a:rPr lang="ru-RU" dirty="0"/>
              <a:t> до </a:t>
            </a:r>
            <a:r>
              <a:rPr lang="ru-RU" dirty="0" err="1"/>
              <a:t>власного</a:t>
            </a:r>
            <a:r>
              <a:rPr lang="ru-RU" dirty="0"/>
              <a:t> рейтингу.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615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6178"/>
          </a:xfrm>
        </p:spPr>
        <p:txBody>
          <a:bodyPr>
            <a:noAutofit/>
          </a:bodyPr>
          <a:lstStyle/>
          <a:p>
            <a:pPr algn="just"/>
            <a:r>
              <a:rPr lang="ru-RU" sz="2500" dirty="0"/>
              <a:t>19 листопада 2020 року в </a:t>
            </a:r>
            <a:r>
              <a:rPr lang="ru-RU" sz="2500" dirty="0" err="1"/>
              <a:t>нашому</a:t>
            </a:r>
            <a:r>
              <a:rPr lang="ru-RU" sz="2500" dirty="0"/>
              <a:t> </a:t>
            </a:r>
            <a:r>
              <a:rPr lang="ru-RU" sz="2500" dirty="0" err="1"/>
              <a:t>університеті</a:t>
            </a:r>
            <a:r>
              <a:rPr lang="ru-RU" sz="2500" dirty="0"/>
              <a:t> в </a:t>
            </a:r>
            <a:r>
              <a:rPr lang="ru-RU" sz="2500" dirty="0" err="1"/>
              <a:t>режимі</a:t>
            </a:r>
            <a:r>
              <a:rPr lang="ru-RU" sz="2500" dirty="0"/>
              <a:t> онлайн </a:t>
            </a:r>
            <a:r>
              <a:rPr lang="ru-RU" sz="2500" dirty="0" err="1"/>
              <a:t>відбулась</a:t>
            </a:r>
            <a:r>
              <a:rPr lang="ru-RU" sz="2500" dirty="0"/>
              <a:t> </a:t>
            </a:r>
            <a:r>
              <a:rPr lang="ru-RU" sz="2500" b="1" dirty="0"/>
              <a:t>74-та </a:t>
            </a:r>
            <a:r>
              <a:rPr lang="ru-RU" sz="2500" b="1" dirty="0" err="1"/>
              <a:t>науково</a:t>
            </a:r>
            <a:r>
              <a:rPr lang="ru-RU" sz="2500" b="1" dirty="0"/>
              <a:t>-практична </a:t>
            </a:r>
            <a:r>
              <a:rPr lang="ru-RU" sz="2500" b="1" dirty="0" err="1"/>
              <a:t>студентська</a:t>
            </a:r>
            <a:r>
              <a:rPr lang="ru-RU" sz="2500" b="1" dirty="0"/>
              <a:t> </a:t>
            </a:r>
            <a:r>
              <a:rPr lang="ru-RU" sz="2500" b="1" dirty="0" err="1"/>
              <a:t>конференція</a:t>
            </a:r>
            <a:r>
              <a:rPr lang="ru-RU" sz="2500" b="1" dirty="0"/>
              <a:t> «</a:t>
            </a:r>
            <a:r>
              <a:rPr lang="ru-RU" sz="2500" b="1" dirty="0" err="1"/>
              <a:t>Концептуальні</a:t>
            </a:r>
            <a:r>
              <a:rPr lang="ru-RU" sz="2500" b="1" dirty="0"/>
              <a:t> засади </a:t>
            </a:r>
            <a:r>
              <a:rPr lang="ru-RU" sz="2500" b="1" dirty="0" err="1"/>
              <a:t>збалансованого</a:t>
            </a:r>
            <a:r>
              <a:rPr lang="ru-RU" sz="2500" b="1" dirty="0"/>
              <a:t> </a:t>
            </a:r>
            <a:r>
              <a:rPr lang="ru-RU" sz="2500" b="1" dirty="0" err="1"/>
              <a:t>розвитку</a:t>
            </a:r>
            <a:r>
              <a:rPr lang="ru-RU" sz="2500" b="1" dirty="0"/>
              <a:t> аграрного сектору </a:t>
            </a:r>
            <a:r>
              <a:rPr lang="ru-RU" sz="2500" b="1" dirty="0" err="1"/>
              <a:t>економіки</a:t>
            </a:r>
            <a:r>
              <a:rPr lang="ru-RU" sz="2500" b="1" dirty="0"/>
              <a:t> </a:t>
            </a:r>
            <a:r>
              <a:rPr lang="ru-RU" sz="2500" b="1" dirty="0" err="1"/>
              <a:t>України</a:t>
            </a:r>
            <a:r>
              <a:rPr lang="ru-RU" sz="2500" b="1" dirty="0"/>
              <a:t> в </a:t>
            </a:r>
            <a:r>
              <a:rPr lang="ru-RU" sz="2500" b="1" dirty="0" err="1"/>
              <a:t>умовах</a:t>
            </a:r>
            <a:r>
              <a:rPr lang="ru-RU" sz="2500" b="1" dirty="0"/>
              <a:t> </a:t>
            </a:r>
            <a:r>
              <a:rPr lang="ru-RU" sz="2500" b="1" dirty="0" err="1"/>
              <a:t>глобальних</a:t>
            </a:r>
            <a:r>
              <a:rPr lang="ru-RU" sz="2500" b="1" dirty="0"/>
              <a:t> </a:t>
            </a:r>
            <a:r>
              <a:rPr lang="ru-RU" sz="2500" b="1" dirty="0" err="1" smtClean="0"/>
              <a:t>викликів</a:t>
            </a:r>
            <a:r>
              <a:rPr lang="ru-RU" sz="2500" b="1" dirty="0" smtClean="0"/>
              <a:t>». </a:t>
            </a:r>
            <a:r>
              <a:rPr lang="ru-RU" sz="2500" b="1" i="1" dirty="0" smtClean="0"/>
              <a:t>Диплом </a:t>
            </a:r>
            <a:r>
              <a:rPr lang="ru-RU" sz="2500" b="1" i="1" dirty="0"/>
              <a:t>2 </a:t>
            </a:r>
            <a:r>
              <a:rPr lang="ru-RU" sz="2500" b="1" i="1" dirty="0" err="1"/>
              <a:t>ступеня</a:t>
            </a:r>
            <a:r>
              <a:rPr lang="ru-RU" sz="2500" b="1" i="1" dirty="0"/>
              <a:t> </a:t>
            </a:r>
            <a:r>
              <a:rPr lang="ru-RU" sz="2500" dirty="0" err="1"/>
              <a:t>отримала</a:t>
            </a:r>
            <a:r>
              <a:rPr lang="ru-RU" sz="2500" dirty="0"/>
              <a:t> член </a:t>
            </a:r>
            <a:r>
              <a:rPr lang="ru-RU" sz="2500" dirty="0" err="1"/>
              <a:t>гуртка</a:t>
            </a:r>
            <a:r>
              <a:rPr lang="ru-RU" sz="2500" dirty="0"/>
              <a:t> </a:t>
            </a:r>
            <a:r>
              <a:rPr lang="ru-RU" sz="2500" b="1" i="1" dirty="0" err="1"/>
              <a:t>Дарія</a:t>
            </a:r>
            <a:r>
              <a:rPr lang="ru-RU" sz="2500" b="1" i="1" dirty="0"/>
              <a:t> </a:t>
            </a:r>
            <a:r>
              <a:rPr lang="ru-RU" sz="2500" b="1" i="1" dirty="0" err="1"/>
              <a:t>Луцкова</a:t>
            </a:r>
            <a:r>
              <a:rPr lang="ru-RU" sz="2500" dirty="0"/>
              <a:t>, </a:t>
            </a:r>
            <a:r>
              <a:rPr lang="ru-RU" sz="2500" dirty="0" err="1"/>
              <a:t>що</a:t>
            </a:r>
            <a:r>
              <a:rPr lang="ru-RU" sz="2500" dirty="0"/>
              <a:t> </a:t>
            </a:r>
            <a:r>
              <a:rPr lang="ru-RU" sz="2500" dirty="0" err="1"/>
              <a:t>виступила</a:t>
            </a:r>
            <a:r>
              <a:rPr lang="ru-RU" sz="2500" dirty="0"/>
              <a:t> з </a:t>
            </a:r>
            <a:r>
              <a:rPr lang="ru-RU" sz="2500" dirty="0" err="1"/>
              <a:t>доповіддю</a:t>
            </a:r>
            <a:r>
              <a:rPr lang="ru-RU" sz="2500" dirty="0"/>
              <a:t> "</a:t>
            </a:r>
            <a:r>
              <a:rPr lang="ru-RU" sz="2500" dirty="0" err="1"/>
              <a:t>Державна</a:t>
            </a:r>
            <a:r>
              <a:rPr lang="ru-RU" sz="2500" dirty="0"/>
              <a:t> </a:t>
            </a:r>
            <a:r>
              <a:rPr lang="ru-RU" sz="2500" dirty="0" err="1"/>
              <a:t>регіональна</a:t>
            </a:r>
            <a:r>
              <a:rPr lang="ru-RU" sz="2500" dirty="0"/>
              <a:t> </a:t>
            </a:r>
            <a:r>
              <a:rPr lang="ru-RU" sz="2500" dirty="0" err="1"/>
              <a:t>політика</a:t>
            </a:r>
            <a:r>
              <a:rPr lang="ru-RU" sz="2500" dirty="0"/>
              <a:t> </a:t>
            </a:r>
            <a:r>
              <a:rPr lang="ru-RU" sz="2500" dirty="0" err="1"/>
              <a:t>економічного</a:t>
            </a:r>
            <a:r>
              <a:rPr lang="ru-RU" sz="2500" dirty="0"/>
              <a:t> </a:t>
            </a:r>
            <a:r>
              <a:rPr lang="ru-RU" sz="2500" dirty="0" err="1"/>
              <a:t>розвитку</a:t>
            </a:r>
            <a:r>
              <a:rPr lang="ru-RU" sz="2500" dirty="0"/>
              <a:t> </a:t>
            </a:r>
            <a:r>
              <a:rPr lang="ru-RU" sz="2500" dirty="0" err="1"/>
              <a:t>територій</a:t>
            </a:r>
            <a:r>
              <a:rPr lang="ru-RU" sz="2500" dirty="0"/>
              <a:t>" (</a:t>
            </a:r>
            <a:r>
              <a:rPr lang="ru-RU" sz="2500" dirty="0" err="1"/>
              <a:t>науковий</a:t>
            </a:r>
            <a:r>
              <a:rPr lang="ru-RU" sz="2500" dirty="0"/>
              <a:t> </a:t>
            </a:r>
            <a:r>
              <a:rPr lang="ru-RU" sz="2500" dirty="0" err="1"/>
              <a:t>керівник</a:t>
            </a:r>
            <a:r>
              <a:rPr lang="ru-RU" sz="2500" dirty="0"/>
              <a:t> – </a:t>
            </a:r>
            <a:r>
              <a:rPr lang="ru-RU" sz="2500" dirty="0" err="1"/>
              <a:t>к.е.н</a:t>
            </a:r>
            <a:r>
              <a:rPr lang="ru-RU" sz="2500" dirty="0"/>
              <a:t>., доцент </a:t>
            </a:r>
            <a:r>
              <a:rPr lang="ru-RU" sz="2500" dirty="0" err="1"/>
              <a:t>кафедри</a:t>
            </a:r>
            <a:r>
              <a:rPr lang="ru-RU" sz="2500" dirty="0"/>
              <a:t> </a:t>
            </a:r>
            <a:r>
              <a:rPr lang="ru-RU" sz="2500" dirty="0" err="1"/>
              <a:t>глобальної</a:t>
            </a:r>
            <a:r>
              <a:rPr lang="ru-RU" sz="2500" dirty="0"/>
              <a:t> </a:t>
            </a:r>
            <a:r>
              <a:rPr lang="ru-RU" sz="2500" dirty="0" err="1"/>
              <a:t>економіки</a:t>
            </a:r>
            <a:r>
              <a:rPr lang="ru-RU" sz="2500" dirty="0"/>
              <a:t> </a:t>
            </a:r>
            <a:r>
              <a:rPr lang="ru-RU" sz="2500" dirty="0" err="1"/>
              <a:t>Кірейцева</a:t>
            </a:r>
            <a:r>
              <a:rPr lang="ru-RU" sz="2500" dirty="0"/>
              <a:t> О.В.). Член </a:t>
            </a:r>
            <a:r>
              <a:rPr lang="ru-RU" sz="2500" dirty="0" err="1"/>
              <a:t>гуртка</a:t>
            </a:r>
            <a:r>
              <a:rPr lang="ru-RU" sz="2500" dirty="0"/>
              <a:t> </a:t>
            </a:r>
            <a:r>
              <a:rPr lang="ru-RU" sz="2500" b="1" i="1" dirty="0" err="1"/>
              <a:t>Леонід</a:t>
            </a:r>
            <a:r>
              <a:rPr lang="ru-RU" sz="2500" b="1" i="1" dirty="0"/>
              <a:t> </a:t>
            </a:r>
            <a:r>
              <a:rPr lang="ru-RU" sz="2500" b="1" i="1" dirty="0" err="1"/>
              <a:t>Загорійчук</a:t>
            </a:r>
            <a:r>
              <a:rPr lang="ru-RU" sz="2500" dirty="0"/>
              <a:t> на </a:t>
            </a:r>
            <a:r>
              <a:rPr lang="ru-RU" sz="2500" dirty="0" err="1"/>
              <a:t>секційному</a:t>
            </a:r>
            <a:r>
              <a:rPr lang="ru-RU" sz="2500" dirty="0"/>
              <a:t> </a:t>
            </a:r>
            <a:r>
              <a:rPr lang="ru-RU" sz="2500" dirty="0" err="1"/>
              <a:t>засіданні</a:t>
            </a:r>
            <a:r>
              <a:rPr lang="ru-RU" sz="2500" dirty="0"/>
              <a:t> представив </a:t>
            </a:r>
            <a:r>
              <a:rPr lang="ru-RU" sz="2500" dirty="0" err="1"/>
              <a:t>доповідь</a:t>
            </a:r>
            <a:r>
              <a:rPr lang="ru-RU" sz="2500" dirty="0"/>
              <a:t> "</a:t>
            </a:r>
            <a:r>
              <a:rPr lang="ru-RU" sz="2500" dirty="0" err="1"/>
              <a:t>Сучасні</a:t>
            </a:r>
            <a:r>
              <a:rPr lang="ru-RU" sz="2500" dirty="0"/>
              <a:t> </a:t>
            </a:r>
            <a:r>
              <a:rPr lang="ru-RU" sz="2500" dirty="0" err="1"/>
              <a:t>тенденції</a:t>
            </a:r>
            <a:r>
              <a:rPr lang="ru-RU" sz="2500" dirty="0"/>
              <a:t> </a:t>
            </a:r>
            <a:r>
              <a:rPr lang="ru-RU" sz="2500" dirty="0" err="1"/>
              <a:t>транснаціоналізації</a:t>
            </a:r>
            <a:r>
              <a:rPr lang="ru-RU" sz="2500" dirty="0"/>
              <a:t> </a:t>
            </a:r>
            <a:r>
              <a:rPr lang="ru-RU" sz="2500" dirty="0" err="1"/>
              <a:t>економічної</a:t>
            </a:r>
            <a:r>
              <a:rPr lang="ru-RU" sz="2500" dirty="0"/>
              <a:t> </a:t>
            </a:r>
            <a:r>
              <a:rPr lang="ru-RU" sz="2500" dirty="0" err="1"/>
              <a:t>діяльності</a:t>
            </a:r>
            <a:r>
              <a:rPr lang="ru-RU" sz="2500" dirty="0"/>
              <a:t>", а </a:t>
            </a:r>
            <a:r>
              <a:rPr lang="ru-RU" sz="2500" dirty="0" err="1"/>
              <a:t>також</a:t>
            </a:r>
            <a:r>
              <a:rPr lang="ru-RU" sz="2500" dirty="0"/>
              <a:t> </a:t>
            </a:r>
            <a:r>
              <a:rPr lang="ru-RU" sz="2500" dirty="0" err="1"/>
              <a:t>прийняв</a:t>
            </a:r>
            <a:r>
              <a:rPr lang="ru-RU" sz="2500" dirty="0"/>
              <a:t> участь у </a:t>
            </a:r>
            <a:r>
              <a:rPr lang="ru-RU" sz="2500" dirty="0" err="1"/>
              <a:t>секційному</a:t>
            </a:r>
            <a:r>
              <a:rPr lang="ru-RU" sz="2500" dirty="0"/>
              <a:t> </a:t>
            </a:r>
            <a:r>
              <a:rPr lang="ru-RU" sz="2500" dirty="0" err="1"/>
              <a:t>засіданні</a:t>
            </a:r>
            <a:r>
              <a:rPr lang="ru-RU" sz="2500" dirty="0"/>
              <a:t> </a:t>
            </a:r>
            <a:r>
              <a:rPr lang="ru-RU" sz="2500" dirty="0" err="1"/>
              <a:t>конференції</a:t>
            </a:r>
            <a:r>
              <a:rPr lang="ru-RU" sz="2500" dirty="0"/>
              <a:t> «</a:t>
            </a:r>
            <a:r>
              <a:rPr lang="ru-RU" sz="2500" dirty="0" err="1"/>
              <a:t>Банківське</a:t>
            </a:r>
            <a:r>
              <a:rPr lang="ru-RU" sz="2500" dirty="0"/>
              <a:t> та </a:t>
            </a:r>
            <a:r>
              <a:rPr lang="ru-RU" sz="2500" dirty="0" err="1"/>
              <a:t>страхове</a:t>
            </a:r>
            <a:r>
              <a:rPr lang="ru-RU" sz="2500" dirty="0"/>
              <a:t> </a:t>
            </a:r>
            <a:r>
              <a:rPr lang="ru-RU" sz="2500" dirty="0" err="1"/>
              <a:t>забезпечення</a:t>
            </a:r>
            <a:r>
              <a:rPr lang="ru-RU" sz="2500" dirty="0"/>
              <a:t> </a:t>
            </a:r>
            <a:r>
              <a:rPr lang="ru-RU" sz="2500" dirty="0" err="1"/>
              <a:t>суб’єктів</a:t>
            </a:r>
            <a:r>
              <a:rPr lang="ru-RU" sz="2500" dirty="0"/>
              <a:t> </a:t>
            </a:r>
            <a:r>
              <a:rPr lang="ru-RU" sz="2500" dirty="0" err="1"/>
              <a:t>агробізнесу</a:t>
            </a:r>
            <a:r>
              <a:rPr lang="ru-RU" sz="2500" dirty="0"/>
              <a:t>», де </a:t>
            </a:r>
            <a:r>
              <a:rPr lang="ru-RU" sz="2500" dirty="0" err="1"/>
              <a:t>виступив</a:t>
            </a:r>
            <a:r>
              <a:rPr lang="ru-RU" sz="2500" dirty="0"/>
              <a:t> </a:t>
            </a:r>
            <a:r>
              <a:rPr lang="ru-RU" sz="2500" dirty="0" err="1"/>
              <a:t>із</a:t>
            </a:r>
            <a:r>
              <a:rPr lang="ru-RU" sz="2500" dirty="0"/>
              <a:t> </a:t>
            </a:r>
            <a:r>
              <a:rPr lang="ru-RU" sz="2500" dirty="0" err="1"/>
              <a:t>доповіддю</a:t>
            </a:r>
            <a:r>
              <a:rPr lang="ru-RU" sz="2500" dirty="0"/>
              <a:t> "</a:t>
            </a:r>
            <a:r>
              <a:rPr lang="ru-RU" sz="2500" dirty="0" err="1"/>
              <a:t>Сутність</a:t>
            </a:r>
            <a:r>
              <a:rPr lang="ru-RU" sz="2500" dirty="0"/>
              <a:t> </a:t>
            </a:r>
            <a:r>
              <a:rPr lang="ru-RU" sz="2500" dirty="0" err="1"/>
              <a:t>транснаціональних</a:t>
            </a:r>
            <a:r>
              <a:rPr lang="ru-RU" sz="2500" dirty="0"/>
              <a:t> </a:t>
            </a:r>
            <a:r>
              <a:rPr lang="ru-RU" sz="2500" dirty="0" err="1"/>
              <a:t>банків</a:t>
            </a:r>
            <a:r>
              <a:rPr lang="ru-RU" sz="2500" dirty="0"/>
              <a:t> та </a:t>
            </a:r>
            <a:r>
              <a:rPr lang="ru-RU" sz="2500" dirty="0" err="1"/>
              <a:t>вплив</a:t>
            </a:r>
            <a:r>
              <a:rPr lang="ru-RU" sz="2500" dirty="0"/>
              <a:t> </a:t>
            </a:r>
            <a:r>
              <a:rPr lang="ru-RU" sz="2500" dirty="0" err="1"/>
              <a:t>глобалізації</a:t>
            </a:r>
            <a:r>
              <a:rPr lang="ru-RU" sz="2500" dirty="0"/>
              <a:t> на </a:t>
            </a:r>
            <a:r>
              <a:rPr lang="ru-RU" sz="2500" dirty="0" err="1"/>
              <a:t>їх</a:t>
            </a:r>
            <a:r>
              <a:rPr lang="ru-RU" sz="2500" dirty="0"/>
              <a:t> </a:t>
            </a:r>
            <a:r>
              <a:rPr lang="ru-RU" sz="2500" dirty="0" err="1"/>
              <a:t>діяльність</a:t>
            </a:r>
            <a:r>
              <a:rPr lang="ru-RU" sz="2500" dirty="0"/>
              <a:t>". </a:t>
            </a:r>
            <a:r>
              <a:rPr lang="ru-RU" sz="2500" dirty="0" err="1"/>
              <a:t>Його</a:t>
            </a:r>
            <a:r>
              <a:rPr lang="ru-RU" sz="2500" dirty="0"/>
              <a:t> </a:t>
            </a:r>
            <a:r>
              <a:rPr lang="ru-RU" sz="2500" dirty="0" err="1"/>
              <a:t>дослідження</a:t>
            </a:r>
            <a:r>
              <a:rPr lang="ru-RU" sz="2500" dirty="0"/>
              <a:t> є </a:t>
            </a:r>
            <a:r>
              <a:rPr lang="ru-RU" sz="2500" dirty="0" err="1"/>
              <a:t>складовою</a:t>
            </a:r>
            <a:r>
              <a:rPr lang="ru-RU" sz="2500" dirty="0"/>
              <a:t> </a:t>
            </a:r>
            <a:r>
              <a:rPr lang="ru-RU" sz="2500" dirty="0" err="1"/>
              <a:t>якісного</a:t>
            </a:r>
            <a:r>
              <a:rPr lang="ru-RU" sz="2500" dirty="0"/>
              <a:t> </a:t>
            </a:r>
            <a:r>
              <a:rPr lang="ru-RU" sz="2500" dirty="0" err="1"/>
              <a:t>виконання</a:t>
            </a:r>
            <a:r>
              <a:rPr lang="ru-RU" sz="2500" dirty="0"/>
              <a:t> </a:t>
            </a:r>
            <a:r>
              <a:rPr lang="ru-RU" sz="2500" dirty="0" err="1"/>
              <a:t>дипломної</a:t>
            </a:r>
            <a:r>
              <a:rPr lang="ru-RU" sz="2500" dirty="0"/>
              <a:t> </a:t>
            </a:r>
            <a:r>
              <a:rPr lang="ru-RU" sz="2500" dirty="0" err="1"/>
              <a:t>магістерської</a:t>
            </a:r>
            <a:r>
              <a:rPr lang="ru-RU" sz="2500" dirty="0"/>
              <a:t> </a:t>
            </a:r>
            <a:r>
              <a:rPr lang="ru-RU" sz="2500" dirty="0" err="1"/>
              <a:t>роботи</a:t>
            </a:r>
            <a:r>
              <a:rPr lang="ru-RU" sz="2500" dirty="0"/>
              <a:t> на тему: "</a:t>
            </a:r>
            <a:r>
              <a:rPr lang="ru-RU" sz="2500" dirty="0" err="1"/>
              <a:t>Функціонування</a:t>
            </a:r>
            <a:r>
              <a:rPr lang="ru-RU" sz="2500" dirty="0"/>
              <a:t> </a:t>
            </a:r>
            <a:r>
              <a:rPr lang="ru-RU" sz="2500" dirty="0" err="1"/>
              <a:t>транснаціональних</a:t>
            </a:r>
            <a:r>
              <a:rPr lang="ru-RU" sz="2500" dirty="0"/>
              <a:t> </a:t>
            </a:r>
            <a:r>
              <a:rPr lang="ru-RU" sz="2500" dirty="0" err="1"/>
              <a:t>корпорацій</a:t>
            </a:r>
            <a:r>
              <a:rPr lang="ru-RU" sz="2500" dirty="0"/>
              <a:t> в </a:t>
            </a:r>
            <a:r>
              <a:rPr lang="ru-RU" sz="2500" dirty="0" err="1"/>
              <a:t>системі</a:t>
            </a:r>
            <a:r>
              <a:rPr lang="ru-RU" sz="2500" dirty="0"/>
              <a:t> </a:t>
            </a:r>
            <a:r>
              <a:rPr lang="ru-RU" sz="2500" dirty="0" err="1"/>
              <a:t>глобальної</a:t>
            </a:r>
            <a:r>
              <a:rPr lang="ru-RU" sz="2500" dirty="0"/>
              <a:t> </a:t>
            </a:r>
            <a:r>
              <a:rPr lang="ru-RU" sz="2500" dirty="0" err="1"/>
              <a:t>економіки</a:t>
            </a:r>
            <a:r>
              <a:rPr lang="ru-RU" sz="2500" dirty="0"/>
              <a:t>" (</a:t>
            </a:r>
            <a:r>
              <a:rPr lang="ru-RU" sz="2500" dirty="0" err="1"/>
              <a:t>науковий</a:t>
            </a:r>
            <a:r>
              <a:rPr lang="ru-RU" sz="2500" dirty="0"/>
              <a:t> </a:t>
            </a:r>
            <a:r>
              <a:rPr lang="ru-RU" sz="2500" dirty="0" err="1"/>
              <a:t>керівник</a:t>
            </a:r>
            <a:r>
              <a:rPr lang="ru-RU" sz="2500" dirty="0"/>
              <a:t> – </a:t>
            </a:r>
            <a:r>
              <a:rPr lang="ru-RU" sz="2500" dirty="0" err="1"/>
              <a:t>к.е.н</a:t>
            </a:r>
            <a:r>
              <a:rPr lang="ru-RU" sz="2500" dirty="0"/>
              <a:t>., доцент </a:t>
            </a:r>
            <a:r>
              <a:rPr lang="ru-RU" sz="2500" dirty="0" err="1"/>
              <a:t>кафедри</a:t>
            </a:r>
            <a:r>
              <a:rPr lang="ru-RU" sz="2500" dirty="0"/>
              <a:t> </a:t>
            </a:r>
            <a:r>
              <a:rPr lang="ru-RU" sz="2500" dirty="0" err="1"/>
              <a:t>глобальної</a:t>
            </a:r>
            <a:r>
              <a:rPr lang="ru-RU" sz="2500" dirty="0"/>
              <a:t> </a:t>
            </a:r>
            <a:r>
              <a:rPr lang="ru-RU" sz="2500" dirty="0" err="1"/>
              <a:t>економіки</a:t>
            </a:r>
            <a:r>
              <a:rPr lang="ru-RU" sz="2500" dirty="0"/>
              <a:t> </a:t>
            </a:r>
            <a:r>
              <a:rPr lang="ru-RU" sz="2500" dirty="0" err="1"/>
              <a:t>Михальчишина</a:t>
            </a:r>
            <a:r>
              <a:rPr lang="ru-RU" sz="2500" dirty="0"/>
              <a:t> Л.Г.).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83950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837300"/>
          </a:xfrm>
        </p:spPr>
        <p:txBody>
          <a:bodyPr>
            <a:noAutofit/>
          </a:bodyPr>
          <a:lstStyle/>
          <a:p>
            <a:r>
              <a:rPr lang="ru-RU" sz="2400" dirty="0"/>
              <a:t>У </a:t>
            </a:r>
            <a:r>
              <a:rPr lang="ru-RU" sz="2400" dirty="0" err="1"/>
              <a:t>першій</a:t>
            </a:r>
            <a:r>
              <a:rPr lang="ru-RU" sz="2400" dirty="0"/>
              <a:t> </a:t>
            </a:r>
            <a:r>
              <a:rPr lang="ru-RU" sz="2400" dirty="0" err="1"/>
              <a:t>декаді</a:t>
            </a:r>
            <a:r>
              <a:rPr lang="ru-RU" sz="2400" dirty="0"/>
              <a:t> листопада 2020 року </a:t>
            </a:r>
            <a:r>
              <a:rPr lang="ru-RU" sz="2400" dirty="0" err="1"/>
              <a:t>відбулася</a:t>
            </a:r>
            <a:r>
              <a:rPr lang="en-US" sz="2400" dirty="0"/>
              <a:t> </a:t>
            </a:r>
            <a:r>
              <a:rPr lang="ru-RU" sz="2400" b="1" i="1" dirty="0"/>
              <a:t>І </a:t>
            </a:r>
            <a:r>
              <a:rPr lang="ru-RU" sz="2400" b="1" i="1" dirty="0" err="1"/>
              <a:t>Міжнародна</a:t>
            </a:r>
            <a:r>
              <a:rPr lang="ru-RU" sz="2400" b="1" i="1" dirty="0"/>
              <a:t> </a:t>
            </a:r>
            <a:r>
              <a:rPr lang="ru-RU" sz="2400" b="1" i="1" dirty="0" err="1"/>
              <a:t>науково</a:t>
            </a:r>
            <a:r>
              <a:rPr lang="ru-RU" sz="2400" b="1" i="1" dirty="0"/>
              <a:t>-практична </a:t>
            </a:r>
            <a:r>
              <a:rPr lang="ru-RU" sz="2400" b="1" i="1" dirty="0" err="1"/>
              <a:t>конференція</a:t>
            </a:r>
            <a:r>
              <a:rPr lang="ru-RU" sz="2400" b="1" i="1" dirty="0"/>
              <a:t> «</a:t>
            </a:r>
            <a:r>
              <a:rPr lang="ru-RU" sz="2400" b="1" i="1" dirty="0" err="1"/>
              <a:t>Механізми</a:t>
            </a:r>
            <a:r>
              <a:rPr lang="ru-RU" sz="2400" b="1" i="1" dirty="0"/>
              <a:t> </a:t>
            </a:r>
            <a:r>
              <a:rPr lang="ru-RU" sz="2400" b="1" i="1" dirty="0" err="1"/>
              <a:t>збалансованого</a:t>
            </a:r>
            <a:r>
              <a:rPr lang="ru-RU" sz="2400" b="1" i="1" dirty="0"/>
              <a:t> </a:t>
            </a:r>
            <a:r>
              <a:rPr lang="ru-RU" sz="2400" b="1" i="1" dirty="0" err="1"/>
              <a:t>розвитку</a:t>
            </a:r>
            <a:r>
              <a:rPr lang="ru-RU" sz="2400" b="1" i="1" dirty="0"/>
              <a:t> </a:t>
            </a:r>
            <a:r>
              <a:rPr lang="ru-RU" sz="2400" b="1" i="1" dirty="0" err="1"/>
              <a:t>рециркуляційних</a:t>
            </a:r>
            <a:r>
              <a:rPr lang="ru-RU" sz="2400" b="1" i="1" dirty="0"/>
              <a:t> </a:t>
            </a:r>
            <a:r>
              <a:rPr lang="ru-RU" sz="2400" b="1" i="1" dirty="0" err="1"/>
              <a:t>аквакультурних</a:t>
            </a:r>
            <a:r>
              <a:rPr lang="ru-RU" sz="2400" b="1" i="1" dirty="0"/>
              <a:t> систем в </a:t>
            </a:r>
            <a:r>
              <a:rPr lang="ru-RU" sz="2400" b="1" i="1" dirty="0" err="1"/>
              <a:t>Україні</a:t>
            </a:r>
            <a:r>
              <a:rPr lang="ru-RU" sz="2400" b="1" i="1" dirty="0"/>
              <a:t>: </a:t>
            </a:r>
            <a:r>
              <a:rPr lang="ru-RU" sz="2400" b="1" i="1" dirty="0" err="1"/>
              <a:t>сучасні</a:t>
            </a:r>
            <a:r>
              <a:rPr lang="ru-RU" sz="2400" b="1" i="1" dirty="0"/>
              <a:t> </a:t>
            </a:r>
            <a:r>
              <a:rPr lang="ru-RU" sz="2400" b="1" i="1" dirty="0" err="1"/>
              <a:t>технології</a:t>
            </a:r>
            <a:r>
              <a:rPr lang="ru-RU" sz="2400" b="1" i="1" dirty="0"/>
              <a:t>, </a:t>
            </a:r>
            <a:r>
              <a:rPr lang="ru-RU" sz="2400" b="1" i="1" dirty="0" err="1"/>
              <a:t>економіка</a:t>
            </a:r>
            <a:r>
              <a:rPr lang="ru-RU" sz="2400" b="1" i="1" dirty="0"/>
              <a:t> та право»</a:t>
            </a:r>
            <a:r>
              <a:rPr lang="ru-RU" sz="2400" i="1" dirty="0"/>
              <a:t>,</a:t>
            </a:r>
            <a:r>
              <a:rPr lang="en-US" sz="2400" i="1" dirty="0"/>
              <a:t>  </a:t>
            </a:r>
            <a:r>
              <a:rPr lang="ru-RU" sz="2400" dirty="0"/>
              <a:t>в </a:t>
            </a:r>
            <a:r>
              <a:rPr lang="ru-RU" sz="2400" dirty="0" err="1"/>
              <a:t>якій</a:t>
            </a:r>
            <a:r>
              <a:rPr lang="ru-RU" sz="2400" dirty="0"/>
              <a:t> </a:t>
            </a:r>
            <a:r>
              <a:rPr lang="ru-RU" sz="2400" dirty="0" err="1"/>
              <a:t>активну</a:t>
            </a:r>
            <a:r>
              <a:rPr lang="ru-RU" sz="2400" dirty="0"/>
              <a:t> участь </a:t>
            </a:r>
            <a:r>
              <a:rPr lang="ru-RU" sz="2400" dirty="0" err="1"/>
              <a:t>прийняли</a:t>
            </a:r>
            <a:r>
              <a:rPr lang="ru-RU" sz="2400" dirty="0"/>
              <a:t> </a:t>
            </a:r>
            <a:r>
              <a:rPr lang="ru-RU" sz="2400" dirty="0" err="1"/>
              <a:t>студенти</a:t>
            </a:r>
            <a:r>
              <a:rPr lang="ru-RU" sz="2400" dirty="0"/>
              <a:t> - члени </a:t>
            </a:r>
            <a:r>
              <a:rPr lang="ru-RU" sz="2400" dirty="0" err="1"/>
              <a:t>гуртка</a:t>
            </a:r>
            <a:r>
              <a:rPr lang="ru-RU" sz="2400" dirty="0"/>
              <a:t> "</a:t>
            </a:r>
            <a:r>
              <a:rPr lang="ru-RU" sz="2400" dirty="0" err="1"/>
              <a:t>Глобалізація</a:t>
            </a:r>
            <a:r>
              <a:rPr lang="ru-RU" sz="2400" dirty="0"/>
              <a:t> та </a:t>
            </a:r>
            <a:r>
              <a:rPr lang="ru-RU" sz="2400" dirty="0" err="1"/>
              <a:t>європейська</a:t>
            </a:r>
            <a:r>
              <a:rPr lang="ru-RU" sz="2400" dirty="0"/>
              <a:t> </a:t>
            </a:r>
            <a:r>
              <a:rPr lang="ru-RU" sz="2400" dirty="0" err="1"/>
              <a:t>інтеграція</a:t>
            </a:r>
            <a:r>
              <a:rPr lang="ru-RU" sz="2400" dirty="0"/>
              <a:t>"</a:t>
            </a:r>
            <a:r>
              <a:rPr lang="ru-RU" sz="2400" i="1" dirty="0"/>
              <a:t>.</a:t>
            </a:r>
            <a:endParaRPr lang="en-US" sz="2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2202426"/>
            <a:ext cx="10515600" cy="3974537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Тези</a:t>
            </a:r>
            <a:r>
              <a:rPr lang="ru-RU" dirty="0"/>
              <a:t> </a:t>
            </a:r>
            <a:r>
              <a:rPr lang="ru-RU" dirty="0" err="1"/>
              <a:t>доповідей</a:t>
            </a:r>
            <a:r>
              <a:rPr lang="ru-RU" dirty="0"/>
              <a:t> </a:t>
            </a:r>
            <a:r>
              <a:rPr lang="ru-RU" dirty="0" err="1"/>
              <a:t>презентували</a:t>
            </a:r>
            <a:r>
              <a:rPr lang="ru-RU" dirty="0"/>
              <a:t> члени </a:t>
            </a:r>
            <a:r>
              <a:rPr lang="ru-RU" dirty="0" err="1"/>
              <a:t>гуртка</a:t>
            </a:r>
            <a:r>
              <a:rPr lang="ru-RU" dirty="0"/>
              <a:t>:</a:t>
            </a:r>
            <a:endParaRPr lang="en-US" dirty="0"/>
          </a:p>
          <a:p>
            <a:r>
              <a:rPr lang="ru-RU" dirty="0"/>
              <a:t>Боярин Я. І</a:t>
            </a:r>
            <a:r>
              <a:rPr lang="ru-RU" dirty="0" smtClean="0"/>
              <a:t>. </a:t>
            </a:r>
            <a:r>
              <a:rPr lang="ru-RU" dirty="0" err="1"/>
              <a:t>Ресурсний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рибогосподарських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/>
              <a:t>Ганцева</a:t>
            </a:r>
            <a:r>
              <a:rPr lang="ru-RU" dirty="0"/>
              <a:t> К. О. </a:t>
            </a:r>
            <a:r>
              <a:rPr lang="ru-RU" dirty="0" err="1"/>
              <a:t>Вдосконалення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напівфабрикатів</a:t>
            </a:r>
            <a:r>
              <a:rPr lang="ru-RU" dirty="0"/>
              <a:t> у </a:t>
            </a:r>
            <a:r>
              <a:rPr lang="ru-RU" dirty="0" err="1"/>
              <a:t>тістовій</a:t>
            </a:r>
            <a:r>
              <a:rPr lang="ru-RU" dirty="0"/>
              <a:t> </a:t>
            </a:r>
            <a:r>
              <a:rPr lang="ru-RU" dirty="0" err="1"/>
              <a:t>оболонці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/>
              <a:t>Гутак</a:t>
            </a:r>
            <a:r>
              <a:rPr lang="ru-RU" dirty="0"/>
              <a:t> М. А. </a:t>
            </a:r>
            <a:r>
              <a:rPr lang="ru-RU" dirty="0" err="1"/>
              <a:t>Удосконалення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кулінарної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рибної</a:t>
            </a:r>
            <a:r>
              <a:rPr lang="ru-RU" dirty="0"/>
              <a:t> </a:t>
            </a:r>
            <a:r>
              <a:rPr lang="ru-RU" dirty="0" err="1"/>
              <a:t>ікри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/>
              <a:t>Ліщук</a:t>
            </a:r>
            <a:r>
              <a:rPr lang="ru-RU" dirty="0"/>
              <a:t> В. В.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вдосконалення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сталим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 </a:t>
            </a:r>
            <a:r>
              <a:rPr lang="ru-RU" dirty="0" err="1"/>
              <a:t>рибної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/>
              <a:t>Мєняйлова</a:t>
            </a:r>
            <a:r>
              <a:rPr lang="ru-RU" dirty="0"/>
              <a:t> В. О. </a:t>
            </a:r>
            <a:r>
              <a:rPr lang="ru-RU" dirty="0" err="1"/>
              <a:t>Соціально-економічні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аквакультури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Мироненко О. О. </a:t>
            </a:r>
            <a:r>
              <a:rPr lang="ru-RU" dirty="0" err="1"/>
              <a:t>Удосконалення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напівфабрикатів</a:t>
            </a:r>
            <a:r>
              <a:rPr lang="ru-RU" dirty="0"/>
              <a:t> з </a:t>
            </a:r>
            <a:r>
              <a:rPr lang="ru-RU" dirty="0" err="1"/>
              <a:t>морської</a:t>
            </a:r>
            <a:r>
              <a:rPr lang="ru-RU" dirty="0"/>
              <a:t> </a:t>
            </a:r>
            <a:r>
              <a:rPr lang="ru-RU" dirty="0" err="1"/>
              <a:t>риби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/>
              <a:t>Посв’ященний</a:t>
            </a:r>
            <a:r>
              <a:rPr lang="ru-RU" dirty="0"/>
              <a:t> Я. А. </a:t>
            </a:r>
            <a:r>
              <a:rPr lang="ru-RU" dirty="0" err="1"/>
              <a:t>Рибне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як сфера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/>
              <a:t>Слободянюк</a:t>
            </a:r>
            <a:r>
              <a:rPr lang="ru-RU" dirty="0"/>
              <a:t> Є. Г. </a:t>
            </a:r>
            <a:r>
              <a:rPr lang="ru-RU" dirty="0" err="1"/>
              <a:t>Удосконалення</a:t>
            </a:r>
            <a:r>
              <a:rPr lang="ru-RU" dirty="0"/>
              <a:t> </a:t>
            </a:r>
            <a:r>
              <a:rPr lang="ru-RU" dirty="0" err="1"/>
              <a:t>організаційно-економічного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</a:t>
            </a:r>
            <a:r>
              <a:rPr lang="ru-RU" dirty="0" err="1"/>
              <a:t>рибної</a:t>
            </a:r>
            <a:r>
              <a:rPr lang="ru-RU" dirty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.</a:t>
            </a:r>
            <a:endParaRPr lang="en-US" dirty="0"/>
          </a:p>
          <a:p>
            <a:r>
              <a:rPr lang="ru-RU" dirty="0" err="1"/>
              <a:t>Шеховцова</a:t>
            </a:r>
            <a:r>
              <a:rPr lang="ru-RU" dirty="0"/>
              <a:t> А. М.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конкурентоспроможності</a:t>
            </a:r>
            <a:r>
              <a:rPr lang="ru-RU" dirty="0"/>
              <a:t> </a:t>
            </a:r>
            <a:r>
              <a:rPr lang="ru-RU" dirty="0" err="1"/>
              <a:t>рибогосподарських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608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0540"/>
          </a:xfrm>
        </p:spPr>
        <p:txBody>
          <a:bodyPr>
            <a:normAutofit fontScale="90000"/>
          </a:bodyPr>
          <a:lstStyle/>
          <a:p>
            <a:r>
              <a:rPr lang="ru-RU" dirty="0"/>
              <a:t>Члени </a:t>
            </a:r>
            <a:r>
              <a:rPr lang="ru-RU" dirty="0" err="1"/>
              <a:t>гуртка</a:t>
            </a:r>
            <a:r>
              <a:rPr lang="ru-RU" dirty="0"/>
              <a:t> «</a:t>
            </a:r>
            <a:r>
              <a:rPr lang="ru-RU" dirty="0" err="1"/>
              <a:t>Глобалізація</a:t>
            </a:r>
            <a:r>
              <a:rPr lang="ru-RU" dirty="0"/>
              <a:t> та </a:t>
            </a:r>
            <a:r>
              <a:rPr lang="ru-RU" dirty="0" err="1"/>
              <a:t>європейська</a:t>
            </a:r>
            <a:r>
              <a:rPr lang="ru-RU" dirty="0"/>
              <a:t> </a:t>
            </a:r>
            <a:r>
              <a:rPr lang="ru-RU" dirty="0" err="1"/>
              <a:t>інтеграція</a:t>
            </a:r>
            <a:r>
              <a:rPr lang="ru-RU" dirty="0"/>
              <a:t>» активно </a:t>
            </a:r>
            <a:r>
              <a:rPr lang="ru-RU" dirty="0" err="1"/>
              <a:t>долучаються</a:t>
            </a:r>
            <a:r>
              <a:rPr lang="ru-RU" dirty="0"/>
              <a:t> до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науково-педагогічних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кафедри</a:t>
            </a:r>
            <a:r>
              <a:rPr lang="ru-RU" dirty="0"/>
              <a:t>. Так, у </a:t>
            </a:r>
            <a:r>
              <a:rPr lang="ru-RU" dirty="0" err="1" smtClean="0"/>
              <a:t>контексті</a:t>
            </a:r>
            <a:r>
              <a:rPr lang="ru-RU" dirty="0" smtClean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науково-дослідної</a:t>
            </a:r>
            <a:r>
              <a:rPr lang="ru-RU" dirty="0"/>
              <a:t> тематики </a:t>
            </a:r>
            <a:r>
              <a:rPr lang="ru-RU" dirty="0" err="1"/>
              <a:t>кафедри</a:t>
            </a:r>
            <a:r>
              <a:rPr lang="ru-RU" dirty="0"/>
              <a:t> </a:t>
            </a:r>
            <a:r>
              <a:rPr lang="ru-RU" dirty="0" err="1"/>
              <a:t>глобальної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b="1" i="1" dirty="0"/>
              <a:t>19 </a:t>
            </a:r>
            <a:r>
              <a:rPr lang="ru-RU" b="1" i="1" dirty="0" err="1"/>
              <a:t>січня</a:t>
            </a:r>
            <a:r>
              <a:rPr lang="ru-RU" b="1" i="1" dirty="0"/>
              <a:t> 2021 року </a:t>
            </a:r>
            <a:r>
              <a:rPr lang="ru-RU" dirty="0" err="1"/>
              <a:t>відбувся</a:t>
            </a:r>
            <a:r>
              <a:rPr lang="ru-RU" dirty="0"/>
              <a:t> </a:t>
            </a:r>
            <a:r>
              <a:rPr lang="ru-RU" b="1" dirty="0" err="1"/>
              <a:t>вебінар</a:t>
            </a:r>
            <a:r>
              <a:rPr lang="ru-RU" dirty="0"/>
              <a:t> для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аквакультури</a:t>
            </a:r>
            <a:r>
              <a:rPr lang="ru-RU" dirty="0"/>
              <a:t> на тему: </a:t>
            </a:r>
            <a:r>
              <a:rPr lang="ru-RU" b="1" dirty="0"/>
              <a:t>«</a:t>
            </a:r>
            <a:r>
              <a:rPr lang="ru-RU" b="1" dirty="0" err="1"/>
              <a:t>Якість</a:t>
            </a:r>
            <a:r>
              <a:rPr lang="ru-RU" b="1" dirty="0"/>
              <a:t> води для </a:t>
            </a:r>
            <a:r>
              <a:rPr lang="ru-RU" b="1" dirty="0" err="1"/>
              <a:t>вирощування</a:t>
            </a:r>
            <a:r>
              <a:rPr lang="ru-RU" b="1" dirty="0"/>
              <a:t> </a:t>
            </a:r>
            <a:r>
              <a:rPr lang="ru-RU" b="1" dirty="0" err="1"/>
              <a:t>риби</a:t>
            </a:r>
            <a:r>
              <a:rPr lang="ru-RU" b="1" dirty="0"/>
              <a:t>: </a:t>
            </a:r>
            <a:r>
              <a:rPr lang="ru-RU" b="1" dirty="0" err="1"/>
              <a:t>забаганка</a:t>
            </a:r>
            <a:r>
              <a:rPr lang="ru-RU" b="1" dirty="0"/>
              <a:t> </a:t>
            </a:r>
            <a:r>
              <a:rPr lang="ru-RU" b="1" dirty="0" err="1"/>
              <a:t>чи</a:t>
            </a:r>
            <a:r>
              <a:rPr lang="ru-RU" b="1" dirty="0"/>
              <a:t> </a:t>
            </a:r>
            <a:r>
              <a:rPr lang="ru-RU" b="1" dirty="0" err="1"/>
              <a:t>необхідність</a:t>
            </a:r>
            <a:r>
              <a:rPr lang="ru-RU" b="1" dirty="0"/>
              <a:t>?»</a:t>
            </a:r>
            <a:r>
              <a:rPr lang="ru-RU" dirty="0"/>
              <a:t>,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долучились</a:t>
            </a:r>
            <a:r>
              <a:rPr lang="ru-RU" dirty="0"/>
              <a:t> </a:t>
            </a:r>
            <a:r>
              <a:rPr lang="ru-RU" dirty="0" err="1"/>
              <a:t>гуртківці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04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dirty="0"/>
              <a:t>У рамках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  <a:r>
              <a:rPr lang="ru-RU" sz="2400" dirty="0" err="1"/>
              <a:t>гуртка</a:t>
            </a:r>
            <a:r>
              <a:rPr lang="ru-RU" sz="2400" dirty="0"/>
              <a:t> та </a:t>
            </a:r>
            <a:r>
              <a:rPr lang="ru-RU" sz="2400" dirty="0" err="1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наукових</a:t>
            </a:r>
            <a:r>
              <a:rPr lang="ru-RU" sz="2400" dirty="0"/>
              <a:t> тем </a:t>
            </a:r>
            <a:r>
              <a:rPr lang="ru-RU" sz="2400" dirty="0" err="1"/>
              <a:t>кафедри</a:t>
            </a:r>
            <a:r>
              <a:rPr lang="ru-RU" sz="2400" dirty="0"/>
              <a:t> </a:t>
            </a:r>
            <a:r>
              <a:rPr lang="ru-RU" sz="2400" b="1" i="1" dirty="0"/>
              <a:t>4 </a:t>
            </a:r>
            <a:r>
              <a:rPr lang="ru-RU" sz="2400" b="1" i="1" dirty="0" err="1"/>
              <a:t>березня</a:t>
            </a:r>
            <a:r>
              <a:rPr lang="ru-RU" sz="2400" b="1" i="1" dirty="0"/>
              <a:t> 2021 року </a:t>
            </a:r>
            <a:r>
              <a:rPr lang="ru-RU" sz="2400" dirty="0"/>
              <a:t>на кафедру </a:t>
            </a:r>
            <a:r>
              <a:rPr lang="ru-RU" sz="2400" dirty="0" err="1"/>
              <a:t>глобальної</a:t>
            </a:r>
            <a:r>
              <a:rPr lang="ru-RU" sz="2400" dirty="0"/>
              <a:t> </a:t>
            </a:r>
            <a:r>
              <a:rPr lang="ru-RU" sz="2400" dirty="0" err="1"/>
              <a:t>економіки</a:t>
            </a:r>
            <a:r>
              <a:rPr lang="ru-RU" sz="2400" dirty="0"/>
              <a:t> </a:t>
            </a:r>
            <a:r>
              <a:rPr lang="ru-RU" sz="2400" dirty="0" err="1"/>
              <a:t>був</a:t>
            </a:r>
            <a:r>
              <a:rPr lang="ru-RU" sz="2400" dirty="0"/>
              <a:t> </a:t>
            </a:r>
            <a:r>
              <a:rPr lang="ru-RU" sz="2400" dirty="0" err="1"/>
              <a:t>запрошений</a:t>
            </a:r>
            <a:r>
              <a:rPr lang="ru-RU" sz="2400" dirty="0"/>
              <a:t> </a:t>
            </a:r>
            <a:r>
              <a:rPr lang="ru-RU" sz="2400" dirty="0" err="1"/>
              <a:t>гостьовий</a:t>
            </a:r>
            <a:r>
              <a:rPr lang="ru-RU" sz="2400" dirty="0"/>
              <a:t> лектор, директор </a:t>
            </a:r>
            <a:r>
              <a:rPr lang="ru-RU" sz="2400" dirty="0" err="1"/>
              <a:t>бюджетної</a:t>
            </a:r>
            <a:r>
              <a:rPr lang="ru-RU" sz="2400" dirty="0"/>
              <a:t> установи «Методично-</a:t>
            </a:r>
            <a:r>
              <a:rPr lang="ru-RU" sz="2400" dirty="0" err="1"/>
              <a:t>технологічний</a:t>
            </a:r>
            <a:r>
              <a:rPr lang="ru-RU" sz="2400" dirty="0"/>
              <a:t> центр з </a:t>
            </a:r>
            <a:r>
              <a:rPr lang="ru-RU" sz="2400" dirty="0" err="1"/>
              <a:t>аквакультури</a:t>
            </a:r>
            <a:r>
              <a:rPr lang="ru-RU" sz="2400" dirty="0"/>
              <a:t>» Державного агентства </a:t>
            </a:r>
            <a:r>
              <a:rPr lang="ru-RU" sz="2400" dirty="0" err="1"/>
              <a:t>рибного</a:t>
            </a:r>
            <a:r>
              <a:rPr lang="ru-RU" sz="2400" dirty="0"/>
              <a:t> </a:t>
            </a:r>
            <a:r>
              <a:rPr lang="ru-RU" sz="2400" dirty="0" err="1"/>
              <a:t>господарства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b="1" i="1" dirty="0"/>
              <a:t>Шарило </a:t>
            </a:r>
            <a:r>
              <a:rPr lang="ru-RU" sz="2400" b="1" i="1" dirty="0" err="1"/>
              <a:t>Юрій</a:t>
            </a:r>
            <a:r>
              <a:rPr lang="ru-RU" sz="2400" b="1" i="1" dirty="0"/>
              <a:t> </a:t>
            </a:r>
            <a:r>
              <a:rPr lang="ru-RU" sz="2400" b="1" i="1" dirty="0" err="1" smtClean="0"/>
              <a:t>Євгенійович</a:t>
            </a:r>
            <a:r>
              <a:rPr lang="ru-RU" sz="2400" b="1" i="1" dirty="0" smtClean="0"/>
              <a:t>.</a:t>
            </a:r>
            <a:endParaRPr lang="en-US" sz="2400" b="1" i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2143431"/>
            <a:ext cx="5181600" cy="403353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 smtClean="0">
                <a:cs typeface="Times New Roman" panose="02020603050405020304" pitchFamily="18" charset="0"/>
              </a:rPr>
              <a:t>Він</a:t>
            </a:r>
            <a:r>
              <a:rPr lang="ru-RU" dirty="0" smtClean="0"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cs typeface="Times New Roman" panose="02020603050405020304" pitchFamily="18" charset="0"/>
              </a:rPr>
              <a:t>із</a:t>
            </a:r>
            <a:r>
              <a:rPr lang="ru-RU" dirty="0" smtClean="0">
                <a:cs typeface="Times New Roman" panose="02020603050405020304" pitchFamily="18" charset="0"/>
              </a:rPr>
              <a:t> </a:t>
            </a:r>
            <a:r>
              <a:rPr lang="ru-RU" dirty="0">
                <a:cs typeface="Times New Roman" panose="02020603050405020304" pitchFamily="18" charset="0"/>
              </a:rPr>
              <a:t>членами </a:t>
            </a:r>
            <a:r>
              <a:rPr lang="ru-RU" dirty="0" err="1">
                <a:cs typeface="Times New Roman" panose="02020603050405020304" pitchFamily="18" charset="0"/>
              </a:rPr>
              <a:t>гуртка</a:t>
            </a:r>
            <a:r>
              <a:rPr lang="ru-RU" dirty="0">
                <a:cs typeface="Times New Roman" panose="02020603050405020304" pitchFamily="18" charset="0"/>
              </a:rPr>
              <a:t> - студентами ОС «</a:t>
            </a:r>
            <a:r>
              <a:rPr lang="ru-RU" dirty="0" err="1">
                <a:cs typeface="Times New Roman" panose="02020603050405020304" pitchFamily="18" charset="0"/>
              </a:rPr>
              <a:t>Магістр</a:t>
            </a:r>
            <a:r>
              <a:rPr lang="ru-RU" dirty="0">
                <a:cs typeface="Times New Roman" panose="02020603050405020304" pitchFamily="18" charset="0"/>
              </a:rPr>
              <a:t>» </a:t>
            </a:r>
            <a:r>
              <a:rPr lang="ru-RU" dirty="0" err="1">
                <a:cs typeface="Times New Roman" panose="02020603050405020304" pitchFamily="18" charset="0"/>
              </a:rPr>
              <a:t>економічного</a:t>
            </a:r>
            <a:r>
              <a:rPr lang="ru-RU" dirty="0">
                <a:cs typeface="Times New Roman" panose="02020603050405020304" pitchFamily="18" charset="0"/>
              </a:rPr>
              <a:t> факультету ОПП «</a:t>
            </a:r>
            <a:r>
              <a:rPr lang="ru-RU" dirty="0" err="1">
                <a:cs typeface="Times New Roman" panose="02020603050405020304" pitchFamily="18" charset="0"/>
              </a:rPr>
              <a:t>Прикладна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економіка</a:t>
            </a:r>
            <a:r>
              <a:rPr lang="ru-RU" dirty="0">
                <a:cs typeface="Times New Roman" panose="02020603050405020304" pitchFamily="18" charset="0"/>
              </a:rPr>
              <a:t>» і факультету </a:t>
            </a:r>
            <a:r>
              <a:rPr lang="ru-RU" dirty="0" err="1">
                <a:cs typeface="Times New Roman" panose="02020603050405020304" pitchFamily="18" charset="0"/>
              </a:rPr>
              <a:t>тваринництва</a:t>
            </a:r>
            <a:r>
              <a:rPr lang="ru-RU" dirty="0">
                <a:cs typeface="Times New Roman" panose="02020603050405020304" pitchFamily="18" charset="0"/>
              </a:rPr>
              <a:t> та </a:t>
            </a:r>
            <a:r>
              <a:rPr lang="ru-RU" dirty="0" err="1">
                <a:cs typeface="Times New Roman" panose="02020603050405020304" pitchFamily="18" charset="0"/>
              </a:rPr>
              <a:t>водних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біоресурсів</a:t>
            </a:r>
            <a:r>
              <a:rPr lang="ru-RU" dirty="0">
                <a:cs typeface="Times New Roman" panose="02020603050405020304" pitchFamily="18" charset="0"/>
              </a:rPr>
              <a:t> обговорив </a:t>
            </a:r>
            <a:r>
              <a:rPr lang="ru-RU" dirty="0" err="1">
                <a:cs typeface="Times New Roman" panose="02020603050405020304" pitchFamily="18" charset="0"/>
              </a:rPr>
              <a:t>питання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формування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попиту</a:t>
            </a:r>
            <a:r>
              <a:rPr lang="ru-RU" dirty="0">
                <a:cs typeface="Times New Roman" panose="02020603050405020304" pitchFamily="18" charset="0"/>
              </a:rPr>
              <a:t> і </a:t>
            </a:r>
            <a:r>
              <a:rPr lang="ru-RU" dirty="0" err="1">
                <a:cs typeface="Times New Roman" panose="02020603050405020304" pitchFamily="18" charset="0"/>
              </a:rPr>
              <a:t>пропозиції</a:t>
            </a:r>
            <a:r>
              <a:rPr lang="ru-RU" dirty="0">
                <a:cs typeface="Times New Roman" panose="02020603050405020304" pitchFamily="18" charset="0"/>
              </a:rPr>
              <a:t> на </a:t>
            </a:r>
            <a:r>
              <a:rPr lang="ru-RU" dirty="0" err="1">
                <a:cs typeface="Times New Roman" panose="02020603050405020304" pitchFamily="18" charset="0"/>
              </a:rPr>
              <a:t>різні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види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агропродовольчої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cs typeface="Times New Roman" panose="02020603050405020304" pitchFamily="18" charset="0"/>
              </a:rPr>
              <a:t>, </a:t>
            </a:r>
            <a:r>
              <a:rPr lang="ru-RU" dirty="0" err="1">
                <a:cs typeface="Times New Roman" panose="02020603050405020304" pitchFamily="18" charset="0"/>
              </a:rPr>
              <a:t>зокрема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риби</a:t>
            </a:r>
            <a:r>
              <a:rPr lang="ru-RU" dirty="0">
                <a:cs typeface="Times New Roman" panose="02020603050405020304" pitchFamily="18" charset="0"/>
              </a:rPr>
              <a:t> та </a:t>
            </a:r>
            <a:r>
              <a:rPr lang="ru-RU" dirty="0" err="1">
                <a:cs typeface="Times New Roman" panose="02020603050405020304" pitchFamily="18" charset="0"/>
              </a:rPr>
              <a:t>рибопродуктів</a:t>
            </a:r>
            <a:r>
              <a:rPr lang="ru-RU" dirty="0">
                <a:cs typeface="Times New Roman" panose="02020603050405020304" pitchFamily="18" charset="0"/>
              </a:rPr>
              <a:t> та </a:t>
            </a:r>
            <a:r>
              <a:rPr lang="ru-RU" dirty="0" err="1">
                <a:cs typeface="Times New Roman" panose="02020603050405020304" pitchFamily="18" charset="0"/>
              </a:rPr>
              <a:t>удосконалення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організаційно-економічного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механізму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регулювання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розвитку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галузі</a:t>
            </a:r>
            <a:r>
              <a:rPr lang="ru-RU" dirty="0">
                <a:cs typeface="Times New Roman" panose="02020603050405020304" pitchFamily="18" charset="0"/>
              </a:rPr>
              <a:t>.</a:t>
            </a:r>
            <a:endParaRPr lang="en-US" dirty="0"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nubip.edu.ua/sites/default/files/u295/foto_5_6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989376"/>
            <a:ext cx="5181600" cy="402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381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56965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200" b="1" dirty="0">
                <a:latin typeface="+mn-lt"/>
                <a:cs typeface="Times New Roman" panose="02020603050405020304" pitchFamily="18" charset="0"/>
              </a:rPr>
              <a:t>Кафедрою </a:t>
            </a:r>
            <a:r>
              <a:rPr lang="ru-RU" sz="3200" b="1" dirty="0" err="1">
                <a:latin typeface="+mn-lt"/>
                <a:cs typeface="Times New Roman" panose="02020603050405020304" pitchFamily="18" charset="0"/>
              </a:rPr>
              <a:t>глобальної</a:t>
            </a:r>
            <a:r>
              <a:rPr lang="ru-RU" sz="32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+mn-lt"/>
                <a:cs typeface="Times New Roman" panose="02020603050405020304" pitchFamily="18" charset="0"/>
              </a:rPr>
              <a:t>економіки</a:t>
            </a:r>
            <a:r>
              <a:rPr lang="ru-RU" sz="32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+mn-lt"/>
                <a:cs typeface="Times New Roman" panose="02020603050405020304" pitchFamily="18" charset="0"/>
              </a:rPr>
              <a:t>було</a:t>
            </a:r>
            <a:r>
              <a:rPr lang="ru-RU" sz="3200" b="1" dirty="0">
                <a:latin typeface="+mn-lt"/>
                <a:cs typeface="Times New Roman" panose="02020603050405020304" pitchFamily="18" charset="0"/>
              </a:rPr>
              <a:t> проведено </a:t>
            </a:r>
            <a:r>
              <a:rPr lang="ru-RU" sz="3200" b="1" dirty="0" err="1">
                <a:latin typeface="+mn-lt"/>
                <a:cs typeface="Times New Roman" panose="02020603050405020304" pitchFamily="18" charset="0"/>
              </a:rPr>
              <a:t>дистанційно</a:t>
            </a:r>
            <a:r>
              <a:rPr lang="ru-RU" sz="3200" b="1" dirty="0">
                <a:latin typeface="+mn-lt"/>
                <a:cs typeface="Times New Roman" panose="02020603050405020304" pitchFamily="18" charset="0"/>
              </a:rPr>
              <a:t>  IІ </a:t>
            </a:r>
            <a:r>
              <a:rPr lang="ru-RU" sz="3200" b="1" dirty="0" err="1">
                <a:latin typeface="+mn-lt"/>
                <a:cs typeface="Times New Roman" panose="02020603050405020304" pitchFamily="18" charset="0"/>
              </a:rPr>
              <a:t>Міжнародний</a:t>
            </a:r>
            <a:r>
              <a:rPr lang="ru-RU" sz="32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+mn-lt"/>
                <a:cs typeface="Times New Roman" panose="02020603050405020304" pitchFamily="18" charset="0"/>
              </a:rPr>
              <a:t>науково-практичний</a:t>
            </a:r>
            <a:r>
              <a:rPr lang="ru-RU" sz="32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+mn-lt"/>
                <a:cs typeface="Times New Roman" panose="02020603050405020304" pitchFamily="18" charset="0"/>
              </a:rPr>
              <a:t>семінар</a:t>
            </a:r>
            <a:r>
              <a:rPr lang="ru-RU" sz="32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i="1" dirty="0">
                <a:latin typeface="+mn-lt"/>
                <a:cs typeface="Times New Roman" panose="02020603050405020304" pitchFamily="18" charset="0"/>
              </a:rPr>
              <a:t>«</a:t>
            </a:r>
            <a:r>
              <a:rPr lang="ru-RU" sz="3200" b="1" i="1" dirty="0" err="1">
                <a:latin typeface="+mn-lt"/>
                <a:cs typeface="Times New Roman" panose="02020603050405020304" pitchFamily="18" charset="0"/>
              </a:rPr>
              <a:t>Новітні</a:t>
            </a:r>
            <a:r>
              <a:rPr lang="ru-RU" sz="32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+mn-lt"/>
                <a:cs typeface="Times New Roman" panose="02020603050405020304" pitchFamily="18" charset="0"/>
              </a:rPr>
              <a:t>інструменти</a:t>
            </a:r>
            <a:r>
              <a:rPr lang="ru-RU" sz="32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+mn-lt"/>
                <a:cs typeface="Times New Roman" panose="02020603050405020304" pitchFamily="18" charset="0"/>
              </a:rPr>
              <a:t>формування</a:t>
            </a:r>
            <a:r>
              <a:rPr lang="ru-RU" sz="32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+mn-lt"/>
                <a:cs typeface="Times New Roman" panose="02020603050405020304" pitchFamily="18" charset="0"/>
              </a:rPr>
              <a:t>сукупної</a:t>
            </a:r>
            <a:r>
              <a:rPr lang="ru-RU" sz="32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+mn-lt"/>
                <a:cs typeface="Times New Roman" panose="02020603050405020304" pitchFamily="18" charset="0"/>
              </a:rPr>
              <a:t>пропозиції</a:t>
            </a:r>
            <a:r>
              <a:rPr lang="ru-RU" sz="3200" b="1" i="1" dirty="0">
                <a:latin typeface="+mn-lt"/>
                <a:cs typeface="Times New Roman" panose="02020603050405020304" pitchFamily="18" charset="0"/>
              </a:rPr>
              <a:t> на </a:t>
            </a:r>
            <a:r>
              <a:rPr lang="ru-RU" sz="3200" b="1" i="1" dirty="0" err="1">
                <a:latin typeface="+mn-lt"/>
                <a:cs typeface="Times New Roman" panose="02020603050405020304" pitchFamily="18" charset="0"/>
              </a:rPr>
              <a:t>рибу</a:t>
            </a:r>
            <a:r>
              <a:rPr lang="ru-RU" sz="3200" b="1" i="1" dirty="0">
                <a:latin typeface="+mn-lt"/>
                <a:cs typeface="Times New Roman" panose="02020603050405020304" pitchFamily="18" charset="0"/>
              </a:rPr>
              <a:t> та </a:t>
            </a:r>
            <a:r>
              <a:rPr lang="ru-RU" sz="3200" b="1" i="1" dirty="0" err="1">
                <a:latin typeface="+mn-lt"/>
                <a:cs typeface="Times New Roman" panose="02020603050405020304" pitchFamily="18" charset="0"/>
              </a:rPr>
              <a:t>інші</a:t>
            </a:r>
            <a:r>
              <a:rPr lang="ru-RU" sz="32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+mn-lt"/>
                <a:cs typeface="Times New Roman" panose="02020603050405020304" pitchFamily="18" charset="0"/>
              </a:rPr>
              <a:t>водні</a:t>
            </a:r>
            <a:r>
              <a:rPr lang="ru-RU" sz="32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+mn-lt"/>
                <a:cs typeface="Times New Roman" panose="02020603050405020304" pitchFamily="18" charset="0"/>
              </a:rPr>
              <a:t>біоресурси</a:t>
            </a:r>
            <a:r>
              <a:rPr lang="ru-RU" sz="3200" b="1" i="1" dirty="0">
                <a:latin typeface="+mn-lt"/>
                <a:cs typeface="Times New Roman" panose="02020603050405020304" pitchFamily="18" charset="0"/>
              </a:rPr>
              <a:t> в </a:t>
            </a:r>
            <a:r>
              <a:rPr lang="ru-RU" sz="3200" b="1" i="1" dirty="0" err="1">
                <a:latin typeface="+mn-lt"/>
                <a:cs typeface="Times New Roman" panose="02020603050405020304" pitchFamily="18" charset="0"/>
              </a:rPr>
              <a:t>умовах</a:t>
            </a:r>
            <a:r>
              <a:rPr lang="ru-RU" sz="32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+mn-lt"/>
                <a:cs typeface="Times New Roman" panose="02020603050405020304" pitchFamily="18" charset="0"/>
              </a:rPr>
              <a:t>глобальних</a:t>
            </a:r>
            <a:r>
              <a:rPr lang="ru-RU" sz="32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+mn-lt"/>
                <a:cs typeface="Times New Roman" panose="02020603050405020304" pitchFamily="18" charset="0"/>
              </a:rPr>
              <a:t>продовольчих</a:t>
            </a:r>
            <a:r>
              <a:rPr lang="ru-RU" sz="32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+mn-lt"/>
                <a:cs typeface="Times New Roman" panose="02020603050405020304" pitchFamily="18" charset="0"/>
              </a:rPr>
              <a:t>викликів</a:t>
            </a:r>
            <a:r>
              <a:rPr lang="ru-RU" sz="3200" b="1" i="1" dirty="0">
                <a:latin typeface="+mn-lt"/>
                <a:cs typeface="Times New Roman" panose="02020603050405020304" pitchFamily="18" charset="0"/>
              </a:rPr>
              <a:t>»</a:t>
            </a:r>
            <a:endParaRPr lang="en-US" sz="3200" b="1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2222090"/>
            <a:ext cx="10515600" cy="3954873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Цікавими</a:t>
            </a:r>
            <a:r>
              <a:rPr lang="ru-RU" dirty="0"/>
              <a:t> і </a:t>
            </a:r>
            <a:r>
              <a:rPr lang="ru-RU" dirty="0" err="1"/>
              <a:t>змістовними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виступи</a:t>
            </a:r>
            <a:r>
              <a:rPr lang="ru-RU" dirty="0"/>
              <a:t> </a:t>
            </a:r>
            <a:r>
              <a:rPr lang="ru-RU" dirty="0" err="1"/>
              <a:t>доповідачів-членів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гуртка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:</a:t>
            </a:r>
            <a:endParaRPr lang="en-US" dirty="0"/>
          </a:p>
          <a:p>
            <a:r>
              <a:rPr lang="ru-RU" dirty="0"/>
              <a:t>Беспалько С. А.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Хмельницької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на 2021-2025 роки.</a:t>
            </a:r>
            <a:endParaRPr lang="en-US" dirty="0"/>
          </a:p>
          <a:p>
            <a:r>
              <a:rPr lang="ru-RU" dirty="0"/>
              <a:t>Герасименко О. О.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повносистемного</a:t>
            </a:r>
            <a:r>
              <a:rPr lang="ru-RU" dirty="0"/>
              <a:t> холодноводного </a:t>
            </a:r>
            <a:r>
              <a:rPr lang="ru-RU" dirty="0" err="1"/>
              <a:t>ставового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потужністю</a:t>
            </a:r>
            <a:r>
              <a:rPr lang="ru-RU" dirty="0"/>
              <a:t> 30 тонн </a:t>
            </a:r>
            <a:r>
              <a:rPr lang="ru-RU" dirty="0" err="1"/>
              <a:t>райдужної</a:t>
            </a:r>
            <a:r>
              <a:rPr lang="ru-RU" dirty="0"/>
              <a:t> </a:t>
            </a:r>
            <a:r>
              <a:rPr lang="ru-RU" dirty="0" err="1"/>
              <a:t>форелі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Кузьменко О. М. </a:t>
            </a:r>
            <a:r>
              <a:rPr lang="ru-RU" dirty="0" err="1"/>
              <a:t>Перспективи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марикультури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/>
              <a:t>Лебідь</a:t>
            </a:r>
            <a:r>
              <a:rPr lang="ru-RU" dirty="0"/>
              <a:t> А.В.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 на ринку </a:t>
            </a:r>
            <a:r>
              <a:rPr lang="ru-RU" dirty="0" err="1"/>
              <a:t>осетрових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/>
              <a:t>Мазуркевич</a:t>
            </a:r>
            <a:r>
              <a:rPr lang="ru-RU" dirty="0"/>
              <a:t> А. В.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води на </a:t>
            </a:r>
            <a:r>
              <a:rPr lang="ru-RU" dirty="0" err="1"/>
              <a:t>життєдіяльність</a:t>
            </a:r>
            <a:r>
              <a:rPr lang="ru-RU" dirty="0"/>
              <a:t> </a:t>
            </a:r>
            <a:r>
              <a:rPr lang="ru-RU" dirty="0" err="1"/>
              <a:t>срібного</a:t>
            </a:r>
            <a:r>
              <a:rPr lang="ru-RU" dirty="0"/>
              <a:t> карася.</a:t>
            </a:r>
            <a:endParaRPr lang="en-US" dirty="0"/>
          </a:p>
          <a:p>
            <a:r>
              <a:rPr lang="ru-RU" dirty="0" err="1"/>
              <a:t>Полковникова</a:t>
            </a:r>
            <a:r>
              <a:rPr lang="ru-RU" dirty="0"/>
              <a:t> Л. Б. </a:t>
            </a:r>
            <a:r>
              <a:rPr lang="ru-RU" dirty="0" err="1"/>
              <a:t>Сучасний</a:t>
            </a:r>
            <a:r>
              <a:rPr lang="ru-RU" dirty="0"/>
              <a:t> стан ринку </a:t>
            </a:r>
            <a:r>
              <a:rPr lang="ru-RU" dirty="0" err="1"/>
              <a:t>рибної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3034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794</Words>
  <Application>Microsoft Office PowerPoint</Application>
  <PresentationFormat>Широкий екран</PresentationFormat>
  <Paragraphs>39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 Національний університет біоресурсів і природокористування України</vt:lpstr>
      <vt:lpstr>     Наукові дослідження наукового гуртка здійснюються виходячи із сучасних проблем формування спільної загальноєвропейської системи цінностей як етичної основи перебігу глобалізаційних процесів у Європі. Зараз інтеграція є одночасно і тенденцією світового розвитку, і передумовою подальшої інтенсифікації процесів глобалізації. Аналіз цих явищ дає змогу пізнати динаміку взаємовідносин країн ЄС в умовах глобалізації, що й зумовлює актуальність наукових досліджень членів гуртка. Робота гуртка реалізується через участь у щорічних міжнародних та всеукраїнських наукових конференціях студентів, форумах та семінарах, круглих столах.  </vt:lpstr>
      <vt:lpstr>Мета наукового гуртка</vt:lpstr>
      <vt:lpstr>Студенти даного гуртка приймають активну участь у науково-дослідній роботі кафедри, систематично приймають участь у конференціях, публікують тези доповідей, виступають з доповідями на засіданнях гуртка, публікують наукові статті у вітчизняних фахових виданнях. За результатами студентської наукової роботи студенти отримують відзнаки, грамоти, додаткові бали до власного рейтингу.</vt:lpstr>
      <vt:lpstr>19 листопада 2020 року в нашому університеті в режимі онлайн відбулась 74-та науково-практична студентська конференція «Концептуальні засади збалансованого розвитку аграрного сектору економіки України в умовах глобальних викликів». Диплом 2 ступеня отримала член гуртка Дарія Луцкова, що виступила з доповіддю "Державна регіональна політика економічного розвитку територій" (науковий керівник – к.е.н., доцент кафедри глобальної економіки Кірейцева О.В.). Член гуртка Леонід Загорійчук на секційному засіданні представив доповідь "Сучасні тенденції транснаціоналізації економічної діяльності", а також прийняв участь у секційному засіданні конференції «Банківське та страхове забезпечення суб’єктів агробізнесу», де виступив із доповіддю "Сутність транснаціональних банків та вплив глобалізації на їх діяльність". Його дослідження є складовою якісного виконання дипломної магістерської роботи на тему: "Функціонування транснаціональних корпорацій в системі глобальної економіки" (науковий керівник – к.е.н., доцент кафедри глобальної економіки Михальчишина Л.Г.). </vt:lpstr>
      <vt:lpstr>У першій декаді листопада 2020 року відбулася І Міжнародна науково-практична конференція «Механізми збалансованого розвитку рециркуляційних аквакультурних систем в Україні: сучасні технології, економіка та право»,  в якій активну участь прийняли студенти - члени гуртка "Глобалізація та європейська інтеграція".</vt:lpstr>
      <vt:lpstr>Члени гуртка «Глобалізація та європейська інтеграція» активно долучаються до наукових досліджень науково-педагогічних працівників кафедри. Так, у контексті виконання науково-дослідної тематики кафедри глобальної економіки 19 січня 2021 року відбувся вебінар для суб’єктів аквакультури на тему: «Якість води для вирощування риби: забаганка чи необхідність?», до якого долучились гуртківці.</vt:lpstr>
      <vt:lpstr>У рамках діяльності гуртка та виконання наукових тем кафедри 4 березня 2021 року на кафедру глобальної економіки був запрошений гостьовий лектор, директор бюджетної установи «Методично-технологічний центр з аквакультури» Державного агентства рибного господарства України Шарило Юрій Євгенійович.</vt:lpstr>
      <vt:lpstr>Кафедрою глобальної економіки було проведено дистанційно  IІ Міжнародний науково-практичний семінар «Новітні інструменти формування сукупної пропозиції на рибу та інші водні біоресурси в умовах глобальних продовольчих викликів»</vt:lpstr>
      <vt:lpstr>7-9 квітня 2021 року члени гуртка прийняли участь у Міжнародному форумі   «Aquaculture Business Ukraine-2021»</vt:lpstr>
      <vt:lpstr>14 травня 2021 року члени гуртка «Глобалізація та європейська інтеграція» стануть учасниками міжнародної науково-практичної конференції «Конкурентоспроможність галузей аграрного сектору економіки в умовах глобалізації», який організується спільно з Батумським державним університетом імені Шота Руставелі, Національним інститутом економічних досліджень та Батумським Навчальним університетом навігації на базі кафедри глобальної економіки. Підготовлені тези доповідей студентами Загорійчук Л., Слободянюк Є.</vt:lpstr>
      <vt:lpstr>Забезпечення діяльності web-сторінки гуртка nubip.edu.ua/node/24105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Національний університет біоресурсів і природокористування України</dc:title>
  <dc:creator>Лариса</dc:creator>
  <cp:lastModifiedBy>Лариса</cp:lastModifiedBy>
  <cp:revision>9</cp:revision>
  <dcterms:created xsi:type="dcterms:W3CDTF">2021-05-12T16:43:41Z</dcterms:created>
  <dcterms:modified xsi:type="dcterms:W3CDTF">2021-05-12T18:12:20Z</dcterms:modified>
</cp:coreProperties>
</file>