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F2B271-ED22-4D11-AC11-2B337159A6A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45B73B-7279-480A-8ECA-059A82F8F5D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476672"/>
            <a:ext cx="56886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FFFF00"/>
                </a:solidFill>
              </a:rPr>
              <a:t>«Школа молодого педагога»</a:t>
            </a:r>
          </a:p>
          <a:p>
            <a:pPr algn="r"/>
            <a:r>
              <a:rPr lang="ru-RU" sz="2400" b="1" dirty="0" smtClean="0">
                <a:solidFill>
                  <a:srgbClr val="FFFF00"/>
                </a:solidFill>
              </a:rPr>
              <a:t> для </a:t>
            </a:r>
            <a:r>
              <a:rPr lang="ru-RU" sz="2400" b="1" dirty="0" err="1" smtClean="0">
                <a:solidFill>
                  <a:srgbClr val="FFFF00"/>
                </a:solidFill>
              </a:rPr>
              <a:t>науково-педагогічних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працівників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r"/>
            <a:r>
              <a:rPr lang="ru-RU" sz="2400" b="1" dirty="0" err="1" smtClean="0">
                <a:solidFill>
                  <a:srgbClr val="FFFF00"/>
                </a:solidFill>
              </a:rPr>
              <a:t>НУБіП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України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r"/>
            <a:endParaRPr lang="ru-RU" sz="2400" b="1" dirty="0" smtClean="0"/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42088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«</a:t>
            </a:r>
            <a:r>
              <a:rPr lang="ru-RU" sz="2400" b="1" dirty="0">
                <a:solidFill>
                  <a:srgbClr val="FFFF00"/>
                </a:solidFill>
              </a:rPr>
              <a:t>ПСИХОЛОГІЧНІ ОСОБЛИВОСТІ ПРОФЕСІЙНОГО ВИГОРАННЯ ПЕДАГОГА: </a:t>
            </a:r>
            <a:endParaRPr lang="ru-RU" sz="2400" dirty="0">
              <a:solidFill>
                <a:srgbClr val="FFFF00"/>
              </a:solidFill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</a:rPr>
              <a:t>ПРОФІЛАКТИКА, ПОПЕРЕДЖЕННЯ, ДІАГНОСТИКА</a:t>
            </a:r>
            <a:r>
              <a:rPr lang="uk-UA" sz="2400" b="1" dirty="0">
                <a:solidFill>
                  <a:srgbClr val="FFFF00"/>
                </a:solidFill>
              </a:rPr>
              <a:t>»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uk-UA" sz="2400" b="1" dirty="0">
                <a:solidFill>
                  <a:srgbClr val="FFFF00"/>
                </a:solidFill>
              </a:rPr>
              <a:t> </a:t>
            </a:r>
            <a:endParaRPr lang="ru-RU" sz="2400" dirty="0">
              <a:solidFill>
                <a:srgbClr val="FFFF00"/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5085184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Шамне Анжеліка Володимирівна </a:t>
            </a:r>
            <a:endParaRPr lang="ru-RU" sz="2400" dirty="0">
              <a:solidFill>
                <a:srgbClr val="FFFF00"/>
              </a:solidFill>
            </a:endParaRPr>
          </a:p>
          <a:p>
            <a:pPr algn="ctr"/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Синдром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вигорання</a:t>
            </a:r>
            <a:r>
              <a:rPr lang="uk-UA" sz="2400" dirty="0">
                <a:solidFill>
                  <a:srgbClr val="FF0000"/>
                </a:solidFill>
              </a:rPr>
              <a:t> </a:t>
            </a:r>
            <a:r>
              <a:rPr lang="uk-UA" sz="2400" dirty="0">
                <a:solidFill>
                  <a:srgbClr val="FFFF00"/>
                </a:solidFill>
              </a:rPr>
              <a:t>– це довготривалий, складний психофізіологічний процес, який містить в собі емоційне, розумове і фізичне </a:t>
            </a:r>
            <a:r>
              <a:rPr lang="uk-UA" sz="2400" b="1" dirty="0">
                <a:solidFill>
                  <a:srgbClr val="FFFF00"/>
                </a:solidFill>
              </a:rPr>
              <a:t>виснаження</a:t>
            </a:r>
            <a:r>
              <a:rPr lang="uk-UA" sz="2400" dirty="0">
                <a:solidFill>
                  <a:srgbClr val="FFFF00"/>
                </a:solidFill>
              </a:rPr>
              <a:t> з причини тривалого емоційного навантаження.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348880"/>
            <a:ext cx="64087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solidFill>
                  <a:srgbClr val="FF0000"/>
                </a:solidFill>
              </a:rPr>
              <a:t>Професійне вигорання </a:t>
            </a:r>
            <a:r>
              <a:rPr lang="uk-UA" sz="2400" dirty="0">
                <a:solidFill>
                  <a:srgbClr val="FFFF00"/>
                </a:solidFill>
              </a:rPr>
              <a:t>– це синдром, що розвивається на тлі хронічного стресу і веде до виснаження емоційно-енергетичних і творчих ресурсів працюючої людини</a:t>
            </a:r>
            <a:r>
              <a:rPr lang="uk-UA" sz="2000" dirty="0">
                <a:solidFill>
                  <a:srgbClr val="FFFF00"/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365104"/>
            <a:ext cx="328271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:\презентация\Снимок.PNG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4969441" cy="187220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6" name="Picture 2" descr="H:\презентация\Снимок.PNG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36912"/>
            <a:ext cx="5832648" cy="1011484"/>
          </a:xfrm>
          <a:prstGeom prst="rect">
            <a:avLst/>
          </a:prstGeom>
          <a:noFill/>
        </p:spPr>
      </p:pic>
      <p:pic>
        <p:nvPicPr>
          <p:cNvPr id="1027" name="Picture 3" descr="H:\презентация\Снимок.PNG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861048"/>
            <a:ext cx="6245376" cy="1008112"/>
          </a:xfrm>
          <a:prstGeom prst="rect">
            <a:avLst/>
          </a:prstGeom>
          <a:noFill/>
        </p:spPr>
      </p:pic>
      <p:pic>
        <p:nvPicPr>
          <p:cNvPr id="1028" name="Picture 4" descr="H:\презентация\Снимок.PNG 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229200"/>
            <a:ext cx="6770236" cy="11521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868144" y="620688"/>
            <a:ext cx="29523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1.Емоційна виснаженість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2. Цинізм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3.</a:t>
            </a: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Знецінення </a:t>
            </a:r>
            <a:r>
              <a:rPr lang="uk-UA" dirty="0">
                <a:solidFill>
                  <a:srgbClr val="FFFF00"/>
                </a:solidFill>
              </a:rPr>
              <a:t>професійних обов’язків 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  <a:p>
            <a:endParaRPr lang="ru-RU" sz="1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868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</a:rPr>
              <a:t>ПРОЯВИ «ПСИХІЧНОГО ВИГОРАННЯ» НА </a:t>
            </a:r>
            <a:r>
              <a:rPr lang="ru-RU" sz="2000" dirty="0">
                <a:solidFill>
                  <a:srgbClr val="FFFF00"/>
                </a:solidFill>
              </a:rPr>
              <a:t>РІВНЯХ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4" y="1124744"/>
          <a:ext cx="7920879" cy="519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err="1" smtClean="0"/>
                        <a:t>Міжособистісному</a:t>
                      </a:r>
                      <a:r>
                        <a:rPr kumimoji="0" lang="ru-RU" sz="2000" kern="1200" dirty="0" smtClean="0"/>
                        <a:t> </a:t>
                      </a:r>
                      <a:endParaRPr lang="ru-RU" sz="20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err="1" smtClean="0"/>
                        <a:t>Особистісному</a:t>
                      </a:r>
                      <a:r>
                        <a:rPr kumimoji="0" lang="ru-RU" sz="2000" kern="1200" dirty="0" smtClean="0"/>
                        <a:t> </a:t>
                      </a:r>
                      <a:endParaRPr lang="ru-RU" sz="20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err="1" smtClean="0"/>
                        <a:t>Мотиваційному</a:t>
                      </a:r>
                      <a:r>
                        <a:rPr kumimoji="0" lang="ru-RU" sz="1800" kern="1200" dirty="0" smtClean="0"/>
                        <a:t> </a:t>
                      </a:r>
                      <a:endParaRPr lang="ru-RU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376773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err="1" smtClean="0"/>
                        <a:t>Психоемоційне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виснаження</a:t>
                      </a:r>
                      <a:r>
                        <a:rPr kumimoji="0" lang="ru-RU" sz="1600" kern="1200" dirty="0" smtClean="0"/>
                        <a:t>; </a:t>
                      </a:r>
                      <a:r>
                        <a:rPr kumimoji="0" lang="ru-RU" sz="1600" kern="1200" dirty="0" err="1" smtClean="0"/>
                        <a:t>роздратованість</a:t>
                      </a:r>
                      <a:r>
                        <a:rPr kumimoji="0" lang="ru-RU" sz="1600" kern="1200" dirty="0" smtClean="0"/>
                        <a:t>; </a:t>
                      </a:r>
                      <a:r>
                        <a:rPr kumimoji="0" lang="ru-RU" sz="1600" kern="1200" dirty="0" err="1" smtClean="0"/>
                        <a:t>агресивність</a:t>
                      </a:r>
                      <a:r>
                        <a:rPr kumimoji="0" lang="ru-RU" sz="1600" kern="1200" dirty="0" smtClean="0"/>
                        <a:t>; </a:t>
                      </a:r>
                      <a:r>
                        <a:rPr kumimoji="0" lang="ru-RU" sz="1600" kern="1200" dirty="0" err="1" smtClean="0"/>
                        <a:t>підвищена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чутливість</a:t>
                      </a:r>
                      <a:r>
                        <a:rPr kumimoji="0" lang="ru-RU" sz="1600" kern="1200" dirty="0" smtClean="0"/>
                        <a:t> до </a:t>
                      </a:r>
                      <a:r>
                        <a:rPr kumimoji="0" lang="ru-RU" sz="1600" kern="1200" dirty="0" err="1" smtClean="0"/>
                        <a:t>оцінок</a:t>
                      </a:r>
                      <a:r>
                        <a:rPr kumimoji="0" lang="ru-RU" sz="1600" kern="1200" dirty="0" smtClean="0"/>
                        <a:t>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/>
                        <a:t>Низька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емоційна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толерантність</a:t>
                      </a:r>
                      <a:r>
                        <a:rPr kumimoji="0" lang="ru-RU" sz="1600" kern="1200" dirty="0" smtClean="0"/>
                        <a:t>; </a:t>
                      </a:r>
                      <a:r>
                        <a:rPr kumimoji="0" lang="ru-RU" sz="1600" kern="1200" dirty="0" err="1" smtClean="0"/>
                        <a:t>тривожність</a:t>
                      </a:r>
                      <a:r>
                        <a:rPr kumimoji="0" lang="uk-UA" sz="1600" kern="1200" dirty="0" smtClean="0"/>
                        <a:t>, апатія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/>
                        <a:t>Небажання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йти</a:t>
                      </a:r>
                      <a:r>
                        <a:rPr kumimoji="0" lang="ru-RU" sz="1600" kern="1200" dirty="0" smtClean="0"/>
                        <a:t> на роботу; </a:t>
                      </a:r>
                      <a:r>
                        <a:rPr kumimoji="0" lang="ru-RU" sz="1600" kern="1200" dirty="0" err="1" smtClean="0"/>
                        <a:t>бажання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скоріше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закінчити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робочий</a:t>
                      </a:r>
                      <a:r>
                        <a:rPr kumimoji="0" lang="ru-RU" sz="1600" kern="1200" dirty="0" smtClean="0"/>
                        <a:t> день; </a:t>
                      </a:r>
                      <a:r>
                        <a:rPr kumimoji="0" lang="ru-RU" sz="1600" kern="1200" dirty="0" err="1" smtClean="0"/>
                        <a:t>поява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прогулів</a:t>
                      </a:r>
                      <a:endParaRPr lang="ru-RU" sz="1600" b="0" dirty="0"/>
                    </a:p>
                  </a:txBody>
                  <a:tcPr/>
                </a:tc>
              </a:tr>
              <a:tr h="1558365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/>
                        <a:t>Небажання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контактувати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з</a:t>
                      </a:r>
                      <a:r>
                        <a:rPr kumimoji="0" lang="ru-RU" sz="1600" kern="1200" dirty="0" smtClean="0"/>
                        <a:t> людьми; </a:t>
                      </a:r>
                      <a:r>
                        <a:rPr kumimoji="0" lang="ru-RU" sz="1600" kern="1200" dirty="0" err="1" smtClean="0"/>
                        <a:t>цинічне</a:t>
                      </a:r>
                      <a:r>
                        <a:rPr kumimoji="0" lang="ru-RU" sz="1600" kern="1200" dirty="0" smtClean="0"/>
                        <a:t>, </a:t>
                      </a:r>
                      <a:r>
                        <a:rPr kumimoji="0" lang="ru-RU" sz="1600" kern="1200" dirty="0" err="1" smtClean="0"/>
                        <a:t>негативне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ставлення</a:t>
                      </a:r>
                      <a:r>
                        <a:rPr kumimoji="0" lang="ru-RU" sz="1600" kern="1200" dirty="0" smtClean="0"/>
                        <a:t> до них</a:t>
                      </a:r>
                      <a:r>
                        <a:rPr kumimoji="0" lang="uk-UA" sz="1600" kern="1200" dirty="0" smtClean="0"/>
                        <a:t>,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підвищення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роздратованості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і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нетерплячості</a:t>
                      </a:r>
                      <a:r>
                        <a:rPr kumimoji="0" lang="ru-RU" sz="1600" kern="1200" dirty="0" smtClean="0"/>
                        <a:t> в </a:t>
                      </a:r>
                      <a:r>
                        <a:rPr kumimoji="0" lang="ru-RU" sz="1600" kern="1200" dirty="0" err="1" smtClean="0"/>
                        <a:t>ситуаціях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спілкування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err="1" smtClean="0"/>
                        <a:t>Критичне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ставлення</a:t>
                      </a:r>
                      <a:r>
                        <a:rPr kumimoji="0" lang="ru-RU" sz="1600" kern="1200" dirty="0" smtClean="0"/>
                        <a:t> до </a:t>
                      </a:r>
                      <a:r>
                        <a:rPr kumimoji="0" lang="ru-RU" sz="1600" kern="1200" dirty="0" err="1" smtClean="0"/>
                        <a:t>оточуючих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і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некритичність</a:t>
                      </a:r>
                      <a:r>
                        <a:rPr kumimoji="0" lang="ru-RU" sz="1600" kern="1200" dirty="0" smtClean="0"/>
                        <a:t> в </a:t>
                      </a:r>
                      <a:r>
                        <a:rPr kumimoji="0" lang="ru-RU" sz="1600" kern="1200" dirty="0" err="1" smtClean="0"/>
                        <a:t>оцінці</a:t>
                      </a:r>
                      <a:r>
                        <a:rPr kumimoji="0" lang="ru-RU" sz="1600" kern="1200" dirty="0" smtClean="0"/>
                        <a:t> самого себе; </a:t>
                      </a:r>
                      <a:r>
                        <a:rPr kumimoji="0" lang="ru-RU" sz="1600" kern="1200" dirty="0" err="1" smtClean="0"/>
                        <a:t>значущість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своєї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правоти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/>
                        <a:t>Зниження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включеності</a:t>
                      </a:r>
                      <a:r>
                        <a:rPr kumimoji="0" lang="ru-RU" sz="1600" kern="1200" dirty="0" smtClean="0"/>
                        <a:t> в роботу </a:t>
                      </a:r>
                      <a:r>
                        <a:rPr kumimoji="0" lang="ru-RU" sz="1600" kern="1200" dirty="0" err="1" smtClean="0"/>
                        <a:t>і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справи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інших</a:t>
                      </a:r>
                      <a:r>
                        <a:rPr kumimoji="0" lang="ru-RU" sz="1600" kern="1200" dirty="0" smtClean="0"/>
                        <a:t> людей; </a:t>
                      </a:r>
                      <a:r>
                        <a:rPr kumimoji="0" lang="ru-RU" sz="1600" kern="1200" dirty="0" err="1" smtClean="0"/>
                        <a:t>байдужість</a:t>
                      </a:r>
                      <a:r>
                        <a:rPr kumimoji="0" lang="ru-RU" sz="1600" kern="1200" dirty="0" smtClean="0"/>
                        <a:t> до </a:t>
                      </a:r>
                      <a:r>
                        <a:rPr kumimoji="0" lang="ru-RU" sz="1600" kern="1200" dirty="0" err="1" smtClean="0"/>
                        <a:t>своєї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кар´єри</a:t>
                      </a:r>
                      <a:endParaRPr lang="ru-RU" sz="1600" b="0" dirty="0"/>
                    </a:p>
                  </a:txBody>
                  <a:tcPr/>
                </a:tc>
              </a:tr>
              <a:tr h="1376773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/>
                        <a:t>Незадоволеність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роботою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і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стосунками</a:t>
                      </a:r>
                      <a:r>
                        <a:rPr kumimoji="0" lang="ru-RU" sz="1600" kern="1200" dirty="0" smtClean="0"/>
                        <a:t> в </a:t>
                      </a:r>
                      <a:r>
                        <a:rPr kumimoji="0" lang="ru-RU" sz="1600" kern="1200" dirty="0" err="1" smtClean="0"/>
                        <a:t>колективі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/>
                        <a:t>Знижена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самооцінка</a:t>
                      </a:r>
                      <a:r>
                        <a:rPr kumimoji="0" lang="ru-RU" sz="1600" kern="1200" dirty="0" smtClean="0"/>
                        <a:t>: </a:t>
                      </a:r>
                      <a:r>
                        <a:rPr kumimoji="0" lang="ru-RU" sz="1600" kern="1200" dirty="0" err="1" smtClean="0"/>
                        <a:t>незадоволеність</a:t>
                      </a:r>
                      <a:r>
                        <a:rPr kumimoji="0" lang="ru-RU" sz="1600" kern="1200" dirty="0" smtClean="0"/>
                        <a:t> собою як </a:t>
                      </a:r>
                      <a:r>
                        <a:rPr kumimoji="0" lang="ru-RU" sz="1600" kern="1200" dirty="0" err="1" smtClean="0"/>
                        <a:t>професіоналом</a:t>
                      </a:r>
                      <a:r>
                        <a:rPr kumimoji="0" lang="ru-RU" sz="1600" kern="1200" dirty="0" smtClean="0"/>
                        <a:t>; </a:t>
                      </a:r>
                      <a:r>
                        <a:rPr kumimoji="0" lang="ru-RU" sz="1600" kern="1200" dirty="0" err="1" smtClean="0"/>
                        <a:t>відчуття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низької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професійної</a:t>
                      </a:r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err="1" smtClean="0"/>
                        <a:t>ефективності</a:t>
                      </a:r>
                      <a:r>
                        <a:rPr kumimoji="0" lang="ru-RU" sz="1600" kern="1200" dirty="0" smtClean="0"/>
                        <a:t>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/>
                        <a:t>Зниження</a:t>
                      </a:r>
                      <a:r>
                        <a:rPr kumimoji="0" lang="ru-RU" sz="1600" kern="1200" dirty="0" smtClean="0"/>
                        <a:t> потреби в </a:t>
                      </a:r>
                      <a:r>
                        <a:rPr kumimoji="0" lang="ru-RU" sz="1600" kern="1200" dirty="0" err="1" smtClean="0"/>
                        <a:t>досягненнях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u="sng" dirty="0">
                <a:solidFill>
                  <a:srgbClr val="FFFF00"/>
                </a:solidFill>
              </a:rPr>
              <a:t>Фази</a:t>
            </a:r>
            <a:r>
              <a:rPr lang="uk-UA" sz="2000" b="1" i="1" u="sng" dirty="0">
                <a:solidFill>
                  <a:srgbClr val="FFFF00"/>
                </a:solidFill>
              </a:rPr>
              <a:t> стресу та симптоми вигорання за В.В. Бойко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944880"/>
          <a:ext cx="8424936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688632"/>
              </a:tblGrid>
              <a:tr h="47854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Фаза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Симптом</a:t>
                      </a:r>
                      <a:endParaRPr lang="ru-RU" sz="2800" dirty="0"/>
                    </a:p>
                  </a:txBody>
                  <a:tcPr/>
                </a:tc>
              </a:tr>
              <a:tr h="1660819">
                <a:tc>
                  <a:txBody>
                    <a:bodyPr/>
                    <a:lstStyle/>
                    <a:p>
                      <a:pPr algn="l"/>
                      <a:endParaRPr kumimoji="0" lang="ru-RU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Тривожна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напруга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Переживання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психотравмуючих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обставин</a:t>
                      </a:r>
                      <a:endParaRPr kumimoji="0" lang="ru-RU" sz="21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Незадоволеність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собою</a:t>
                      </a:r>
                    </a:p>
                    <a:p>
                      <a:pPr algn="l"/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Відчуття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Загнаності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клітку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algn="l"/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Тривога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депресія</a:t>
                      </a:r>
                      <a:endParaRPr kumimoji="0" lang="ru-RU" sz="21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100" dirty="0"/>
                    </a:p>
                  </a:txBody>
                  <a:tcPr/>
                </a:tc>
              </a:tr>
              <a:tr h="1660819">
                <a:tc>
                  <a:txBody>
                    <a:bodyPr/>
                    <a:lstStyle/>
                    <a:p>
                      <a:pPr algn="l"/>
                      <a:endParaRPr kumimoji="0" lang="ru-RU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Резистенція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uk-UA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Неадекватне (виборче) емоційне реагування</a:t>
                      </a:r>
                    </a:p>
                    <a:p>
                      <a:pPr algn="l"/>
                      <a:r>
                        <a:rPr kumimoji="0" lang="uk-UA" sz="21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Емоційно-етична </a:t>
                      </a:r>
                      <a:r>
                        <a:rPr kumimoji="0" lang="uk-UA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дезорієнтація</a:t>
                      </a:r>
                    </a:p>
                    <a:p>
                      <a:pPr algn="l"/>
                      <a:r>
                        <a:rPr kumimoji="0" lang="uk-UA" sz="21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Економія </a:t>
                      </a:r>
                      <a:r>
                        <a:rPr kumimoji="0" lang="uk-UA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емоцій</a:t>
                      </a:r>
                    </a:p>
                    <a:p>
                      <a:pPr algn="l"/>
                      <a:r>
                        <a:rPr kumimoji="0" lang="uk-UA" sz="21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Редукція </a:t>
                      </a:r>
                      <a:r>
                        <a:rPr kumimoji="0" lang="uk-UA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професійних обов’язків</a:t>
                      </a:r>
                    </a:p>
                    <a:p>
                      <a:pPr algn="l"/>
                      <a:endParaRPr lang="ru-RU" sz="2100" dirty="0"/>
                    </a:p>
                  </a:txBody>
                  <a:tcPr/>
                </a:tc>
              </a:tr>
              <a:tr h="1660819">
                <a:tc>
                  <a:txBody>
                    <a:bodyPr/>
                    <a:lstStyle/>
                    <a:p>
                      <a:pPr algn="l"/>
                      <a:endParaRPr kumimoji="0" lang="ru-RU" sz="2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0" lang="ru-RU" sz="2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22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Виснаження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uk-UA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Емоційний дефіцит</a:t>
                      </a:r>
                    </a:p>
                    <a:p>
                      <a:pPr algn="l"/>
                      <a:r>
                        <a:rPr kumimoji="0" lang="uk-UA" sz="21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Емоційна </a:t>
                      </a:r>
                      <a:r>
                        <a:rPr kumimoji="0" lang="uk-UA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відчуженість</a:t>
                      </a:r>
                    </a:p>
                    <a:p>
                      <a:pPr algn="l"/>
                      <a:r>
                        <a:rPr kumimoji="0" lang="uk-UA" sz="21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Деперсоналізація</a:t>
                      </a:r>
                      <a:endParaRPr kumimoji="0" lang="uk-UA" sz="21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uk-UA" sz="21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Психосоматичні </a:t>
                      </a:r>
                      <a:r>
                        <a:rPr kumimoji="0" lang="uk-UA" sz="2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 психофізіологічні порушення</a:t>
                      </a:r>
                    </a:p>
                    <a:p>
                      <a:pPr algn="l"/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246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1001</dc:creator>
  <cp:lastModifiedBy>Пользователь Windows</cp:lastModifiedBy>
  <cp:revision>15</cp:revision>
  <dcterms:created xsi:type="dcterms:W3CDTF">2018-09-04T17:16:28Z</dcterms:created>
  <dcterms:modified xsi:type="dcterms:W3CDTF">2018-09-05T11:45:29Z</dcterms:modified>
</cp:coreProperties>
</file>