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8" r:id="rId2"/>
    <p:sldId id="374" r:id="rId3"/>
    <p:sldId id="375" r:id="rId4"/>
    <p:sldId id="376" r:id="rId5"/>
    <p:sldId id="328" r:id="rId6"/>
    <p:sldId id="322" r:id="rId7"/>
    <p:sldId id="323" r:id="rId8"/>
    <p:sldId id="324" r:id="rId9"/>
    <p:sldId id="320" r:id="rId10"/>
    <p:sldId id="308" r:id="rId11"/>
    <p:sldId id="309" r:id="rId12"/>
    <p:sldId id="310" r:id="rId13"/>
    <p:sldId id="314" r:id="rId14"/>
    <p:sldId id="311" r:id="rId15"/>
    <p:sldId id="312" r:id="rId16"/>
    <p:sldId id="302" r:id="rId17"/>
    <p:sldId id="303" r:id="rId18"/>
    <p:sldId id="270" r:id="rId19"/>
    <p:sldId id="268" r:id="rId20"/>
    <p:sldId id="274" r:id="rId21"/>
    <p:sldId id="275" r:id="rId22"/>
    <p:sldId id="304" r:id="rId23"/>
    <p:sldId id="305" r:id="rId24"/>
    <p:sldId id="306" r:id="rId25"/>
    <p:sldId id="278" r:id="rId26"/>
    <p:sldId id="279" r:id="rId27"/>
    <p:sldId id="280" r:id="rId28"/>
    <p:sldId id="281" r:id="rId29"/>
    <p:sldId id="282" r:id="rId30"/>
    <p:sldId id="283" r:id="rId31"/>
    <p:sldId id="284" r:id="rId32"/>
    <p:sldId id="316" r:id="rId33"/>
    <p:sldId id="356" r:id="rId34"/>
    <p:sldId id="357" r:id="rId35"/>
    <p:sldId id="358" r:id="rId36"/>
    <p:sldId id="359" r:id="rId37"/>
    <p:sldId id="360" r:id="rId38"/>
    <p:sldId id="361" r:id="rId39"/>
    <p:sldId id="362" r:id="rId40"/>
    <p:sldId id="363" r:id="rId41"/>
    <p:sldId id="286" r:id="rId42"/>
    <p:sldId id="287" r:id="rId43"/>
    <p:sldId id="288" r:id="rId44"/>
    <p:sldId id="285" r:id="rId45"/>
    <p:sldId id="289" r:id="rId46"/>
    <p:sldId id="290" r:id="rId47"/>
    <p:sldId id="291" r:id="rId48"/>
    <p:sldId id="329" r:id="rId49"/>
    <p:sldId id="330" r:id="rId50"/>
    <p:sldId id="331" r:id="rId51"/>
    <p:sldId id="332" r:id="rId52"/>
    <p:sldId id="333" r:id="rId53"/>
    <p:sldId id="334" r:id="rId54"/>
    <p:sldId id="335" r:id="rId55"/>
    <p:sldId id="336" r:id="rId56"/>
    <p:sldId id="337" r:id="rId57"/>
    <p:sldId id="338" r:id="rId58"/>
    <p:sldId id="339" r:id="rId59"/>
    <p:sldId id="340" r:id="rId60"/>
    <p:sldId id="341" r:id="rId61"/>
    <p:sldId id="342" r:id="rId62"/>
    <p:sldId id="343" r:id="rId63"/>
    <p:sldId id="266" r:id="rId64"/>
    <p:sldId id="318" r:id="rId65"/>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6" autoAdjust="0"/>
    <p:restoredTop sz="95673" autoAdjust="0"/>
  </p:normalViewPr>
  <p:slideViewPr>
    <p:cSldViewPr snapToGrid="0" showGuides="1">
      <p:cViewPr varScale="1">
        <p:scale>
          <a:sx n="109" d="100"/>
          <a:sy n="109" d="100"/>
        </p:scale>
        <p:origin x="121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1040;&#1085;&#1076;&#1088;&#1110;&#1081;\Desktop\&#1054;&#1087;&#1080;&#1090;&#1091;&#1074;&#1072;&#1085;&#1085;&#1103;%20&#1074;&#1080;&#1087;&#1091;&#1089;&#1082;&#1085;&#1080;&#1082;&#1110;&#1074;_2016_06_15.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1040;&#1085;&#1076;&#1088;&#1110;&#1081;\Desktop\&#1054;&#1087;&#1080;&#1090;&#1091;&#1074;&#1072;&#1085;&#1085;&#1103;%20&#1074;&#1080;&#1087;&#1091;&#1089;&#1082;&#1085;&#1080;&#1082;&#1110;&#1074;_2016_06_15.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1040;&#1085;&#1076;&#1088;&#1110;&#1081;\Desktop\&#1054;&#1087;&#1080;&#1090;&#1091;&#1074;&#1072;&#1085;&#1085;&#1103;%20&#1074;&#1080;&#1087;&#1091;&#1089;&#1082;&#1085;&#1080;&#1082;&#1110;&#1074;_2016_06_15.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1040;&#1085;&#1076;&#1088;&#1110;&#1081;\Desktop\&#1054;&#1087;&#1080;&#1090;&#1091;&#1074;&#1072;&#1085;&#1085;&#1103;%20&#1074;&#1080;&#1087;&#1091;&#1089;&#1082;&#1085;&#1080;&#1082;&#1110;&#1074;_2016_06_15.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1040;&#1085;&#1076;&#1088;&#1110;&#1081;\Desktop\&#1054;&#1087;&#1080;&#1090;&#1091;&#1074;&#1072;&#1085;&#1085;&#1103;%20&#1074;&#1080;&#1087;&#1091;&#1089;&#1082;&#1085;&#1080;&#1082;&#1110;&#1074;_2016_06_15.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1040;&#1085;&#1076;&#1088;&#1110;&#1081;\Desktop\&#1054;&#1087;&#1080;&#1090;&#1091;&#1074;&#1072;&#1085;&#1085;&#1103;%20&#1074;&#1080;&#1087;&#1091;&#1089;&#1082;&#1085;&#1080;&#1082;&#1110;&#1074;_2016_06_15.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1040;&#1085;&#1076;&#1088;&#1110;&#1081;\Desktop\&#1054;&#1087;&#1080;&#1090;&#1091;&#1074;&#1072;&#1085;&#1085;&#1103;%20&#1074;&#1080;&#1087;&#1091;&#1089;&#1082;&#1085;&#1080;&#1082;&#1110;&#1074;_2016_06_15.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96584508596125"/>
          <c:y val="2.3335828368550422E-2"/>
          <c:w val="0.41820232414070868"/>
          <c:h val="0.42049817090945651"/>
        </c:manualLayout>
      </c:layout>
      <c:pieChart>
        <c:varyColors val="1"/>
        <c:ser>
          <c:idx val="0"/>
          <c:order val="0"/>
          <c:dPt>
            <c:idx val="0"/>
            <c:bubble3D val="0"/>
            <c:spPr>
              <a:solidFill>
                <a:srgbClr val="002060"/>
              </a:solidFill>
              <a:ln w="19050">
                <a:solidFill>
                  <a:schemeClr val="lt1"/>
                </a:solidFill>
              </a:ln>
              <a:effectLst/>
            </c:spPr>
            <c:extLst>
              <c:ext xmlns:c16="http://schemas.microsoft.com/office/drawing/2014/chart" uri="{C3380CC4-5D6E-409C-BE32-E72D297353CC}">
                <c16:uniqueId val="{00000001-B35C-41DB-89DB-4DC477D3A3A4}"/>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B35C-41DB-89DB-4DC477D3A3A4}"/>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5-B35C-41DB-89DB-4DC477D3A3A4}"/>
              </c:ext>
            </c:extLst>
          </c:dPt>
          <c:dPt>
            <c:idx val="3"/>
            <c:bubble3D val="0"/>
            <c:spPr>
              <a:solidFill>
                <a:srgbClr val="7030A0"/>
              </a:solidFill>
              <a:ln w="19050">
                <a:solidFill>
                  <a:schemeClr val="lt1"/>
                </a:solidFill>
              </a:ln>
              <a:effectLst/>
            </c:spPr>
            <c:extLst>
              <c:ext xmlns:c16="http://schemas.microsoft.com/office/drawing/2014/chart" uri="{C3380CC4-5D6E-409C-BE32-E72D297353CC}">
                <c16:uniqueId val="{00000007-B35C-41DB-89DB-4DC477D3A3A4}"/>
              </c:ext>
            </c:extLst>
          </c:dPt>
          <c:dPt>
            <c:idx val="4"/>
            <c:bubble3D val="0"/>
            <c:spPr>
              <a:solidFill>
                <a:srgbClr val="FFC000"/>
              </a:solidFill>
              <a:ln w="19050">
                <a:solidFill>
                  <a:schemeClr val="lt1"/>
                </a:solidFill>
              </a:ln>
              <a:effectLst/>
            </c:spPr>
            <c:extLst>
              <c:ext xmlns:c16="http://schemas.microsoft.com/office/drawing/2014/chart" uri="{C3380CC4-5D6E-409C-BE32-E72D297353CC}">
                <c16:uniqueId val="{00000009-B35C-41DB-89DB-4DC477D3A3A4}"/>
              </c:ext>
            </c:extLst>
          </c:dPt>
          <c:dPt>
            <c:idx val="5"/>
            <c:bubble3D val="0"/>
            <c:spPr>
              <a:solidFill>
                <a:srgbClr val="00B050"/>
              </a:solidFill>
              <a:ln w="19050">
                <a:solidFill>
                  <a:schemeClr val="lt1"/>
                </a:solidFill>
              </a:ln>
              <a:effectLst/>
            </c:spPr>
            <c:extLst>
              <c:ext xmlns:c16="http://schemas.microsoft.com/office/drawing/2014/chart" uri="{C3380CC4-5D6E-409C-BE32-E72D297353CC}">
                <c16:uniqueId val="{0000000B-B35C-41DB-89DB-4DC477D3A3A4}"/>
              </c:ext>
            </c:extLst>
          </c:dPt>
          <c:dLbls>
            <c:dLbl>
              <c:idx val="0"/>
              <c:layout>
                <c:manualLayout>
                  <c:x val="0.13519073918801988"/>
                  <c:y val="-0.1804131634607266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35C-41DB-89DB-4DC477D3A3A4}"/>
                </c:ext>
              </c:extLst>
            </c:dLbl>
            <c:dLbl>
              <c:idx val="1"/>
              <c:layout>
                <c:manualLayout>
                  <c:x val="-8.7695915148326017E-2"/>
                  <c:y val="-6.641623506720149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35C-41DB-89DB-4DC477D3A3A4}"/>
                </c:ext>
              </c:extLst>
            </c:dLbl>
            <c:dLbl>
              <c:idx val="2"/>
              <c:layout>
                <c:manualLayout>
                  <c:x val="-0.11350896313025545"/>
                  <c:y val="9.5110087117469752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35C-41DB-89DB-4DC477D3A3A4}"/>
                </c:ext>
              </c:extLst>
            </c:dLbl>
            <c:dLbl>
              <c:idx val="3"/>
              <c:layout>
                <c:manualLayout>
                  <c:x val="-0.12123803719615732"/>
                  <c:y val="3.179241886482365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35C-41DB-89DB-4DC477D3A3A4}"/>
                </c:ext>
              </c:extLst>
            </c:dLbl>
            <c:dLbl>
              <c:idx val="4"/>
              <c:layout>
                <c:manualLayout>
                  <c:x val="-4.098435136684641E-2"/>
                  <c:y val="-1.7008697892356726E-2"/>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9.3917494848245991E-2"/>
                      <c:h val="7.2255395297555078E-2"/>
                    </c:manualLayout>
                  </c15:layout>
                </c:ext>
                <c:ext xmlns:c16="http://schemas.microsoft.com/office/drawing/2014/chart" uri="{C3380CC4-5D6E-409C-BE32-E72D297353CC}">
                  <c16:uniqueId val="{00000009-B35C-41DB-89DB-4DC477D3A3A4}"/>
                </c:ext>
              </c:extLst>
            </c:dLbl>
            <c:dLbl>
              <c:idx val="5"/>
              <c:layout>
                <c:manualLayout>
                  <c:x val="2.5870212108702665E-2"/>
                  <c:y val="0"/>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35C-41DB-89DB-4DC477D3A3A4}"/>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ru-UA"/>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дані!$C$90:$C$95</c:f>
              <c:strCache>
                <c:ptCount val="6"/>
                <c:pt idx="0">
                  <c:v>Так, в магістратур</c:v>
                </c:pt>
                <c:pt idx="1">
                  <c:v>Так, в аспірантурі</c:v>
                </c:pt>
                <c:pt idx="2">
                  <c:v>Не хочу, бо витрати на освіту перевищують мої фінансові можливості</c:v>
                </c:pt>
                <c:pt idx="3">
                  <c:v>Хочу, бо напевно знаю, що ще два роки зможу бути студентом</c:v>
                </c:pt>
                <c:pt idx="4">
                  <c:v>Хочу, бо мене не призвуть до війська</c:v>
                </c:pt>
                <c:pt idx="5">
                  <c:v>Не знаю</c:v>
                </c:pt>
              </c:strCache>
            </c:strRef>
          </c:cat>
          <c:val>
            <c:numRef>
              <c:f>дані!$D$90:$D$95</c:f>
              <c:numCache>
                <c:formatCode>General</c:formatCode>
                <c:ptCount val="6"/>
                <c:pt idx="0">
                  <c:v>179</c:v>
                </c:pt>
                <c:pt idx="1">
                  <c:v>32</c:v>
                </c:pt>
                <c:pt idx="2">
                  <c:v>48</c:v>
                </c:pt>
                <c:pt idx="3">
                  <c:v>8</c:v>
                </c:pt>
                <c:pt idx="4">
                  <c:v>3</c:v>
                </c:pt>
                <c:pt idx="5">
                  <c:v>40</c:v>
                </c:pt>
              </c:numCache>
            </c:numRef>
          </c:val>
          <c:extLst>
            <c:ext xmlns:c16="http://schemas.microsoft.com/office/drawing/2014/chart" uri="{C3380CC4-5D6E-409C-BE32-E72D297353CC}">
              <c16:uniqueId val="{0000000C-B35C-41DB-89DB-4DC477D3A3A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t"/>
      <c:layout>
        <c:manualLayout>
          <c:xMode val="edge"/>
          <c:yMode val="edge"/>
          <c:x val="0"/>
          <c:y val="0.45751790007412219"/>
          <c:w val="0.99490010336093415"/>
          <c:h val="0.5424820999258777"/>
        </c:manualLayout>
      </c:layout>
      <c:overlay val="1"/>
      <c:spPr>
        <a:noFill/>
        <a:ln>
          <a:noFill/>
        </a:ln>
        <a:effectLst/>
      </c:spPr>
      <c:txPr>
        <a:bodyPr rot="0" spcFirstLastPara="1" vertOverflow="ellipsis" vert="horz" wrap="square" anchor="ctr" anchorCtr="1"/>
        <a:lstStyle/>
        <a:p>
          <a:pPr algn="ctr">
            <a:lnSpc>
              <a:spcPts val="1600"/>
            </a:lnSpc>
            <a:defRPr sz="16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ru-UA"/>
        </a:p>
      </c:txPr>
    </c:legend>
    <c:plotVisOnly val="1"/>
    <c:dispBlanksAs val="gap"/>
    <c:showDLblsOverMax val="0"/>
  </c:chart>
  <c:spPr>
    <a:noFill/>
    <a:ln>
      <a:noFill/>
    </a:ln>
    <a:effectLst/>
  </c:spPr>
  <c:txPr>
    <a:bodyPr/>
    <a:lstStyle/>
    <a:p>
      <a:pPr>
        <a:defRPr sz="1800" b="1">
          <a:solidFill>
            <a:schemeClr val="tx1">
              <a:lumMod val="95000"/>
              <a:lumOff val="5000"/>
            </a:schemeClr>
          </a:solidFill>
          <a:latin typeface="Arial" panose="020B0604020202020204" pitchFamily="34" charset="0"/>
          <a:cs typeface="Arial" panose="020B0604020202020204" pitchFamily="34" charset="0"/>
        </a:defRPr>
      </a:pPr>
      <a:endParaRPr lang="ru-UA"/>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53653630912113"/>
          <c:y val="5.6599390753778865E-2"/>
          <c:w val="0.44564180513980967"/>
          <c:h val="0.55670113473220961"/>
        </c:manualLayout>
      </c:layout>
      <c:pieChart>
        <c:varyColors val="1"/>
        <c:ser>
          <c:idx val="0"/>
          <c:order val="0"/>
          <c:tx>
            <c:strRef>
              <c:f>дані!$C$13</c:f>
              <c:strCache>
                <c:ptCount val="1"/>
                <c:pt idx="0">
                  <c:v>Чи відчули Ви зміни в якості навчального процесу в минулому семестрі</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0912-4445-8416-5F34BAAF0526}"/>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0912-4445-8416-5F34BAAF0526}"/>
              </c:ext>
            </c:extLst>
          </c:dPt>
          <c:dPt>
            <c:idx val="2"/>
            <c:bubble3D val="0"/>
            <c:spPr>
              <a:solidFill>
                <a:srgbClr val="0070C0"/>
              </a:solidFill>
              <a:ln w="19050">
                <a:solidFill>
                  <a:schemeClr val="lt1"/>
                </a:solidFill>
              </a:ln>
              <a:effectLst/>
            </c:spPr>
            <c:extLst>
              <c:ext xmlns:c16="http://schemas.microsoft.com/office/drawing/2014/chart" uri="{C3380CC4-5D6E-409C-BE32-E72D297353CC}">
                <c16:uniqueId val="{00000005-0912-4445-8416-5F34BAAF0526}"/>
              </c:ext>
            </c:extLst>
          </c:dPt>
          <c:dPt>
            <c:idx val="3"/>
            <c:bubble3D val="0"/>
            <c:spPr>
              <a:solidFill>
                <a:srgbClr val="00B050"/>
              </a:solidFill>
              <a:ln w="19050">
                <a:solidFill>
                  <a:schemeClr val="lt1"/>
                </a:solidFill>
              </a:ln>
              <a:effectLst/>
            </c:spPr>
            <c:extLst>
              <c:ext xmlns:c16="http://schemas.microsoft.com/office/drawing/2014/chart" uri="{C3380CC4-5D6E-409C-BE32-E72D297353CC}">
                <c16:uniqueId val="{00000007-0912-4445-8416-5F34BAAF0526}"/>
              </c:ext>
            </c:extLst>
          </c:dPt>
          <c:dLbls>
            <c:dLbl>
              <c:idx val="0"/>
              <c:layout>
                <c:manualLayout>
                  <c:x val="6.9037407102698817E-2"/>
                  <c:y val="-2.9738746284705712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912-4445-8416-5F34BAAF0526}"/>
                </c:ext>
              </c:extLst>
            </c:dLbl>
            <c:dLbl>
              <c:idx val="1"/>
              <c:layout>
                <c:manualLayout>
                  <c:x val="-0.16426141689952498"/>
                  <c:y val="-8.029461496870535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912-4445-8416-5F34BAAF0526}"/>
                </c:ext>
              </c:extLst>
            </c:dLbl>
            <c:dLbl>
              <c:idx val="2"/>
              <c:layout>
                <c:manualLayout>
                  <c:x val="-7.1418007347619781E-3"/>
                  <c:y val="3.271262091317620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912-4445-8416-5F34BAAF0526}"/>
                </c:ext>
              </c:extLst>
            </c:dLbl>
            <c:dLbl>
              <c:idx val="3"/>
              <c:layout>
                <c:manualLayout>
                  <c:x val="-5.4753711908755907E-2"/>
                  <c:y val="1.1708167828624269E-7"/>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0.12549324818657306"/>
                      <c:h val="9.0985811339735184E-2"/>
                    </c:manualLayout>
                  </c15:layout>
                </c:ext>
                <c:ext xmlns:c16="http://schemas.microsoft.com/office/drawing/2014/chart" uri="{C3380CC4-5D6E-409C-BE32-E72D297353CC}">
                  <c16:uniqueId val="{00000007-0912-4445-8416-5F34BAAF0526}"/>
                </c:ext>
              </c:extLst>
            </c:dLbl>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ru-UA"/>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дані!$C$13:$C$17</c:f>
              <c:strCache>
                <c:ptCount val="4"/>
                <c:pt idx="0">
                  <c:v>Так, якість висока</c:v>
                </c:pt>
                <c:pt idx="1">
                  <c:v>Не змінилась</c:v>
                </c:pt>
                <c:pt idx="2">
                  <c:v>Знизилась</c:v>
                </c:pt>
                <c:pt idx="3">
                  <c:v>Не знаю</c:v>
                </c:pt>
              </c:strCache>
              <c:extLst/>
            </c:strRef>
          </c:cat>
          <c:val>
            <c:numRef>
              <c:f>дані!$D$13:$D$17</c:f>
              <c:numCache>
                <c:formatCode>General</c:formatCode>
                <c:ptCount val="4"/>
                <c:pt idx="0">
                  <c:v>79</c:v>
                </c:pt>
                <c:pt idx="1">
                  <c:v>150</c:v>
                </c:pt>
                <c:pt idx="2">
                  <c:v>29</c:v>
                </c:pt>
                <c:pt idx="3">
                  <c:v>33</c:v>
                </c:pt>
              </c:numCache>
              <c:extLst/>
            </c:numRef>
          </c:val>
          <c:extLst>
            <c:ext xmlns:c16="http://schemas.microsoft.com/office/drawing/2014/chart" uri="{C3380CC4-5D6E-409C-BE32-E72D297353CC}">
              <c16:uniqueId val="{00000008-0912-4445-8416-5F34BAAF052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ru-UA"/>
        </a:p>
      </c:txPr>
    </c:legend>
    <c:plotVisOnly val="1"/>
    <c:dispBlanksAs val="gap"/>
    <c:showDLblsOverMax val="0"/>
  </c:chart>
  <c:spPr>
    <a:noFill/>
    <a:ln>
      <a:noFill/>
    </a:ln>
    <a:effectLst/>
  </c:spPr>
  <c:txPr>
    <a:bodyPr/>
    <a:lstStyle/>
    <a:p>
      <a:pPr>
        <a:defRPr sz="2400">
          <a:solidFill>
            <a:schemeClr val="tx1"/>
          </a:solidFill>
          <a:latin typeface="Arial" panose="020B0604020202020204" pitchFamily="34" charset="0"/>
          <a:cs typeface="Arial" panose="020B0604020202020204" pitchFamily="34" charset="0"/>
        </a:defRPr>
      </a:pPr>
      <a:endParaRPr lang="ru-UA"/>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FF0000"/>
              </a:solidFill>
              <a:ln w="19050">
                <a:solidFill>
                  <a:schemeClr val="lt1"/>
                </a:solidFill>
              </a:ln>
              <a:effectLst/>
            </c:spPr>
            <c:extLst>
              <c:ext xmlns:c16="http://schemas.microsoft.com/office/drawing/2014/chart" uri="{C3380CC4-5D6E-409C-BE32-E72D297353CC}">
                <c16:uniqueId val="{00000001-86F5-4931-B53D-FF182B53F8AE}"/>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3-86F5-4931-B53D-FF182B53F8AE}"/>
              </c:ext>
            </c:extLst>
          </c:dPt>
          <c:dPt>
            <c:idx val="2"/>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5-86F5-4931-B53D-FF182B53F8AE}"/>
              </c:ext>
            </c:extLst>
          </c:dPt>
          <c:dPt>
            <c:idx val="3"/>
            <c:bubble3D val="0"/>
            <c:spPr>
              <a:solidFill>
                <a:srgbClr val="FFFF00"/>
              </a:solidFill>
              <a:ln w="19050">
                <a:solidFill>
                  <a:schemeClr val="lt1"/>
                </a:solidFill>
              </a:ln>
              <a:effectLst/>
            </c:spPr>
            <c:extLst>
              <c:ext xmlns:c16="http://schemas.microsoft.com/office/drawing/2014/chart" uri="{C3380CC4-5D6E-409C-BE32-E72D297353CC}">
                <c16:uniqueId val="{00000007-86F5-4931-B53D-FF182B53F8A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6F5-4931-B53D-FF182B53F8AE}"/>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ru-UA"/>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дані!$C$20:$C$24</c:f>
              <c:strCache>
                <c:ptCount val="5"/>
                <c:pt idx="0">
                  <c:v>Проблеми професійного рівня викладачів</c:v>
                </c:pt>
                <c:pt idx="1">
                  <c:v>Якість викладання окремих дисциплін</c:v>
                </c:pt>
                <c:pt idx="2">
                  <c:v>Кількість сучасних підручників</c:v>
                </c:pt>
                <c:pt idx="3">
                  <c:v>Матеріально-технічна база</c:v>
                </c:pt>
                <c:pt idx="4">
                  <c:v>Рівень практичного  навчання</c:v>
                </c:pt>
              </c:strCache>
            </c:strRef>
          </c:cat>
          <c:val>
            <c:numRef>
              <c:f>дані!$D$20:$D$24</c:f>
              <c:numCache>
                <c:formatCode>General</c:formatCode>
                <c:ptCount val="5"/>
                <c:pt idx="0">
                  <c:v>39</c:v>
                </c:pt>
                <c:pt idx="1">
                  <c:v>119</c:v>
                </c:pt>
                <c:pt idx="2">
                  <c:v>90</c:v>
                </c:pt>
                <c:pt idx="3">
                  <c:v>115</c:v>
                </c:pt>
                <c:pt idx="4">
                  <c:v>157</c:v>
                </c:pt>
              </c:numCache>
            </c:numRef>
          </c:val>
          <c:extLst>
            <c:ext xmlns:c16="http://schemas.microsoft.com/office/drawing/2014/chart" uri="{C3380CC4-5D6E-409C-BE32-E72D297353CC}">
              <c16:uniqueId val="{0000000A-86F5-4931-B53D-FF182B53F8A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ru-UA"/>
        </a:p>
      </c:txPr>
    </c:legend>
    <c:plotVisOnly val="1"/>
    <c:dispBlanksAs val="gap"/>
    <c:showDLblsOverMax val="0"/>
  </c:chart>
  <c:spPr>
    <a:noFill/>
    <a:ln>
      <a:noFill/>
    </a:ln>
    <a:effectLst/>
  </c:spPr>
  <c:txPr>
    <a:bodyPr/>
    <a:lstStyle/>
    <a:p>
      <a:pPr>
        <a:defRPr sz="1800" b="1">
          <a:solidFill>
            <a:schemeClr val="tx1"/>
          </a:solidFill>
          <a:latin typeface="Arial" panose="020B0604020202020204" pitchFamily="34" charset="0"/>
          <a:cs typeface="Arial" panose="020B0604020202020204" pitchFamily="34" charset="0"/>
        </a:defRPr>
      </a:pPr>
      <a:endParaRPr lang="ru-UA"/>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FF0000"/>
              </a:solidFill>
              <a:ln w="19050">
                <a:solidFill>
                  <a:schemeClr val="lt1"/>
                </a:solidFill>
              </a:ln>
              <a:effectLst/>
            </c:spPr>
            <c:extLst>
              <c:ext xmlns:c16="http://schemas.microsoft.com/office/drawing/2014/chart" uri="{C3380CC4-5D6E-409C-BE32-E72D297353CC}">
                <c16:uniqueId val="{00000001-86F5-4931-B53D-FF182B53F8AE}"/>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3-86F5-4931-B53D-FF182B53F8AE}"/>
              </c:ext>
            </c:extLst>
          </c:dPt>
          <c:dPt>
            <c:idx val="2"/>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5-86F5-4931-B53D-FF182B53F8AE}"/>
              </c:ext>
            </c:extLst>
          </c:dPt>
          <c:dPt>
            <c:idx val="3"/>
            <c:bubble3D val="0"/>
            <c:spPr>
              <a:solidFill>
                <a:srgbClr val="FFFF00"/>
              </a:solidFill>
              <a:ln w="19050">
                <a:solidFill>
                  <a:schemeClr val="lt1"/>
                </a:solidFill>
              </a:ln>
              <a:effectLst/>
            </c:spPr>
            <c:extLst>
              <c:ext xmlns:c16="http://schemas.microsoft.com/office/drawing/2014/chart" uri="{C3380CC4-5D6E-409C-BE32-E72D297353CC}">
                <c16:uniqueId val="{00000007-86F5-4931-B53D-FF182B53F8A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6F5-4931-B53D-FF182B53F8AE}"/>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ru-UA"/>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дані!$C$20:$C$24</c:f>
              <c:strCache>
                <c:ptCount val="5"/>
                <c:pt idx="0">
                  <c:v>Проблеми професійного рівня викладачів</c:v>
                </c:pt>
                <c:pt idx="1">
                  <c:v>Якість викладання окремих дисциплін</c:v>
                </c:pt>
                <c:pt idx="2">
                  <c:v>Кількість сучасних підручників</c:v>
                </c:pt>
                <c:pt idx="3">
                  <c:v>Матеріально-технічна база</c:v>
                </c:pt>
                <c:pt idx="4">
                  <c:v>Рівень практичного  навчання</c:v>
                </c:pt>
              </c:strCache>
            </c:strRef>
          </c:cat>
          <c:val>
            <c:numRef>
              <c:f>дані!$D$20:$D$24</c:f>
              <c:numCache>
                <c:formatCode>General</c:formatCode>
                <c:ptCount val="5"/>
                <c:pt idx="0">
                  <c:v>39</c:v>
                </c:pt>
                <c:pt idx="1">
                  <c:v>119</c:v>
                </c:pt>
                <c:pt idx="2">
                  <c:v>90</c:v>
                </c:pt>
                <c:pt idx="3">
                  <c:v>115</c:v>
                </c:pt>
                <c:pt idx="4">
                  <c:v>157</c:v>
                </c:pt>
              </c:numCache>
            </c:numRef>
          </c:val>
          <c:extLst>
            <c:ext xmlns:c16="http://schemas.microsoft.com/office/drawing/2014/chart" uri="{C3380CC4-5D6E-409C-BE32-E72D297353CC}">
              <c16:uniqueId val="{0000000A-86F5-4931-B53D-FF182B53F8A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ru-UA"/>
        </a:p>
      </c:txPr>
    </c:legend>
    <c:plotVisOnly val="1"/>
    <c:dispBlanksAs val="gap"/>
    <c:showDLblsOverMax val="0"/>
  </c:chart>
  <c:spPr>
    <a:noFill/>
    <a:ln>
      <a:noFill/>
    </a:ln>
    <a:effectLst/>
  </c:spPr>
  <c:txPr>
    <a:bodyPr/>
    <a:lstStyle/>
    <a:p>
      <a:pPr>
        <a:defRPr sz="1800" b="1">
          <a:solidFill>
            <a:schemeClr val="tx1"/>
          </a:solidFill>
          <a:latin typeface="Arial" panose="020B0604020202020204" pitchFamily="34" charset="0"/>
          <a:cs typeface="Arial" panose="020B0604020202020204" pitchFamily="34" charset="0"/>
        </a:defRPr>
      </a:pPr>
      <a:endParaRPr lang="ru-UA"/>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00B050"/>
              </a:solidFill>
              <a:ln w="19050">
                <a:solidFill>
                  <a:schemeClr val="lt1"/>
                </a:solidFill>
              </a:ln>
              <a:effectLst/>
            </c:spPr>
            <c:extLst>
              <c:ext xmlns:c16="http://schemas.microsoft.com/office/drawing/2014/chart" uri="{C3380CC4-5D6E-409C-BE32-E72D297353CC}">
                <c16:uniqueId val="{00000001-F942-4AF6-A3D4-AB4335617BF3}"/>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F942-4AF6-A3D4-AB4335617BF3}"/>
              </c:ext>
            </c:extLst>
          </c:dPt>
          <c:dPt>
            <c:idx val="2"/>
            <c:bubble3D val="0"/>
            <c:spPr>
              <a:solidFill>
                <a:srgbClr val="0070C0"/>
              </a:solidFill>
              <a:ln w="19050">
                <a:solidFill>
                  <a:schemeClr val="lt1"/>
                </a:solidFill>
              </a:ln>
              <a:effectLst/>
            </c:spPr>
            <c:extLst>
              <c:ext xmlns:c16="http://schemas.microsoft.com/office/drawing/2014/chart" uri="{C3380CC4-5D6E-409C-BE32-E72D297353CC}">
                <c16:uniqueId val="{00000005-F942-4AF6-A3D4-AB4335617BF3}"/>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F942-4AF6-A3D4-AB4335617BF3}"/>
              </c:ext>
            </c:extLst>
          </c:dPt>
          <c:dLbls>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ru-UA"/>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дані!$C$34:$C$37</c:f>
              <c:strCache>
                <c:ptCount val="4"/>
                <c:pt idx="0">
                  <c:v>Повністю так</c:v>
                </c:pt>
                <c:pt idx="1">
                  <c:v>Повністю ні</c:v>
                </c:pt>
                <c:pt idx="2">
                  <c:v>Потребує удосконалення</c:v>
                </c:pt>
                <c:pt idx="3">
                  <c:v>Не знаю</c:v>
                </c:pt>
              </c:strCache>
            </c:strRef>
          </c:cat>
          <c:val>
            <c:numRef>
              <c:f>дані!$D$34:$D$37</c:f>
              <c:numCache>
                <c:formatCode>General</c:formatCode>
                <c:ptCount val="4"/>
                <c:pt idx="0">
                  <c:v>73</c:v>
                </c:pt>
                <c:pt idx="1">
                  <c:v>29</c:v>
                </c:pt>
                <c:pt idx="2">
                  <c:v>175</c:v>
                </c:pt>
                <c:pt idx="3">
                  <c:v>15</c:v>
                </c:pt>
              </c:numCache>
            </c:numRef>
          </c:val>
          <c:extLst>
            <c:ext xmlns:c16="http://schemas.microsoft.com/office/drawing/2014/chart" uri="{C3380CC4-5D6E-409C-BE32-E72D297353CC}">
              <c16:uniqueId val="{00000008-F942-4AF6-A3D4-AB4335617BF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ru-UA"/>
        </a:p>
      </c:txPr>
    </c:legend>
    <c:plotVisOnly val="1"/>
    <c:dispBlanksAs val="gap"/>
    <c:showDLblsOverMax val="0"/>
  </c:chart>
  <c:spPr>
    <a:noFill/>
    <a:ln>
      <a:noFill/>
    </a:ln>
    <a:effectLst/>
  </c:spPr>
  <c:txPr>
    <a:bodyPr/>
    <a:lstStyle/>
    <a:p>
      <a:pPr>
        <a:defRPr sz="2400">
          <a:latin typeface="Arial" panose="020B0604020202020204" pitchFamily="34" charset="0"/>
          <a:cs typeface="Arial" panose="020B0604020202020204" pitchFamily="34" charset="0"/>
        </a:defRPr>
      </a:pPr>
      <a:endParaRPr lang="ru-UA"/>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FFFF00"/>
              </a:solidFill>
              <a:ln w="19050">
                <a:solidFill>
                  <a:schemeClr val="lt1"/>
                </a:solidFill>
              </a:ln>
              <a:effectLst/>
            </c:spPr>
            <c:extLst>
              <c:ext xmlns:c16="http://schemas.microsoft.com/office/drawing/2014/chart" uri="{C3380CC4-5D6E-409C-BE32-E72D297353CC}">
                <c16:uniqueId val="{00000001-DE0A-47AC-8959-B7B43DBA926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E0A-47AC-8959-B7B43DBA9264}"/>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DE0A-47AC-8959-B7B43DBA9264}"/>
              </c:ext>
            </c:extLst>
          </c:dPt>
          <c:dPt>
            <c:idx val="3"/>
            <c:bubble3D val="0"/>
            <c:spPr>
              <a:solidFill>
                <a:srgbClr val="00B050"/>
              </a:solidFill>
              <a:ln w="19050">
                <a:solidFill>
                  <a:schemeClr val="lt1"/>
                </a:solidFill>
              </a:ln>
              <a:effectLst/>
            </c:spPr>
            <c:extLst>
              <c:ext xmlns:c16="http://schemas.microsoft.com/office/drawing/2014/chart" uri="{C3380CC4-5D6E-409C-BE32-E72D297353CC}">
                <c16:uniqueId val="{00000007-DE0A-47AC-8959-B7B43DBA926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E0A-47AC-8959-B7B43DBA9264}"/>
              </c:ext>
            </c:extLst>
          </c:dPt>
          <c:dPt>
            <c:idx val="5"/>
            <c:bubble3D val="0"/>
            <c:spPr>
              <a:solidFill>
                <a:srgbClr val="7030A0"/>
              </a:solidFill>
              <a:ln w="19050">
                <a:solidFill>
                  <a:schemeClr val="lt1"/>
                </a:solidFill>
              </a:ln>
              <a:effectLst/>
            </c:spPr>
            <c:extLst>
              <c:ext xmlns:c16="http://schemas.microsoft.com/office/drawing/2014/chart" uri="{C3380CC4-5D6E-409C-BE32-E72D297353CC}">
                <c16:uniqueId val="{0000000B-DE0A-47AC-8959-B7B43DBA9264}"/>
              </c:ext>
            </c:extLst>
          </c:dPt>
          <c:dLbls>
            <c:dLbl>
              <c:idx val="0"/>
              <c:layout>
                <c:manualLayout>
                  <c:x val="6.8783068783068779E-2"/>
                  <c:y val="7.7563346453278564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E0A-47AC-8959-B7B43DBA9264}"/>
                </c:ext>
              </c:extLst>
            </c:dLbl>
            <c:dLbl>
              <c:idx val="1"/>
              <c:layout>
                <c:manualLayout>
                  <c:x val="3.8461538461538464E-2"/>
                  <c:y val="4.6505658218932164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E0A-47AC-8959-B7B43DBA9264}"/>
                </c:ext>
              </c:extLst>
            </c:dLbl>
            <c:dLbl>
              <c:idx val="2"/>
              <c:layout>
                <c:manualLayout>
                  <c:x val="-9.4871794871794923E-2"/>
                  <c:y val="-4.6505658218932164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E0A-47AC-8959-B7B43DBA9264}"/>
                </c:ext>
              </c:extLst>
            </c:dLbl>
            <c:dLbl>
              <c:idx val="3"/>
              <c:layout>
                <c:manualLayout>
                  <c:x val="-9.4871794871794923E-2"/>
                  <c:y val="-3.255396075325255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E0A-47AC-8959-B7B43DBA9264}"/>
                </c:ext>
              </c:extLst>
            </c:dLbl>
            <c:dLbl>
              <c:idx val="4"/>
              <c:layout>
                <c:manualLayout>
                  <c:x val="-8.7179487179487203E-2"/>
                  <c:y val="-3.487924366419916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E0A-47AC-8959-B7B43DBA9264}"/>
                </c:ext>
              </c:extLst>
            </c:dLbl>
            <c:dLbl>
              <c:idx val="5"/>
              <c:layout>
                <c:manualLayout>
                  <c:x val="-3.8461538461538464E-2"/>
                  <c:y val="-1.162641455473304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DE0A-47AC-8959-B7B43DBA9264}"/>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ru-UA"/>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дані!$C$82:$C$87</c:f>
              <c:strCache>
                <c:ptCount val="6"/>
                <c:pt idx="0">
                  <c:v>З офіційного сайту університету</c:v>
                </c:pt>
                <c:pt idx="1">
                  <c:v>З соціальних мереж</c:v>
                </c:pt>
                <c:pt idx="2">
                  <c:v>З дошки оголошень в корпусах, гуртожитках</c:v>
                </c:pt>
                <c:pt idx="3">
                  <c:v>Від куратора групи</c:v>
                </c:pt>
                <c:pt idx="4">
                  <c:v>З деканату (директорату)</c:v>
                </c:pt>
                <c:pt idx="5">
                  <c:v>Від старости груп, одногрупників</c:v>
                </c:pt>
              </c:strCache>
            </c:strRef>
          </c:cat>
          <c:val>
            <c:numRef>
              <c:f>дані!$D$82:$D$87</c:f>
              <c:numCache>
                <c:formatCode>General</c:formatCode>
                <c:ptCount val="6"/>
                <c:pt idx="0">
                  <c:v>96</c:v>
                </c:pt>
                <c:pt idx="1">
                  <c:v>156</c:v>
                </c:pt>
                <c:pt idx="2">
                  <c:v>64</c:v>
                </c:pt>
                <c:pt idx="3">
                  <c:v>43</c:v>
                </c:pt>
                <c:pt idx="4">
                  <c:v>36</c:v>
                </c:pt>
                <c:pt idx="5">
                  <c:v>156</c:v>
                </c:pt>
              </c:numCache>
            </c:numRef>
          </c:val>
          <c:extLst>
            <c:ext xmlns:c16="http://schemas.microsoft.com/office/drawing/2014/chart" uri="{C3380CC4-5D6E-409C-BE32-E72D297353CC}">
              <c16:uniqueId val="{0000000C-DE0A-47AC-8959-B7B43DBA926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46100509712999665"/>
          <c:w val="0.99763883681206511"/>
          <c:h val="0.51341679084959058"/>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ru-UA"/>
        </a:p>
      </c:txPr>
    </c:legend>
    <c:plotVisOnly val="1"/>
    <c:dispBlanksAs val="gap"/>
    <c:showDLblsOverMax val="0"/>
  </c:chart>
  <c:spPr>
    <a:noFill/>
    <a:ln>
      <a:noFill/>
    </a:ln>
    <a:effectLst/>
  </c:spPr>
  <c:txPr>
    <a:bodyPr/>
    <a:lstStyle/>
    <a:p>
      <a:pPr>
        <a:defRPr sz="2000" b="1">
          <a:solidFill>
            <a:schemeClr val="tx1">
              <a:lumMod val="95000"/>
              <a:lumOff val="5000"/>
            </a:schemeClr>
          </a:solidFill>
          <a:latin typeface="Arial" panose="020B0604020202020204" pitchFamily="34" charset="0"/>
          <a:cs typeface="Arial" panose="020B0604020202020204" pitchFamily="34" charset="0"/>
        </a:defRPr>
      </a:pPr>
      <a:endParaRPr lang="ru-UA"/>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725667562956703"/>
          <c:y val="5.3302018470539642E-2"/>
          <c:w val="0.43977379066937133"/>
          <c:h val="0.54113167238439763"/>
        </c:manualLayout>
      </c:layout>
      <c:pieChart>
        <c:varyColors val="1"/>
        <c:ser>
          <c:idx val="0"/>
          <c:order val="0"/>
          <c:dPt>
            <c:idx val="0"/>
            <c:bubble3D val="0"/>
            <c:spPr>
              <a:solidFill>
                <a:srgbClr val="00B050"/>
              </a:solidFill>
              <a:ln w="19050">
                <a:solidFill>
                  <a:schemeClr val="lt1"/>
                </a:solidFill>
              </a:ln>
              <a:effectLst/>
            </c:spPr>
            <c:extLst>
              <c:ext xmlns:c16="http://schemas.microsoft.com/office/drawing/2014/chart" uri="{C3380CC4-5D6E-409C-BE32-E72D297353CC}">
                <c16:uniqueId val="{00000001-464F-40BD-A5D8-C962A7036CA9}"/>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3-464F-40BD-A5D8-C962A7036CA9}"/>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464F-40BD-A5D8-C962A7036CA9}"/>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464F-40BD-A5D8-C962A7036CA9}"/>
              </c:ext>
            </c:extLst>
          </c:dPt>
          <c:dPt>
            <c:idx val="4"/>
            <c:bubble3D val="0"/>
            <c:spPr>
              <a:solidFill>
                <a:srgbClr val="00B0F0"/>
              </a:solidFill>
              <a:ln w="19050">
                <a:solidFill>
                  <a:schemeClr val="lt1"/>
                </a:solidFill>
              </a:ln>
              <a:effectLst/>
            </c:spPr>
            <c:extLst>
              <c:ext xmlns:c16="http://schemas.microsoft.com/office/drawing/2014/chart" uri="{C3380CC4-5D6E-409C-BE32-E72D297353CC}">
                <c16:uniqueId val="{00000009-464F-40BD-A5D8-C962A7036CA9}"/>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ru-UA"/>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дані!$C$57:$C$61</c:f>
              <c:strCache>
                <c:ptCount val="5"/>
                <c:pt idx="0">
                  <c:v>1-2 години</c:v>
                </c:pt>
                <c:pt idx="1">
                  <c:v>3-4 години</c:v>
                </c:pt>
                <c:pt idx="2">
                  <c:v>5-6 години</c:v>
                </c:pt>
                <c:pt idx="3">
                  <c:v>8-10 години </c:v>
                </c:pt>
                <c:pt idx="4">
                  <c:v>більше10 годин</c:v>
                </c:pt>
              </c:strCache>
            </c:strRef>
          </c:cat>
          <c:val>
            <c:numRef>
              <c:f>дані!$D$57:$D$61</c:f>
              <c:numCache>
                <c:formatCode>General</c:formatCode>
                <c:ptCount val="5"/>
                <c:pt idx="0">
                  <c:v>46</c:v>
                </c:pt>
                <c:pt idx="1">
                  <c:v>16</c:v>
                </c:pt>
                <c:pt idx="2">
                  <c:v>26</c:v>
                </c:pt>
                <c:pt idx="3">
                  <c:v>34</c:v>
                </c:pt>
                <c:pt idx="4">
                  <c:v>113</c:v>
                </c:pt>
              </c:numCache>
            </c:numRef>
          </c:val>
          <c:extLst>
            <c:ext xmlns:c16="http://schemas.microsoft.com/office/drawing/2014/chart" uri="{C3380CC4-5D6E-409C-BE32-E72D297353CC}">
              <c16:uniqueId val="{0000000A-464F-40BD-A5D8-C962A7036CA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1.2559560226021836E-2"/>
          <c:y val="0.65936157829271358"/>
          <c:w val="0.95821254729803329"/>
          <c:h val="0.3212121196670403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ru-UA"/>
        </a:p>
      </c:txPr>
    </c:legend>
    <c:plotVisOnly val="1"/>
    <c:dispBlanksAs val="gap"/>
    <c:showDLblsOverMax val="0"/>
  </c:chart>
  <c:spPr>
    <a:noFill/>
    <a:ln>
      <a:noFill/>
    </a:ln>
    <a:effectLst/>
  </c:spPr>
  <c:txPr>
    <a:bodyPr/>
    <a:lstStyle/>
    <a:p>
      <a:pPr>
        <a:defRPr sz="2400">
          <a:latin typeface="Arial" panose="020B0604020202020204" pitchFamily="34" charset="0"/>
          <a:cs typeface="Arial" panose="020B0604020202020204" pitchFamily="34" charset="0"/>
        </a:defRPr>
      </a:pPr>
      <a:endParaRPr lang="ru-UA"/>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BCCE42-00BD-4BDE-BF73-27C12C6B4C9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uk-UA"/>
        </a:p>
      </dgm:t>
    </dgm:pt>
    <dgm:pt modelId="{2AF682A3-005D-4C9D-90BE-B9136B0671B8}">
      <dgm:prSet phldrT="[Текст]"/>
      <dgm:spPr/>
      <dgm:t>
        <a:bodyPr/>
        <a:lstStyle/>
        <a:p>
          <a:r>
            <a:rPr lang="uk-UA"/>
            <a:t>Освітня програма</a:t>
          </a:r>
        </a:p>
      </dgm:t>
    </dgm:pt>
    <dgm:pt modelId="{69EEAAB7-0486-4CC2-AF68-81952B8CDF8A}" type="parTrans" cxnId="{C0A86809-936F-4394-A9F5-695FF2ABD6D3}">
      <dgm:prSet/>
      <dgm:spPr/>
      <dgm:t>
        <a:bodyPr/>
        <a:lstStyle/>
        <a:p>
          <a:endParaRPr lang="uk-UA"/>
        </a:p>
      </dgm:t>
    </dgm:pt>
    <dgm:pt modelId="{C44FDB50-F07F-47F6-A79D-FFC32E84A3B0}" type="sibTrans" cxnId="{C0A86809-936F-4394-A9F5-695FF2ABD6D3}">
      <dgm:prSet/>
      <dgm:spPr/>
      <dgm:t>
        <a:bodyPr/>
        <a:lstStyle/>
        <a:p>
          <a:endParaRPr lang="uk-UA"/>
        </a:p>
      </dgm:t>
    </dgm:pt>
    <dgm:pt modelId="{2EC1C973-3D43-4143-9D2A-DA7BB413894A}">
      <dgm:prSet phldrT="[Текст]"/>
      <dgm:spPr/>
      <dgm:t>
        <a:bodyPr/>
        <a:lstStyle/>
        <a:p>
          <a:r>
            <a:rPr lang="uk-UA"/>
            <a:t>освітньо-професійна</a:t>
          </a:r>
        </a:p>
      </dgm:t>
    </dgm:pt>
    <dgm:pt modelId="{B1B1ED62-CFFC-49B7-8544-5E1A89B6B98D}" type="parTrans" cxnId="{808F157E-1FAF-4E84-9912-FA5E53963AEB}">
      <dgm:prSet/>
      <dgm:spPr/>
      <dgm:t>
        <a:bodyPr/>
        <a:lstStyle/>
        <a:p>
          <a:endParaRPr lang="uk-UA"/>
        </a:p>
      </dgm:t>
    </dgm:pt>
    <dgm:pt modelId="{D3627603-54B0-427D-A7A8-DC6CA6D7D4C5}" type="sibTrans" cxnId="{808F157E-1FAF-4E84-9912-FA5E53963AEB}">
      <dgm:prSet/>
      <dgm:spPr/>
      <dgm:t>
        <a:bodyPr/>
        <a:lstStyle/>
        <a:p>
          <a:endParaRPr lang="uk-UA"/>
        </a:p>
      </dgm:t>
    </dgm:pt>
    <dgm:pt modelId="{65F1EE29-6FCA-407D-8FFC-B7E883E04836}">
      <dgm:prSet phldrT="[Текст]"/>
      <dgm:spPr/>
      <dgm:t>
        <a:bodyPr/>
        <a:lstStyle/>
        <a:p>
          <a:r>
            <a:rPr lang="uk-UA"/>
            <a:t>освітньо-наукова</a:t>
          </a:r>
        </a:p>
      </dgm:t>
    </dgm:pt>
    <dgm:pt modelId="{69C9F9F6-5EAA-435E-A1EF-60E05D93BFC8}" type="parTrans" cxnId="{E00CBCD0-5A9D-469A-9FF3-A416B63EF1C5}">
      <dgm:prSet/>
      <dgm:spPr/>
      <dgm:t>
        <a:bodyPr/>
        <a:lstStyle/>
        <a:p>
          <a:endParaRPr lang="uk-UA"/>
        </a:p>
      </dgm:t>
    </dgm:pt>
    <dgm:pt modelId="{F50D0347-B14E-4C74-A8AF-CD0CA4E22300}" type="sibTrans" cxnId="{E00CBCD0-5A9D-469A-9FF3-A416B63EF1C5}">
      <dgm:prSet/>
      <dgm:spPr/>
      <dgm:t>
        <a:bodyPr/>
        <a:lstStyle/>
        <a:p>
          <a:endParaRPr lang="uk-UA"/>
        </a:p>
      </dgm:t>
    </dgm:pt>
    <dgm:pt modelId="{0FD4ABF3-831F-4A49-A42F-39D1B3C4DFE7}">
      <dgm:prSet phldrT="[Текст]"/>
      <dgm:spPr/>
      <dgm:t>
        <a:bodyPr/>
        <a:lstStyle/>
        <a:p>
          <a:r>
            <a:rPr lang="uk-UA"/>
            <a:t>освітньо-творча</a:t>
          </a:r>
        </a:p>
      </dgm:t>
    </dgm:pt>
    <dgm:pt modelId="{F8B000D6-6FB2-4942-8CBA-701183801298}" type="parTrans" cxnId="{1C4C3763-3911-44C8-A1FD-04FEFB9AA23B}">
      <dgm:prSet/>
      <dgm:spPr/>
      <dgm:t>
        <a:bodyPr/>
        <a:lstStyle/>
        <a:p>
          <a:endParaRPr lang="uk-UA"/>
        </a:p>
      </dgm:t>
    </dgm:pt>
    <dgm:pt modelId="{5D85727B-B802-4CCD-843C-F6A02A38C618}" type="sibTrans" cxnId="{1C4C3763-3911-44C8-A1FD-04FEFB9AA23B}">
      <dgm:prSet/>
      <dgm:spPr/>
      <dgm:t>
        <a:bodyPr/>
        <a:lstStyle/>
        <a:p>
          <a:endParaRPr lang="uk-UA"/>
        </a:p>
      </dgm:t>
    </dgm:pt>
    <dgm:pt modelId="{8DB1EE53-7CFB-433B-A1A7-47E2FDF65E33}" type="pres">
      <dgm:prSet presAssocID="{F8BCCE42-00BD-4BDE-BF73-27C12C6B4C9E}" presName="hierChild1" presStyleCnt="0">
        <dgm:presLayoutVars>
          <dgm:orgChart val="1"/>
          <dgm:chPref val="1"/>
          <dgm:dir/>
          <dgm:animOne val="branch"/>
          <dgm:animLvl val="lvl"/>
          <dgm:resizeHandles/>
        </dgm:presLayoutVars>
      </dgm:prSet>
      <dgm:spPr/>
    </dgm:pt>
    <dgm:pt modelId="{53C6D070-3960-446C-BA81-DCC8979248DE}" type="pres">
      <dgm:prSet presAssocID="{2AF682A3-005D-4C9D-90BE-B9136B0671B8}" presName="hierRoot1" presStyleCnt="0">
        <dgm:presLayoutVars>
          <dgm:hierBranch val="init"/>
        </dgm:presLayoutVars>
      </dgm:prSet>
      <dgm:spPr/>
    </dgm:pt>
    <dgm:pt modelId="{FFE7004A-5D6D-4856-8E71-E4D9EBD0EC93}" type="pres">
      <dgm:prSet presAssocID="{2AF682A3-005D-4C9D-90BE-B9136B0671B8}" presName="rootComposite1" presStyleCnt="0"/>
      <dgm:spPr/>
    </dgm:pt>
    <dgm:pt modelId="{996BA0AC-8AF9-4A59-96FE-3F6B127C97B6}" type="pres">
      <dgm:prSet presAssocID="{2AF682A3-005D-4C9D-90BE-B9136B0671B8}" presName="rootText1" presStyleLbl="node0" presStyleIdx="0" presStyleCnt="1">
        <dgm:presLayoutVars>
          <dgm:chPref val="3"/>
        </dgm:presLayoutVars>
      </dgm:prSet>
      <dgm:spPr/>
    </dgm:pt>
    <dgm:pt modelId="{D2C9E936-3FB0-4821-9CAD-E2E714A19A7A}" type="pres">
      <dgm:prSet presAssocID="{2AF682A3-005D-4C9D-90BE-B9136B0671B8}" presName="rootConnector1" presStyleLbl="node1" presStyleIdx="0" presStyleCnt="0"/>
      <dgm:spPr/>
    </dgm:pt>
    <dgm:pt modelId="{CE412B90-7E18-44C8-8136-2F31F7B2F0A3}" type="pres">
      <dgm:prSet presAssocID="{2AF682A3-005D-4C9D-90BE-B9136B0671B8}" presName="hierChild2" presStyleCnt="0"/>
      <dgm:spPr/>
    </dgm:pt>
    <dgm:pt modelId="{36F11948-C1BC-4D15-917A-66CDD13FE2FF}" type="pres">
      <dgm:prSet presAssocID="{B1B1ED62-CFFC-49B7-8544-5E1A89B6B98D}" presName="Name37" presStyleLbl="parChTrans1D2" presStyleIdx="0" presStyleCnt="3"/>
      <dgm:spPr/>
    </dgm:pt>
    <dgm:pt modelId="{4247A91F-3B28-47FA-82C8-FFE0F71F25F1}" type="pres">
      <dgm:prSet presAssocID="{2EC1C973-3D43-4143-9D2A-DA7BB413894A}" presName="hierRoot2" presStyleCnt="0">
        <dgm:presLayoutVars>
          <dgm:hierBranch val="init"/>
        </dgm:presLayoutVars>
      </dgm:prSet>
      <dgm:spPr/>
    </dgm:pt>
    <dgm:pt modelId="{C354C102-822D-429C-99F3-AF937F4ADFAF}" type="pres">
      <dgm:prSet presAssocID="{2EC1C973-3D43-4143-9D2A-DA7BB413894A}" presName="rootComposite" presStyleCnt="0"/>
      <dgm:spPr/>
    </dgm:pt>
    <dgm:pt modelId="{62EE05A1-80C7-46E8-9C9F-D0A8DF894810}" type="pres">
      <dgm:prSet presAssocID="{2EC1C973-3D43-4143-9D2A-DA7BB413894A}" presName="rootText" presStyleLbl="node2" presStyleIdx="0" presStyleCnt="3">
        <dgm:presLayoutVars>
          <dgm:chPref val="3"/>
        </dgm:presLayoutVars>
      </dgm:prSet>
      <dgm:spPr/>
    </dgm:pt>
    <dgm:pt modelId="{9C3C3546-D820-4EE6-9681-593365B88328}" type="pres">
      <dgm:prSet presAssocID="{2EC1C973-3D43-4143-9D2A-DA7BB413894A}" presName="rootConnector" presStyleLbl="node2" presStyleIdx="0" presStyleCnt="3"/>
      <dgm:spPr/>
    </dgm:pt>
    <dgm:pt modelId="{A8A7C2E8-D6D9-45E3-B2B7-DC0A06F8C260}" type="pres">
      <dgm:prSet presAssocID="{2EC1C973-3D43-4143-9D2A-DA7BB413894A}" presName="hierChild4" presStyleCnt="0"/>
      <dgm:spPr/>
    </dgm:pt>
    <dgm:pt modelId="{A6C2A663-DA66-4F4C-AE65-2D176D07C345}" type="pres">
      <dgm:prSet presAssocID="{2EC1C973-3D43-4143-9D2A-DA7BB413894A}" presName="hierChild5" presStyleCnt="0"/>
      <dgm:spPr/>
    </dgm:pt>
    <dgm:pt modelId="{23752074-7389-4731-951E-8E199A937752}" type="pres">
      <dgm:prSet presAssocID="{69C9F9F6-5EAA-435E-A1EF-60E05D93BFC8}" presName="Name37" presStyleLbl="parChTrans1D2" presStyleIdx="1" presStyleCnt="3"/>
      <dgm:spPr/>
    </dgm:pt>
    <dgm:pt modelId="{93815794-27CF-4623-988D-25B1BD666F64}" type="pres">
      <dgm:prSet presAssocID="{65F1EE29-6FCA-407D-8FFC-B7E883E04836}" presName="hierRoot2" presStyleCnt="0">
        <dgm:presLayoutVars>
          <dgm:hierBranch val="init"/>
        </dgm:presLayoutVars>
      </dgm:prSet>
      <dgm:spPr/>
    </dgm:pt>
    <dgm:pt modelId="{8DEA354B-2055-43F8-9B34-F9607AFE751C}" type="pres">
      <dgm:prSet presAssocID="{65F1EE29-6FCA-407D-8FFC-B7E883E04836}" presName="rootComposite" presStyleCnt="0"/>
      <dgm:spPr/>
    </dgm:pt>
    <dgm:pt modelId="{5E8893C7-55DC-4834-92CE-0CD2CFE7451B}" type="pres">
      <dgm:prSet presAssocID="{65F1EE29-6FCA-407D-8FFC-B7E883E04836}" presName="rootText" presStyleLbl="node2" presStyleIdx="1" presStyleCnt="3">
        <dgm:presLayoutVars>
          <dgm:chPref val="3"/>
        </dgm:presLayoutVars>
      </dgm:prSet>
      <dgm:spPr/>
    </dgm:pt>
    <dgm:pt modelId="{B9583CA9-1AA4-4C9E-99E0-5C0A0233EEED}" type="pres">
      <dgm:prSet presAssocID="{65F1EE29-6FCA-407D-8FFC-B7E883E04836}" presName="rootConnector" presStyleLbl="node2" presStyleIdx="1" presStyleCnt="3"/>
      <dgm:spPr/>
    </dgm:pt>
    <dgm:pt modelId="{11F3A898-3599-4C34-A41E-ABA03267CBD7}" type="pres">
      <dgm:prSet presAssocID="{65F1EE29-6FCA-407D-8FFC-B7E883E04836}" presName="hierChild4" presStyleCnt="0"/>
      <dgm:spPr/>
    </dgm:pt>
    <dgm:pt modelId="{4DB048FC-1035-4157-9FCD-CC2287B6CB45}" type="pres">
      <dgm:prSet presAssocID="{65F1EE29-6FCA-407D-8FFC-B7E883E04836}" presName="hierChild5" presStyleCnt="0"/>
      <dgm:spPr/>
    </dgm:pt>
    <dgm:pt modelId="{0B1519B6-7D93-4485-900A-98702DFF5D94}" type="pres">
      <dgm:prSet presAssocID="{F8B000D6-6FB2-4942-8CBA-701183801298}" presName="Name37" presStyleLbl="parChTrans1D2" presStyleIdx="2" presStyleCnt="3"/>
      <dgm:spPr/>
    </dgm:pt>
    <dgm:pt modelId="{65114ED7-FDAB-438C-8CF2-D4C38A701552}" type="pres">
      <dgm:prSet presAssocID="{0FD4ABF3-831F-4A49-A42F-39D1B3C4DFE7}" presName="hierRoot2" presStyleCnt="0">
        <dgm:presLayoutVars>
          <dgm:hierBranch val="init"/>
        </dgm:presLayoutVars>
      </dgm:prSet>
      <dgm:spPr/>
    </dgm:pt>
    <dgm:pt modelId="{6450C52E-5938-45B0-8D8D-A2DE85D93898}" type="pres">
      <dgm:prSet presAssocID="{0FD4ABF3-831F-4A49-A42F-39D1B3C4DFE7}" presName="rootComposite" presStyleCnt="0"/>
      <dgm:spPr/>
    </dgm:pt>
    <dgm:pt modelId="{70DE8D0A-1E53-4A95-9D1F-1CD2F0ACEBEF}" type="pres">
      <dgm:prSet presAssocID="{0FD4ABF3-831F-4A49-A42F-39D1B3C4DFE7}" presName="rootText" presStyleLbl="node2" presStyleIdx="2" presStyleCnt="3">
        <dgm:presLayoutVars>
          <dgm:chPref val="3"/>
        </dgm:presLayoutVars>
      </dgm:prSet>
      <dgm:spPr/>
    </dgm:pt>
    <dgm:pt modelId="{A16859A1-EB87-4E68-95E0-28E042FD0348}" type="pres">
      <dgm:prSet presAssocID="{0FD4ABF3-831F-4A49-A42F-39D1B3C4DFE7}" presName="rootConnector" presStyleLbl="node2" presStyleIdx="2" presStyleCnt="3"/>
      <dgm:spPr/>
    </dgm:pt>
    <dgm:pt modelId="{C572C7AD-0397-4A9B-B5F9-DA9814CA9382}" type="pres">
      <dgm:prSet presAssocID="{0FD4ABF3-831F-4A49-A42F-39D1B3C4DFE7}" presName="hierChild4" presStyleCnt="0"/>
      <dgm:spPr/>
    </dgm:pt>
    <dgm:pt modelId="{933FB3FF-DBC3-435C-8C93-70973E545964}" type="pres">
      <dgm:prSet presAssocID="{0FD4ABF3-831F-4A49-A42F-39D1B3C4DFE7}" presName="hierChild5" presStyleCnt="0"/>
      <dgm:spPr/>
    </dgm:pt>
    <dgm:pt modelId="{C0CA329D-39AD-4E2F-96F9-3D20B00E4F59}" type="pres">
      <dgm:prSet presAssocID="{2AF682A3-005D-4C9D-90BE-B9136B0671B8}" presName="hierChild3" presStyleCnt="0"/>
      <dgm:spPr/>
    </dgm:pt>
  </dgm:ptLst>
  <dgm:cxnLst>
    <dgm:cxn modelId="{78A47001-8C64-4BDC-8211-25339B1BACCD}" type="presOf" srcId="{F8B000D6-6FB2-4942-8CBA-701183801298}" destId="{0B1519B6-7D93-4485-900A-98702DFF5D94}" srcOrd="0" destOrd="0" presId="urn:microsoft.com/office/officeart/2005/8/layout/orgChart1"/>
    <dgm:cxn modelId="{A171EC05-D8FD-4232-97B2-C71C664153DC}" type="presOf" srcId="{B1B1ED62-CFFC-49B7-8544-5E1A89B6B98D}" destId="{36F11948-C1BC-4D15-917A-66CDD13FE2FF}" srcOrd="0" destOrd="0" presId="urn:microsoft.com/office/officeart/2005/8/layout/orgChart1"/>
    <dgm:cxn modelId="{C0A86809-936F-4394-A9F5-695FF2ABD6D3}" srcId="{F8BCCE42-00BD-4BDE-BF73-27C12C6B4C9E}" destId="{2AF682A3-005D-4C9D-90BE-B9136B0671B8}" srcOrd="0" destOrd="0" parTransId="{69EEAAB7-0486-4CC2-AF68-81952B8CDF8A}" sibTransId="{C44FDB50-F07F-47F6-A79D-FFC32E84A3B0}"/>
    <dgm:cxn modelId="{1AE68F1E-29BD-419A-9140-23A5DA807399}" type="presOf" srcId="{2EC1C973-3D43-4143-9D2A-DA7BB413894A}" destId="{9C3C3546-D820-4EE6-9681-593365B88328}" srcOrd="1" destOrd="0" presId="urn:microsoft.com/office/officeart/2005/8/layout/orgChart1"/>
    <dgm:cxn modelId="{E665D626-D132-4B5D-9C5D-04BE9F5511D9}" type="presOf" srcId="{2AF682A3-005D-4C9D-90BE-B9136B0671B8}" destId="{D2C9E936-3FB0-4821-9CAD-E2E714A19A7A}" srcOrd="1" destOrd="0" presId="urn:microsoft.com/office/officeart/2005/8/layout/orgChart1"/>
    <dgm:cxn modelId="{1C4C3763-3911-44C8-A1FD-04FEFB9AA23B}" srcId="{2AF682A3-005D-4C9D-90BE-B9136B0671B8}" destId="{0FD4ABF3-831F-4A49-A42F-39D1B3C4DFE7}" srcOrd="2" destOrd="0" parTransId="{F8B000D6-6FB2-4942-8CBA-701183801298}" sibTransId="{5D85727B-B802-4CCD-843C-F6A02A38C618}"/>
    <dgm:cxn modelId="{808F157E-1FAF-4E84-9912-FA5E53963AEB}" srcId="{2AF682A3-005D-4C9D-90BE-B9136B0671B8}" destId="{2EC1C973-3D43-4143-9D2A-DA7BB413894A}" srcOrd="0" destOrd="0" parTransId="{B1B1ED62-CFFC-49B7-8544-5E1A89B6B98D}" sibTransId="{D3627603-54B0-427D-A7A8-DC6CA6D7D4C5}"/>
    <dgm:cxn modelId="{AD9D9998-C7CD-4C84-AC17-CC8B77DA64E3}" type="presOf" srcId="{69C9F9F6-5EAA-435E-A1EF-60E05D93BFC8}" destId="{23752074-7389-4731-951E-8E199A937752}" srcOrd="0" destOrd="0" presId="urn:microsoft.com/office/officeart/2005/8/layout/orgChart1"/>
    <dgm:cxn modelId="{CB5E549E-E869-4176-ACAA-C91B9A15796D}" type="presOf" srcId="{65F1EE29-6FCA-407D-8FFC-B7E883E04836}" destId="{B9583CA9-1AA4-4C9E-99E0-5C0A0233EEED}" srcOrd="1" destOrd="0" presId="urn:microsoft.com/office/officeart/2005/8/layout/orgChart1"/>
    <dgm:cxn modelId="{165D14B7-738E-414D-8D52-3ECC787377C6}" type="presOf" srcId="{2AF682A3-005D-4C9D-90BE-B9136B0671B8}" destId="{996BA0AC-8AF9-4A59-96FE-3F6B127C97B6}" srcOrd="0" destOrd="0" presId="urn:microsoft.com/office/officeart/2005/8/layout/orgChart1"/>
    <dgm:cxn modelId="{210AA3CD-71B5-46BC-96B4-5975020E5980}" type="presOf" srcId="{2EC1C973-3D43-4143-9D2A-DA7BB413894A}" destId="{62EE05A1-80C7-46E8-9C9F-D0A8DF894810}" srcOrd="0" destOrd="0" presId="urn:microsoft.com/office/officeart/2005/8/layout/orgChart1"/>
    <dgm:cxn modelId="{E00CBCD0-5A9D-469A-9FF3-A416B63EF1C5}" srcId="{2AF682A3-005D-4C9D-90BE-B9136B0671B8}" destId="{65F1EE29-6FCA-407D-8FFC-B7E883E04836}" srcOrd="1" destOrd="0" parTransId="{69C9F9F6-5EAA-435E-A1EF-60E05D93BFC8}" sibTransId="{F50D0347-B14E-4C74-A8AF-CD0CA4E22300}"/>
    <dgm:cxn modelId="{D5B57BD7-1592-4F23-A8FC-2D0A77F6879E}" type="presOf" srcId="{0FD4ABF3-831F-4A49-A42F-39D1B3C4DFE7}" destId="{70DE8D0A-1E53-4A95-9D1F-1CD2F0ACEBEF}" srcOrd="0" destOrd="0" presId="urn:microsoft.com/office/officeart/2005/8/layout/orgChart1"/>
    <dgm:cxn modelId="{2CFEEBDA-E536-4CFB-88C1-7BB566D89930}" type="presOf" srcId="{0FD4ABF3-831F-4A49-A42F-39D1B3C4DFE7}" destId="{A16859A1-EB87-4E68-95E0-28E042FD0348}" srcOrd="1" destOrd="0" presId="urn:microsoft.com/office/officeart/2005/8/layout/orgChart1"/>
    <dgm:cxn modelId="{D35118E1-777C-4A7D-9EFD-15864E04CD16}" type="presOf" srcId="{65F1EE29-6FCA-407D-8FFC-B7E883E04836}" destId="{5E8893C7-55DC-4834-92CE-0CD2CFE7451B}" srcOrd="0" destOrd="0" presId="urn:microsoft.com/office/officeart/2005/8/layout/orgChart1"/>
    <dgm:cxn modelId="{749406F5-5B6C-4C3B-AE35-8459051F4AA6}" type="presOf" srcId="{F8BCCE42-00BD-4BDE-BF73-27C12C6B4C9E}" destId="{8DB1EE53-7CFB-433B-A1A7-47E2FDF65E33}" srcOrd="0" destOrd="0" presId="urn:microsoft.com/office/officeart/2005/8/layout/orgChart1"/>
    <dgm:cxn modelId="{E630AE17-6A4E-4A7A-94D0-CD38CEC0A94C}" type="presParOf" srcId="{8DB1EE53-7CFB-433B-A1A7-47E2FDF65E33}" destId="{53C6D070-3960-446C-BA81-DCC8979248DE}" srcOrd="0" destOrd="0" presId="urn:microsoft.com/office/officeart/2005/8/layout/orgChart1"/>
    <dgm:cxn modelId="{F6CBD40F-9187-4A5C-B055-7E964BB29452}" type="presParOf" srcId="{53C6D070-3960-446C-BA81-DCC8979248DE}" destId="{FFE7004A-5D6D-4856-8E71-E4D9EBD0EC93}" srcOrd="0" destOrd="0" presId="urn:microsoft.com/office/officeart/2005/8/layout/orgChart1"/>
    <dgm:cxn modelId="{83ED96B4-223F-42F7-B44B-8167597FC173}" type="presParOf" srcId="{FFE7004A-5D6D-4856-8E71-E4D9EBD0EC93}" destId="{996BA0AC-8AF9-4A59-96FE-3F6B127C97B6}" srcOrd="0" destOrd="0" presId="urn:microsoft.com/office/officeart/2005/8/layout/orgChart1"/>
    <dgm:cxn modelId="{F04EE38C-3416-481B-8CD9-D579782C9ECB}" type="presParOf" srcId="{FFE7004A-5D6D-4856-8E71-E4D9EBD0EC93}" destId="{D2C9E936-3FB0-4821-9CAD-E2E714A19A7A}" srcOrd="1" destOrd="0" presId="urn:microsoft.com/office/officeart/2005/8/layout/orgChart1"/>
    <dgm:cxn modelId="{44590C91-9A05-4FCF-8CC3-87D9BB013521}" type="presParOf" srcId="{53C6D070-3960-446C-BA81-DCC8979248DE}" destId="{CE412B90-7E18-44C8-8136-2F31F7B2F0A3}" srcOrd="1" destOrd="0" presId="urn:microsoft.com/office/officeart/2005/8/layout/orgChart1"/>
    <dgm:cxn modelId="{7AC04A33-1C88-4D4E-87C2-1F1030803312}" type="presParOf" srcId="{CE412B90-7E18-44C8-8136-2F31F7B2F0A3}" destId="{36F11948-C1BC-4D15-917A-66CDD13FE2FF}" srcOrd="0" destOrd="0" presId="urn:microsoft.com/office/officeart/2005/8/layout/orgChart1"/>
    <dgm:cxn modelId="{6F803D96-15A4-464A-BA69-0FC1CDA1AB03}" type="presParOf" srcId="{CE412B90-7E18-44C8-8136-2F31F7B2F0A3}" destId="{4247A91F-3B28-47FA-82C8-FFE0F71F25F1}" srcOrd="1" destOrd="0" presId="urn:microsoft.com/office/officeart/2005/8/layout/orgChart1"/>
    <dgm:cxn modelId="{09E6A217-C015-4831-8F09-8DA6103DBB90}" type="presParOf" srcId="{4247A91F-3B28-47FA-82C8-FFE0F71F25F1}" destId="{C354C102-822D-429C-99F3-AF937F4ADFAF}" srcOrd="0" destOrd="0" presId="urn:microsoft.com/office/officeart/2005/8/layout/orgChart1"/>
    <dgm:cxn modelId="{639F7ACF-3B2E-46AE-B1DA-7D6F7773B4EA}" type="presParOf" srcId="{C354C102-822D-429C-99F3-AF937F4ADFAF}" destId="{62EE05A1-80C7-46E8-9C9F-D0A8DF894810}" srcOrd="0" destOrd="0" presId="urn:microsoft.com/office/officeart/2005/8/layout/orgChart1"/>
    <dgm:cxn modelId="{42B52276-3590-4125-8DC6-768BE2C7B0E9}" type="presParOf" srcId="{C354C102-822D-429C-99F3-AF937F4ADFAF}" destId="{9C3C3546-D820-4EE6-9681-593365B88328}" srcOrd="1" destOrd="0" presId="urn:microsoft.com/office/officeart/2005/8/layout/orgChart1"/>
    <dgm:cxn modelId="{F72E3E70-DFE2-47FD-908E-BDB6C3DC958E}" type="presParOf" srcId="{4247A91F-3B28-47FA-82C8-FFE0F71F25F1}" destId="{A8A7C2E8-D6D9-45E3-B2B7-DC0A06F8C260}" srcOrd="1" destOrd="0" presId="urn:microsoft.com/office/officeart/2005/8/layout/orgChart1"/>
    <dgm:cxn modelId="{7151E9BF-12C6-4D31-8EC3-2239A33BACE1}" type="presParOf" srcId="{4247A91F-3B28-47FA-82C8-FFE0F71F25F1}" destId="{A6C2A663-DA66-4F4C-AE65-2D176D07C345}" srcOrd="2" destOrd="0" presId="urn:microsoft.com/office/officeart/2005/8/layout/orgChart1"/>
    <dgm:cxn modelId="{32907FBF-D378-40DB-A32A-B8EDB19419B2}" type="presParOf" srcId="{CE412B90-7E18-44C8-8136-2F31F7B2F0A3}" destId="{23752074-7389-4731-951E-8E199A937752}" srcOrd="2" destOrd="0" presId="urn:microsoft.com/office/officeart/2005/8/layout/orgChart1"/>
    <dgm:cxn modelId="{0E939792-FBE7-4ACB-8348-9A7ACFEE59BD}" type="presParOf" srcId="{CE412B90-7E18-44C8-8136-2F31F7B2F0A3}" destId="{93815794-27CF-4623-988D-25B1BD666F64}" srcOrd="3" destOrd="0" presId="urn:microsoft.com/office/officeart/2005/8/layout/orgChart1"/>
    <dgm:cxn modelId="{DFE234A4-9D31-4216-958F-A9F7B6E09B65}" type="presParOf" srcId="{93815794-27CF-4623-988D-25B1BD666F64}" destId="{8DEA354B-2055-43F8-9B34-F9607AFE751C}" srcOrd="0" destOrd="0" presId="urn:microsoft.com/office/officeart/2005/8/layout/orgChart1"/>
    <dgm:cxn modelId="{0C48B6E8-244C-442F-9212-C6480D65735E}" type="presParOf" srcId="{8DEA354B-2055-43F8-9B34-F9607AFE751C}" destId="{5E8893C7-55DC-4834-92CE-0CD2CFE7451B}" srcOrd="0" destOrd="0" presId="urn:microsoft.com/office/officeart/2005/8/layout/orgChart1"/>
    <dgm:cxn modelId="{17170805-E2F2-4040-B6FA-E69D54C1EB2B}" type="presParOf" srcId="{8DEA354B-2055-43F8-9B34-F9607AFE751C}" destId="{B9583CA9-1AA4-4C9E-99E0-5C0A0233EEED}" srcOrd="1" destOrd="0" presId="urn:microsoft.com/office/officeart/2005/8/layout/orgChart1"/>
    <dgm:cxn modelId="{1644A127-B568-4EFA-AF53-B2843B69645E}" type="presParOf" srcId="{93815794-27CF-4623-988D-25B1BD666F64}" destId="{11F3A898-3599-4C34-A41E-ABA03267CBD7}" srcOrd="1" destOrd="0" presId="urn:microsoft.com/office/officeart/2005/8/layout/orgChart1"/>
    <dgm:cxn modelId="{55C25EB4-DF1D-4E2E-8210-0FFF2C34006C}" type="presParOf" srcId="{93815794-27CF-4623-988D-25B1BD666F64}" destId="{4DB048FC-1035-4157-9FCD-CC2287B6CB45}" srcOrd="2" destOrd="0" presId="urn:microsoft.com/office/officeart/2005/8/layout/orgChart1"/>
    <dgm:cxn modelId="{8DEB9EA6-47A9-4BCF-B56A-DE35C22C831D}" type="presParOf" srcId="{CE412B90-7E18-44C8-8136-2F31F7B2F0A3}" destId="{0B1519B6-7D93-4485-900A-98702DFF5D94}" srcOrd="4" destOrd="0" presId="urn:microsoft.com/office/officeart/2005/8/layout/orgChart1"/>
    <dgm:cxn modelId="{71E1FDCB-CAD2-4508-ADA3-12F176977A30}" type="presParOf" srcId="{CE412B90-7E18-44C8-8136-2F31F7B2F0A3}" destId="{65114ED7-FDAB-438C-8CF2-D4C38A701552}" srcOrd="5" destOrd="0" presId="urn:microsoft.com/office/officeart/2005/8/layout/orgChart1"/>
    <dgm:cxn modelId="{A6AB5C95-1ACD-4B4D-8FE3-4BCC32663C68}" type="presParOf" srcId="{65114ED7-FDAB-438C-8CF2-D4C38A701552}" destId="{6450C52E-5938-45B0-8D8D-A2DE85D93898}" srcOrd="0" destOrd="0" presId="urn:microsoft.com/office/officeart/2005/8/layout/orgChart1"/>
    <dgm:cxn modelId="{48AF27F5-7913-468D-A2C8-B70F134C31C6}" type="presParOf" srcId="{6450C52E-5938-45B0-8D8D-A2DE85D93898}" destId="{70DE8D0A-1E53-4A95-9D1F-1CD2F0ACEBEF}" srcOrd="0" destOrd="0" presId="urn:microsoft.com/office/officeart/2005/8/layout/orgChart1"/>
    <dgm:cxn modelId="{9A0C475A-A4E9-438C-9895-767AF298C0EF}" type="presParOf" srcId="{6450C52E-5938-45B0-8D8D-A2DE85D93898}" destId="{A16859A1-EB87-4E68-95E0-28E042FD0348}" srcOrd="1" destOrd="0" presId="urn:microsoft.com/office/officeart/2005/8/layout/orgChart1"/>
    <dgm:cxn modelId="{5CD38F67-622A-4014-AF43-98158037650C}" type="presParOf" srcId="{65114ED7-FDAB-438C-8CF2-D4C38A701552}" destId="{C572C7AD-0397-4A9B-B5F9-DA9814CA9382}" srcOrd="1" destOrd="0" presId="urn:microsoft.com/office/officeart/2005/8/layout/orgChart1"/>
    <dgm:cxn modelId="{B5177492-6EC9-4E0C-A329-D003ECE466C0}" type="presParOf" srcId="{65114ED7-FDAB-438C-8CF2-D4C38A701552}" destId="{933FB3FF-DBC3-435C-8C93-70973E545964}" srcOrd="2" destOrd="0" presId="urn:microsoft.com/office/officeart/2005/8/layout/orgChart1"/>
    <dgm:cxn modelId="{F8AEAB7B-6582-4D26-82E8-E5B901F8E1C3}" type="presParOf" srcId="{53C6D070-3960-446C-BA81-DCC8979248DE}" destId="{C0CA329D-39AD-4E2F-96F9-3D20B00E4F5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7AEF17-2129-421C-996F-618555122A3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uk-UA"/>
        </a:p>
      </dgm:t>
    </dgm:pt>
    <dgm:pt modelId="{CC00C7AF-0F28-431F-A704-4133D8AF5CB6}">
      <dgm:prSet phldrT="[Текст]"/>
      <dgm:spPr/>
      <dgm:t>
        <a:bodyPr/>
        <a:lstStyle/>
        <a:p>
          <a:r>
            <a:rPr lang="uk-UA"/>
            <a:t>Освітня програма</a:t>
          </a:r>
        </a:p>
      </dgm:t>
    </dgm:pt>
    <dgm:pt modelId="{B7A59B40-5ED1-463A-A2AB-23B2CC838A51}" type="parTrans" cxnId="{80B89B63-B40A-43C4-BB5A-818D6D1DFC36}">
      <dgm:prSet/>
      <dgm:spPr/>
      <dgm:t>
        <a:bodyPr/>
        <a:lstStyle/>
        <a:p>
          <a:endParaRPr lang="uk-UA"/>
        </a:p>
      </dgm:t>
    </dgm:pt>
    <dgm:pt modelId="{D6D6EAA1-9D01-4526-A711-5499B97500DF}" type="sibTrans" cxnId="{80B89B63-B40A-43C4-BB5A-818D6D1DFC36}">
      <dgm:prSet/>
      <dgm:spPr/>
      <dgm:t>
        <a:bodyPr/>
        <a:lstStyle/>
        <a:p>
          <a:endParaRPr lang="uk-UA"/>
        </a:p>
      </dgm:t>
    </dgm:pt>
    <dgm:pt modelId="{7771F721-7CE6-4DD7-A570-215F3AA5CFB2}">
      <dgm:prSet phldrT="[Текст]"/>
      <dgm:spPr/>
      <dgm:t>
        <a:bodyPr/>
        <a:lstStyle/>
        <a:p>
          <a:r>
            <a:rPr lang="uk-UA" b="1" dirty="0"/>
            <a:t>вимоги до рівня освіти осіб, які можуть розпочати навчання за цією програмою</a:t>
          </a:r>
        </a:p>
      </dgm:t>
    </dgm:pt>
    <dgm:pt modelId="{5748FA3C-4A5D-4B41-A46A-5504A822106F}" type="parTrans" cxnId="{AD1E5618-721A-4665-9E0F-7E663E5DF5FA}">
      <dgm:prSet/>
      <dgm:spPr/>
      <dgm:t>
        <a:bodyPr/>
        <a:lstStyle/>
        <a:p>
          <a:endParaRPr lang="uk-UA"/>
        </a:p>
      </dgm:t>
    </dgm:pt>
    <dgm:pt modelId="{CF86B027-BDCD-472C-A95E-31B37C84A0CF}" type="sibTrans" cxnId="{AD1E5618-721A-4665-9E0F-7E663E5DF5FA}">
      <dgm:prSet/>
      <dgm:spPr/>
      <dgm:t>
        <a:bodyPr/>
        <a:lstStyle/>
        <a:p>
          <a:endParaRPr lang="uk-UA"/>
        </a:p>
      </dgm:t>
    </dgm:pt>
    <dgm:pt modelId="{EFE67B72-2832-4620-8624-C51BC7D9E344}">
      <dgm:prSet phldrT="[Текст]"/>
      <dgm:spPr/>
      <dgm:t>
        <a:bodyPr/>
        <a:lstStyle/>
        <a:p>
          <a:r>
            <a:rPr lang="uk-UA" b="1" dirty="0"/>
            <a:t>перелік навчальних дисциплін і логічна послідовність їх вивчення</a:t>
          </a:r>
        </a:p>
      </dgm:t>
    </dgm:pt>
    <dgm:pt modelId="{AFD9A3B2-A86A-42D5-B4C6-621067C37970}" type="parTrans" cxnId="{9EF7B212-91E1-4676-B52A-BAAC299C1402}">
      <dgm:prSet/>
      <dgm:spPr/>
      <dgm:t>
        <a:bodyPr/>
        <a:lstStyle/>
        <a:p>
          <a:endParaRPr lang="uk-UA"/>
        </a:p>
      </dgm:t>
    </dgm:pt>
    <dgm:pt modelId="{01F131B9-707A-4658-9559-980B8A962E0F}" type="sibTrans" cxnId="{9EF7B212-91E1-4676-B52A-BAAC299C1402}">
      <dgm:prSet/>
      <dgm:spPr/>
      <dgm:t>
        <a:bodyPr/>
        <a:lstStyle/>
        <a:p>
          <a:endParaRPr lang="uk-UA"/>
        </a:p>
      </dgm:t>
    </dgm:pt>
    <dgm:pt modelId="{81B10CE9-632F-47B9-97A0-EE44DEC3E3EF}">
      <dgm:prSet phldrT="[Текст]"/>
      <dgm:spPr/>
      <dgm:t>
        <a:bodyPr/>
        <a:lstStyle/>
        <a:p>
          <a:r>
            <a:rPr lang="uk-UA" b="1" dirty="0"/>
            <a:t>очікувані результати навчання (компетентності), якими повинен оволодіти здобувач відповідного ступеня вищої освіти</a:t>
          </a:r>
        </a:p>
      </dgm:t>
    </dgm:pt>
    <dgm:pt modelId="{19644345-1171-4C9F-905E-D024A8221893}" type="parTrans" cxnId="{F3079436-012B-4956-AC70-E8AEFF3562B0}">
      <dgm:prSet/>
      <dgm:spPr/>
      <dgm:t>
        <a:bodyPr/>
        <a:lstStyle/>
        <a:p>
          <a:endParaRPr lang="uk-UA"/>
        </a:p>
      </dgm:t>
    </dgm:pt>
    <dgm:pt modelId="{B88FD91E-B0EB-4E0E-A3AD-68A6A314AC1E}" type="sibTrans" cxnId="{F3079436-012B-4956-AC70-E8AEFF3562B0}">
      <dgm:prSet/>
      <dgm:spPr/>
      <dgm:t>
        <a:bodyPr/>
        <a:lstStyle/>
        <a:p>
          <a:endParaRPr lang="uk-UA"/>
        </a:p>
      </dgm:t>
    </dgm:pt>
    <dgm:pt modelId="{01187B24-899D-4EE5-8B5B-B1B3C59E9180}">
      <dgm:prSet/>
      <dgm:spPr/>
      <dgm:t>
        <a:bodyPr/>
        <a:lstStyle/>
        <a:p>
          <a:r>
            <a:rPr lang="uk-UA" b="1" dirty="0"/>
            <a:t>кількість кредитів ЄКТС, необхідних для виконання цієї програми</a:t>
          </a:r>
        </a:p>
      </dgm:t>
    </dgm:pt>
    <dgm:pt modelId="{55CA1E87-5AAB-43B3-90AB-B69DA7DD0CE9}" type="parTrans" cxnId="{1345FAC3-4B5A-4EBE-95FB-3022F1D22C58}">
      <dgm:prSet/>
      <dgm:spPr/>
      <dgm:t>
        <a:bodyPr/>
        <a:lstStyle/>
        <a:p>
          <a:endParaRPr lang="uk-UA"/>
        </a:p>
      </dgm:t>
    </dgm:pt>
    <dgm:pt modelId="{EEF3202D-4D79-48FE-A7A7-D4CD0422835E}" type="sibTrans" cxnId="{1345FAC3-4B5A-4EBE-95FB-3022F1D22C58}">
      <dgm:prSet/>
      <dgm:spPr/>
      <dgm:t>
        <a:bodyPr/>
        <a:lstStyle/>
        <a:p>
          <a:endParaRPr lang="uk-UA"/>
        </a:p>
      </dgm:t>
    </dgm:pt>
    <dgm:pt modelId="{D3E84B97-A8A1-45C1-902E-2E18B734D946}" type="pres">
      <dgm:prSet presAssocID="{947AEF17-2129-421C-996F-618555122A33}" presName="Name0" presStyleCnt="0">
        <dgm:presLayoutVars>
          <dgm:chPref val="1"/>
          <dgm:dir/>
          <dgm:animOne val="branch"/>
          <dgm:animLvl val="lvl"/>
          <dgm:resizeHandles val="exact"/>
        </dgm:presLayoutVars>
      </dgm:prSet>
      <dgm:spPr/>
    </dgm:pt>
    <dgm:pt modelId="{90893D55-8A58-4C53-B59E-6255EF8B3E97}" type="pres">
      <dgm:prSet presAssocID="{CC00C7AF-0F28-431F-A704-4133D8AF5CB6}" presName="root1" presStyleCnt="0"/>
      <dgm:spPr/>
    </dgm:pt>
    <dgm:pt modelId="{E8CF74BF-FF97-43CC-96C9-D6F3E489C4D3}" type="pres">
      <dgm:prSet presAssocID="{CC00C7AF-0F28-431F-A704-4133D8AF5CB6}" presName="LevelOneTextNode" presStyleLbl="node0" presStyleIdx="0" presStyleCnt="1">
        <dgm:presLayoutVars>
          <dgm:chPref val="3"/>
        </dgm:presLayoutVars>
      </dgm:prSet>
      <dgm:spPr/>
    </dgm:pt>
    <dgm:pt modelId="{78ADDCAE-8158-4504-8C6C-C4EB4C81EEA6}" type="pres">
      <dgm:prSet presAssocID="{CC00C7AF-0F28-431F-A704-4133D8AF5CB6}" presName="level2hierChild" presStyleCnt="0"/>
      <dgm:spPr/>
    </dgm:pt>
    <dgm:pt modelId="{73B00224-E9AD-44E3-A756-78679C93DC18}" type="pres">
      <dgm:prSet presAssocID="{5748FA3C-4A5D-4B41-A46A-5504A822106F}" presName="conn2-1" presStyleLbl="parChTrans1D2" presStyleIdx="0" presStyleCnt="4"/>
      <dgm:spPr/>
    </dgm:pt>
    <dgm:pt modelId="{D52F73DD-1F73-4863-87F1-6E87B29D91F6}" type="pres">
      <dgm:prSet presAssocID="{5748FA3C-4A5D-4B41-A46A-5504A822106F}" presName="connTx" presStyleLbl="parChTrans1D2" presStyleIdx="0" presStyleCnt="4"/>
      <dgm:spPr/>
    </dgm:pt>
    <dgm:pt modelId="{8ECB216E-B609-497B-AC75-805EC89B8532}" type="pres">
      <dgm:prSet presAssocID="{7771F721-7CE6-4DD7-A570-215F3AA5CFB2}" presName="root2" presStyleCnt="0"/>
      <dgm:spPr/>
    </dgm:pt>
    <dgm:pt modelId="{2A0B2CD4-1609-4CCA-B499-48003B7F05B7}" type="pres">
      <dgm:prSet presAssocID="{7771F721-7CE6-4DD7-A570-215F3AA5CFB2}" presName="LevelTwoTextNode" presStyleLbl="node2" presStyleIdx="0" presStyleCnt="4" custScaleX="258457" custLinFactNeighborX="-1089" custLinFactNeighborY="5150">
        <dgm:presLayoutVars>
          <dgm:chPref val="3"/>
        </dgm:presLayoutVars>
      </dgm:prSet>
      <dgm:spPr/>
    </dgm:pt>
    <dgm:pt modelId="{F573231D-B178-4731-B2B2-E39A1FD3FCDB}" type="pres">
      <dgm:prSet presAssocID="{7771F721-7CE6-4DD7-A570-215F3AA5CFB2}" presName="level3hierChild" presStyleCnt="0"/>
      <dgm:spPr/>
    </dgm:pt>
    <dgm:pt modelId="{6EAFF8E8-D622-4236-88F3-4F6738148F8D}" type="pres">
      <dgm:prSet presAssocID="{AFD9A3B2-A86A-42D5-B4C6-621067C37970}" presName="conn2-1" presStyleLbl="parChTrans1D2" presStyleIdx="1" presStyleCnt="4"/>
      <dgm:spPr/>
    </dgm:pt>
    <dgm:pt modelId="{95055819-4582-4D3B-B3A3-93AB98B8B64F}" type="pres">
      <dgm:prSet presAssocID="{AFD9A3B2-A86A-42D5-B4C6-621067C37970}" presName="connTx" presStyleLbl="parChTrans1D2" presStyleIdx="1" presStyleCnt="4"/>
      <dgm:spPr/>
    </dgm:pt>
    <dgm:pt modelId="{F3402338-C424-4570-A7E5-14E18A956942}" type="pres">
      <dgm:prSet presAssocID="{EFE67B72-2832-4620-8624-C51BC7D9E344}" presName="root2" presStyleCnt="0"/>
      <dgm:spPr/>
    </dgm:pt>
    <dgm:pt modelId="{65C0E1B1-2383-42C5-86D2-32339ADE2D6C}" type="pres">
      <dgm:prSet presAssocID="{EFE67B72-2832-4620-8624-C51BC7D9E344}" presName="LevelTwoTextNode" presStyleLbl="node2" presStyleIdx="1" presStyleCnt="4" custScaleX="257147">
        <dgm:presLayoutVars>
          <dgm:chPref val="3"/>
        </dgm:presLayoutVars>
      </dgm:prSet>
      <dgm:spPr/>
    </dgm:pt>
    <dgm:pt modelId="{F5F042AA-155B-4894-8F71-5EEAD792E56D}" type="pres">
      <dgm:prSet presAssocID="{EFE67B72-2832-4620-8624-C51BC7D9E344}" presName="level3hierChild" presStyleCnt="0"/>
      <dgm:spPr/>
    </dgm:pt>
    <dgm:pt modelId="{42CBF9FF-3A66-42DF-AC5F-83465F5C6F7A}" type="pres">
      <dgm:prSet presAssocID="{55CA1E87-5AAB-43B3-90AB-B69DA7DD0CE9}" presName="conn2-1" presStyleLbl="parChTrans1D2" presStyleIdx="2" presStyleCnt="4"/>
      <dgm:spPr/>
    </dgm:pt>
    <dgm:pt modelId="{84C803FD-8EA7-40F9-934A-999C5DEF2E18}" type="pres">
      <dgm:prSet presAssocID="{55CA1E87-5AAB-43B3-90AB-B69DA7DD0CE9}" presName="connTx" presStyleLbl="parChTrans1D2" presStyleIdx="2" presStyleCnt="4"/>
      <dgm:spPr/>
    </dgm:pt>
    <dgm:pt modelId="{70020C4F-7BCF-496C-B028-B82B6696EB06}" type="pres">
      <dgm:prSet presAssocID="{01187B24-899D-4EE5-8B5B-B1B3C59E9180}" presName="root2" presStyleCnt="0"/>
      <dgm:spPr/>
    </dgm:pt>
    <dgm:pt modelId="{CB7BFD57-17F9-4122-AABB-32883F28BD16}" type="pres">
      <dgm:prSet presAssocID="{01187B24-899D-4EE5-8B5B-B1B3C59E9180}" presName="LevelTwoTextNode" presStyleLbl="node2" presStyleIdx="2" presStyleCnt="4" custScaleX="257004">
        <dgm:presLayoutVars>
          <dgm:chPref val="3"/>
        </dgm:presLayoutVars>
      </dgm:prSet>
      <dgm:spPr/>
    </dgm:pt>
    <dgm:pt modelId="{8FF0D0DB-CB6D-4FFE-A983-39C2B12D3A9C}" type="pres">
      <dgm:prSet presAssocID="{01187B24-899D-4EE5-8B5B-B1B3C59E9180}" presName="level3hierChild" presStyleCnt="0"/>
      <dgm:spPr/>
    </dgm:pt>
    <dgm:pt modelId="{DF671925-0B07-4CA3-8D4A-604B22A1B4CF}" type="pres">
      <dgm:prSet presAssocID="{19644345-1171-4C9F-905E-D024A8221893}" presName="conn2-1" presStyleLbl="parChTrans1D2" presStyleIdx="3" presStyleCnt="4"/>
      <dgm:spPr/>
    </dgm:pt>
    <dgm:pt modelId="{7447C4F2-CCF3-4494-8A8B-D803D0580B63}" type="pres">
      <dgm:prSet presAssocID="{19644345-1171-4C9F-905E-D024A8221893}" presName="connTx" presStyleLbl="parChTrans1D2" presStyleIdx="3" presStyleCnt="4"/>
      <dgm:spPr/>
    </dgm:pt>
    <dgm:pt modelId="{4E0A4B87-B67D-4006-BA2E-5C33E6945C5D}" type="pres">
      <dgm:prSet presAssocID="{81B10CE9-632F-47B9-97A0-EE44DEC3E3EF}" presName="root2" presStyleCnt="0"/>
      <dgm:spPr/>
    </dgm:pt>
    <dgm:pt modelId="{97150848-4AD8-4CD8-B900-8ACB3F334075}" type="pres">
      <dgm:prSet presAssocID="{81B10CE9-632F-47B9-97A0-EE44DEC3E3EF}" presName="LevelTwoTextNode" presStyleLbl="node2" presStyleIdx="3" presStyleCnt="4" custScaleX="255552">
        <dgm:presLayoutVars>
          <dgm:chPref val="3"/>
        </dgm:presLayoutVars>
      </dgm:prSet>
      <dgm:spPr/>
    </dgm:pt>
    <dgm:pt modelId="{78E27A6C-5C48-403E-9DEA-E7D77C2D8214}" type="pres">
      <dgm:prSet presAssocID="{81B10CE9-632F-47B9-97A0-EE44DEC3E3EF}" presName="level3hierChild" presStyleCnt="0"/>
      <dgm:spPr/>
    </dgm:pt>
  </dgm:ptLst>
  <dgm:cxnLst>
    <dgm:cxn modelId="{11231611-DFCB-42B2-BE0F-FB7E79F64B78}" type="presOf" srcId="{19644345-1171-4C9F-905E-D024A8221893}" destId="{7447C4F2-CCF3-4494-8A8B-D803D0580B63}" srcOrd="1" destOrd="0" presId="urn:microsoft.com/office/officeart/2008/layout/HorizontalMultiLevelHierarchy"/>
    <dgm:cxn modelId="{9EF7B212-91E1-4676-B52A-BAAC299C1402}" srcId="{CC00C7AF-0F28-431F-A704-4133D8AF5CB6}" destId="{EFE67B72-2832-4620-8624-C51BC7D9E344}" srcOrd="1" destOrd="0" parTransId="{AFD9A3B2-A86A-42D5-B4C6-621067C37970}" sibTransId="{01F131B9-707A-4658-9559-980B8A962E0F}"/>
    <dgm:cxn modelId="{AD1E5618-721A-4665-9E0F-7E663E5DF5FA}" srcId="{CC00C7AF-0F28-431F-A704-4133D8AF5CB6}" destId="{7771F721-7CE6-4DD7-A570-215F3AA5CFB2}" srcOrd="0" destOrd="0" parTransId="{5748FA3C-4A5D-4B41-A46A-5504A822106F}" sibTransId="{CF86B027-BDCD-472C-A95E-31B37C84A0CF}"/>
    <dgm:cxn modelId="{20DD4F1A-67F6-4F89-8248-3A5CDD3EA4AD}" type="presOf" srcId="{19644345-1171-4C9F-905E-D024A8221893}" destId="{DF671925-0B07-4CA3-8D4A-604B22A1B4CF}" srcOrd="0" destOrd="0" presId="urn:microsoft.com/office/officeart/2008/layout/HorizontalMultiLevelHierarchy"/>
    <dgm:cxn modelId="{1C0BAF2C-7D6B-49CE-AF92-E3B3DB689CE1}" type="presOf" srcId="{AFD9A3B2-A86A-42D5-B4C6-621067C37970}" destId="{95055819-4582-4D3B-B3A3-93AB98B8B64F}" srcOrd="1" destOrd="0" presId="urn:microsoft.com/office/officeart/2008/layout/HorizontalMultiLevelHierarchy"/>
    <dgm:cxn modelId="{296A7835-B93C-4BD4-BD98-4E2EB1B26B47}" type="presOf" srcId="{EFE67B72-2832-4620-8624-C51BC7D9E344}" destId="{65C0E1B1-2383-42C5-86D2-32339ADE2D6C}" srcOrd="0" destOrd="0" presId="urn:microsoft.com/office/officeart/2008/layout/HorizontalMultiLevelHierarchy"/>
    <dgm:cxn modelId="{F3079436-012B-4956-AC70-E8AEFF3562B0}" srcId="{CC00C7AF-0F28-431F-A704-4133D8AF5CB6}" destId="{81B10CE9-632F-47B9-97A0-EE44DEC3E3EF}" srcOrd="3" destOrd="0" parTransId="{19644345-1171-4C9F-905E-D024A8221893}" sibTransId="{B88FD91E-B0EB-4E0E-A3AD-68A6A314AC1E}"/>
    <dgm:cxn modelId="{8ADB365B-F270-4F4C-AE4A-D593EDB34F68}" type="presOf" srcId="{81B10CE9-632F-47B9-97A0-EE44DEC3E3EF}" destId="{97150848-4AD8-4CD8-B900-8ACB3F334075}" srcOrd="0" destOrd="0" presId="urn:microsoft.com/office/officeart/2008/layout/HorizontalMultiLevelHierarchy"/>
    <dgm:cxn modelId="{971BB042-4DF0-4408-9B50-632BB69D6048}" type="presOf" srcId="{55CA1E87-5AAB-43B3-90AB-B69DA7DD0CE9}" destId="{84C803FD-8EA7-40F9-934A-999C5DEF2E18}" srcOrd="1" destOrd="0" presId="urn:microsoft.com/office/officeart/2008/layout/HorizontalMultiLevelHierarchy"/>
    <dgm:cxn modelId="{80B89B63-B40A-43C4-BB5A-818D6D1DFC36}" srcId="{947AEF17-2129-421C-996F-618555122A33}" destId="{CC00C7AF-0F28-431F-A704-4133D8AF5CB6}" srcOrd="0" destOrd="0" parTransId="{B7A59B40-5ED1-463A-A2AB-23B2CC838A51}" sibTransId="{D6D6EAA1-9D01-4526-A711-5499B97500DF}"/>
    <dgm:cxn modelId="{E731A552-2780-41BA-9284-F951F7E71B79}" type="presOf" srcId="{7771F721-7CE6-4DD7-A570-215F3AA5CFB2}" destId="{2A0B2CD4-1609-4CCA-B499-48003B7F05B7}" srcOrd="0" destOrd="0" presId="urn:microsoft.com/office/officeart/2008/layout/HorizontalMultiLevelHierarchy"/>
    <dgm:cxn modelId="{B064F57A-253A-4910-8562-67B471FFA4CF}" type="presOf" srcId="{947AEF17-2129-421C-996F-618555122A33}" destId="{D3E84B97-A8A1-45C1-902E-2E18B734D946}" srcOrd="0" destOrd="0" presId="urn:microsoft.com/office/officeart/2008/layout/HorizontalMultiLevelHierarchy"/>
    <dgm:cxn modelId="{9D312AA6-AC5E-4777-91FE-8CA2A7A65684}" type="presOf" srcId="{01187B24-899D-4EE5-8B5B-B1B3C59E9180}" destId="{CB7BFD57-17F9-4122-AABB-32883F28BD16}" srcOrd="0" destOrd="0" presId="urn:microsoft.com/office/officeart/2008/layout/HorizontalMultiLevelHierarchy"/>
    <dgm:cxn modelId="{AB36A9AD-1B9F-4D04-BFBA-6DB750899CF4}" type="presOf" srcId="{55CA1E87-5AAB-43B3-90AB-B69DA7DD0CE9}" destId="{42CBF9FF-3A66-42DF-AC5F-83465F5C6F7A}" srcOrd="0" destOrd="0" presId="urn:microsoft.com/office/officeart/2008/layout/HorizontalMultiLevelHierarchy"/>
    <dgm:cxn modelId="{D1833ABE-203A-4EEF-93F3-CCA26222D357}" type="presOf" srcId="{AFD9A3B2-A86A-42D5-B4C6-621067C37970}" destId="{6EAFF8E8-D622-4236-88F3-4F6738148F8D}" srcOrd="0" destOrd="0" presId="urn:microsoft.com/office/officeart/2008/layout/HorizontalMultiLevelHierarchy"/>
    <dgm:cxn modelId="{1345FAC3-4B5A-4EBE-95FB-3022F1D22C58}" srcId="{CC00C7AF-0F28-431F-A704-4133D8AF5CB6}" destId="{01187B24-899D-4EE5-8B5B-B1B3C59E9180}" srcOrd="2" destOrd="0" parTransId="{55CA1E87-5AAB-43B3-90AB-B69DA7DD0CE9}" sibTransId="{EEF3202D-4D79-48FE-A7A7-D4CD0422835E}"/>
    <dgm:cxn modelId="{DCACD9D4-F947-4951-A6B7-82EEBB0E5B92}" type="presOf" srcId="{5748FA3C-4A5D-4B41-A46A-5504A822106F}" destId="{D52F73DD-1F73-4863-87F1-6E87B29D91F6}" srcOrd="1" destOrd="0" presId="urn:microsoft.com/office/officeart/2008/layout/HorizontalMultiLevelHierarchy"/>
    <dgm:cxn modelId="{31A7F2E9-9EFD-4510-909C-DBF17300A8AA}" type="presOf" srcId="{5748FA3C-4A5D-4B41-A46A-5504A822106F}" destId="{73B00224-E9AD-44E3-A756-78679C93DC18}" srcOrd="0" destOrd="0" presId="urn:microsoft.com/office/officeart/2008/layout/HorizontalMultiLevelHierarchy"/>
    <dgm:cxn modelId="{69DE11F6-6F74-4042-98A9-19FBB3532EE9}" type="presOf" srcId="{CC00C7AF-0F28-431F-A704-4133D8AF5CB6}" destId="{E8CF74BF-FF97-43CC-96C9-D6F3E489C4D3}" srcOrd="0" destOrd="0" presId="urn:microsoft.com/office/officeart/2008/layout/HorizontalMultiLevelHierarchy"/>
    <dgm:cxn modelId="{4253DB44-2A79-422F-BF86-927E1E9DBACC}" type="presParOf" srcId="{D3E84B97-A8A1-45C1-902E-2E18B734D946}" destId="{90893D55-8A58-4C53-B59E-6255EF8B3E97}" srcOrd="0" destOrd="0" presId="urn:microsoft.com/office/officeart/2008/layout/HorizontalMultiLevelHierarchy"/>
    <dgm:cxn modelId="{F0665636-E803-422D-9D46-FA98D5EDC481}" type="presParOf" srcId="{90893D55-8A58-4C53-B59E-6255EF8B3E97}" destId="{E8CF74BF-FF97-43CC-96C9-D6F3E489C4D3}" srcOrd="0" destOrd="0" presId="urn:microsoft.com/office/officeart/2008/layout/HorizontalMultiLevelHierarchy"/>
    <dgm:cxn modelId="{E974026F-24EF-47F7-ADB8-BC3486B18FDD}" type="presParOf" srcId="{90893D55-8A58-4C53-B59E-6255EF8B3E97}" destId="{78ADDCAE-8158-4504-8C6C-C4EB4C81EEA6}" srcOrd="1" destOrd="0" presId="urn:microsoft.com/office/officeart/2008/layout/HorizontalMultiLevelHierarchy"/>
    <dgm:cxn modelId="{FDE70ACA-090D-4027-8838-FC4C4ACA562D}" type="presParOf" srcId="{78ADDCAE-8158-4504-8C6C-C4EB4C81EEA6}" destId="{73B00224-E9AD-44E3-A756-78679C93DC18}" srcOrd="0" destOrd="0" presId="urn:microsoft.com/office/officeart/2008/layout/HorizontalMultiLevelHierarchy"/>
    <dgm:cxn modelId="{ECDEDA9E-9AA2-4E2A-86C6-9C37EFF2FF79}" type="presParOf" srcId="{73B00224-E9AD-44E3-A756-78679C93DC18}" destId="{D52F73DD-1F73-4863-87F1-6E87B29D91F6}" srcOrd="0" destOrd="0" presId="urn:microsoft.com/office/officeart/2008/layout/HorizontalMultiLevelHierarchy"/>
    <dgm:cxn modelId="{ABC4B1A0-FAE1-49A9-B592-C8CEBF9CBBF2}" type="presParOf" srcId="{78ADDCAE-8158-4504-8C6C-C4EB4C81EEA6}" destId="{8ECB216E-B609-497B-AC75-805EC89B8532}" srcOrd="1" destOrd="0" presId="urn:microsoft.com/office/officeart/2008/layout/HorizontalMultiLevelHierarchy"/>
    <dgm:cxn modelId="{1257D74D-3109-4A16-82AD-E2B50C60D940}" type="presParOf" srcId="{8ECB216E-B609-497B-AC75-805EC89B8532}" destId="{2A0B2CD4-1609-4CCA-B499-48003B7F05B7}" srcOrd="0" destOrd="0" presId="urn:microsoft.com/office/officeart/2008/layout/HorizontalMultiLevelHierarchy"/>
    <dgm:cxn modelId="{6906B080-F1E7-47E0-92A0-C31D080B6901}" type="presParOf" srcId="{8ECB216E-B609-497B-AC75-805EC89B8532}" destId="{F573231D-B178-4731-B2B2-E39A1FD3FCDB}" srcOrd="1" destOrd="0" presId="urn:microsoft.com/office/officeart/2008/layout/HorizontalMultiLevelHierarchy"/>
    <dgm:cxn modelId="{87FAE930-0F44-4AEE-901C-C49ACC1FCAC5}" type="presParOf" srcId="{78ADDCAE-8158-4504-8C6C-C4EB4C81EEA6}" destId="{6EAFF8E8-D622-4236-88F3-4F6738148F8D}" srcOrd="2" destOrd="0" presId="urn:microsoft.com/office/officeart/2008/layout/HorizontalMultiLevelHierarchy"/>
    <dgm:cxn modelId="{14311773-9C53-46AC-8ED8-3C12DA4D9812}" type="presParOf" srcId="{6EAFF8E8-D622-4236-88F3-4F6738148F8D}" destId="{95055819-4582-4D3B-B3A3-93AB98B8B64F}" srcOrd="0" destOrd="0" presId="urn:microsoft.com/office/officeart/2008/layout/HorizontalMultiLevelHierarchy"/>
    <dgm:cxn modelId="{1E80D04A-F643-43DF-88CC-B490CDF33244}" type="presParOf" srcId="{78ADDCAE-8158-4504-8C6C-C4EB4C81EEA6}" destId="{F3402338-C424-4570-A7E5-14E18A956942}" srcOrd="3" destOrd="0" presId="urn:microsoft.com/office/officeart/2008/layout/HorizontalMultiLevelHierarchy"/>
    <dgm:cxn modelId="{017EDAAA-32A0-4734-8C51-5A26081F5837}" type="presParOf" srcId="{F3402338-C424-4570-A7E5-14E18A956942}" destId="{65C0E1B1-2383-42C5-86D2-32339ADE2D6C}" srcOrd="0" destOrd="0" presId="urn:microsoft.com/office/officeart/2008/layout/HorizontalMultiLevelHierarchy"/>
    <dgm:cxn modelId="{0F5E96F1-F065-4FB5-B3A5-405D29C0F4D6}" type="presParOf" srcId="{F3402338-C424-4570-A7E5-14E18A956942}" destId="{F5F042AA-155B-4894-8F71-5EEAD792E56D}" srcOrd="1" destOrd="0" presId="urn:microsoft.com/office/officeart/2008/layout/HorizontalMultiLevelHierarchy"/>
    <dgm:cxn modelId="{31363BD3-2F90-4C81-91D6-10BE7E8C57BA}" type="presParOf" srcId="{78ADDCAE-8158-4504-8C6C-C4EB4C81EEA6}" destId="{42CBF9FF-3A66-42DF-AC5F-83465F5C6F7A}" srcOrd="4" destOrd="0" presId="urn:microsoft.com/office/officeart/2008/layout/HorizontalMultiLevelHierarchy"/>
    <dgm:cxn modelId="{BC7EB21D-EED1-4D27-AFE2-C524FFCC3B68}" type="presParOf" srcId="{42CBF9FF-3A66-42DF-AC5F-83465F5C6F7A}" destId="{84C803FD-8EA7-40F9-934A-999C5DEF2E18}" srcOrd="0" destOrd="0" presId="urn:microsoft.com/office/officeart/2008/layout/HorizontalMultiLevelHierarchy"/>
    <dgm:cxn modelId="{F0D44DA1-5794-40ED-801C-C0AA7B7431CB}" type="presParOf" srcId="{78ADDCAE-8158-4504-8C6C-C4EB4C81EEA6}" destId="{70020C4F-7BCF-496C-B028-B82B6696EB06}" srcOrd="5" destOrd="0" presId="urn:microsoft.com/office/officeart/2008/layout/HorizontalMultiLevelHierarchy"/>
    <dgm:cxn modelId="{20136ECC-DEAC-43FA-B19A-2287E35399A6}" type="presParOf" srcId="{70020C4F-7BCF-496C-B028-B82B6696EB06}" destId="{CB7BFD57-17F9-4122-AABB-32883F28BD16}" srcOrd="0" destOrd="0" presId="urn:microsoft.com/office/officeart/2008/layout/HorizontalMultiLevelHierarchy"/>
    <dgm:cxn modelId="{6353C322-C5D5-4FB2-AD1F-72EB17D631CD}" type="presParOf" srcId="{70020C4F-7BCF-496C-B028-B82B6696EB06}" destId="{8FF0D0DB-CB6D-4FFE-A983-39C2B12D3A9C}" srcOrd="1" destOrd="0" presId="urn:microsoft.com/office/officeart/2008/layout/HorizontalMultiLevelHierarchy"/>
    <dgm:cxn modelId="{D6C1DFB9-93CA-4668-A96A-F682D042A5DE}" type="presParOf" srcId="{78ADDCAE-8158-4504-8C6C-C4EB4C81EEA6}" destId="{DF671925-0B07-4CA3-8D4A-604B22A1B4CF}" srcOrd="6" destOrd="0" presId="urn:microsoft.com/office/officeart/2008/layout/HorizontalMultiLevelHierarchy"/>
    <dgm:cxn modelId="{C612B75B-6958-41B0-B694-1244F7475C3E}" type="presParOf" srcId="{DF671925-0B07-4CA3-8D4A-604B22A1B4CF}" destId="{7447C4F2-CCF3-4494-8A8B-D803D0580B63}" srcOrd="0" destOrd="0" presId="urn:microsoft.com/office/officeart/2008/layout/HorizontalMultiLevelHierarchy"/>
    <dgm:cxn modelId="{BB6BC082-9AD1-4154-8295-E17704E59375}" type="presParOf" srcId="{78ADDCAE-8158-4504-8C6C-C4EB4C81EEA6}" destId="{4E0A4B87-B67D-4006-BA2E-5C33E6945C5D}" srcOrd="7" destOrd="0" presId="urn:microsoft.com/office/officeart/2008/layout/HorizontalMultiLevelHierarchy"/>
    <dgm:cxn modelId="{0C6E0C8E-50DD-413A-96AE-7113FAEF8407}" type="presParOf" srcId="{4E0A4B87-B67D-4006-BA2E-5C33E6945C5D}" destId="{97150848-4AD8-4CD8-B900-8ACB3F334075}" srcOrd="0" destOrd="0" presId="urn:microsoft.com/office/officeart/2008/layout/HorizontalMultiLevelHierarchy"/>
    <dgm:cxn modelId="{606B22C1-6A8B-405C-A7D5-DB8D3BAA2E6E}" type="presParOf" srcId="{4E0A4B87-B67D-4006-BA2E-5C33E6945C5D}" destId="{78E27A6C-5C48-403E-9DEA-E7D77C2D821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519B6-7D93-4485-900A-98702DFF5D94}">
      <dsp:nvSpPr>
        <dsp:cNvPr id="0" name=""/>
        <dsp:cNvSpPr/>
      </dsp:nvSpPr>
      <dsp:spPr>
        <a:xfrm>
          <a:off x="5257800" y="1852864"/>
          <a:ext cx="3719932" cy="645608"/>
        </a:xfrm>
        <a:custGeom>
          <a:avLst/>
          <a:gdLst/>
          <a:ahLst/>
          <a:cxnLst/>
          <a:rect l="0" t="0" r="0" b="0"/>
          <a:pathLst>
            <a:path>
              <a:moveTo>
                <a:pt x="0" y="0"/>
              </a:moveTo>
              <a:lnTo>
                <a:pt x="0" y="322804"/>
              </a:lnTo>
              <a:lnTo>
                <a:pt x="3719932" y="322804"/>
              </a:lnTo>
              <a:lnTo>
                <a:pt x="3719932" y="6456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752074-7389-4731-951E-8E199A937752}">
      <dsp:nvSpPr>
        <dsp:cNvPr id="0" name=""/>
        <dsp:cNvSpPr/>
      </dsp:nvSpPr>
      <dsp:spPr>
        <a:xfrm>
          <a:off x="5212080" y="1852864"/>
          <a:ext cx="91440" cy="645608"/>
        </a:xfrm>
        <a:custGeom>
          <a:avLst/>
          <a:gdLst/>
          <a:ahLst/>
          <a:cxnLst/>
          <a:rect l="0" t="0" r="0" b="0"/>
          <a:pathLst>
            <a:path>
              <a:moveTo>
                <a:pt x="45720" y="0"/>
              </a:moveTo>
              <a:lnTo>
                <a:pt x="45720" y="6456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F11948-C1BC-4D15-917A-66CDD13FE2FF}">
      <dsp:nvSpPr>
        <dsp:cNvPr id="0" name=""/>
        <dsp:cNvSpPr/>
      </dsp:nvSpPr>
      <dsp:spPr>
        <a:xfrm>
          <a:off x="1537867" y="1852864"/>
          <a:ext cx="3719932" cy="645608"/>
        </a:xfrm>
        <a:custGeom>
          <a:avLst/>
          <a:gdLst/>
          <a:ahLst/>
          <a:cxnLst/>
          <a:rect l="0" t="0" r="0" b="0"/>
          <a:pathLst>
            <a:path>
              <a:moveTo>
                <a:pt x="3719932" y="0"/>
              </a:moveTo>
              <a:lnTo>
                <a:pt x="3719932" y="322804"/>
              </a:lnTo>
              <a:lnTo>
                <a:pt x="0" y="322804"/>
              </a:lnTo>
              <a:lnTo>
                <a:pt x="0" y="6456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6BA0AC-8AF9-4A59-96FE-3F6B127C97B6}">
      <dsp:nvSpPr>
        <dsp:cNvPr id="0" name=""/>
        <dsp:cNvSpPr/>
      </dsp:nvSpPr>
      <dsp:spPr>
        <a:xfrm>
          <a:off x="3720638" y="315702"/>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uk-UA" sz="4800" kern="1200"/>
            <a:t>Освітня програма</a:t>
          </a:r>
        </a:p>
      </dsp:txBody>
      <dsp:txXfrm>
        <a:off x="3720638" y="315702"/>
        <a:ext cx="3074323" cy="1537161"/>
      </dsp:txXfrm>
    </dsp:sp>
    <dsp:sp modelId="{62EE05A1-80C7-46E8-9C9F-D0A8DF894810}">
      <dsp:nvSpPr>
        <dsp:cNvPr id="0" name=""/>
        <dsp:cNvSpPr/>
      </dsp:nvSpPr>
      <dsp:spPr>
        <a:xfrm>
          <a:off x="706" y="2498473"/>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uk-UA" sz="4800" kern="1200"/>
            <a:t>освітньо-професійна</a:t>
          </a:r>
        </a:p>
      </dsp:txBody>
      <dsp:txXfrm>
        <a:off x="706" y="2498473"/>
        <a:ext cx="3074323" cy="1537161"/>
      </dsp:txXfrm>
    </dsp:sp>
    <dsp:sp modelId="{5E8893C7-55DC-4834-92CE-0CD2CFE7451B}">
      <dsp:nvSpPr>
        <dsp:cNvPr id="0" name=""/>
        <dsp:cNvSpPr/>
      </dsp:nvSpPr>
      <dsp:spPr>
        <a:xfrm>
          <a:off x="3720638" y="2498473"/>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uk-UA" sz="4800" kern="1200"/>
            <a:t>освітньо-наукова</a:t>
          </a:r>
        </a:p>
      </dsp:txBody>
      <dsp:txXfrm>
        <a:off x="3720638" y="2498473"/>
        <a:ext cx="3074323" cy="1537161"/>
      </dsp:txXfrm>
    </dsp:sp>
    <dsp:sp modelId="{70DE8D0A-1E53-4A95-9D1F-1CD2F0ACEBEF}">
      <dsp:nvSpPr>
        <dsp:cNvPr id="0" name=""/>
        <dsp:cNvSpPr/>
      </dsp:nvSpPr>
      <dsp:spPr>
        <a:xfrm>
          <a:off x="7440570" y="2498473"/>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uk-UA" sz="4800" kern="1200"/>
            <a:t>освітньо-творча</a:t>
          </a:r>
        </a:p>
      </dsp:txBody>
      <dsp:txXfrm>
        <a:off x="7440570" y="2498473"/>
        <a:ext cx="3074323" cy="15371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71925-0B07-4CA3-8D4A-604B22A1B4CF}">
      <dsp:nvSpPr>
        <dsp:cNvPr id="0" name=""/>
        <dsp:cNvSpPr/>
      </dsp:nvSpPr>
      <dsp:spPr>
        <a:xfrm>
          <a:off x="1337912" y="2464419"/>
          <a:ext cx="614330" cy="1755898"/>
        </a:xfrm>
        <a:custGeom>
          <a:avLst/>
          <a:gdLst/>
          <a:ahLst/>
          <a:cxnLst/>
          <a:rect l="0" t="0" r="0" b="0"/>
          <a:pathLst>
            <a:path>
              <a:moveTo>
                <a:pt x="0" y="0"/>
              </a:moveTo>
              <a:lnTo>
                <a:pt x="307165" y="0"/>
              </a:lnTo>
              <a:lnTo>
                <a:pt x="307165" y="1755898"/>
              </a:lnTo>
              <a:lnTo>
                <a:pt x="614330" y="17558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uk-UA" sz="600" kern="1200"/>
        </a:p>
      </dsp:txBody>
      <dsp:txXfrm>
        <a:off x="1598571" y="3295861"/>
        <a:ext cx="93013" cy="93013"/>
      </dsp:txXfrm>
    </dsp:sp>
    <dsp:sp modelId="{42CBF9FF-3A66-42DF-AC5F-83465F5C6F7A}">
      <dsp:nvSpPr>
        <dsp:cNvPr id="0" name=""/>
        <dsp:cNvSpPr/>
      </dsp:nvSpPr>
      <dsp:spPr>
        <a:xfrm>
          <a:off x="1337912" y="2464419"/>
          <a:ext cx="614330" cy="585299"/>
        </a:xfrm>
        <a:custGeom>
          <a:avLst/>
          <a:gdLst/>
          <a:ahLst/>
          <a:cxnLst/>
          <a:rect l="0" t="0" r="0" b="0"/>
          <a:pathLst>
            <a:path>
              <a:moveTo>
                <a:pt x="0" y="0"/>
              </a:moveTo>
              <a:lnTo>
                <a:pt x="307165" y="0"/>
              </a:lnTo>
              <a:lnTo>
                <a:pt x="307165" y="585299"/>
              </a:lnTo>
              <a:lnTo>
                <a:pt x="614330" y="5852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uk-UA" sz="500" kern="1200"/>
        </a:p>
      </dsp:txBody>
      <dsp:txXfrm>
        <a:off x="1623865" y="2735855"/>
        <a:ext cx="42425" cy="42425"/>
      </dsp:txXfrm>
    </dsp:sp>
    <dsp:sp modelId="{6EAFF8E8-D622-4236-88F3-4F6738148F8D}">
      <dsp:nvSpPr>
        <dsp:cNvPr id="0" name=""/>
        <dsp:cNvSpPr/>
      </dsp:nvSpPr>
      <dsp:spPr>
        <a:xfrm>
          <a:off x="1337912" y="1879119"/>
          <a:ext cx="614330" cy="585299"/>
        </a:xfrm>
        <a:custGeom>
          <a:avLst/>
          <a:gdLst/>
          <a:ahLst/>
          <a:cxnLst/>
          <a:rect l="0" t="0" r="0" b="0"/>
          <a:pathLst>
            <a:path>
              <a:moveTo>
                <a:pt x="0" y="585299"/>
              </a:moveTo>
              <a:lnTo>
                <a:pt x="307165" y="585299"/>
              </a:lnTo>
              <a:lnTo>
                <a:pt x="307165" y="0"/>
              </a:lnTo>
              <a:lnTo>
                <a:pt x="61433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uk-UA" sz="500" kern="1200"/>
        </a:p>
      </dsp:txBody>
      <dsp:txXfrm>
        <a:off x="1623865" y="2150556"/>
        <a:ext cx="42425" cy="42425"/>
      </dsp:txXfrm>
    </dsp:sp>
    <dsp:sp modelId="{73B00224-E9AD-44E3-A756-78679C93DC18}">
      <dsp:nvSpPr>
        <dsp:cNvPr id="0" name=""/>
        <dsp:cNvSpPr/>
      </dsp:nvSpPr>
      <dsp:spPr>
        <a:xfrm>
          <a:off x="1337912" y="756749"/>
          <a:ext cx="580880" cy="1707669"/>
        </a:xfrm>
        <a:custGeom>
          <a:avLst/>
          <a:gdLst/>
          <a:ahLst/>
          <a:cxnLst/>
          <a:rect l="0" t="0" r="0" b="0"/>
          <a:pathLst>
            <a:path>
              <a:moveTo>
                <a:pt x="0" y="1707669"/>
              </a:moveTo>
              <a:lnTo>
                <a:pt x="290440" y="1707669"/>
              </a:lnTo>
              <a:lnTo>
                <a:pt x="290440" y="0"/>
              </a:lnTo>
              <a:lnTo>
                <a:pt x="58088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uk-UA" sz="600" kern="1200"/>
        </a:p>
      </dsp:txBody>
      <dsp:txXfrm>
        <a:off x="1583258" y="1565490"/>
        <a:ext cx="90188" cy="90188"/>
      </dsp:txXfrm>
    </dsp:sp>
    <dsp:sp modelId="{E8CF74BF-FF97-43CC-96C9-D6F3E489C4D3}">
      <dsp:nvSpPr>
        <dsp:cNvPr id="0" name=""/>
        <dsp:cNvSpPr/>
      </dsp:nvSpPr>
      <dsp:spPr>
        <a:xfrm rot="16200000">
          <a:off x="-1594745" y="1996179"/>
          <a:ext cx="4928838" cy="9364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2266950">
            <a:lnSpc>
              <a:spcPct val="90000"/>
            </a:lnSpc>
            <a:spcBef>
              <a:spcPct val="0"/>
            </a:spcBef>
            <a:spcAft>
              <a:spcPct val="35000"/>
            </a:spcAft>
            <a:buNone/>
          </a:pPr>
          <a:r>
            <a:rPr lang="uk-UA" sz="5100" kern="1200"/>
            <a:t>Освітня програма</a:t>
          </a:r>
        </a:p>
      </dsp:txBody>
      <dsp:txXfrm>
        <a:off x="-1594745" y="1996179"/>
        <a:ext cx="4928838" cy="936479"/>
      </dsp:txXfrm>
    </dsp:sp>
    <dsp:sp modelId="{2A0B2CD4-1609-4CCA-B499-48003B7F05B7}">
      <dsp:nvSpPr>
        <dsp:cNvPr id="0" name=""/>
        <dsp:cNvSpPr/>
      </dsp:nvSpPr>
      <dsp:spPr>
        <a:xfrm>
          <a:off x="1918792" y="288509"/>
          <a:ext cx="7938899" cy="9364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uk-UA" sz="1800" b="1" kern="1200" dirty="0"/>
            <a:t>вимоги до рівня освіти осіб, які можуть розпочати навчання за цією програмою</a:t>
          </a:r>
        </a:p>
      </dsp:txBody>
      <dsp:txXfrm>
        <a:off x="1918792" y="288509"/>
        <a:ext cx="7938899" cy="936479"/>
      </dsp:txXfrm>
    </dsp:sp>
    <dsp:sp modelId="{65C0E1B1-2383-42C5-86D2-32339ADE2D6C}">
      <dsp:nvSpPr>
        <dsp:cNvPr id="0" name=""/>
        <dsp:cNvSpPr/>
      </dsp:nvSpPr>
      <dsp:spPr>
        <a:xfrm>
          <a:off x="1952243" y="1410879"/>
          <a:ext cx="7898660" cy="9364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uk-UA" sz="1800" b="1" kern="1200" dirty="0"/>
            <a:t>перелік навчальних дисциплін і логічна послідовність їх вивчення</a:t>
          </a:r>
        </a:p>
      </dsp:txBody>
      <dsp:txXfrm>
        <a:off x="1952243" y="1410879"/>
        <a:ext cx="7898660" cy="936479"/>
      </dsp:txXfrm>
    </dsp:sp>
    <dsp:sp modelId="{CB7BFD57-17F9-4122-AABB-32883F28BD16}">
      <dsp:nvSpPr>
        <dsp:cNvPr id="0" name=""/>
        <dsp:cNvSpPr/>
      </dsp:nvSpPr>
      <dsp:spPr>
        <a:xfrm>
          <a:off x="1952243" y="2581478"/>
          <a:ext cx="7894268" cy="9364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uk-UA" sz="1800" b="1" kern="1200" dirty="0"/>
            <a:t>кількість кредитів ЄКТС, необхідних для виконання цієї програми</a:t>
          </a:r>
        </a:p>
      </dsp:txBody>
      <dsp:txXfrm>
        <a:off x="1952243" y="2581478"/>
        <a:ext cx="7894268" cy="936479"/>
      </dsp:txXfrm>
    </dsp:sp>
    <dsp:sp modelId="{97150848-4AD8-4CD8-B900-8ACB3F334075}">
      <dsp:nvSpPr>
        <dsp:cNvPr id="0" name=""/>
        <dsp:cNvSpPr/>
      </dsp:nvSpPr>
      <dsp:spPr>
        <a:xfrm>
          <a:off x="1952243" y="3752077"/>
          <a:ext cx="7849667" cy="9364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uk-UA" sz="1800" b="1" kern="1200" dirty="0"/>
            <a:t>очікувані результати навчання (компетентності), якими повинен оволодіти здобувач відповідного ступеня вищої освіти</a:t>
          </a:r>
        </a:p>
      </dsp:txBody>
      <dsp:txXfrm>
        <a:off x="1952243" y="3752077"/>
        <a:ext cx="7849667" cy="93647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F19546-CA6F-40B4-B1A5-DAC490237C2E}" type="datetimeFigureOut">
              <a:rPr lang="uk-UA" smtClean="0"/>
              <a:t>06.02.2020</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016B-93B7-4296-994B-6C385F365EC4}" type="slidenum">
              <a:rPr lang="uk-UA" smtClean="0"/>
              <a:t>‹#›</a:t>
            </a:fld>
            <a:endParaRPr lang="uk-UA"/>
          </a:p>
        </p:txBody>
      </p:sp>
    </p:spTree>
    <p:extLst>
      <p:ext uri="{BB962C8B-B14F-4D97-AF65-F5344CB8AC3E}">
        <p14:creationId xmlns:p14="http://schemas.microsoft.com/office/powerpoint/2010/main" val="4191212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a:ln/>
        </p:spPr>
      </p:sp>
      <p:sp>
        <p:nvSpPr>
          <p:cNvPr id="52227" name="Заметки 2"/>
          <p:cNvSpPr>
            <a:spLocks noGrp="1"/>
          </p:cNvSpPr>
          <p:nvPr>
            <p:ph type="body" idx="1"/>
          </p:nvPr>
        </p:nvSpPr>
        <p:spPr>
          <a:noFill/>
        </p:spPr>
        <p:txBody>
          <a:bodyPr/>
          <a:lstStyle/>
          <a:p>
            <a:r>
              <a:rPr lang="en-US" altLang="ru-RU">
                <a:latin typeface="Arial" charset="0"/>
                <a:cs typeface="Arial" charset="0"/>
              </a:rPr>
              <a:t>“</a:t>
            </a:r>
            <a:endParaRPr lang="ru-RU" altLang="ru-RU">
              <a:latin typeface="Arial" charset="0"/>
              <a:cs typeface="Arial" charset="0"/>
            </a:endParaRPr>
          </a:p>
        </p:txBody>
      </p:sp>
      <p:sp>
        <p:nvSpPr>
          <p:cNvPr id="52228" name="Номер слайда 3"/>
          <p:cNvSpPr txBox="1">
            <a:spLocks noGrp="1"/>
          </p:cNvSpPr>
          <p:nvPr/>
        </p:nvSpPr>
        <p:spPr bwMode="auto">
          <a:xfrm>
            <a:off x="5592763" y="6330950"/>
            <a:ext cx="42783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90" tIns="45795" rIns="91590" bIns="45795" anchor="b"/>
          <a:lstStyle>
            <a:lvl1pPr defTabSz="915988">
              <a:defRPr>
                <a:solidFill>
                  <a:schemeClr val="tx1"/>
                </a:solidFill>
                <a:latin typeface="Arial" charset="0"/>
                <a:cs typeface="Arial" charset="0"/>
              </a:defRPr>
            </a:lvl1pPr>
            <a:lvl2pPr marL="742950" indent="-285750" defTabSz="915988">
              <a:defRPr>
                <a:solidFill>
                  <a:schemeClr val="tx1"/>
                </a:solidFill>
                <a:latin typeface="Arial" charset="0"/>
                <a:cs typeface="Arial" charset="0"/>
              </a:defRPr>
            </a:lvl2pPr>
            <a:lvl3pPr marL="1143000" indent="-228600" defTabSz="915988">
              <a:defRPr>
                <a:solidFill>
                  <a:schemeClr val="tx1"/>
                </a:solidFill>
                <a:latin typeface="Arial" charset="0"/>
                <a:cs typeface="Arial" charset="0"/>
              </a:defRPr>
            </a:lvl3pPr>
            <a:lvl4pPr marL="1600200" indent="-228600" defTabSz="915988">
              <a:defRPr>
                <a:solidFill>
                  <a:schemeClr val="tx1"/>
                </a:solidFill>
                <a:latin typeface="Arial" charset="0"/>
                <a:cs typeface="Arial" charset="0"/>
              </a:defRPr>
            </a:lvl4pPr>
            <a:lvl5pPr marL="2057400" indent="-228600" defTabSz="915988">
              <a:defRPr>
                <a:solidFill>
                  <a:schemeClr val="tx1"/>
                </a:solidFill>
                <a:latin typeface="Arial" charset="0"/>
                <a:cs typeface="Arial" charset="0"/>
              </a:defRPr>
            </a:lvl5pPr>
            <a:lvl6pPr marL="2514600" indent="-228600" defTabSz="915988" eaLnBrk="0" fontAlgn="base" hangingPunct="0">
              <a:spcBef>
                <a:spcPct val="0"/>
              </a:spcBef>
              <a:spcAft>
                <a:spcPct val="0"/>
              </a:spcAft>
              <a:defRPr>
                <a:solidFill>
                  <a:schemeClr val="tx1"/>
                </a:solidFill>
                <a:latin typeface="Arial" charset="0"/>
                <a:cs typeface="Arial" charset="0"/>
              </a:defRPr>
            </a:lvl6pPr>
            <a:lvl7pPr marL="2971800" indent="-228600" defTabSz="915988" eaLnBrk="0" fontAlgn="base" hangingPunct="0">
              <a:spcBef>
                <a:spcPct val="0"/>
              </a:spcBef>
              <a:spcAft>
                <a:spcPct val="0"/>
              </a:spcAft>
              <a:defRPr>
                <a:solidFill>
                  <a:schemeClr val="tx1"/>
                </a:solidFill>
                <a:latin typeface="Arial" charset="0"/>
                <a:cs typeface="Arial" charset="0"/>
              </a:defRPr>
            </a:lvl7pPr>
            <a:lvl8pPr marL="3429000" indent="-228600" defTabSz="915988" eaLnBrk="0" fontAlgn="base" hangingPunct="0">
              <a:spcBef>
                <a:spcPct val="0"/>
              </a:spcBef>
              <a:spcAft>
                <a:spcPct val="0"/>
              </a:spcAft>
              <a:defRPr>
                <a:solidFill>
                  <a:schemeClr val="tx1"/>
                </a:solidFill>
                <a:latin typeface="Arial" charset="0"/>
                <a:cs typeface="Arial" charset="0"/>
              </a:defRPr>
            </a:lvl8pPr>
            <a:lvl9pPr marL="3886200" indent="-228600" defTabSz="915988" eaLnBrk="0" fontAlgn="base" hangingPunct="0">
              <a:spcBef>
                <a:spcPct val="0"/>
              </a:spcBef>
              <a:spcAft>
                <a:spcPct val="0"/>
              </a:spcAft>
              <a:defRPr>
                <a:solidFill>
                  <a:schemeClr val="tx1"/>
                </a:solidFill>
                <a:latin typeface="Arial" charset="0"/>
                <a:cs typeface="Arial" charset="0"/>
              </a:defRPr>
            </a:lvl9pPr>
          </a:lstStyle>
          <a:p>
            <a:pPr algn="r"/>
            <a:fld id="{519FD85F-46F6-454E-8B93-881252E73A25}" type="slidenum">
              <a:rPr lang="de-DE" altLang="ru-RU" sz="1200"/>
              <a:pPr algn="r"/>
              <a:t>10</a:t>
            </a:fld>
            <a:endParaRPr lang="de-DE" altLang="ru-RU"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раз слайда 1"/>
          <p:cNvSpPr>
            <a:spLocks noGrp="1" noRot="1" noChangeAspect="1" noTextEdit="1"/>
          </p:cNvSpPr>
          <p:nvPr>
            <p:ph type="sldImg"/>
          </p:nvPr>
        </p:nvSpPr>
        <p:spPr>
          <a:ln/>
        </p:spPr>
      </p:sp>
      <p:sp>
        <p:nvSpPr>
          <p:cNvPr id="53251" name="Заметки 2"/>
          <p:cNvSpPr>
            <a:spLocks noGrp="1"/>
          </p:cNvSpPr>
          <p:nvPr>
            <p:ph type="body" idx="1"/>
          </p:nvPr>
        </p:nvSpPr>
        <p:spPr>
          <a:noFill/>
        </p:spPr>
        <p:txBody>
          <a:bodyPr/>
          <a:lstStyle/>
          <a:p>
            <a:r>
              <a:rPr lang="en-US" altLang="ru-RU">
                <a:latin typeface="Arial" charset="0"/>
                <a:cs typeface="Arial" charset="0"/>
              </a:rPr>
              <a:t>“</a:t>
            </a:r>
            <a:endParaRPr lang="ru-RU" altLang="ru-RU">
              <a:latin typeface="Arial" charset="0"/>
              <a:cs typeface="Arial" charset="0"/>
            </a:endParaRPr>
          </a:p>
        </p:txBody>
      </p:sp>
      <p:sp>
        <p:nvSpPr>
          <p:cNvPr id="53252" name="Номер слайда 3"/>
          <p:cNvSpPr txBox="1">
            <a:spLocks noGrp="1"/>
          </p:cNvSpPr>
          <p:nvPr/>
        </p:nvSpPr>
        <p:spPr bwMode="auto">
          <a:xfrm>
            <a:off x="5592763" y="6330950"/>
            <a:ext cx="42783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90" tIns="45795" rIns="91590" bIns="45795" anchor="b"/>
          <a:lstStyle>
            <a:lvl1pPr defTabSz="915988">
              <a:defRPr>
                <a:solidFill>
                  <a:schemeClr val="tx1"/>
                </a:solidFill>
                <a:latin typeface="Arial" charset="0"/>
                <a:cs typeface="Arial" charset="0"/>
              </a:defRPr>
            </a:lvl1pPr>
            <a:lvl2pPr marL="742950" indent="-285750" defTabSz="915988">
              <a:defRPr>
                <a:solidFill>
                  <a:schemeClr val="tx1"/>
                </a:solidFill>
                <a:latin typeface="Arial" charset="0"/>
                <a:cs typeface="Arial" charset="0"/>
              </a:defRPr>
            </a:lvl2pPr>
            <a:lvl3pPr marL="1143000" indent="-228600" defTabSz="915988">
              <a:defRPr>
                <a:solidFill>
                  <a:schemeClr val="tx1"/>
                </a:solidFill>
                <a:latin typeface="Arial" charset="0"/>
                <a:cs typeface="Arial" charset="0"/>
              </a:defRPr>
            </a:lvl3pPr>
            <a:lvl4pPr marL="1600200" indent="-228600" defTabSz="915988">
              <a:defRPr>
                <a:solidFill>
                  <a:schemeClr val="tx1"/>
                </a:solidFill>
                <a:latin typeface="Arial" charset="0"/>
                <a:cs typeface="Arial" charset="0"/>
              </a:defRPr>
            </a:lvl4pPr>
            <a:lvl5pPr marL="2057400" indent="-228600" defTabSz="915988">
              <a:defRPr>
                <a:solidFill>
                  <a:schemeClr val="tx1"/>
                </a:solidFill>
                <a:latin typeface="Arial" charset="0"/>
                <a:cs typeface="Arial" charset="0"/>
              </a:defRPr>
            </a:lvl5pPr>
            <a:lvl6pPr marL="2514600" indent="-228600" defTabSz="915988" eaLnBrk="0" fontAlgn="base" hangingPunct="0">
              <a:spcBef>
                <a:spcPct val="0"/>
              </a:spcBef>
              <a:spcAft>
                <a:spcPct val="0"/>
              </a:spcAft>
              <a:defRPr>
                <a:solidFill>
                  <a:schemeClr val="tx1"/>
                </a:solidFill>
                <a:latin typeface="Arial" charset="0"/>
                <a:cs typeface="Arial" charset="0"/>
              </a:defRPr>
            </a:lvl6pPr>
            <a:lvl7pPr marL="2971800" indent="-228600" defTabSz="915988" eaLnBrk="0" fontAlgn="base" hangingPunct="0">
              <a:spcBef>
                <a:spcPct val="0"/>
              </a:spcBef>
              <a:spcAft>
                <a:spcPct val="0"/>
              </a:spcAft>
              <a:defRPr>
                <a:solidFill>
                  <a:schemeClr val="tx1"/>
                </a:solidFill>
                <a:latin typeface="Arial" charset="0"/>
                <a:cs typeface="Arial" charset="0"/>
              </a:defRPr>
            </a:lvl7pPr>
            <a:lvl8pPr marL="3429000" indent="-228600" defTabSz="915988" eaLnBrk="0" fontAlgn="base" hangingPunct="0">
              <a:spcBef>
                <a:spcPct val="0"/>
              </a:spcBef>
              <a:spcAft>
                <a:spcPct val="0"/>
              </a:spcAft>
              <a:defRPr>
                <a:solidFill>
                  <a:schemeClr val="tx1"/>
                </a:solidFill>
                <a:latin typeface="Arial" charset="0"/>
                <a:cs typeface="Arial" charset="0"/>
              </a:defRPr>
            </a:lvl8pPr>
            <a:lvl9pPr marL="3886200" indent="-228600" defTabSz="915988" eaLnBrk="0" fontAlgn="base" hangingPunct="0">
              <a:spcBef>
                <a:spcPct val="0"/>
              </a:spcBef>
              <a:spcAft>
                <a:spcPct val="0"/>
              </a:spcAft>
              <a:defRPr>
                <a:solidFill>
                  <a:schemeClr val="tx1"/>
                </a:solidFill>
                <a:latin typeface="Arial" charset="0"/>
                <a:cs typeface="Arial" charset="0"/>
              </a:defRPr>
            </a:lvl9pPr>
          </a:lstStyle>
          <a:p>
            <a:pPr algn="r"/>
            <a:fld id="{99093EF9-1E34-4E01-812F-B1EECD7252D2}" type="slidenum">
              <a:rPr lang="de-DE" altLang="ru-RU" sz="1200"/>
              <a:pPr algn="r"/>
              <a:t>11</a:t>
            </a:fld>
            <a:endParaRPr lang="de-DE" altLang="ru-RU"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C8DC016B-93B7-4296-994B-6C385F365EC4}" type="slidenum">
              <a:rPr lang="uk-UA" smtClean="0"/>
              <a:t>29</a:t>
            </a:fld>
            <a:endParaRPr lang="uk-UA"/>
          </a:p>
        </p:txBody>
      </p:sp>
    </p:spTree>
    <p:extLst>
      <p:ext uri="{BB962C8B-B14F-4D97-AF65-F5344CB8AC3E}">
        <p14:creationId xmlns:p14="http://schemas.microsoft.com/office/powerpoint/2010/main" val="65528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C8DC016B-93B7-4296-994B-6C385F365EC4}" type="slidenum">
              <a:rPr lang="uk-UA" smtClean="0"/>
              <a:t>32</a:t>
            </a:fld>
            <a:endParaRPr lang="uk-UA"/>
          </a:p>
        </p:txBody>
      </p:sp>
    </p:spTree>
    <p:extLst>
      <p:ext uri="{BB962C8B-B14F-4D97-AF65-F5344CB8AC3E}">
        <p14:creationId xmlns:p14="http://schemas.microsoft.com/office/powerpoint/2010/main" val="1150404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uk-UA"/>
              <a:t>Зразок заголовка</a:t>
            </a:r>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p:cNvSpPr>
            <a:spLocks noGrp="1"/>
          </p:cNvSpPr>
          <p:nvPr>
            <p:ph type="dt" sz="half" idx="10"/>
          </p:nvPr>
        </p:nvSpPr>
        <p:spPr/>
        <p:txBody>
          <a:bodyPr/>
          <a:lstStyle/>
          <a:p>
            <a:fld id="{7B0A1937-F97E-4FAC-82E2-C3C6621165D2}" type="datetimeFigureOut">
              <a:rPr lang="uk-UA" smtClean="0"/>
              <a:t>06.02.2020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40040A23-FECE-40B4-98F7-45F787CD765E}" type="slidenum">
              <a:rPr lang="uk-UA" smtClean="0"/>
              <a:t>‹#›</a:t>
            </a:fld>
            <a:endParaRPr lang="uk-UA"/>
          </a:p>
        </p:txBody>
      </p:sp>
    </p:spTree>
    <p:extLst>
      <p:ext uri="{BB962C8B-B14F-4D97-AF65-F5344CB8AC3E}">
        <p14:creationId xmlns:p14="http://schemas.microsoft.com/office/powerpoint/2010/main" val="2292434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7B0A1937-F97E-4FAC-82E2-C3C6621165D2}" type="datetimeFigureOut">
              <a:rPr lang="uk-UA" smtClean="0"/>
              <a:t>06.02.2020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40040A23-FECE-40B4-98F7-45F787CD765E}" type="slidenum">
              <a:rPr lang="uk-UA" smtClean="0"/>
              <a:t>‹#›</a:t>
            </a:fld>
            <a:endParaRPr lang="uk-UA"/>
          </a:p>
        </p:txBody>
      </p:sp>
    </p:spTree>
    <p:extLst>
      <p:ext uri="{BB962C8B-B14F-4D97-AF65-F5344CB8AC3E}">
        <p14:creationId xmlns:p14="http://schemas.microsoft.com/office/powerpoint/2010/main" val="366394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7B0A1937-F97E-4FAC-82E2-C3C6621165D2}" type="datetimeFigureOut">
              <a:rPr lang="uk-UA" smtClean="0"/>
              <a:t>06.02.2020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40040A23-FECE-40B4-98F7-45F787CD765E}" type="slidenum">
              <a:rPr lang="uk-UA" smtClean="0"/>
              <a:t>‹#›</a:t>
            </a:fld>
            <a:endParaRPr lang="uk-UA"/>
          </a:p>
        </p:txBody>
      </p:sp>
    </p:spTree>
    <p:extLst>
      <p:ext uri="{BB962C8B-B14F-4D97-AF65-F5344CB8AC3E}">
        <p14:creationId xmlns:p14="http://schemas.microsoft.com/office/powerpoint/2010/main" val="1937322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7B0A1937-F97E-4FAC-82E2-C3C6621165D2}" type="datetimeFigureOut">
              <a:rPr lang="uk-UA" smtClean="0"/>
              <a:t>06.02.2020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40040A23-FECE-40B4-98F7-45F787CD765E}" type="slidenum">
              <a:rPr lang="uk-UA" smtClean="0"/>
              <a:t>‹#›</a:t>
            </a:fld>
            <a:endParaRPr lang="uk-UA"/>
          </a:p>
        </p:txBody>
      </p:sp>
    </p:spTree>
    <p:extLst>
      <p:ext uri="{BB962C8B-B14F-4D97-AF65-F5344CB8AC3E}">
        <p14:creationId xmlns:p14="http://schemas.microsoft.com/office/powerpoint/2010/main" val="4022575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4" name="Місце для дати 3"/>
          <p:cNvSpPr>
            <a:spLocks noGrp="1"/>
          </p:cNvSpPr>
          <p:nvPr>
            <p:ph type="dt" sz="half" idx="10"/>
          </p:nvPr>
        </p:nvSpPr>
        <p:spPr/>
        <p:txBody>
          <a:bodyPr/>
          <a:lstStyle/>
          <a:p>
            <a:fld id="{7B0A1937-F97E-4FAC-82E2-C3C6621165D2}" type="datetimeFigureOut">
              <a:rPr lang="uk-UA" smtClean="0"/>
              <a:t>06.02.2020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40040A23-FECE-40B4-98F7-45F787CD765E}" type="slidenum">
              <a:rPr lang="uk-UA" smtClean="0"/>
              <a:t>‹#›</a:t>
            </a:fld>
            <a:endParaRPr lang="uk-UA"/>
          </a:p>
        </p:txBody>
      </p:sp>
    </p:spTree>
    <p:extLst>
      <p:ext uri="{BB962C8B-B14F-4D97-AF65-F5344CB8AC3E}">
        <p14:creationId xmlns:p14="http://schemas.microsoft.com/office/powerpoint/2010/main" val="842616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7B0A1937-F97E-4FAC-82E2-C3C6621165D2}" type="datetimeFigureOut">
              <a:rPr lang="uk-UA" smtClean="0"/>
              <a:t>06.02.2020</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40040A23-FECE-40B4-98F7-45F787CD765E}" type="slidenum">
              <a:rPr lang="uk-UA" smtClean="0"/>
              <a:t>‹#›</a:t>
            </a:fld>
            <a:endParaRPr lang="uk-UA"/>
          </a:p>
        </p:txBody>
      </p:sp>
    </p:spTree>
    <p:extLst>
      <p:ext uri="{BB962C8B-B14F-4D97-AF65-F5344CB8AC3E}">
        <p14:creationId xmlns:p14="http://schemas.microsoft.com/office/powerpoint/2010/main" val="1639916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7B0A1937-F97E-4FAC-82E2-C3C6621165D2}" type="datetimeFigureOut">
              <a:rPr lang="uk-UA" smtClean="0"/>
              <a:t>06.02.2020</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40040A23-FECE-40B4-98F7-45F787CD765E}" type="slidenum">
              <a:rPr lang="uk-UA" smtClean="0"/>
              <a:t>‹#›</a:t>
            </a:fld>
            <a:endParaRPr lang="uk-UA"/>
          </a:p>
        </p:txBody>
      </p:sp>
    </p:spTree>
    <p:extLst>
      <p:ext uri="{BB962C8B-B14F-4D97-AF65-F5344CB8AC3E}">
        <p14:creationId xmlns:p14="http://schemas.microsoft.com/office/powerpoint/2010/main" val="2578560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7B0A1937-F97E-4FAC-82E2-C3C6621165D2}" type="datetimeFigureOut">
              <a:rPr lang="uk-UA" smtClean="0"/>
              <a:t>06.02.2020</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40040A23-FECE-40B4-98F7-45F787CD765E}" type="slidenum">
              <a:rPr lang="uk-UA" smtClean="0"/>
              <a:t>‹#›</a:t>
            </a:fld>
            <a:endParaRPr lang="uk-UA"/>
          </a:p>
        </p:txBody>
      </p:sp>
    </p:spTree>
    <p:extLst>
      <p:ext uri="{BB962C8B-B14F-4D97-AF65-F5344CB8AC3E}">
        <p14:creationId xmlns:p14="http://schemas.microsoft.com/office/powerpoint/2010/main" val="1271974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7B0A1937-F97E-4FAC-82E2-C3C6621165D2}" type="datetimeFigureOut">
              <a:rPr lang="uk-UA" smtClean="0"/>
              <a:t>06.02.2020</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40040A23-FECE-40B4-98F7-45F787CD765E}" type="slidenum">
              <a:rPr lang="uk-UA" smtClean="0"/>
              <a:t>‹#›</a:t>
            </a:fld>
            <a:endParaRPr lang="uk-UA"/>
          </a:p>
        </p:txBody>
      </p:sp>
    </p:spTree>
    <p:extLst>
      <p:ext uri="{BB962C8B-B14F-4D97-AF65-F5344CB8AC3E}">
        <p14:creationId xmlns:p14="http://schemas.microsoft.com/office/powerpoint/2010/main" val="1273274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7B0A1937-F97E-4FAC-82E2-C3C6621165D2}" type="datetimeFigureOut">
              <a:rPr lang="uk-UA" smtClean="0"/>
              <a:t>06.02.2020</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40040A23-FECE-40B4-98F7-45F787CD765E}" type="slidenum">
              <a:rPr lang="uk-UA" smtClean="0"/>
              <a:t>‹#›</a:t>
            </a:fld>
            <a:endParaRPr lang="uk-UA"/>
          </a:p>
        </p:txBody>
      </p:sp>
    </p:spTree>
    <p:extLst>
      <p:ext uri="{BB962C8B-B14F-4D97-AF65-F5344CB8AC3E}">
        <p14:creationId xmlns:p14="http://schemas.microsoft.com/office/powerpoint/2010/main" val="1707778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7B0A1937-F97E-4FAC-82E2-C3C6621165D2}" type="datetimeFigureOut">
              <a:rPr lang="uk-UA" smtClean="0"/>
              <a:t>06.02.2020</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40040A23-FECE-40B4-98F7-45F787CD765E}" type="slidenum">
              <a:rPr lang="uk-UA" smtClean="0"/>
              <a:t>‹#›</a:t>
            </a:fld>
            <a:endParaRPr lang="uk-UA"/>
          </a:p>
        </p:txBody>
      </p:sp>
    </p:spTree>
    <p:extLst>
      <p:ext uri="{BB962C8B-B14F-4D97-AF65-F5344CB8AC3E}">
        <p14:creationId xmlns:p14="http://schemas.microsoft.com/office/powerpoint/2010/main" val="2206607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0A1937-F97E-4FAC-82E2-C3C6621165D2}" type="datetimeFigureOut">
              <a:rPr lang="uk-UA" smtClean="0"/>
              <a:t>06.02.2020</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040A23-FECE-40B4-98F7-45F787CD765E}" type="slidenum">
              <a:rPr lang="uk-UA" smtClean="0"/>
              <a:t>‹#›</a:t>
            </a:fld>
            <a:endParaRPr lang="uk-UA"/>
          </a:p>
        </p:txBody>
      </p:sp>
    </p:spTree>
    <p:extLst>
      <p:ext uri="{BB962C8B-B14F-4D97-AF65-F5344CB8AC3E}">
        <p14:creationId xmlns:p14="http://schemas.microsoft.com/office/powerpoint/2010/main" val="201147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7.jpeg"/></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image" Target="../media/image38.png"/></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9.png"/><Relationship Id="rId4" Type="http://schemas.openxmlformats.org/officeDocument/2006/relationships/oleObject" Target="../embeddings/oleObject2.bin"/></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6793" y="1900989"/>
            <a:ext cx="10047248" cy="1447994"/>
          </a:xfrm>
        </p:spPr>
        <p:style>
          <a:lnRef idx="2">
            <a:schemeClr val="accent1"/>
          </a:lnRef>
          <a:fillRef idx="1">
            <a:schemeClr val="lt1"/>
          </a:fillRef>
          <a:effectRef idx="0">
            <a:schemeClr val="accent1"/>
          </a:effectRef>
          <a:fontRef idx="minor">
            <a:schemeClr val="dk1"/>
          </a:fontRef>
        </p:style>
        <p:txBody>
          <a:bodyPr>
            <a:noAutofit/>
          </a:bodyPr>
          <a:lstStyle/>
          <a:p>
            <a:r>
              <a:rPr lang="uk-UA" sz="4000" b="1" dirty="0">
                <a:solidFill>
                  <a:srgbClr val="0070C0"/>
                </a:solidFill>
                <a:latin typeface="Arial" panose="020B0604020202020204" pitchFamily="34" charset="0"/>
                <a:cs typeface="Arial" panose="020B0604020202020204" pitchFamily="34" charset="0"/>
              </a:rPr>
              <a:t>Про запровадження Закону </a:t>
            </a:r>
            <a:br>
              <a:rPr lang="uk-UA" sz="4000" b="1" dirty="0">
                <a:solidFill>
                  <a:srgbClr val="0070C0"/>
                </a:solidFill>
                <a:latin typeface="Arial" panose="020B0604020202020204" pitchFamily="34" charset="0"/>
                <a:cs typeface="Arial" panose="020B0604020202020204" pitchFamily="34" charset="0"/>
              </a:rPr>
            </a:br>
            <a:r>
              <a:rPr lang="uk-UA" sz="4000" b="1" dirty="0">
                <a:solidFill>
                  <a:srgbClr val="0070C0"/>
                </a:solidFill>
                <a:latin typeface="Arial" panose="020B0604020202020204" pitchFamily="34" charset="0"/>
                <a:cs typeface="Arial" panose="020B0604020202020204" pitchFamily="34" charset="0"/>
              </a:rPr>
              <a:t>«Про вищу освіту» у НУБіП України </a:t>
            </a:r>
            <a:br>
              <a:rPr lang="uk-UA" sz="4000" b="1" dirty="0">
                <a:solidFill>
                  <a:srgbClr val="0070C0"/>
                </a:solidFill>
                <a:latin typeface="Arial" panose="020B0604020202020204" pitchFamily="34" charset="0"/>
                <a:cs typeface="Arial" panose="020B0604020202020204" pitchFamily="34" charset="0"/>
              </a:rPr>
            </a:br>
            <a:r>
              <a:rPr lang="uk-UA" sz="4000" b="1" dirty="0">
                <a:solidFill>
                  <a:srgbClr val="0070C0"/>
                </a:solidFill>
                <a:latin typeface="Arial" panose="020B0604020202020204" pitchFamily="34" charset="0"/>
                <a:cs typeface="Arial" panose="020B0604020202020204" pitchFamily="34" charset="0"/>
              </a:rPr>
              <a:t>та змістові складові освітніх програм</a:t>
            </a:r>
          </a:p>
        </p:txBody>
      </p:sp>
      <p:sp>
        <p:nvSpPr>
          <p:cNvPr id="3" name="Підзаголовок 2"/>
          <p:cNvSpPr>
            <a:spLocks noGrp="1"/>
          </p:cNvSpPr>
          <p:nvPr>
            <p:ph type="subTitle" idx="1"/>
          </p:nvPr>
        </p:nvSpPr>
        <p:spPr>
          <a:xfrm>
            <a:off x="3624147" y="4393774"/>
            <a:ext cx="7649736" cy="802694"/>
          </a:xfrm>
          <a:ln>
            <a:solidFill>
              <a:schemeClr val="accent1"/>
            </a:solidFill>
          </a:ln>
        </p:spPr>
        <p:txBody>
          <a:bodyPr>
            <a:noAutofit/>
          </a:bodyPr>
          <a:lstStyle/>
          <a:p>
            <a:pPr algn="r"/>
            <a:r>
              <a:rPr lang="uk-UA" b="1" dirty="0">
                <a:solidFill>
                  <a:srgbClr val="002060"/>
                </a:solidFill>
                <a:latin typeface="Arial" panose="020B0604020202020204" pitchFamily="34" charset="0"/>
                <a:cs typeface="Arial" panose="020B0604020202020204" pitchFamily="34" charset="0"/>
              </a:rPr>
              <a:t>Начальник навчального відділу </a:t>
            </a:r>
          </a:p>
          <a:p>
            <a:pPr algn="r"/>
            <a:r>
              <a:rPr lang="uk-UA" b="1" dirty="0">
                <a:solidFill>
                  <a:srgbClr val="002060"/>
                </a:solidFill>
                <a:latin typeface="Arial" panose="020B0604020202020204" pitchFamily="34" charset="0"/>
                <a:cs typeface="Arial" panose="020B0604020202020204" pitchFamily="34" charset="0"/>
              </a:rPr>
              <a:t>Оксана </a:t>
            </a:r>
            <a:r>
              <a:rPr lang="uk-UA" b="1" dirty="0" err="1">
                <a:solidFill>
                  <a:srgbClr val="002060"/>
                </a:solidFill>
                <a:latin typeface="Arial" panose="020B0604020202020204" pitchFamily="34" charset="0"/>
                <a:cs typeface="Arial" panose="020B0604020202020204" pitchFamily="34" charset="0"/>
              </a:rPr>
              <a:t>Зазимко</a:t>
            </a:r>
            <a:r>
              <a:rPr lang="uk-UA" b="1" dirty="0">
                <a:solidFill>
                  <a:srgbClr val="002060"/>
                </a:solidFill>
                <a:latin typeface="Arial" panose="020B0604020202020204" pitchFamily="34" charset="0"/>
                <a:cs typeface="Arial" panose="020B0604020202020204" pitchFamily="34" charset="0"/>
              </a:rPr>
              <a:t> </a:t>
            </a:r>
          </a:p>
        </p:txBody>
      </p:sp>
      <p:pic>
        <p:nvPicPr>
          <p:cNvPr id="2050" name="Picture 2" descr="nubip-logo-gerb"/>
          <p:cNvPicPr>
            <a:picLocks noChangeAspect="1" noChangeArrowheads="1"/>
          </p:cNvPicPr>
          <p:nvPr/>
        </p:nvPicPr>
        <p:blipFill>
          <a:blip r:embed="rId2">
            <a:extLst>
              <a:ext uri="{28A0092B-C50C-407E-A947-70E740481C1C}">
                <a14:useLocalDpi xmlns:a14="http://schemas.microsoft.com/office/drawing/2010/main" val="0"/>
              </a:ext>
            </a:extLst>
          </a:blip>
          <a:srcRect r="78058"/>
          <a:stretch>
            <a:fillRect/>
          </a:stretch>
        </p:blipFill>
        <p:spPr bwMode="auto">
          <a:xfrm>
            <a:off x="221331" y="132347"/>
            <a:ext cx="1799973" cy="176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391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idx="4294967295"/>
          </p:nvPr>
        </p:nvSpPr>
        <p:spPr>
          <a:xfrm>
            <a:off x="1542594" y="314141"/>
            <a:ext cx="10466356" cy="857788"/>
          </a:xfrm>
        </p:spPr>
        <p:txBody>
          <a:bodyPr lIns="35937" rIns="35937" rtlCol="0">
            <a:normAutofit/>
          </a:bodyPr>
          <a:lstStyle/>
          <a:p>
            <a:pPr marL="606425" indent="-606425" algn="ctr" fontAlgn="auto">
              <a:lnSpc>
                <a:spcPct val="85000"/>
              </a:lnSpc>
              <a:spcAft>
                <a:spcPts val="0"/>
              </a:spcAft>
              <a:defRPr/>
            </a:pPr>
            <a:r>
              <a:rPr lang="uk-UA" sz="2900" b="1" dirty="0">
                <a:solidFill>
                  <a:srgbClr val="0070C0"/>
                </a:solidFill>
                <a:latin typeface="Arial Black" pitchFamily="34" charset="0"/>
                <a:cs typeface="Times New Roman" pitchFamily="18" charset="0"/>
              </a:rPr>
              <a:t>Рівні та ступені вищої освіти</a:t>
            </a:r>
            <a:br>
              <a:rPr lang="uk-UA" sz="2900" b="1" dirty="0">
                <a:solidFill>
                  <a:srgbClr val="0070C0"/>
                </a:solidFill>
                <a:latin typeface="Arial Black" pitchFamily="34" charset="0"/>
                <a:cs typeface="Times New Roman" pitchFamily="18" charset="0"/>
              </a:rPr>
            </a:br>
            <a:r>
              <a:rPr lang="uk-UA" sz="2900" b="1" dirty="0">
                <a:solidFill>
                  <a:srgbClr val="0070C0"/>
                </a:solidFill>
                <a:latin typeface="Arial Black" pitchFamily="34" charset="0"/>
                <a:cs typeface="Times New Roman" pitchFamily="18" charset="0"/>
              </a:rPr>
              <a:t> (стаття 5 Закону України «Про вищу освіту»)</a:t>
            </a:r>
            <a:endParaRPr lang="ru-RU" sz="2900" b="1" dirty="0">
              <a:solidFill>
                <a:srgbClr val="0070C0"/>
              </a:solidFill>
              <a:latin typeface="Arial Black" pitchFamily="34" charset="0"/>
              <a:cs typeface="Times New Roman" pitchFamily="18" charset="0"/>
            </a:endParaRPr>
          </a:p>
        </p:txBody>
      </p:sp>
      <p:sp>
        <p:nvSpPr>
          <p:cNvPr id="110595" name="Rectangle 3"/>
          <p:cNvSpPr>
            <a:spLocks noGrp="1" noChangeArrowheads="1"/>
          </p:cNvSpPr>
          <p:nvPr>
            <p:ph type="subTitle" idx="4294967295"/>
          </p:nvPr>
        </p:nvSpPr>
        <p:spPr>
          <a:xfrm>
            <a:off x="1035051" y="1428751"/>
            <a:ext cx="10864181" cy="4862513"/>
          </a:xfrm>
        </p:spPr>
        <p:txBody>
          <a:bodyPr rtlCol="0">
            <a:normAutofit/>
          </a:bodyPr>
          <a:lstStyle/>
          <a:p>
            <a:pPr marL="0" indent="0" eaLnBrk="1" hangingPunct="1">
              <a:buFontTx/>
              <a:buNone/>
              <a:tabLst>
                <a:tab pos="622888" algn="l"/>
              </a:tabLst>
              <a:defRPr/>
            </a:pPr>
            <a:r>
              <a:rPr lang="uk-UA" sz="2400" b="1" i="1" dirty="0">
                <a:cs typeface="Arial" charset="0"/>
              </a:rPr>
              <a:t>Підготовка фахівців з вищою освітою </a:t>
            </a:r>
            <a:r>
              <a:rPr lang="uk-UA" sz="2400" dirty="0">
                <a:cs typeface="Arial" charset="0"/>
              </a:rPr>
              <a:t>здійснюється  за </a:t>
            </a:r>
            <a:r>
              <a:rPr lang="uk-UA" sz="2400" b="1" dirty="0">
                <a:solidFill>
                  <a:srgbClr val="FF0000"/>
                </a:solidFill>
                <a:cs typeface="Arial" charset="0"/>
              </a:rPr>
              <a:t>такими рівнями вищої освіти:</a:t>
            </a:r>
          </a:p>
          <a:p>
            <a:pPr marL="0" indent="0" eaLnBrk="1" hangingPunct="1">
              <a:spcBef>
                <a:spcPct val="0"/>
              </a:spcBef>
              <a:spcAft>
                <a:spcPct val="40000"/>
              </a:spcAft>
              <a:buFontTx/>
              <a:buNone/>
              <a:tabLst>
                <a:tab pos="622888" algn="l"/>
              </a:tabLst>
              <a:defRPr/>
            </a:pPr>
            <a:endParaRPr lang="en-US" sz="2400" b="1" dirty="0">
              <a:solidFill>
                <a:srgbClr val="FF0000"/>
              </a:solidFill>
              <a:effectLst>
                <a:outerShdw blurRad="38100" dist="38100" dir="2700000" algn="tl">
                  <a:srgbClr val="C0C0C0"/>
                </a:outerShdw>
              </a:effectLst>
            </a:endParaRPr>
          </a:p>
          <a:p>
            <a:pPr marL="0" indent="0" eaLnBrk="1" hangingPunct="1">
              <a:spcBef>
                <a:spcPct val="0"/>
              </a:spcBef>
              <a:spcAft>
                <a:spcPct val="40000"/>
              </a:spcAft>
              <a:buFontTx/>
              <a:buNone/>
              <a:tabLst>
                <a:tab pos="622888" algn="l"/>
              </a:tabLst>
              <a:defRPr/>
            </a:pPr>
            <a:r>
              <a:rPr lang="uk-UA" sz="2400" b="1" dirty="0">
                <a:solidFill>
                  <a:srgbClr val="FF0000"/>
                </a:solidFill>
                <a:effectLst>
                  <a:outerShdw blurRad="38100" dist="38100" dir="2700000" algn="tl">
                    <a:srgbClr val="C0C0C0"/>
                  </a:outerShdw>
                </a:effectLst>
              </a:rPr>
              <a:t>Рівень вищої освіти        	Ступінь 	         	Рівень НРК</a:t>
            </a:r>
          </a:p>
          <a:p>
            <a:pPr marL="0" indent="0" eaLnBrk="1" hangingPunct="1">
              <a:spcBef>
                <a:spcPct val="0"/>
              </a:spcBef>
              <a:spcAft>
                <a:spcPct val="40000"/>
              </a:spcAft>
              <a:buFontTx/>
              <a:buNone/>
              <a:tabLst>
                <a:tab pos="622888" algn="l"/>
              </a:tabLst>
              <a:defRPr/>
            </a:pPr>
            <a:r>
              <a:rPr lang="uk-UA" sz="2400" b="1" dirty="0">
                <a:solidFill>
                  <a:srgbClr val="FF0000"/>
                </a:solidFill>
                <a:effectLst>
                  <a:outerShdw blurRad="38100" dist="38100" dir="2700000" algn="tl">
                    <a:srgbClr val="C0C0C0"/>
                  </a:outerShdw>
                </a:effectLst>
              </a:rPr>
              <a:t>                                           			 (Національна рамка кваліфікацій)</a:t>
            </a:r>
          </a:p>
          <a:p>
            <a:pPr marL="0" indent="0" eaLnBrk="1" hangingPunct="1">
              <a:buFontTx/>
              <a:buNone/>
              <a:tabLst>
                <a:tab pos="622888" algn="l"/>
              </a:tabLst>
              <a:defRPr/>
            </a:pPr>
            <a:r>
              <a:rPr lang="uk-UA" sz="2400" dirty="0">
                <a:solidFill>
                  <a:schemeClr val="accent2"/>
                </a:solidFill>
                <a:effectLst>
                  <a:outerShdw blurRad="38100" dist="38100" dir="2700000" algn="tl">
                    <a:srgbClr val="C0C0C0"/>
                  </a:outerShdw>
                </a:effectLst>
              </a:rPr>
              <a:t>     </a:t>
            </a:r>
            <a:r>
              <a:rPr lang="uk-UA" sz="2400" dirty="0">
                <a:solidFill>
                  <a:srgbClr val="FF0000"/>
                </a:solidFill>
                <a:effectLst>
                  <a:outerShdw blurRad="38100" dist="38100" dir="2700000" algn="tl">
                    <a:srgbClr val="C0C0C0"/>
                  </a:outerShdw>
                </a:effectLst>
              </a:rPr>
              <a:t>Початковий </a:t>
            </a:r>
            <a:r>
              <a:rPr lang="uk-UA" sz="1600" dirty="0">
                <a:solidFill>
                  <a:srgbClr val="FF0000"/>
                </a:solidFill>
                <a:effectLst>
                  <a:outerShdw blurRad="38100" dist="38100" dir="2700000" algn="tl">
                    <a:srgbClr val="C0C0C0"/>
                  </a:outerShdw>
                </a:effectLst>
              </a:rPr>
              <a:t>(короткий цикл) 	</a:t>
            </a:r>
            <a:r>
              <a:rPr lang="uk-UA" sz="2400" dirty="0">
                <a:solidFill>
                  <a:srgbClr val="FF0000"/>
                </a:solidFill>
                <a:effectLst>
                  <a:outerShdw blurRad="38100" dist="38100" dir="2700000" algn="tl">
                    <a:srgbClr val="C0C0C0"/>
                  </a:outerShdw>
                </a:effectLst>
              </a:rPr>
              <a:t>Молодший бакалавр   </a:t>
            </a:r>
            <a:r>
              <a:rPr lang="en-US" sz="2400" dirty="0">
                <a:solidFill>
                  <a:srgbClr val="FF0000"/>
                </a:solidFill>
                <a:effectLst>
                  <a:outerShdw blurRad="38100" dist="38100" dir="2700000" algn="tl">
                    <a:srgbClr val="C0C0C0"/>
                  </a:outerShdw>
                </a:effectLst>
              </a:rPr>
              <a:t> </a:t>
            </a:r>
            <a:r>
              <a:rPr lang="uk-UA" sz="2400" dirty="0">
                <a:solidFill>
                  <a:srgbClr val="FF0000"/>
                </a:solidFill>
                <a:effectLst>
                  <a:outerShdw blurRad="38100" dist="38100" dir="2700000" algn="tl">
                    <a:srgbClr val="C0C0C0"/>
                  </a:outerShdw>
                </a:effectLst>
              </a:rPr>
              <a:t>   	 6</a:t>
            </a:r>
            <a:r>
              <a:rPr lang="uk-UA" sz="2400" dirty="0">
                <a:effectLst>
                  <a:outerShdw blurRad="38100" dist="38100" dir="2700000" algn="tl">
                    <a:srgbClr val="C0C0C0"/>
                  </a:outerShdw>
                </a:effectLst>
              </a:rPr>
              <a:t>	</a:t>
            </a:r>
          </a:p>
          <a:p>
            <a:pPr marL="0" indent="0" eaLnBrk="1" hangingPunct="1">
              <a:buFontTx/>
              <a:buNone/>
              <a:tabLst>
                <a:tab pos="622888" algn="l"/>
              </a:tabLst>
              <a:defRPr/>
            </a:pPr>
            <a:r>
              <a:rPr lang="uk-UA" sz="2400" dirty="0">
                <a:effectLst>
                  <a:outerShdw blurRad="38100" dist="38100" dir="2700000" algn="tl">
                    <a:srgbClr val="C0C0C0"/>
                  </a:outerShdw>
                </a:effectLst>
              </a:rPr>
              <a:t>     Перший			Бакалавр	               	 7</a:t>
            </a:r>
          </a:p>
          <a:p>
            <a:pPr marL="0" indent="0" eaLnBrk="1" hangingPunct="1">
              <a:buFontTx/>
              <a:buNone/>
              <a:tabLst>
                <a:tab pos="622888" algn="l"/>
              </a:tabLst>
              <a:defRPr/>
            </a:pPr>
            <a:r>
              <a:rPr lang="uk-UA" sz="2400" dirty="0">
                <a:effectLst>
                  <a:outerShdw blurRad="38100" dist="38100" dir="2700000" algn="tl">
                    <a:srgbClr val="C0C0C0"/>
                  </a:outerShdw>
                </a:effectLst>
              </a:rPr>
              <a:t>     Другий 		        	 Магістр	                    	</a:t>
            </a:r>
            <a:r>
              <a:rPr lang="en-US" sz="2400" dirty="0">
                <a:effectLst>
                  <a:outerShdw blurRad="38100" dist="38100" dir="2700000" algn="tl">
                    <a:srgbClr val="C0C0C0"/>
                  </a:outerShdw>
                </a:effectLst>
              </a:rPr>
              <a:t> </a:t>
            </a:r>
            <a:r>
              <a:rPr lang="uk-UA" sz="2400" dirty="0">
                <a:effectLst>
                  <a:outerShdw blurRad="38100" dist="38100" dir="2700000" algn="tl">
                    <a:srgbClr val="C0C0C0"/>
                  </a:outerShdw>
                </a:effectLst>
              </a:rPr>
              <a:t>8</a:t>
            </a:r>
          </a:p>
          <a:p>
            <a:pPr marL="0" indent="0" eaLnBrk="1" hangingPunct="1">
              <a:buFontTx/>
              <a:buNone/>
              <a:tabLst>
                <a:tab pos="622888" algn="l"/>
              </a:tabLst>
              <a:defRPr/>
            </a:pPr>
            <a:r>
              <a:rPr lang="uk-UA" sz="2400" dirty="0">
                <a:effectLst>
                  <a:outerShdw blurRad="38100" dist="38100" dir="2700000" algn="tl">
                    <a:srgbClr val="C0C0C0"/>
                  </a:outerShdw>
                </a:effectLst>
              </a:rPr>
              <a:t>     </a:t>
            </a:r>
            <a:r>
              <a:rPr lang="uk-UA" sz="2400" dirty="0">
                <a:solidFill>
                  <a:srgbClr val="FF0000"/>
                </a:solidFill>
                <a:effectLst>
                  <a:outerShdw blurRad="38100" dist="38100" dir="2700000" algn="tl">
                    <a:srgbClr val="C0C0C0"/>
                  </a:outerShdw>
                </a:effectLst>
              </a:rPr>
              <a:t>Третій		         Доктор філософії	       	  9</a:t>
            </a:r>
          </a:p>
          <a:p>
            <a:pPr marL="0" indent="0" eaLnBrk="1" hangingPunct="1">
              <a:buFontTx/>
              <a:buNone/>
              <a:tabLst>
                <a:tab pos="622888" algn="l"/>
              </a:tabLst>
              <a:defRPr/>
            </a:pPr>
            <a:r>
              <a:rPr lang="uk-UA" sz="2400" dirty="0">
                <a:solidFill>
                  <a:srgbClr val="FF0000"/>
                </a:solidFill>
                <a:effectLst>
                  <a:outerShdw blurRad="38100" dist="38100" dir="2700000" algn="tl">
                    <a:srgbClr val="C0C0C0"/>
                  </a:outerShdw>
                </a:effectLst>
              </a:rPr>
              <a:t>     Науковий              		 Доктор наук	                   	 10</a:t>
            </a:r>
            <a:endParaRPr lang="uk-UA" sz="2400" dirty="0">
              <a:solidFill>
                <a:srgbClr val="FF0000"/>
              </a:solidFill>
            </a:endParaRPr>
          </a:p>
        </p:txBody>
      </p:sp>
      <p:pic>
        <p:nvPicPr>
          <p:cNvPr id="16388" name="Рисунок 5"/>
          <p:cNvPicPr>
            <a:picLocks noChangeAspect="1"/>
          </p:cNvPicPr>
          <p:nvPr/>
        </p:nvPicPr>
        <p:blipFill>
          <a:blip r:embed="rId3">
            <a:extLst>
              <a:ext uri="{28A0092B-C50C-407E-A947-70E740481C1C}">
                <a14:useLocalDpi xmlns:a14="http://schemas.microsoft.com/office/drawing/2010/main" val="0"/>
              </a:ext>
            </a:extLst>
          </a:blip>
          <a:srcRect t="15462"/>
          <a:stretch>
            <a:fillRect/>
          </a:stretch>
        </p:blipFill>
        <p:spPr bwMode="auto">
          <a:xfrm>
            <a:off x="1" y="0"/>
            <a:ext cx="1657351"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905269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idx="4294967295"/>
          </p:nvPr>
        </p:nvSpPr>
        <p:spPr>
          <a:xfrm>
            <a:off x="1856317" y="304800"/>
            <a:ext cx="10335683" cy="793750"/>
          </a:xfrm>
        </p:spPr>
        <p:txBody>
          <a:bodyPr/>
          <a:lstStyle/>
          <a:p>
            <a:pPr marL="606425" indent="-606425" eaLnBrk="1" hangingPunct="1">
              <a:lnSpc>
                <a:spcPct val="85000"/>
              </a:lnSpc>
            </a:pPr>
            <a:r>
              <a:rPr lang="uk-UA" altLang="ru-RU" sz="2900" b="1" dirty="0">
                <a:solidFill>
                  <a:srgbClr val="0070C0"/>
                </a:solidFill>
                <a:latin typeface="Arial Black" pitchFamily="34" charset="0"/>
                <a:cs typeface="Times New Roman" pitchFamily="18" charset="0"/>
              </a:rPr>
              <a:t>Національна рамка кваліфікацій  України</a:t>
            </a:r>
            <a:r>
              <a:rPr lang="uk-UA" altLang="ru-RU" sz="2200" b="1" dirty="0">
                <a:solidFill>
                  <a:srgbClr val="0070C0"/>
                </a:solidFill>
                <a:cs typeface="Times New Roman" pitchFamily="18" charset="0"/>
              </a:rPr>
              <a:t> </a:t>
            </a:r>
            <a:endParaRPr lang="en-US" altLang="ru-RU" sz="2200" b="1" dirty="0">
              <a:solidFill>
                <a:srgbClr val="0070C0"/>
              </a:solidFill>
              <a:cs typeface="Times New Roman" pitchFamily="18" charset="0"/>
            </a:endParaRPr>
          </a:p>
        </p:txBody>
      </p:sp>
      <p:sp>
        <p:nvSpPr>
          <p:cNvPr id="5123" name="Rectangle 3"/>
          <p:cNvSpPr>
            <a:spLocks noGrp="1" noChangeArrowheads="1"/>
          </p:cNvSpPr>
          <p:nvPr>
            <p:ph type="subTitle" idx="4294967295"/>
          </p:nvPr>
        </p:nvSpPr>
        <p:spPr>
          <a:xfrm>
            <a:off x="1155032" y="1306734"/>
            <a:ext cx="10904622" cy="4413250"/>
          </a:xfrm>
        </p:spPr>
        <p:txBody>
          <a:bodyPr rtlCol="0">
            <a:noAutofit/>
          </a:bodyPr>
          <a:lstStyle/>
          <a:p>
            <a:pPr marL="456397" indent="-456397" defTabSz="686719" eaLnBrk="1" fontAlgn="auto" hangingPunct="1">
              <a:spcBef>
                <a:spcPct val="0"/>
              </a:spcBef>
              <a:spcAft>
                <a:spcPts val="0"/>
              </a:spcAft>
              <a:buFontTx/>
              <a:buNone/>
              <a:defRPr/>
            </a:pPr>
            <a:r>
              <a:rPr lang="uk-UA" sz="2000" b="1" dirty="0">
                <a:latin typeface="Arial" charset="0"/>
              </a:rPr>
              <a:t>Постанова</a:t>
            </a:r>
            <a:r>
              <a:rPr lang="uk-UA" sz="2400" dirty="0"/>
              <a:t> Кабінету Міністрів України від 23.11.2011 р. № 1341</a:t>
            </a:r>
          </a:p>
          <a:p>
            <a:pPr marL="456397" indent="-456397" defTabSz="686719" eaLnBrk="1" fontAlgn="auto" hangingPunct="1">
              <a:spcBef>
                <a:spcPct val="0"/>
              </a:spcBef>
              <a:spcAft>
                <a:spcPts val="0"/>
              </a:spcAft>
              <a:buFontTx/>
              <a:buNone/>
              <a:defRPr/>
            </a:pPr>
            <a:r>
              <a:rPr lang="uk-UA" sz="2400" dirty="0">
                <a:solidFill>
                  <a:srgbClr val="3366FF"/>
                </a:solidFill>
              </a:rPr>
              <a:t>   </a:t>
            </a:r>
            <a:r>
              <a:rPr lang="en-US" sz="2400" dirty="0">
                <a:solidFill>
                  <a:srgbClr val="3366FF"/>
                </a:solidFill>
              </a:rPr>
              <a:t> </a:t>
            </a:r>
            <a:r>
              <a:rPr lang="uk-UA" sz="2400" dirty="0">
                <a:solidFill>
                  <a:srgbClr val="0000FF"/>
                </a:solidFill>
              </a:rPr>
              <a:t>“Про затвердження Національної рамки кваліфікацій”</a:t>
            </a:r>
          </a:p>
          <a:p>
            <a:pPr marL="456397" indent="-456397" defTabSz="686719" eaLnBrk="1" fontAlgn="auto" hangingPunct="1">
              <a:spcBef>
                <a:spcPct val="0"/>
              </a:spcBef>
              <a:spcAft>
                <a:spcPts val="0"/>
              </a:spcAft>
              <a:buFontTx/>
              <a:buNone/>
              <a:defRPr/>
            </a:pPr>
            <a:endParaRPr lang="uk-UA" sz="2400" dirty="0">
              <a:solidFill>
                <a:srgbClr val="FF0000"/>
              </a:solidFill>
              <a:cs typeface="Times New Roman" panose="02020603050405020304" pitchFamily="18" charset="0"/>
            </a:endParaRPr>
          </a:p>
          <a:p>
            <a:pPr marL="456397" indent="-456397" defTabSz="686719" eaLnBrk="1" fontAlgn="auto" hangingPunct="1">
              <a:spcBef>
                <a:spcPct val="0"/>
              </a:spcBef>
              <a:spcAft>
                <a:spcPct val="40000"/>
              </a:spcAft>
              <a:buFontTx/>
              <a:buNone/>
              <a:defRPr/>
            </a:pPr>
            <a:r>
              <a:rPr lang="uk-UA" sz="2400" b="1" dirty="0">
                <a:solidFill>
                  <a:srgbClr val="FF0000"/>
                </a:solidFill>
                <a:cs typeface="Times New Roman" panose="02020603050405020304" pitchFamily="18" charset="0"/>
              </a:rPr>
              <a:t>Визначено  11 </a:t>
            </a:r>
            <a:r>
              <a:rPr lang="uk-UA" sz="2400" b="1" dirty="0">
                <a:solidFill>
                  <a:srgbClr val="FF0000"/>
                </a:solidFill>
              </a:rPr>
              <a:t>кваліфікаційних рівнів</a:t>
            </a:r>
          </a:p>
          <a:p>
            <a:pPr marL="456397" indent="-456397" defTabSz="686719" eaLnBrk="1" fontAlgn="auto" hangingPunct="1">
              <a:spcBef>
                <a:spcPct val="0"/>
              </a:spcBef>
              <a:spcAft>
                <a:spcPct val="40000"/>
              </a:spcAft>
              <a:buFontTx/>
              <a:buNone/>
              <a:defRPr/>
            </a:pPr>
            <a:endParaRPr lang="uk-UA" sz="2400" dirty="0">
              <a:cs typeface="Times New Roman" panose="02020603050405020304" pitchFamily="18" charset="0"/>
            </a:endParaRPr>
          </a:p>
          <a:p>
            <a:pPr marL="456397" indent="-456397" defTabSz="686719" eaLnBrk="1" fontAlgn="auto" hangingPunct="1">
              <a:spcBef>
                <a:spcPct val="0"/>
              </a:spcBef>
              <a:spcAft>
                <a:spcPts val="0"/>
              </a:spcAft>
              <a:buFontTx/>
              <a:buNone/>
              <a:defRPr/>
            </a:pPr>
            <a:r>
              <a:rPr lang="uk-UA" sz="2400" b="1" i="1" dirty="0">
                <a:cs typeface="Times New Roman" panose="02020603050405020304" pitchFamily="18" charset="0"/>
              </a:rPr>
              <a:t>▪ </a:t>
            </a:r>
            <a:r>
              <a:rPr lang="uk-UA" sz="2400" b="1" dirty="0"/>
              <a:t>Система </a:t>
            </a:r>
            <a:r>
              <a:rPr lang="uk-UA" sz="2400" b="1" dirty="0" err="1"/>
              <a:t>компетентностей</a:t>
            </a:r>
            <a:r>
              <a:rPr lang="uk-UA" sz="2400" b="1" dirty="0">
                <a:cs typeface="Times New Roman" panose="02020603050405020304" pitchFamily="18" charset="0"/>
              </a:rPr>
              <a:t>:</a:t>
            </a:r>
          </a:p>
          <a:p>
            <a:pPr marL="456397" indent="-456397" defTabSz="686719" eaLnBrk="1" fontAlgn="auto" hangingPunct="1">
              <a:spcBef>
                <a:spcPct val="0"/>
              </a:spcBef>
              <a:spcAft>
                <a:spcPts val="0"/>
              </a:spcAft>
              <a:buFontTx/>
              <a:buNone/>
              <a:defRPr/>
            </a:pPr>
            <a:r>
              <a:rPr lang="uk-UA" sz="2400" b="1" dirty="0"/>
              <a:t>	</a:t>
            </a:r>
            <a:r>
              <a:rPr lang="uk-UA" sz="2400" dirty="0"/>
              <a:t>Знання</a:t>
            </a:r>
          </a:p>
          <a:p>
            <a:pPr marL="456397" indent="-456397" defTabSz="686719" eaLnBrk="1" fontAlgn="auto" hangingPunct="1">
              <a:spcBef>
                <a:spcPct val="0"/>
              </a:spcBef>
              <a:spcAft>
                <a:spcPts val="0"/>
              </a:spcAft>
              <a:buFontTx/>
              <a:buNone/>
              <a:defRPr/>
            </a:pPr>
            <a:r>
              <a:rPr lang="uk-UA" sz="2400" dirty="0"/>
              <a:t>	Уміння (когнітивні та практичні) </a:t>
            </a:r>
            <a:r>
              <a:rPr lang="uk-UA" sz="2400" dirty="0">
                <a:cs typeface="Times New Roman" panose="02020603050405020304" pitchFamily="18" charset="0"/>
              </a:rPr>
              <a:t> </a:t>
            </a:r>
          </a:p>
          <a:p>
            <a:pPr marL="456397" indent="-456397" defTabSz="686719" eaLnBrk="1" fontAlgn="auto" hangingPunct="1">
              <a:spcBef>
                <a:spcPct val="0"/>
              </a:spcBef>
              <a:spcAft>
                <a:spcPts val="0"/>
              </a:spcAft>
              <a:buFontTx/>
              <a:buNone/>
              <a:defRPr/>
            </a:pPr>
            <a:r>
              <a:rPr lang="uk-UA" sz="2400" dirty="0"/>
              <a:t>	Комунікація</a:t>
            </a:r>
            <a:r>
              <a:rPr lang="uk-UA" sz="2400" dirty="0">
                <a:cs typeface="Times New Roman" panose="02020603050405020304" pitchFamily="18" charset="0"/>
              </a:rPr>
              <a:t> </a:t>
            </a:r>
          </a:p>
          <a:p>
            <a:pPr marL="456397" indent="-456397" defTabSz="686719" eaLnBrk="1" fontAlgn="auto" hangingPunct="1">
              <a:spcBef>
                <a:spcPct val="0"/>
              </a:spcBef>
              <a:spcAft>
                <a:spcPts val="0"/>
              </a:spcAft>
              <a:buFontTx/>
              <a:buNone/>
              <a:defRPr/>
            </a:pPr>
            <a:r>
              <a:rPr lang="uk-UA" sz="2400" dirty="0"/>
              <a:t>	Автономність і відповідальність</a:t>
            </a:r>
            <a:r>
              <a:rPr lang="uk-UA" sz="2400" b="1" dirty="0"/>
              <a:t> </a:t>
            </a:r>
            <a:r>
              <a:rPr lang="uk-UA" sz="2400" b="1" dirty="0">
                <a:cs typeface="Times New Roman" panose="02020603050405020304" pitchFamily="18" charset="0"/>
              </a:rPr>
              <a:t>	</a:t>
            </a:r>
          </a:p>
          <a:p>
            <a:pPr marL="456397" indent="-456397" defTabSz="686719" eaLnBrk="1" fontAlgn="auto" hangingPunct="1">
              <a:lnSpc>
                <a:spcPct val="75000"/>
              </a:lnSpc>
              <a:spcBef>
                <a:spcPct val="0"/>
              </a:spcBef>
              <a:spcAft>
                <a:spcPts val="0"/>
              </a:spcAft>
              <a:buFontTx/>
              <a:buNone/>
              <a:defRPr/>
            </a:pPr>
            <a:r>
              <a:rPr lang="uk-UA" sz="2400" dirty="0">
                <a:cs typeface="Times New Roman" panose="02020603050405020304" pitchFamily="18" charset="0"/>
              </a:rPr>
              <a:t>   +</a:t>
            </a:r>
          </a:p>
          <a:p>
            <a:pPr marL="456397" indent="-456397" defTabSz="686719" eaLnBrk="1" fontAlgn="auto" hangingPunct="1">
              <a:spcBef>
                <a:spcPct val="0"/>
              </a:spcBef>
              <a:spcAft>
                <a:spcPts val="0"/>
              </a:spcAft>
              <a:buFontTx/>
              <a:buNone/>
              <a:defRPr/>
            </a:pPr>
            <a:r>
              <a:rPr lang="uk-UA" sz="2400" dirty="0">
                <a:cs typeface="Times New Roman" panose="02020603050405020304" pitchFamily="18" charset="0"/>
              </a:rPr>
              <a:t> </a:t>
            </a:r>
            <a:r>
              <a:rPr lang="en-US" sz="2400" dirty="0">
                <a:cs typeface="Times New Roman" panose="02020603050405020304" pitchFamily="18" charset="0"/>
              </a:rPr>
              <a:t>     </a:t>
            </a:r>
            <a:r>
              <a:rPr lang="uk-UA" sz="2400" dirty="0"/>
              <a:t>Узагальнений опис рівня</a:t>
            </a:r>
          </a:p>
          <a:p>
            <a:pPr marL="456397" indent="-456397" defTabSz="686719" eaLnBrk="1" fontAlgn="auto" hangingPunct="1">
              <a:spcBef>
                <a:spcPct val="0"/>
              </a:spcBef>
              <a:spcAft>
                <a:spcPts val="0"/>
              </a:spcAft>
              <a:buFontTx/>
              <a:buNone/>
              <a:defRPr/>
            </a:pPr>
            <a:r>
              <a:rPr lang="uk-UA" sz="2400" dirty="0"/>
              <a:t>      (інтегральна компетентність)</a:t>
            </a:r>
          </a:p>
        </p:txBody>
      </p:sp>
      <p:sp>
        <p:nvSpPr>
          <p:cNvPr id="9224" name="AutoShape 8"/>
          <p:cNvSpPr>
            <a:spLocks noChangeArrowheads="1"/>
          </p:cNvSpPr>
          <p:nvPr/>
        </p:nvSpPr>
        <p:spPr bwMode="auto">
          <a:xfrm>
            <a:off x="9925051" y="3068638"/>
            <a:ext cx="254000" cy="2303462"/>
          </a:xfrm>
          <a:prstGeom prst="upArrow">
            <a:avLst>
              <a:gd name="adj1" fmla="val 50000"/>
              <a:gd name="adj2" fmla="val 393707"/>
            </a:avLst>
          </a:prstGeom>
          <a:solidFill>
            <a:srgbClr val="CC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2400"/>
          </a:p>
        </p:txBody>
      </p:sp>
      <p:sp>
        <p:nvSpPr>
          <p:cNvPr id="9225" name="Text Box 9"/>
          <p:cNvSpPr txBox="1">
            <a:spLocks noChangeArrowheads="1"/>
          </p:cNvSpPr>
          <p:nvPr/>
        </p:nvSpPr>
        <p:spPr bwMode="auto">
          <a:xfrm>
            <a:off x="8940801" y="3143250"/>
            <a:ext cx="673100" cy="257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479" tIns="41239" rIns="82479" bIns="41239">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0"/>
              </a:spcBef>
              <a:buFontTx/>
              <a:buNone/>
            </a:pPr>
            <a:r>
              <a:rPr lang="uk-UA" altLang="ru-RU" sz="2000" b="1" dirty="0">
                <a:solidFill>
                  <a:srgbClr val="8844CC"/>
                </a:solidFill>
              </a:rPr>
              <a:t>10</a:t>
            </a:r>
          </a:p>
          <a:p>
            <a:pPr eaLnBrk="1" hangingPunct="1">
              <a:lnSpc>
                <a:spcPct val="90000"/>
              </a:lnSpc>
              <a:spcBef>
                <a:spcPct val="0"/>
              </a:spcBef>
              <a:buFontTx/>
              <a:buNone/>
            </a:pPr>
            <a:r>
              <a:rPr lang="uk-UA" altLang="ru-RU" sz="2000" b="1" dirty="0">
                <a:solidFill>
                  <a:srgbClr val="8844CC"/>
                </a:solidFill>
              </a:rPr>
              <a:t>9</a:t>
            </a:r>
          </a:p>
          <a:p>
            <a:pPr eaLnBrk="1" hangingPunct="1">
              <a:lnSpc>
                <a:spcPct val="90000"/>
              </a:lnSpc>
              <a:spcBef>
                <a:spcPct val="0"/>
              </a:spcBef>
              <a:buFontTx/>
              <a:buNone/>
            </a:pPr>
            <a:r>
              <a:rPr lang="uk-UA" altLang="ru-RU" sz="2000" b="1" dirty="0">
                <a:solidFill>
                  <a:srgbClr val="8844CC"/>
                </a:solidFill>
              </a:rPr>
              <a:t>8</a:t>
            </a:r>
          </a:p>
          <a:p>
            <a:pPr eaLnBrk="1" hangingPunct="1">
              <a:lnSpc>
                <a:spcPct val="90000"/>
              </a:lnSpc>
              <a:spcBef>
                <a:spcPct val="0"/>
              </a:spcBef>
              <a:buFontTx/>
              <a:buNone/>
            </a:pPr>
            <a:r>
              <a:rPr lang="uk-UA" altLang="ru-RU" sz="2000" b="1" dirty="0">
                <a:solidFill>
                  <a:srgbClr val="8844CC"/>
                </a:solidFill>
              </a:rPr>
              <a:t>7</a:t>
            </a:r>
          </a:p>
          <a:p>
            <a:pPr eaLnBrk="1" hangingPunct="1">
              <a:lnSpc>
                <a:spcPct val="90000"/>
              </a:lnSpc>
              <a:spcBef>
                <a:spcPct val="0"/>
              </a:spcBef>
              <a:buFontTx/>
              <a:buNone/>
            </a:pPr>
            <a:r>
              <a:rPr lang="uk-UA" altLang="ru-RU" sz="2000" b="1" dirty="0">
                <a:solidFill>
                  <a:srgbClr val="8844CC"/>
                </a:solidFill>
                <a:latin typeface="Times New Roman" pitchFamily="18" charset="0"/>
              </a:rPr>
              <a:t>•</a:t>
            </a:r>
            <a:endParaRPr lang="uk-UA" altLang="ru-RU" sz="2000" b="1" dirty="0">
              <a:solidFill>
                <a:srgbClr val="8844CC"/>
              </a:solidFill>
              <a:latin typeface="Verdana" pitchFamily="34" charset="0"/>
            </a:endParaRPr>
          </a:p>
          <a:p>
            <a:pPr eaLnBrk="1" hangingPunct="1">
              <a:lnSpc>
                <a:spcPct val="90000"/>
              </a:lnSpc>
              <a:spcBef>
                <a:spcPct val="0"/>
              </a:spcBef>
              <a:buFontTx/>
              <a:buNone/>
            </a:pPr>
            <a:r>
              <a:rPr lang="uk-UA" altLang="ru-RU" sz="2000" b="1" dirty="0">
                <a:solidFill>
                  <a:srgbClr val="8844CC"/>
                </a:solidFill>
                <a:latin typeface="Times New Roman" pitchFamily="18" charset="0"/>
              </a:rPr>
              <a:t>•</a:t>
            </a:r>
            <a:endParaRPr lang="uk-UA" altLang="ru-RU" sz="2000" b="1" dirty="0">
              <a:solidFill>
                <a:srgbClr val="8844CC"/>
              </a:solidFill>
              <a:latin typeface="Verdana" pitchFamily="34" charset="0"/>
            </a:endParaRPr>
          </a:p>
          <a:p>
            <a:pPr eaLnBrk="1" hangingPunct="1">
              <a:lnSpc>
                <a:spcPct val="90000"/>
              </a:lnSpc>
              <a:spcBef>
                <a:spcPct val="0"/>
              </a:spcBef>
              <a:buFontTx/>
              <a:buNone/>
            </a:pPr>
            <a:r>
              <a:rPr lang="uk-UA" altLang="ru-RU" sz="2000" b="1" dirty="0">
                <a:solidFill>
                  <a:srgbClr val="8844CC"/>
                </a:solidFill>
                <a:latin typeface="Times New Roman" pitchFamily="18" charset="0"/>
              </a:rPr>
              <a:t>•</a:t>
            </a:r>
            <a:endParaRPr lang="uk-UA" altLang="ru-RU" sz="2000" b="1" dirty="0">
              <a:solidFill>
                <a:srgbClr val="8844CC"/>
              </a:solidFill>
              <a:latin typeface="Verdana" pitchFamily="34" charset="0"/>
            </a:endParaRPr>
          </a:p>
          <a:p>
            <a:pPr eaLnBrk="1" hangingPunct="1">
              <a:lnSpc>
                <a:spcPct val="90000"/>
              </a:lnSpc>
              <a:spcBef>
                <a:spcPct val="0"/>
              </a:spcBef>
              <a:buFontTx/>
              <a:buNone/>
            </a:pPr>
            <a:r>
              <a:rPr lang="uk-UA" altLang="ru-RU" sz="2000" b="1" dirty="0">
                <a:solidFill>
                  <a:srgbClr val="8844CC"/>
                </a:solidFill>
                <a:latin typeface="Verdana" pitchFamily="34" charset="0"/>
              </a:rPr>
              <a:t>1</a:t>
            </a:r>
          </a:p>
          <a:p>
            <a:pPr eaLnBrk="1" hangingPunct="1">
              <a:lnSpc>
                <a:spcPct val="90000"/>
              </a:lnSpc>
              <a:spcBef>
                <a:spcPct val="0"/>
              </a:spcBef>
              <a:buFontTx/>
              <a:buNone/>
            </a:pPr>
            <a:r>
              <a:rPr lang="uk-UA" altLang="ru-RU" sz="2000" b="1" dirty="0">
                <a:solidFill>
                  <a:srgbClr val="8844CC"/>
                </a:solidFill>
                <a:latin typeface="Verdana" pitchFamily="34" charset="0"/>
              </a:rPr>
              <a:t>0</a:t>
            </a:r>
            <a:endParaRPr lang="uk-UA" altLang="ru-RU" sz="2000" b="1" dirty="0">
              <a:solidFill>
                <a:srgbClr val="8844CC"/>
              </a:solidFill>
            </a:endParaRPr>
          </a:p>
        </p:txBody>
      </p:sp>
      <p:sp>
        <p:nvSpPr>
          <p:cNvPr id="9229" name="Text Box 13"/>
          <p:cNvSpPr txBox="1">
            <a:spLocks noChangeArrowheads="1"/>
          </p:cNvSpPr>
          <p:nvPr/>
        </p:nvSpPr>
        <p:spPr bwMode="auto">
          <a:xfrm>
            <a:off x="7843309" y="5719984"/>
            <a:ext cx="3541184"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79" tIns="41239" rIns="82479" bIns="41239">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uk-UA" altLang="ru-RU" sz="2400" dirty="0"/>
              <a:t>   </a:t>
            </a:r>
            <a:r>
              <a:rPr lang="uk-UA" altLang="ru-RU" sz="2000" b="1" dirty="0">
                <a:solidFill>
                  <a:srgbClr val="0000FF"/>
                </a:solidFill>
              </a:rPr>
              <a:t>рівні / складність</a:t>
            </a:r>
            <a:r>
              <a:rPr lang="uk-UA" altLang="ru-RU" sz="2400" dirty="0">
                <a:solidFill>
                  <a:srgbClr val="0000FF"/>
                </a:solidFill>
              </a:rPr>
              <a:t>  </a:t>
            </a:r>
            <a:endParaRPr lang="ru-RU" altLang="ru-RU" sz="2400" dirty="0">
              <a:solidFill>
                <a:srgbClr val="0000FF"/>
              </a:solidFill>
            </a:endParaRPr>
          </a:p>
        </p:txBody>
      </p:sp>
      <p:pic>
        <p:nvPicPr>
          <p:cNvPr id="17415" name="Рисунок 5"/>
          <p:cNvPicPr>
            <a:picLocks noChangeAspect="1"/>
          </p:cNvPicPr>
          <p:nvPr/>
        </p:nvPicPr>
        <p:blipFill>
          <a:blip r:embed="rId3">
            <a:extLst>
              <a:ext uri="{28A0092B-C50C-407E-A947-70E740481C1C}">
                <a14:useLocalDpi xmlns:a14="http://schemas.microsoft.com/office/drawing/2010/main" val="0"/>
              </a:ext>
            </a:extLst>
          </a:blip>
          <a:srcRect t="15462"/>
          <a:stretch>
            <a:fillRect/>
          </a:stretch>
        </p:blipFill>
        <p:spPr bwMode="auto">
          <a:xfrm>
            <a:off x="1" y="0"/>
            <a:ext cx="1657351"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942909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25"/>
                                        </p:tgtEl>
                                        <p:attrNameLst>
                                          <p:attrName>style.visibility</p:attrName>
                                        </p:attrNameLst>
                                      </p:cBhvr>
                                      <p:to>
                                        <p:strVal val="visible"/>
                                      </p:to>
                                    </p:set>
                                    <p:animEffect transition="in" filter="wipe(down)">
                                      <p:cBhvr>
                                        <p:cTn id="7" dur="500"/>
                                        <p:tgtEl>
                                          <p:spTgt spid="922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224"/>
                                        </p:tgtEl>
                                        <p:attrNameLst>
                                          <p:attrName>style.visibility</p:attrName>
                                        </p:attrNameLst>
                                      </p:cBhvr>
                                      <p:to>
                                        <p:strVal val="visible"/>
                                      </p:to>
                                    </p:set>
                                    <p:animEffect transition="in" filter="wipe(down)">
                                      <p:cBhvr>
                                        <p:cTn id="10" dur="500"/>
                                        <p:tgtEl>
                                          <p:spTgt spid="922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229"/>
                                        </p:tgtEl>
                                        <p:attrNameLst>
                                          <p:attrName>style.visibility</p:attrName>
                                        </p:attrNameLst>
                                      </p:cBhvr>
                                      <p:to>
                                        <p:strVal val="visible"/>
                                      </p:to>
                                    </p:set>
                                    <p:animEffect transition="in" filter="wipe(down)">
                                      <p:cBhvr>
                                        <p:cTn id="13" dur="1000"/>
                                        <p:tgtEl>
                                          <p:spTgt spid="9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9225" grpId="0"/>
      <p:bldP spid="92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рямоугольник 4"/>
          <p:cNvSpPr>
            <a:spLocks noChangeArrowheads="1"/>
          </p:cNvSpPr>
          <p:nvPr/>
        </p:nvSpPr>
        <p:spPr bwMode="auto">
          <a:xfrm>
            <a:off x="1046747" y="1152525"/>
            <a:ext cx="11151604" cy="834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a:spcBef>
                <a:spcPct val="20000"/>
              </a:spcBef>
              <a:buChar char="•"/>
              <a:tabLst>
                <a:tab pos="622300" algn="l"/>
              </a:tabLst>
              <a:defRPr sz="3200">
                <a:solidFill>
                  <a:schemeClr val="tx1"/>
                </a:solidFill>
                <a:latin typeface="Arial" charset="0"/>
              </a:defRPr>
            </a:lvl1pPr>
            <a:lvl2pPr marL="742950" indent="-285750">
              <a:spcBef>
                <a:spcPct val="20000"/>
              </a:spcBef>
              <a:buChar char="–"/>
              <a:tabLst>
                <a:tab pos="622300" algn="l"/>
              </a:tabLst>
              <a:defRPr sz="2800">
                <a:solidFill>
                  <a:schemeClr val="tx1"/>
                </a:solidFill>
                <a:latin typeface="Arial" charset="0"/>
              </a:defRPr>
            </a:lvl2pPr>
            <a:lvl3pPr marL="1143000" indent="-228600">
              <a:spcBef>
                <a:spcPct val="20000"/>
              </a:spcBef>
              <a:buChar char="•"/>
              <a:tabLst>
                <a:tab pos="622300" algn="l"/>
              </a:tabLst>
              <a:defRPr sz="2400">
                <a:solidFill>
                  <a:schemeClr val="tx1"/>
                </a:solidFill>
                <a:latin typeface="Arial" charset="0"/>
              </a:defRPr>
            </a:lvl3pPr>
            <a:lvl4pPr marL="1600200" indent="-228600">
              <a:spcBef>
                <a:spcPct val="20000"/>
              </a:spcBef>
              <a:buChar char="–"/>
              <a:tabLst>
                <a:tab pos="622300" algn="l"/>
              </a:tabLst>
              <a:defRPr sz="2000">
                <a:solidFill>
                  <a:schemeClr val="tx1"/>
                </a:solidFill>
                <a:latin typeface="Arial" charset="0"/>
              </a:defRPr>
            </a:lvl4pPr>
            <a:lvl5pPr marL="2057400" indent="-228600">
              <a:spcBef>
                <a:spcPct val="20000"/>
              </a:spcBef>
              <a:buChar char="»"/>
              <a:tabLst>
                <a:tab pos="622300" algn="l"/>
              </a:tabLst>
              <a:defRPr sz="2000">
                <a:solidFill>
                  <a:schemeClr val="tx1"/>
                </a:solidFill>
                <a:latin typeface="Arial" charset="0"/>
              </a:defRPr>
            </a:lvl5pPr>
            <a:lvl6pPr marL="2514600" indent="-228600" eaLnBrk="0" fontAlgn="base" hangingPunct="0">
              <a:spcBef>
                <a:spcPct val="20000"/>
              </a:spcBef>
              <a:spcAft>
                <a:spcPct val="0"/>
              </a:spcAft>
              <a:buChar char="»"/>
              <a:tabLst>
                <a:tab pos="622300" algn="l"/>
              </a:tabLst>
              <a:defRPr sz="2000">
                <a:solidFill>
                  <a:schemeClr val="tx1"/>
                </a:solidFill>
                <a:latin typeface="Arial" charset="0"/>
              </a:defRPr>
            </a:lvl6pPr>
            <a:lvl7pPr marL="2971800" indent="-228600" eaLnBrk="0" fontAlgn="base" hangingPunct="0">
              <a:spcBef>
                <a:spcPct val="20000"/>
              </a:spcBef>
              <a:spcAft>
                <a:spcPct val="0"/>
              </a:spcAft>
              <a:buChar char="»"/>
              <a:tabLst>
                <a:tab pos="622300" algn="l"/>
              </a:tabLst>
              <a:defRPr sz="2000">
                <a:solidFill>
                  <a:schemeClr val="tx1"/>
                </a:solidFill>
                <a:latin typeface="Arial" charset="0"/>
              </a:defRPr>
            </a:lvl7pPr>
            <a:lvl8pPr marL="3429000" indent="-228600" eaLnBrk="0" fontAlgn="base" hangingPunct="0">
              <a:spcBef>
                <a:spcPct val="20000"/>
              </a:spcBef>
              <a:spcAft>
                <a:spcPct val="0"/>
              </a:spcAft>
              <a:buChar char="»"/>
              <a:tabLst>
                <a:tab pos="622300" algn="l"/>
              </a:tabLst>
              <a:defRPr sz="2000">
                <a:solidFill>
                  <a:schemeClr val="tx1"/>
                </a:solidFill>
                <a:latin typeface="Arial" charset="0"/>
              </a:defRPr>
            </a:lvl8pPr>
            <a:lvl9pPr marL="3886200" indent="-228600" eaLnBrk="0" fontAlgn="base" hangingPunct="0">
              <a:spcBef>
                <a:spcPct val="20000"/>
              </a:spcBef>
              <a:spcAft>
                <a:spcPct val="0"/>
              </a:spcAft>
              <a:buChar char="»"/>
              <a:tabLst>
                <a:tab pos="622300" algn="l"/>
              </a:tabLst>
              <a:defRPr sz="2000">
                <a:solidFill>
                  <a:schemeClr val="tx1"/>
                </a:solidFill>
                <a:latin typeface="Arial" charset="0"/>
              </a:defRPr>
            </a:lvl9pPr>
          </a:lstStyle>
          <a:p>
            <a:pPr>
              <a:spcBef>
                <a:spcPct val="0"/>
              </a:spcBef>
              <a:buFontTx/>
              <a:buNone/>
            </a:pPr>
            <a:r>
              <a:rPr lang="en-US" altLang="ru-RU" sz="1800" b="1" i="1" dirty="0"/>
              <a:t>   </a:t>
            </a:r>
            <a:r>
              <a:rPr lang="en-US" altLang="ru-RU" sz="2000" b="1" i="1" dirty="0"/>
              <a:t>   </a:t>
            </a:r>
            <a:r>
              <a:rPr lang="uk-UA" altLang="ru-RU" sz="2000" b="1" i="1" dirty="0"/>
              <a:t>Здобуття вищої освіти за кожним  рівнем вищої освіти  передбачає успішне  виконання  відповідної освітньої програми, що є підставою для  присудження  відповідного </a:t>
            </a:r>
            <a:r>
              <a:rPr lang="uk-UA" altLang="ru-RU" sz="2000" b="1" i="1" dirty="0">
                <a:solidFill>
                  <a:srgbClr val="FF0000"/>
                </a:solidFill>
              </a:rPr>
              <a:t>ступеня вищої освіти </a:t>
            </a:r>
            <a:r>
              <a:rPr lang="uk-UA" altLang="ru-RU" sz="2000" b="1" dirty="0">
                <a:solidFill>
                  <a:srgbClr val="FF0000"/>
                </a:solidFill>
              </a:rPr>
              <a:t>:</a:t>
            </a:r>
          </a:p>
          <a:p>
            <a:pPr>
              <a:spcBef>
                <a:spcPct val="0"/>
              </a:spcBef>
              <a:buFontTx/>
              <a:buNone/>
            </a:pPr>
            <a:endParaRPr lang="uk-UA" altLang="ru-RU" sz="2000" b="1" dirty="0"/>
          </a:p>
          <a:p>
            <a:pPr>
              <a:spcBef>
                <a:spcPct val="0"/>
              </a:spcBef>
              <a:buFontTx/>
              <a:buAutoNum type="arabicPeriod"/>
            </a:pPr>
            <a:r>
              <a:rPr lang="uk-UA" altLang="ru-RU" sz="2000" b="1" dirty="0"/>
              <a:t>Молодший бакалавр        		90 - 120 ЄКТС 		1,5 - 2 роки</a:t>
            </a:r>
          </a:p>
          <a:p>
            <a:pPr>
              <a:spcBef>
                <a:spcPct val="0"/>
              </a:spcBef>
              <a:buFontTx/>
              <a:buAutoNum type="arabicPeriod"/>
            </a:pPr>
            <a:r>
              <a:rPr lang="uk-UA" altLang="ru-RU" sz="2000" b="1" dirty="0"/>
              <a:t>Бакалавр		       		180- 240 ЄКТС 		3  -   4 роки</a:t>
            </a:r>
          </a:p>
          <a:p>
            <a:pPr>
              <a:spcBef>
                <a:spcPct val="0"/>
              </a:spcBef>
              <a:buFontTx/>
              <a:buAutoNum type="arabicPeriod"/>
            </a:pPr>
            <a:r>
              <a:rPr lang="uk-UA" altLang="ru-RU" sz="2000" b="1" dirty="0"/>
              <a:t>Магістр		</a:t>
            </a:r>
          </a:p>
          <a:p>
            <a:pPr>
              <a:spcBef>
                <a:spcPct val="0"/>
              </a:spcBef>
              <a:buFontTx/>
              <a:buNone/>
            </a:pPr>
            <a:r>
              <a:rPr lang="uk-UA" altLang="ru-RU" sz="2000" b="1" dirty="0"/>
              <a:t> 	- освітньо-професійна 		90 ЄКТС 		 1,5 роки</a:t>
            </a:r>
          </a:p>
          <a:p>
            <a:pPr>
              <a:spcBef>
                <a:spcPct val="0"/>
              </a:spcBef>
              <a:buFontTx/>
              <a:buNone/>
            </a:pPr>
            <a:r>
              <a:rPr lang="uk-UA" altLang="ru-RU" sz="2000" b="1" dirty="0"/>
              <a:t> 	- </a:t>
            </a:r>
            <a:r>
              <a:rPr lang="uk-UA" altLang="ru-RU" sz="2000" b="1" dirty="0" err="1"/>
              <a:t>освітньо</a:t>
            </a:r>
            <a:r>
              <a:rPr lang="uk-UA" altLang="ru-RU" sz="2000" b="1" dirty="0"/>
              <a:t>-наукова 		120 ЄКТС	 	2 роки</a:t>
            </a:r>
          </a:p>
          <a:p>
            <a:pPr>
              <a:spcBef>
                <a:spcPct val="0"/>
              </a:spcBef>
              <a:buFontTx/>
              <a:buNone/>
            </a:pPr>
            <a:r>
              <a:rPr lang="uk-UA" altLang="ru-RU" sz="2000" b="1" dirty="0"/>
              <a:t>4.  Доктор  філософії	        		30 - 60 ЄКТС 		освітня складова</a:t>
            </a:r>
          </a:p>
          <a:p>
            <a:pPr>
              <a:spcBef>
                <a:spcPct val="0"/>
              </a:spcBef>
              <a:buFontTx/>
              <a:buNone/>
            </a:pPr>
            <a:r>
              <a:rPr lang="uk-UA" altLang="ru-RU" sz="2000" b="1" dirty="0"/>
              <a:t>5.  Доктор наук</a:t>
            </a:r>
          </a:p>
          <a:p>
            <a:pPr>
              <a:spcBef>
                <a:spcPct val="0"/>
              </a:spcBef>
              <a:buFontTx/>
              <a:buNone/>
            </a:pPr>
            <a:endParaRPr lang="en-US" altLang="ru-RU" sz="2000" b="1" dirty="0"/>
          </a:p>
          <a:p>
            <a:pPr>
              <a:spcBef>
                <a:spcPct val="0"/>
              </a:spcBef>
              <a:buFontTx/>
              <a:buNone/>
            </a:pPr>
            <a:endParaRPr lang="uk-UA" altLang="ru-RU" sz="2000" b="1" dirty="0"/>
          </a:p>
          <a:p>
            <a:pPr>
              <a:spcBef>
                <a:spcPct val="0"/>
              </a:spcBef>
              <a:buFontTx/>
              <a:buNone/>
            </a:pPr>
            <a:r>
              <a:rPr lang="uk-UA" altLang="ru-RU" sz="2000" b="1" dirty="0"/>
              <a:t>ЄКТС - Європейська кредитна </a:t>
            </a:r>
            <a:r>
              <a:rPr lang="uk-UA" altLang="ru-RU" sz="2000" b="1" dirty="0" err="1"/>
              <a:t>трансферно</a:t>
            </a:r>
            <a:r>
              <a:rPr lang="uk-UA" altLang="ru-RU" sz="2000" b="1" dirty="0"/>
              <a:t>-накопичувальна система </a:t>
            </a:r>
          </a:p>
          <a:p>
            <a:pPr>
              <a:spcBef>
                <a:spcPct val="0"/>
              </a:spcBef>
              <a:buFontTx/>
              <a:buNone/>
            </a:pPr>
            <a:r>
              <a:rPr lang="uk-UA" altLang="ru-RU" sz="2000" b="1" dirty="0"/>
              <a:t>одиниця  вимірювання  обсягу навчального  навантаження  здобувача вищої освіти.</a:t>
            </a:r>
            <a:endParaRPr lang="en-US" altLang="ru-RU" sz="2000" b="1" dirty="0"/>
          </a:p>
          <a:p>
            <a:pPr>
              <a:spcBef>
                <a:spcPct val="0"/>
              </a:spcBef>
              <a:buFontTx/>
              <a:buNone/>
            </a:pPr>
            <a:endParaRPr lang="uk-UA" altLang="ru-RU" sz="2000" b="1" dirty="0"/>
          </a:p>
          <a:p>
            <a:pPr>
              <a:spcBef>
                <a:spcPct val="0"/>
              </a:spcBef>
              <a:buFontTx/>
              <a:buNone/>
            </a:pPr>
            <a:r>
              <a:rPr lang="uk-UA" altLang="ru-RU" sz="2000" b="1" dirty="0"/>
              <a:t>Обсяг одного кредиту ЄКТС  становить 30 годин.</a:t>
            </a:r>
          </a:p>
          <a:p>
            <a:pPr>
              <a:spcBef>
                <a:spcPct val="0"/>
              </a:spcBef>
              <a:buFontTx/>
              <a:buChar char="-"/>
            </a:pPr>
            <a:endParaRPr lang="uk-UA" altLang="ru-RU" sz="1600" dirty="0"/>
          </a:p>
          <a:p>
            <a:pPr>
              <a:spcBef>
                <a:spcPct val="0"/>
              </a:spcBef>
              <a:buFontTx/>
              <a:buNone/>
            </a:pPr>
            <a:endParaRPr lang="uk-UA" altLang="ru-RU" sz="1600" dirty="0"/>
          </a:p>
          <a:p>
            <a:pPr>
              <a:spcBef>
                <a:spcPct val="0"/>
              </a:spcBef>
              <a:buFontTx/>
              <a:buNone/>
            </a:pPr>
            <a:endParaRPr lang="uk-UA" altLang="ru-RU" sz="1600" dirty="0"/>
          </a:p>
          <a:p>
            <a:pPr>
              <a:spcBef>
                <a:spcPct val="0"/>
              </a:spcBef>
              <a:buFontTx/>
              <a:buChar char="-"/>
            </a:pPr>
            <a:endParaRPr lang="uk-UA" altLang="ru-RU" sz="1600" dirty="0"/>
          </a:p>
          <a:p>
            <a:pPr>
              <a:spcBef>
                <a:spcPct val="0"/>
              </a:spcBef>
              <a:buFontTx/>
              <a:buNone/>
            </a:pPr>
            <a:endParaRPr lang="uk-UA" altLang="ru-RU" sz="1600" dirty="0"/>
          </a:p>
          <a:p>
            <a:pPr>
              <a:spcBef>
                <a:spcPct val="0"/>
              </a:spcBef>
              <a:buFontTx/>
              <a:buNone/>
            </a:pPr>
            <a:endParaRPr lang="uk-UA" altLang="ru-RU" sz="1600" dirty="0"/>
          </a:p>
          <a:p>
            <a:pPr>
              <a:spcBef>
                <a:spcPct val="0"/>
              </a:spcBef>
              <a:buFontTx/>
              <a:buNone/>
            </a:pPr>
            <a:endParaRPr lang="uk-UA" altLang="ru-RU" sz="1600" dirty="0"/>
          </a:p>
          <a:p>
            <a:pPr algn="just">
              <a:spcBef>
                <a:spcPct val="0"/>
              </a:spcBef>
              <a:buFontTx/>
              <a:buAutoNum type="arabicPeriod"/>
            </a:pPr>
            <a:endParaRPr lang="uk-UA" altLang="ru-RU" b="1" dirty="0">
              <a:solidFill>
                <a:schemeClr val="accent2"/>
              </a:solidFill>
            </a:endParaRPr>
          </a:p>
          <a:p>
            <a:pPr algn="just">
              <a:spcBef>
                <a:spcPct val="0"/>
              </a:spcBef>
              <a:buFontTx/>
              <a:buNone/>
            </a:pPr>
            <a:r>
              <a:rPr lang="uk-UA" altLang="ru-RU" b="1" dirty="0">
                <a:solidFill>
                  <a:schemeClr val="accent2"/>
                </a:solidFill>
              </a:rPr>
              <a:t> </a:t>
            </a:r>
            <a:endParaRPr lang="ru-RU" altLang="ru-RU" b="1" dirty="0">
              <a:solidFill>
                <a:schemeClr val="accent2"/>
              </a:solidFill>
            </a:endParaRPr>
          </a:p>
        </p:txBody>
      </p:sp>
      <p:sp>
        <p:nvSpPr>
          <p:cNvPr id="4" name="Прямоугольник 3"/>
          <p:cNvSpPr/>
          <p:nvPr/>
        </p:nvSpPr>
        <p:spPr>
          <a:xfrm>
            <a:off x="2021305" y="227811"/>
            <a:ext cx="10000391" cy="984881"/>
          </a:xfrm>
          <a:prstGeom prst="rect">
            <a:avLst/>
          </a:prstGeom>
        </p:spPr>
        <p:txBody>
          <a:bodyPr wrap="square" lIns="91436" tIns="45718" rIns="91436" bIns="45718">
            <a:spAutoFit/>
          </a:bodyPr>
          <a:lstStyle/>
          <a:p>
            <a:pPr algn="ctr">
              <a:defRPr/>
            </a:pPr>
            <a:r>
              <a:rPr lang="uk-UA" sz="2900" b="1" dirty="0">
                <a:solidFill>
                  <a:srgbClr val="0070C0"/>
                </a:solidFill>
                <a:latin typeface="Arial Black" pitchFamily="34" charset="0"/>
                <a:ea typeface="+mj-ea"/>
                <a:cs typeface="Times New Roman" pitchFamily="18" charset="0"/>
              </a:rPr>
              <a:t>Рівні та ступені вищої освіти</a:t>
            </a:r>
          </a:p>
          <a:p>
            <a:pPr algn="ctr">
              <a:defRPr/>
            </a:pPr>
            <a:r>
              <a:rPr lang="uk-UA" sz="2900" b="1" dirty="0">
                <a:solidFill>
                  <a:srgbClr val="0070C0"/>
                </a:solidFill>
                <a:latin typeface="Arial Black" pitchFamily="34" charset="0"/>
                <a:ea typeface="+mj-ea"/>
                <a:cs typeface="Times New Roman" pitchFamily="18" charset="0"/>
              </a:rPr>
              <a:t> (стаття 5 Закону України «Про вищу освіту»)</a:t>
            </a:r>
            <a:endParaRPr lang="ru-RU" sz="2900" b="1" dirty="0">
              <a:solidFill>
                <a:srgbClr val="0070C0"/>
              </a:solidFill>
              <a:latin typeface="Arial Black" pitchFamily="34" charset="0"/>
              <a:ea typeface="+mj-ea"/>
              <a:cs typeface="Times New Roman" pitchFamily="18" charset="0"/>
            </a:endParaRPr>
          </a:p>
        </p:txBody>
      </p:sp>
      <p:pic>
        <p:nvPicPr>
          <p:cNvPr id="18436" name="Рисунок 5"/>
          <p:cNvPicPr>
            <a:picLocks noChangeAspect="1"/>
          </p:cNvPicPr>
          <p:nvPr/>
        </p:nvPicPr>
        <p:blipFill>
          <a:blip r:embed="rId2">
            <a:extLst>
              <a:ext uri="{28A0092B-C50C-407E-A947-70E740481C1C}">
                <a14:useLocalDpi xmlns:a14="http://schemas.microsoft.com/office/drawing/2010/main" val="0"/>
              </a:ext>
            </a:extLst>
          </a:blip>
          <a:srcRect t="15462"/>
          <a:stretch>
            <a:fillRect/>
          </a:stretch>
        </p:blipFill>
        <p:spPr bwMode="auto">
          <a:xfrm>
            <a:off x="1" y="0"/>
            <a:ext cx="1657351"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3208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1034" y="0"/>
            <a:ext cx="8274205" cy="613317"/>
          </a:xfrm>
        </p:spPr>
        <p:txBody>
          <a:bodyPr>
            <a:normAutofit/>
          </a:bodyPr>
          <a:lstStyle/>
          <a:p>
            <a:pPr algn="ctr"/>
            <a:r>
              <a:rPr lang="uk-UA" sz="2800" b="1" dirty="0">
                <a:solidFill>
                  <a:srgbClr val="0070C0"/>
                </a:solidFill>
                <a:latin typeface="Arial" panose="020B0604020202020204" pitchFamily="34" charset="0"/>
                <a:cs typeface="Arial" panose="020B0604020202020204" pitchFamily="34" charset="0"/>
              </a:rPr>
              <a:t>Стаття 5. Рівні та ступені вищої освіти</a:t>
            </a:r>
            <a:endParaRPr lang="uk-UA" sz="2800" dirty="0">
              <a:solidFill>
                <a:srgbClr val="0070C0"/>
              </a:solidFill>
              <a:latin typeface="Arial" panose="020B0604020202020204" pitchFamily="34" charset="0"/>
              <a:cs typeface="Arial" panose="020B0604020202020204" pitchFamily="34" charset="0"/>
            </a:endParaRPr>
          </a:p>
        </p:txBody>
      </p:sp>
      <p:sp>
        <p:nvSpPr>
          <p:cNvPr id="3" name="Місце для вмісту 2"/>
          <p:cNvSpPr>
            <a:spLocks noGrp="1"/>
          </p:cNvSpPr>
          <p:nvPr>
            <p:ph idx="1"/>
          </p:nvPr>
        </p:nvSpPr>
        <p:spPr>
          <a:xfrm>
            <a:off x="838200" y="724828"/>
            <a:ext cx="11036968" cy="5916603"/>
          </a:xfrm>
        </p:spPr>
        <p:txBody>
          <a:bodyPr>
            <a:normAutofit fontScale="62500" lnSpcReduction="20000"/>
          </a:bodyPr>
          <a:lstStyle/>
          <a:p>
            <a:pPr marL="0" indent="0" algn="just">
              <a:buNone/>
            </a:pPr>
            <a:r>
              <a:rPr lang="uk-UA" sz="3200" b="1" dirty="0">
                <a:solidFill>
                  <a:srgbClr val="FF0000"/>
                </a:solidFill>
              </a:rPr>
              <a:t>1) Молодший бакалавр - </a:t>
            </a:r>
            <a:r>
              <a:rPr lang="uk-UA" sz="3200" b="1" dirty="0"/>
              <a:t>це освітньо-професійний ступінь, що здобувається на початковому рівні вищої освіти (короткому </a:t>
            </a:r>
            <a:r>
              <a:rPr lang="uk-UA" sz="3200" b="1" dirty="0" err="1"/>
              <a:t>цикулі</a:t>
            </a:r>
            <a:r>
              <a:rPr lang="uk-UA" sz="3200" b="1" dirty="0"/>
              <a:t>) та присуджується закладом вищої освіти у результаті успішного виконання здобувачем вищої освіти </a:t>
            </a:r>
            <a:r>
              <a:rPr lang="uk-UA" sz="3200" b="1" dirty="0">
                <a:solidFill>
                  <a:srgbClr val="FF0000"/>
                </a:solidFill>
              </a:rPr>
              <a:t>освітньо-професійної програми</a:t>
            </a:r>
            <a:r>
              <a:rPr lang="uk-UA" sz="3200" b="1" dirty="0"/>
              <a:t>, обсяг якої становить </a:t>
            </a:r>
            <a:r>
              <a:rPr lang="uk-UA" sz="3200" b="1" dirty="0">
                <a:solidFill>
                  <a:srgbClr val="FF0000"/>
                </a:solidFill>
              </a:rPr>
              <a:t>120 - 150 кредитів ЄКТС. </a:t>
            </a:r>
            <a:r>
              <a:rPr lang="uk-UA" sz="3200" b="1" dirty="0"/>
              <a:t>Обсяг освітньо-професійної програми для здобуття ступеня молодшого бакалавра на основі молодшого спеціаліста визначається закладом вищої освіти.</a:t>
            </a:r>
          </a:p>
          <a:p>
            <a:pPr marL="0" indent="0" algn="just">
              <a:buNone/>
            </a:pPr>
            <a:r>
              <a:rPr lang="uk-UA" sz="3200" dirty="0"/>
              <a:t>(</a:t>
            </a:r>
            <a:r>
              <a:rPr lang="uk-UA" sz="3200" i="1" dirty="0"/>
              <a:t>Особа має право здобувати ступінь молодшого бакалавра за умови наявності в неї повної загальної середньої освіти).</a:t>
            </a:r>
          </a:p>
          <a:p>
            <a:pPr marL="0" indent="0" algn="just">
              <a:buNone/>
            </a:pPr>
            <a:r>
              <a:rPr lang="uk-UA" sz="3200" b="1" dirty="0">
                <a:solidFill>
                  <a:srgbClr val="FF0000"/>
                </a:solidFill>
              </a:rPr>
              <a:t>2) Бакалавр</a:t>
            </a:r>
            <a:r>
              <a:rPr lang="uk-UA" sz="3200" b="1" dirty="0"/>
              <a:t> - це освітній ступінь, що здобувається на першому рівні вищої освіти та присуджується закладом вищої освіти у результаті успішного виконання здобувачем вищої освіти </a:t>
            </a:r>
            <a:r>
              <a:rPr lang="uk-UA" sz="3200" b="1" dirty="0">
                <a:solidFill>
                  <a:srgbClr val="FF0000"/>
                </a:solidFill>
              </a:rPr>
              <a:t>освітньо-професійної програми</a:t>
            </a:r>
            <a:r>
              <a:rPr lang="uk-UA" sz="3200" b="1" dirty="0"/>
              <a:t>, обсяг якої становить </a:t>
            </a:r>
            <a:r>
              <a:rPr lang="uk-UA" sz="3200" b="1" dirty="0">
                <a:solidFill>
                  <a:srgbClr val="FF0000"/>
                </a:solidFill>
              </a:rPr>
              <a:t>180 - 240 кредитів ЄКТС. </a:t>
            </a:r>
            <a:r>
              <a:rPr lang="uk-UA" sz="3200" b="1" dirty="0"/>
              <a:t>Обсяг освітньо-професійної програми для здобуття ступеня бакалавра на основі ступеня молодшого бакалавра або молодшого спеціаліста визначається закладом вищої освіти.</a:t>
            </a:r>
          </a:p>
          <a:p>
            <a:pPr marL="0" indent="0" algn="just">
              <a:buNone/>
            </a:pPr>
            <a:r>
              <a:rPr lang="uk-UA" sz="3200" dirty="0"/>
              <a:t>(</a:t>
            </a:r>
            <a:r>
              <a:rPr lang="uk-UA" sz="3200" i="1" dirty="0"/>
              <a:t>Особа має право здобувати ступінь бакалавра за умови наявності в неї повної загальної середньої освіти).</a:t>
            </a:r>
          </a:p>
          <a:p>
            <a:pPr marL="0" indent="0" algn="just">
              <a:buNone/>
            </a:pPr>
            <a:r>
              <a:rPr lang="uk-UA" sz="3200" b="1" dirty="0">
                <a:solidFill>
                  <a:srgbClr val="FF0000"/>
                </a:solidFill>
              </a:rPr>
              <a:t> 3) Магістр </a:t>
            </a:r>
            <a:r>
              <a:rPr lang="uk-UA" sz="3200" b="1" dirty="0"/>
              <a:t>- це освітній ступінь, що здобувається на другому рівні вищої освіти та присуджується закладом вищої освіти (науковою установою) у результаті успішного виконання здобувачем вищої освіти відповідної </a:t>
            </a:r>
            <a:r>
              <a:rPr lang="uk-UA" sz="3200" b="1" dirty="0">
                <a:solidFill>
                  <a:srgbClr val="FF0000"/>
                </a:solidFill>
              </a:rPr>
              <a:t>освітньої програми</a:t>
            </a:r>
            <a:r>
              <a:rPr lang="uk-UA" sz="3200" b="1" dirty="0"/>
              <a:t>. Ступінь магістра здобувається за </a:t>
            </a:r>
            <a:r>
              <a:rPr lang="uk-UA" sz="3200" b="1" dirty="0">
                <a:solidFill>
                  <a:srgbClr val="FF0000"/>
                </a:solidFill>
              </a:rPr>
              <a:t>освітньо-професійною або за </a:t>
            </a:r>
            <a:r>
              <a:rPr lang="uk-UA" sz="3200" b="1" dirty="0" err="1">
                <a:solidFill>
                  <a:srgbClr val="FF0000"/>
                </a:solidFill>
              </a:rPr>
              <a:t>освітньо</a:t>
            </a:r>
            <a:r>
              <a:rPr lang="uk-UA" sz="3200" b="1" dirty="0">
                <a:solidFill>
                  <a:srgbClr val="FF0000"/>
                </a:solidFill>
              </a:rPr>
              <a:t>-науковою програмою</a:t>
            </a:r>
            <a:r>
              <a:rPr lang="uk-UA" sz="3200" b="1" dirty="0"/>
              <a:t>. Обсяг освітньо-професійної програми підготовки магістра </a:t>
            </a:r>
            <a:r>
              <a:rPr lang="uk-UA" sz="3200" b="1" dirty="0">
                <a:solidFill>
                  <a:srgbClr val="FF0000"/>
                </a:solidFill>
              </a:rPr>
              <a:t>становить 90 - 120 кредитів ЄКТС</a:t>
            </a:r>
            <a:r>
              <a:rPr lang="uk-UA" sz="3200" b="1" dirty="0"/>
              <a:t>, обсяг </a:t>
            </a:r>
            <a:r>
              <a:rPr lang="uk-UA" sz="3200" b="1" dirty="0" err="1"/>
              <a:t>освітньо</a:t>
            </a:r>
            <a:r>
              <a:rPr lang="uk-UA" sz="3200" b="1" dirty="0"/>
              <a:t>-наукової програми - </a:t>
            </a:r>
            <a:r>
              <a:rPr lang="uk-UA" sz="3200" b="1" dirty="0">
                <a:solidFill>
                  <a:srgbClr val="FF0000"/>
                </a:solidFill>
              </a:rPr>
              <a:t>120 кредитів ЄКТС.</a:t>
            </a:r>
            <a:r>
              <a:rPr lang="uk-UA" sz="3200" b="1" dirty="0"/>
              <a:t> </a:t>
            </a:r>
            <a:r>
              <a:rPr lang="uk-UA" sz="3200" b="1" dirty="0" err="1"/>
              <a:t>Освітньо</a:t>
            </a:r>
            <a:r>
              <a:rPr lang="uk-UA" sz="3200" b="1" dirty="0"/>
              <a:t>-наукова програма магістра обов'язково включає дослідницьку (наукову) компоненту обсягом не менше 30 відсотків.</a:t>
            </a:r>
          </a:p>
          <a:p>
            <a:pPr marL="0" indent="0" algn="just">
              <a:buNone/>
            </a:pPr>
            <a:r>
              <a:rPr lang="uk-UA" sz="3200" i="1" dirty="0"/>
              <a:t>(Особа має право здобувати ступінь магістра за умови наявності в неї ступеня бакалавра.)</a:t>
            </a:r>
          </a:p>
          <a:p>
            <a:pPr marL="0" indent="0" algn="just">
              <a:buNone/>
            </a:pPr>
            <a:endParaRPr lang="uk-UA" dirty="0"/>
          </a:p>
        </p:txBody>
      </p:sp>
      <p:pic>
        <p:nvPicPr>
          <p:cNvPr id="4" name="Picture 2" descr="nubip-logo-gerb"/>
          <p:cNvPicPr>
            <a:picLocks noChangeAspect="1" noChangeArrowheads="1"/>
          </p:cNvPicPr>
          <p:nvPr/>
        </p:nvPicPr>
        <p:blipFill>
          <a:blip r:embed="rId2">
            <a:extLst>
              <a:ext uri="{28A0092B-C50C-407E-A947-70E740481C1C}">
                <a14:useLocalDpi xmlns:a14="http://schemas.microsoft.com/office/drawing/2010/main" val="0"/>
              </a:ext>
            </a:extLst>
          </a:blip>
          <a:srcRect r="78058"/>
          <a:stretch>
            <a:fillRect/>
          </a:stretch>
        </p:blipFill>
        <p:spPr bwMode="auto">
          <a:xfrm>
            <a:off x="4763" y="4763"/>
            <a:ext cx="963530" cy="93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668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257300" y="987425"/>
            <a:ext cx="10938933" cy="6740303"/>
          </a:xfrm>
          <a:prstGeom prst="rect">
            <a:avLst/>
          </a:prstGeom>
        </p:spPr>
        <p:txBody>
          <a:bodyPr lIns="91436" tIns="45718" rIns="91436" bIns="45718">
            <a:spAutoFit/>
          </a:bodyPr>
          <a:lstStyle/>
          <a:p>
            <a:pPr>
              <a:tabLst>
                <a:tab pos="623861" algn="l"/>
              </a:tabLst>
              <a:defRPr/>
            </a:pPr>
            <a:r>
              <a:rPr lang="en-US" sz="1600" b="1" i="1" dirty="0">
                <a:latin typeface="Arial" pitchFamily="34" charset="0"/>
                <a:cs typeface="Arial" pitchFamily="34" charset="0"/>
              </a:rPr>
              <a:t>       </a:t>
            </a:r>
            <a:r>
              <a:rPr lang="uk-UA" sz="1600" b="1" i="1" dirty="0">
                <a:latin typeface="Arial" pitchFamily="34" charset="0"/>
                <a:cs typeface="Arial" pitchFamily="34" charset="0"/>
              </a:rPr>
              <a:t>Стандарт вищої освіти </a:t>
            </a:r>
            <a:r>
              <a:rPr lang="uk-UA" sz="1600" dirty="0">
                <a:latin typeface="Arial" pitchFamily="34" charset="0"/>
                <a:cs typeface="Arial" pitchFamily="34" charset="0"/>
              </a:rPr>
              <a:t>– це сукупність вимог до змісту та результатів освітньої діяльності навчальних закладів і наукових установ за кожним рівнем вищої освіти в межах кожної спеціальності</a:t>
            </a:r>
          </a:p>
          <a:p>
            <a:pPr>
              <a:tabLst>
                <a:tab pos="623861" algn="l"/>
              </a:tabLst>
              <a:defRPr/>
            </a:pPr>
            <a:endParaRPr lang="uk-UA" sz="1600" dirty="0">
              <a:latin typeface="Arial" pitchFamily="34" charset="0"/>
              <a:cs typeface="Arial" pitchFamily="34" charset="0"/>
            </a:endParaRPr>
          </a:p>
          <a:p>
            <a:pPr>
              <a:tabLst>
                <a:tab pos="623861" algn="l"/>
              </a:tabLst>
              <a:defRPr/>
            </a:pPr>
            <a:r>
              <a:rPr lang="uk-UA" sz="1600" b="1" i="1" dirty="0">
                <a:latin typeface="Arial" pitchFamily="34" charset="0"/>
                <a:cs typeface="Arial" pitchFamily="34" charset="0"/>
              </a:rPr>
              <a:t>Стандарти вищої освіти </a:t>
            </a:r>
            <a:r>
              <a:rPr lang="uk-UA" sz="1600" dirty="0">
                <a:latin typeface="Arial" pitchFamily="34" charset="0"/>
                <a:cs typeface="Arial" pitchFamily="34" charset="0"/>
              </a:rPr>
              <a:t>розробляються для кожного рівня вищої освіти в межах  кожної спеціальності відповідно </a:t>
            </a:r>
            <a:r>
              <a:rPr lang="uk-UA" sz="1600" b="1" dirty="0">
                <a:solidFill>
                  <a:srgbClr val="FF0000"/>
                </a:solidFill>
                <a:latin typeface="Arial" pitchFamily="34" charset="0"/>
                <a:cs typeface="Arial" pitchFamily="34" charset="0"/>
              </a:rPr>
              <a:t>до Національної рамки кваліфікацій</a:t>
            </a:r>
          </a:p>
          <a:p>
            <a:pPr>
              <a:tabLst>
                <a:tab pos="623861" algn="l"/>
              </a:tabLst>
              <a:defRPr/>
            </a:pPr>
            <a:endParaRPr lang="uk-UA" sz="1600" dirty="0">
              <a:latin typeface="Arial" pitchFamily="34" charset="0"/>
              <a:cs typeface="Arial" pitchFamily="34" charset="0"/>
            </a:endParaRPr>
          </a:p>
          <a:p>
            <a:pPr>
              <a:tabLst>
                <a:tab pos="623861" algn="l"/>
              </a:tabLst>
              <a:defRPr/>
            </a:pPr>
            <a:r>
              <a:rPr lang="uk-UA" sz="1600" b="1" i="1" dirty="0">
                <a:latin typeface="Arial" pitchFamily="34" charset="0"/>
                <a:cs typeface="Arial" pitchFamily="34" charset="0"/>
              </a:rPr>
              <a:t>Стандарт вищої освіти  визначає такі вимоги до освітньої програми:</a:t>
            </a:r>
          </a:p>
          <a:p>
            <a:pPr marL="309296" indent="-309296">
              <a:buFontTx/>
              <a:buAutoNum type="arabicPeriod"/>
              <a:tabLst>
                <a:tab pos="623861" algn="l"/>
              </a:tabLst>
              <a:defRPr/>
            </a:pPr>
            <a:r>
              <a:rPr lang="uk-UA" sz="1600" dirty="0">
                <a:latin typeface="Arial" pitchFamily="34" charset="0"/>
                <a:cs typeface="Arial" pitchFamily="34" charset="0"/>
              </a:rPr>
              <a:t>Обсяг кредитів ЄКТС, необхідних для здобуття  відповідного ступеня вищої освіти</a:t>
            </a:r>
          </a:p>
          <a:p>
            <a:pPr marL="309296" indent="-309296">
              <a:buFontTx/>
              <a:buAutoNum type="arabicPeriod"/>
              <a:tabLst>
                <a:tab pos="623861" algn="l"/>
              </a:tabLst>
              <a:defRPr/>
            </a:pPr>
            <a:r>
              <a:rPr lang="uk-UA" sz="1600" dirty="0">
                <a:latin typeface="Arial" pitchFamily="34" charset="0"/>
                <a:cs typeface="Arial" pitchFamily="34" charset="0"/>
              </a:rPr>
              <a:t>Перелік </a:t>
            </a:r>
            <a:r>
              <a:rPr lang="uk-UA" sz="1600" b="1" dirty="0" err="1">
                <a:solidFill>
                  <a:srgbClr val="FF0000"/>
                </a:solidFill>
                <a:latin typeface="Arial" pitchFamily="34" charset="0"/>
                <a:cs typeface="Arial" pitchFamily="34" charset="0"/>
              </a:rPr>
              <a:t>компетентностей</a:t>
            </a:r>
            <a:r>
              <a:rPr lang="uk-UA" sz="1600" b="1" dirty="0">
                <a:solidFill>
                  <a:srgbClr val="FF0000"/>
                </a:solidFill>
                <a:latin typeface="Arial" pitchFamily="34" charset="0"/>
                <a:cs typeface="Arial" pitchFamily="34" charset="0"/>
              </a:rPr>
              <a:t> випускника</a:t>
            </a:r>
          </a:p>
          <a:p>
            <a:pPr marL="309296" indent="-309296">
              <a:buFontTx/>
              <a:buAutoNum type="arabicPeriod"/>
              <a:tabLst>
                <a:tab pos="623861" algn="l"/>
              </a:tabLst>
              <a:defRPr/>
            </a:pPr>
            <a:r>
              <a:rPr lang="uk-UA" sz="1600" dirty="0">
                <a:latin typeface="Arial" pitchFamily="34" charset="0"/>
                <a:cs typeface="Arial" pitchFamily="34" charset="0"/>
              </a:rPr>
              <a:t>Нормативний зміст підготовки, сформований у </a:t>
            </a:r>
            <a:r>
              <a:rPr lang="uk-UA" sz="1600" b="1" dirty="0">
                <a:solidFill>
                  <a:srgbClr val="FF0000"/>
                </a:solidFill>
                <a:latin typeface="Arial" pitchFamily="34" charset="0"/>
                <a:cs typeface="Arial" pitchFamily="34" charset="0"/>
              </a:rPr>
              <a:t>термінах результатів навчання</a:t>
            </a:r>
          </a:p>
          <a:p>
            <a:pPr marL="309296" indent="-309296">
              <a:buFontTx/>
              <a:buAutoNum type="arabicPeriod"/>
              <a:tabLst>
                <a:tab pos="623861" algn="l"/>
              </a:tabLst>
              <a:defRPr/>
            </a:pPr>
            <a:r>
              <a:rPr lang="uk-UA" sz="1600" dirty="0">
                <a:latin typeface="Arial" pitchFamily="34" charset="0"/>
                <a:cs typeface="Arial" pitchFamily="34" charset="0"/>
              </a:rPr>
              <a:t>Форми атестації здобувачів вищої освіти</a:t>
            </a:r>
          </a:p>
          <a:p>
            <a:pPr marL="309296" indent="-309296">
              <a:buFontTx/>
              <a:buAutoNum type="arabicPeriod"/>
              <a:tabLst>
                <a:tab pos="623861" algn="l"/>
              </a:tabLst>
              <a:defRPr/>
            </a:pPr>
            <a:r>
              <a:rPr lang="uk-UA" sz="1600" dirty="0">
                <a:latin typeface="Arial" pitchFamily="34" charset="0"/>
                <a:cs typeface="Arial" pitchFamily="34" charset="0"/>
              </a:rPr>
              <a:t>Вимоги до внутрішньої системи забезпечення якості вищої освіти</a:t>
            </a:r>
          </a:p>
          <a:p>
            <a:pPr marL="309296" indent="-309296">
              <a:buFontTx/>
              <a:buAutoNum type="arabicPeriod"/>
              <a:tabLst>
                <a:tab pos="623861" algn="l"/>
              </a:tabLst>
              <a:defRPr/>
            </a:pPr>
            <a:r>
              <a:rPr lang="uk-UA" sz="1600" dirty="0">
                <a:latin typeface="Arial" pitchFamily="34" charset="0"/>
                <a:cs typeface="Arial" pitchFamily="34" charset="0"/>
              </a:rPr>
              <a:t>Вимоги професійних стандартів (у разі їх наявності)</a:t>
            </a:r>
          </a:p>
          <a:p>
            <a:pPr>
              <a:tabLst>
                <a:tab pos="623861" algn="l"/>
              </a:tabLst>
              <a:defRPr/>
            </a:pPr>
            <a:endParaRPr lang="uk-UA" sz="1600" b="1" i="1" dirty="0">
              <a:latin typeface="Arial" pitchFamily="34" charset="0"/>
              <a:cs typeface="Arial" pitchFamily="34" charset="0"/>
            </a:endParaRPr>
          </a:p>
          <a:p>
            <a:pPr>
              <a:tabLst>
                <a:tab pos="623861" algn="l"/>
              </a:tabLst>
              <a:defRPr/>
            </a:pPr>
            <a:r>
              <a:rPr lang="uk-UA" sz="1600" b="1" i="1" dirty="0">
                <a:latin typeface="Arial" pitchFamily="34" charset="0"/>
                <a:cs typeface="Arial" pitchFamily="34" charset="0"/>
              </a:rPr>
              <a:t>Для реалізації стандартів вищої освіти  ЗВО :</a:t>
            </a:r>
          </a:p>
          <a:p>
            <a:pPr>
              <a:tabLst>
                <a:tab pos="623861" algn="l"/>
              </a:tabLst>
              <a:defRPr/>
            </a:pPr>
            <a:r>
              <a:rPr lang="uk-UA" sz="1600" dirty="0">
                <a:latin typeface="Arial" pitchFamily="34" charset="0"/>
                <a:cs typeface="Arial" pitchFamily="34" charset="0"/>
              </a:rPr>
              <a:t>1.Розробляє навчальний план (робочий навчальний план на кожен навчальній рік), який визначає перелік та обсяги  навчальних дисциплін у кредитах ЄКТС</a:t>
            </a:r>
          </a:p>
          <a:p>
            <a:pPr>
              <a:tabLst>
                <a:tab pos="623861" algn="l"/>
              </a:tabLst>
              <a:defRPr/>
            </a:pPr>
            <a:r>
              <a:rPr lang="uk-UA" sz="1600" dirty="0">
                <a:latin typeface="Arial" pitchFamily="34" charset="0"/>
                <a:cs typeface="Arial" pitchFamily="34" charset="0"/>
              </a:rPr>
              <a:t>2. Визначає послідовність вивчення дисциплін навчального плану</a:t>
            </a:r>
          </a:p>
          <a:p>
            <a:pPr>
              <a:tabLst>
                <a:tab pos="623861" algn="l"/>
              </a:tabLst>
              <a:defRPr/>
            </a:pPr>
            <a:r>
              <a:rPr lang="uk-UA" sz="1600" dirty="0">
                <a:latin typeface="Arial" pitchFamily="34" charset="0"/>
                <a:cs typeface="Arial" pitchFamily="34" charset="0"/>
              </a:rPr>
              <a:t>3. Форми проведення навчальних занять та їх обсяг</a:t>
            </a:r>
          </a:p>
          <a:p>
            <a:pPr>
              <a:tabLst>
                <a:tab pos="623861" algn="l"/>
              </a:tabLst>
              <a:defRPr/>
            </a:pPr>
            <a:r>
              <a:rPr lang="uk-UA" sz="1600" dirty="0">
                <a:latin typeface="Arial" pitchFamily="34" charset="0"/>
                <a:cs typeface="Arial" pitchFamily="34" charset="0"/>
              </a:rPr>
              <a:t>4. Графік навчального процесу</a:t>
            </a:r>
          </a:p>
          <a:p>
            <a:pPr>
              <a:tabLst>
                <a:tab pos="623861" algn="l"/>
              </a:tabLst>
              <a:defRPr/>
            </a:pPr>
            <a:r>
              <a:rPr lang="uk-UA" sz="1600" dirty="0">
                <a:latin typeface="Arial" pitchFamily="34" charset="0"/>
                <a:cs typeface="Arial" pitchFamily="34" charset="0"/>
              </a:rPr>
              <a:t>5. Встановлює форми поточного і підсумкового контролю</a:t>
            </a:r>
          </a:p>
          <a:p>
            <a:pPr>
              <a:tabLst>
                <a:tab pos="623861" algn="l"/>
              </a:tabLst>
              <a:defRPr/>
            </a:pPr>
            <a:endParaRPr lang="uk-UA" sz="1600" dirty="0">
              <a:latin typeface="Arial" pitchFamily="34" charset="0"/>
              <a:cs typeface="Arial" pitchFamily="34" charset="0"/>
            </a:endParaRPr>
          </a:p>
          <a:p>
            <a:pPr>
              <a:tabLst>
                <a:tab pos="623861" algn="l"/>
              </a:tabLst>
              <a:defRPr/>
            </a:pPr>
            <a:endParaRPr lang="uk-UA" sz="1600" dirty="0">
              <a:latin typeface="Arial" pitchFamily="34" charset="0"/>
              <a:cs typeface="Arial" pitchFamily="34" charset="0"/>
            </a:endParaRPr>
          </a:p>
          <a:p>
            <a:pPr marL="670141" indent="-670141" algn="just">
              <a:buFontTx/>
              <a:buAutoNum type="arabicPeriod"/>
              <a:tabLst>
                <a:tab pos="623861" algn="l"/>
              </a:tabLst>
              <a:defRPr/>
            </a:pPr>
            <a:endParaRPr lang="uk-UA" sz="3200" b="1" dirty="0">
              <a:solidFill>
                <a:schemeClr val="accent2"/>
              </a:solidFill>
              <a:latin typeface="Arial" pitchFamily="34" charset="0"/>
              <a:cs typeface="Arial" pitchFamily="34" charset="0"/>
            </a:endParaRPr>
          </a:p>
          <a:p>
            <a:pPr algn="just">
              <a:tabLst>
                <a:tab pos="623861" algn="l"/>
              </a:tabLst>
              <a:defRPr/>
            </a:pPr>
            <a:r>
              <a:rPr lang="uk-UA" sz="3200" b="1" dirty="0">
                <a:solidFill>
                  <a:schemeClr val="accent2"/>
                </a:solidFill>
                <a:latin typeface="Arial" pitchFamily="34" charset="0"/>
                <a:cs typeface="Arial" pitchFamily="34" charset="0"/>
              </a:rPr>
              <a:t> </a:t>
            </a:r>
            <a:endParaRPr lang="ru-RU" sz="3200" b="1" dirty="0">
              <a:solidFill>
                <a:schemeClr val="accent2"/>
              </a:solidFill>
              <a:latin typeface="Arial" pitchFamily="34" charset="0"/>
              <a:cs typeface="Arial" pitchFamily="34" charset="0"/>
            </a:endParaRPr>
          </a:p>
        </p:txBody>
      </p:sp>
      <p:sp>
        <p:nvSpPr>
          <p:cNvPr id="4" name="Прямоугольник 3"/>
          <p:cNvSpPr/>
          <p:nvPr/>
        </p:nvSpPr>
        <p:spPr>
          <a:xfrm>
            <a:off x="2232999" y="132548"/>
            <a:ext cx="9455813" cy="954103"/>
          </a:xfrm>
          <a:prstGeom prst="rect">
            <a:avLst/>
          </a:prstGeom>
        </p:spPr>
        <p:txBody>
          <a:bodyPr lIns="91436" tIns="45718" rIns="91436" bIns="45718">
            <a:spAutoFit/>
          </a:bodyPr>
          <a:lstStyle/>
          <a:p>
            <a:pPr algn="ctr">
              <a:defRPr/>
            </a:pPr>
            <a:r>
              <a:rPr lang="uk-UA" sz="2800" b="1" dirty="0">
                <a:solidFill>
                  <a:srgbClr val="0070C0"/>
                </a:solidFill>
                <a:latin typeface="Arial" panose="020B0604020202020204" pitchFamily="34" charset="0"/>
                <a:ea typeface="+mj-ea"/>
                <a:cs typeface="Arial" panose="020B0604020202020204" pitchFamily="34" charset="0"/>
              </a:rPr>
              <a:t>Стандарти вищої освіти</a:t>
            </a:r>
          </a:p>
          <a:p>
            <a:pPr algn="ctr">
              <a:defRPr/>
            </a:pPr>
            <a:r>
              <a:rPr lang="uk-UA" sz="2800" b="1" dirty="0">
                <a:solidFill>
                  <a:srgbClr val="0070C0"/>
                </a:solidFill>
                <a:latin typeface="Arial" panose="020B0604020202020204" pitchFamily="34" charset="0"/>
                <a:ea typeface="+mj-ea"/>
                <a:cs typeface="Arial" panose="020B0604020202020204" pitchFamily="34" charset="0"/>
              </a:rPr>
              <a:t> (стаття 10 Закону України «Про вищу освіту»)</a:t>
            </a:r>
            <a:endParaRPr lang="ru-RU" sz="2800" b="1" dirty="0">
              <a:solidFill>
                <a:srgbClr val="0070C0"/>
              </a:solidFill>
              <a:latin typeface="Arial" panose="020B0604020202020204" pitchFamily="34" charset="0"/>
              <a:ea typeface="+mj-ea"/>
              <a:cs typeface="Arial" panose="020B0604020202020204" pitchFamily="34" charset="0"/>
            </a:endParaRPr>
          </a:p>
        </p:txBody>
      </p:sp>
      <p:pic>
        <p:nvPicPr>
          <p:cNvPr id="19460" name="Рисунок 5"/>
          <p:cNvPicPr>
            <a:picLocks noChangeAspect="1"/>
          </p:cNvPicPr>
          <p:nvPr/>
        </p:nvPicPr>
        <p:blipFill>
          <a:blip r:embed="rId2">
            <a:extLst>
              <a:ext uri="{28A0092B-C50C-407E-A947-70E740481C1C}">
                <a14:useLocalDpi xmlns:a14="http://schemas.microsoft.com/office/drawing/2010/main" val="0"/>
              </a:ext>
            </a:extLst>
          </a:blip>
          <a:srcRect t="15462"/>
          <a:stretch>
            <a:fillRect/>
          </a:stretch>
        </p:blipFill>
        <p:spPr bwMode="auto">
          <a:xfrm>
            <a:off x="1" y="0"/>
            <a:ext cx="1657351"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214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Стрілка кутом догори 12"/>
          <p:cNvSpPr/>
          <p:nvPr/>
        </p:nvSpPr>
        <p:spPr>
          <a:xfrm rot="16200000" flipH="1">
            <a:off x="9954401" y="4847616"/>
            <a:ext cx="2318773" cy="1542771"/>
          </a:xfrm>
          <a:prstGeom prst="bentUpArrow">
            <a:avLst>
              <a:gd name="adj1" fmla="val 48761"/>
              <a:gd name="adj2" fmla="val 32214"/>
              <a:gd name="adj3" fmla="val 2978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905" dirty="0"/>
          </a:p>
        </p:txBody>
      </p:sp>
      <p:sp>
        <p:nvSpPr>
          <p:cNvPr id="2" name="Заголовок 1"/>
          <p:cNvSpPr>
            <a:spLocks noGrp="1"/>
          </p:cNvSpPr>
          <p:nvPr>
            <p:ph type="title"/>
          </p:nvPr>
        </p:nvSpPr>
        <p:spPr>
          <a:xfrm>
            <a:off x="1275346" y="206800"/>
            <a:ext cx="10323095" cy="395373"/>
          </a:xfrm>
        </p:spPr>
        <p:txBody>
          <a:bodyPr>
            <a:noAutofit/>
          </a:bodyPr>
          <a:lstStyle/>
          <a:p>
            <a:pPr algn="ctr"/>
            <a:r>
              <a:rPr lang="uk-UA" sz="2900" b="1" dirty="0">
                <a:solidFill>
                  <a:srgbClr val="0070C0"/>
                </a:solidFill>
                <a:latin typeface="Arial Black" pitchFamily="34" charset="0"/>
                <a:cs typeface="Times New Roman" pitchFamily="18" charset="0"/>
              </a:rPr>
              <a:t>Про застосування стандартів вищої освіти під час розроблення освітніх програм </a:t>
            </a:r>
          </a:p>
        </p:txBody>
      </p:sp>
      <p:sp>
        <p:nvSpPr>
          <p:cNvPr id="4" name="Заголовок 1"/>
          <p:cNvSpPr txBox="1">
            <a:spLocks noGrp="1"/>
          </p:cNvSpPr>
          <p:nvPr>
            <p:ph idx="1"/>
          </p:nvPr>
        </p:nvSpPr>
        <p:spPr>
          <a:xfrm>
            <a:off x="6165870" y="812189"/>
            <a:ext cx="5832754" cy="1148954"/>
          </a:xfrm>
          <a:prstGeom prst="rect">
            <a:avLst/>
          </a:prstGeom>
        </p:spPr>
        <p:txBody>
          <a:bodyPr vert="horz" lIns="91438" tIns="45719" rIns="91438" bIns="45719"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1800" b="1" i="1" dirty="0">
                <a:latin typeface="Arial" panose="020B0604020202020204" pitchFamily="34" charset="0"/>
                <a:cs typeface="Arial" panose="020B0604020202020204" pitchFamily="34" charset="0"/>
              </a:rPr>
              <a:t>В стандартах виписані інтегральні, загальні та спеціальні компетенції на основі яких навчально-методичним комісіям факультетів необхідно визначитися з переліком дисциплін, вивчення яких забезпечить досягнення програмних результатів навчання та відповідних компетенцій</a:t>
            </a:r>
          </a:p>
        </p:txBody>
      </p:sp>
      <p:pic>
        <p:nvPicPr>
          <p:cNvPr id="7" name="Рисунок 6"/>
          <p:cNvPicPr/>
          <p:nvPr/>
        </p:nvPicPr>
        <p:blipFill rotWithShape="1">
          <a:blip r:embed="rId2"/>
          <a:srcRect l="23965" t="29602" r="23124" b="52139"/>
          <a:stretch/>
        </p:blipFill>
        <p:spPr bwMode="auto">
          <a:xfrm>
            <a:off x="5994359" y="1915575"/>
            <a:ext cx="3797396" cy="1038018"/>
          </a:xfrm>
          <a:prstGeom prst="rect">
            <a:avLst/>
          </a:prstGeom>
          <a:ln>
            <a:noFill/>
          </a:ln>
          <a:extLst>
            <a:ext uri="{53640926-AAD7-44D8-BBD7-CCE9431645EC}">
              <a14:shadowObscured xmlns:a14="http://schemas.microsoft.com/office/drawing/2010/main"/>
            </a:ext>
          </a:extLst>
        </p:spPr>
      </p:pic>
      <p:pic>
        <p:nvPicPr>
          <p:cNvPr id="8" name="Рисунок 7"/>
          <p:cNvPicPr/>
          <p:nvPr/>
        </p:nvPicPr>
        <p:blipFill rotWithShape="1">
          <a:blip r:embed="rId2"/>
          <a:srcRect l="23809" t="46754" r="23280" b="16451"/>
          <a:stretch/>
        </p:blipFill>
        <p:spPr bwMode="auto">
          <a:xfrm>
            <a:off x="6165869" y="2760321"/>
            <a:ext cx="4176532" cy="1814294"/>
          </a:xfrm>
          <a:prstGeom prst="rect">
            <a:avLst/>
          </a:prstGeom>
          <a:ln>
            <a:noFill/>
          </a:ln>
          <a:extLst>
            <a:ext uri="{53640926-AAD7-44D8-BBD7-CCE9431645EC}">
              <a14:shadowObscured xmlns:a14="http://schemas.microsoft.com/office/drawing/2010/main"/>
            </a:ext>
          </a:extLst>
        </p:spPr>
      </p:pic>
      <p:pic>
        <p:nvPicPr>
          <p:cNvPr id="9" name="Рисунок 8"/>
          <p:cNvPicPr/>
          <p:nvPr/>
        </p:nvPicPr>
        <p:blipFill rotWithShape="1">
          <a:blip r:embed="rId3"/>
          <a:srcRect l="25055" t="23516" r="21102" b="59332"/>
          <a:stretch/>
        </p:blipFill>
        <p:spPr bwMode="auto">
          <a:xfrm>
            <a:off x="6150046" y="5822997"/>
            <a:ext cx="4171653" cy="925637"/>
          </a:xfrm>
          <a:prstGeom prst="rect">
            <a:avLst/>
          </a:prstGeom>
          <a:ln w="38100">
            <a:solidFill>
              <a:srgbClr val="FFFF00"/>
            </a:solidFill>
          </a:ln>
          <a:extLst>
            <a:ext uri="{53640926-AAD7-44D8-BBD7-CCE9431645EC}">
              <a14:shadowObscured xmlns:a14="http://schemas.microsoft.com/office/drawing/2010/main"/>
            </a:ext>
          </a:extLst>
        </p:spPr>
      </p:pic>
      <p:pic>
        <p:nvPicPr>
          <p:cNvPr id="6" name="Рисунок 5"/>
          <p:cNvPicPr/>
          <p:nvPr/>
        </p:nvPicPr>
        <p:blipFill rotWithShape="1">
          <a:blip r:embed="rId4"/>
          <a:srcRect l="24276" t="13556" r="22969" b="49650"/>
          <a:stretch/>
        </p:blipFill>
        <p:spPr bwMode="auto">
          <a:xfrm>
            <a:off x="6641868" y="4056980"/>
            <a:ext cx="3924937" cy="1618021"/>
          </a:xfrm>
          <a:prstGeom prst="rect">
            <a:avLst/>
          </a:prstGeom>
          <a:ln>
            <a:noFill/>
          </a:ln>
          <a:extLst>
            <a:ext uri="{53640926-AAD7-44D8-BBD7-CCE9431645EC}">
              <a14:shadowObscured xmlns:a14="http://schemas.microsoft.com/office/drawing/2010/main"/>
            </a:ext>
          </a:extLst>
        </p:spPr>
      </p:pic>
      <p:graphicFrame>
        <p:nvGraphicFramePr>
          <p:cNvPr id="10" name="Таблиця 9"/>
          <p:cNvGraphicFramePr>
            <a:graphicFrameLocks noGrp="1"/>
          </p:cNvGraphicFramePr>
          <p:nvPr/>
        </p:nvGraphicFramePr>
        <p:xfrm>
          <a:off x="120437" y="1246028"/>
          <a:ext cx="5784504" cy="5459473"/>
        </p:xfrm>
        <a:graphic>
          <a:graphicData uri="http://schemas.openxmlformats.org/drawingml/2006/table">
            <a:tbl>
              <a:tblPr firstRow="1" firstCol="1" bandRow="1">
                <a:tableStyleId>{5940675A-B579-460E-94D1-54222C63F5DA}</a:tableStyleId>
              </a:tblPr>
              <a:tblGrid>
                <a:gridCol w="3895941">
                  <a:extLst>
                    <a:ext uri="{9D8B030D-6E8A-4147-A177-3AD203B41FA5}">
                      <a16:colId xmlns:a16="http://schemas.microsoft.com/office/drawing/2014/main" val="3315660490"/>
                    </a:ext>
                  </a:extLst>
                </a:gridCol>
                <a:gridCol w="1013337">
                  <a:extLst>
                    <a:ext uri="{9D8B030D-6E8A-4147-A177-3AD203B41FA5}">
                      <a16:colId xmlns:a16="http://schemas.microsoft.com/office/drawing/2014/main" val="3691045832"/>
                    </a:ext>
                  </a:extLst>
                </a:gridCol>
                <a:gridCol w="875226">
                  <a:extLst>
                    <a:ext uri="{9D8B030D-6E8A-4147-A177-3AD203B41FA5}">
                      <a16:colId xmlns:a16="http://schemas.microsoft.com/office/drawing/2014/main" val="4253291176"/>
                    </a:ext>
                  </a:extLst>
                </a:gridCol>
              </a:tblGrid>
              <a:tr h="181175">
                <a:tc rowSpan="2">
                  <a:txBody>
                    <a:bodyPr/>
                    <a:lstStyle/>
                    <a:p>
                      <a:pPr algn="ctr">
                        <a:lnSpc>
                          <a:spcPct val="107000"/>
                        </a:lnSpc>
                        <a:spcAft>
                          <a:spcPts val="0"/>
                        </a:spcAft>
                      </a:pPr>
                      <a:r>
                        <a:rPr lang="uk-UA" sz="1100" dirty="0">
                          <a:effectLst/>
                          <a:latin typeface="Arial" panose="020B0604020202020204" pitchFamily="34" charset="0"/>
                          <a:cs typeface="Arial" panose="020B0604020202020204" pitchFamily="34" charset="0"/>
                        </a:rPr>
                        <a:t>Спеціальність</a:t>
                      </a:r>
                      <a:endParaRPr lang="uk-UA" sz="1100" dirty="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tc>
                <a:tc gridSpan="2">
                  <a:txBody>
                    <a:bodyPr/>
                    <a:lstStyle/>
                    <a:p>
                      <a:pPr algn="ctr">
                        <a:lnSpc>
                          <a:spcPct val="107000"/>
                        </a:lnSpc>
                        <a:spcAft>
                          <a:spcPts val="0"/>
                        </a:spcAft>
                      </a:pPr>
                      <a:r>
                        <a:rPr lang="uk-UA" sz="1100" dirty="0">
                          <a:effectLst/>
                          <a:latin typeface="Arial" panose="020B0604020202020204" pitchFamily="34" charset="0"/>
                          <a:cs typeface="Arial" panose="020B0604020202020204" pitchFamily="34" charset="0"/>
                        </a:rPr>
                        <a:t>Освітній ступінь </a:t>
                      </a:r>
                      <a:endParaRPr lang="uk-UA" sz="1100" dirty="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tc>
                <a:tc hMerge="1">
                  <a:txBody>
                    <a:bodyPr/>
                    <a:lstStyle/>
                    <a:p>
                      <a:endParaRPr lang="uk-UA"/>
                    </a:p>
                  </a:txBody>
                  <a:tcPr/>
                </a:tc>
                <a:extLst>
                  <a:ext uri="{0D108BD9-81ED-4DB2-BD59-A6C34878D82A}">
                    <a16:rowId xmlns:a16="http://schemas.microsoft.com/office/drawing/2014/main" val="3893949993"/>
                  </a:ext>
                </a:extLst>
              </a:tr>
              <a:tr h="181175">
                <a:tc vMerge="1">
                  <a:txBody>
                    <a:bodyPr/>
                    <a:lstStyle/>
                    <a:p>
                      <a:endParaRPr lang="uk-UA"/>
                    </a:p>
                  </a:txBody>
                  <a:tcPr/>
                </a:tc>
                <a:tc>
                  <a:txBody>
                    <a:bodyPr/>
                    <a:lstStyle/>
                    <a:p>
                      <a:pPr algn="ctr">
                        <a:lnSpc>
                          <a:spcPct val="107000"/>
                        </a:lnSpc>
                        <a:spcAft>
                          <a:spcPts val="0"/>
                        </a:spcAft>
                      </a:pPr>
                      <a:r>
                        <a:rPr lang="uk-UA" sz="1100">
                          <a:effectLst/>
                          <a:latin typeface="Arial" panose="020B0604020202020204" pitchFamily="34" charset="0"/>
                          <a:cs typeface="Arial" panose="020B0604020202020204" pitchFamily="34" charset="0"/>
                        </a:rPr>
                        <a:t>«Бакалавр»</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tc>
                <a:tc>
                  <a:txBody>
                    <a:bodyPr/>
                    <a:lstStyle/>
                    <a:p>
                      <a:pPr algn="ctr">
                        <a:lnSpc>
                          <a:spcPct val="107000"/>
                        </a:lnSpc>
                        <a:spcAft>
                          <a:spcPts val="0"/>
                        </a:spcAft>
                      </a:pPr>
                      <a:r>
                        <a:rPr lang="uk-UA" sz="1100">
                          <a:effectLst/>
                          <a:latin typeface="Arial" panose="020B0604020202020204" pitchFamily="34" charset="0"/>
                          <a:cs typeface="Arial" panose="020B0604020202020204" pitchFamily="34" charset="0"/>
                        </a:rPr>
                        <a:t>«Магістр»</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tc>
                <a:extLst>
                  <a:ext uri="{0D108BD9-81ED-4DB2-BD59-A6C34878D82A}">
                    <a16:rowId xmlns:a16="http://schemas.microsoft.com/office/drawing/2014/main" val="1106890105"/>
                  </a:ext>
                </a:extLst>
              </a:tr>
              <a:tr h="181175">
                <a:tc>
                  <a:txBody>
                    <a:bodyPr/>
                    <a:lstStyle/>
                    <a:p>
                      <a:pPr>
                        <a:lnSpc>
                          <a:spcPct val="107000"/>
                        </a:lnSpc>
                        <a:spcAft>
                          <a:spcPts val="0"/>
                        </a:spcAft>
                      </a:pPr>
                      <a:r>
                        <a:rPr lang="uk-UA" sz="1100" dirty="0">
                          <a:effectLst/>
                          <a:latin typeface="Arial" panose="020B0604020202020204" pitchFamily="34" charset="0"/>
                          <a:cs typeface="Arial" panose="020B0604020202020204" pitchFamily="34" charset="0"/>
                        </a:rPr>
                        <a:t>051 Економіка</a:t>
                      </a:r>
                      <a:endParaRPr lang="uk-UA" sz="1100" dirty="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tc>
                <a:tc>
                  <a:txBody>
                    <a:bodyPr/>
                    <a:lstStyle/>
                    <a:p>
                      <a:pPr algn="ctr">
                        <a:lnSpc>
                          <a:spcPct val="107000"/>
                        </a:lnSpc>
                        <a:spcAft>
                          <a:spcPts val="0"/>
                        </a:spcAft>
                      </a:pPr>
                      <a:r>
                        <a:rPr lang="uk-UA" sz="1100">
                          <a:effectLst/>
                          <a:latin typeface="Arial" panose="020B0604020202020204" pitchFamily="34" charset="0"/>
                          <a:cs typeface="Arial" panose="020B0604020202020204" pitchFamily="34" charset="0"/>
                        </a:rPr>
                        <a:t>+</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tc>
                  <a:txBody>
                    <a:bodyPr/>
                    <a:lstStyle/>
                    <a:p>
                      <a:pPr algn="ctr">
                        <a:lnSpc>
                          <a:spcPct val="107000"/>
                        </a:lnSpc>
                        <a:spcAft>
                          <a:spcPts val="0"/>
                        </a:spcAft>
                      </a:pPr>
                      <a:r>
                        <a:rPr lang="uk-UA" sz="1100">
                          <a:effectLst/>
                          <a:latin typeface="Arial" panose="020B0604020202020204" pitchFamily="34" charset="0"/>
                          <a:cs typeface="Arial" panose="020B0604020202020204" pitchFamily="34" charset="0"/>
                        </a:rPr>
                        <a:t> </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extLst>
                  <a:ext uri="{0D108BD9-81ED-4DB2-BD59-A6C34878D82A}">
                    <a16:rowId xmlns:a16="http://schemas.microsoft.com/office/drawing/2014/main" val="3097440755"/>
                  </a:ext>
                </a:extLst>
              </a:tr>
              <a:tr h="181175">
                <a:tc>
                  <a:txBody>
                    <a:bodyPr/>
                    <a:lstStyle/>
                    <a:p>
                      <a:pPr>
                        <a:lnSpc>
                          <a:spcPct val="107000"/>
                        </a:lnSpc>
                        <a:spcAft>
                          <a:spcPts val="0"/>
                        </a:spcAft>
                      </a:pPr>
                      <a:r>
                        <a:rPr lang="uk-UA" sz="1100" dirty="0">
                          <a:effectLst/>
                          <a:latin typeface="Arial" panose="020B0604020202020204" pitchFamily="34" charset="0"/>
                          <a:cs typeface="Arial" panose="020B0604020202020204" pitchFamily="34" charset="0"/>
                        </a:rPr>
                        <a:t>071 Облік і оподаткування</a:t>
                      </a:r>
                      <a:endParaRPr lang="uk-UA" sz="1100" dirty="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tc>
                <a:tc>
                  <a:txBody>
                    <a:bodyPr/>
                    <a:lstStyle/>
                    <a:p>
                      <a:pPr algn="ctr">
                        <a:lnSpc>
                          <a:spcPct val="107000"/>
                        </a:lnSpc>
                        <a:spcAft>
                          <a:spcPts val="0"/>
                        </a:spcAft>
                      </a:pPr>
                      <a:r>
                        <a:rPr lang="uk-UA" sz="1100">
                          <a:effectLst/>
                          <a:latin typeface="Arial" panose="020B0604020202020204" pitchFamily="34" charset="0"/>
                          <a:cs typeface="Arial" panose="020B0604020202020204" pitchFamily="34" charset="0"/>
                        </a:rPr>
                        <a:t>+</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tc>
                  <a:txBody>
                    <a:bodyPr/>
                    <a:lstStyle/>
                    <a:p>
                      <a:pPr algn="ctr">
                        <a:lnSpc>
                          <a:spcPct val="107000"/>
                        </a:lnSpc>
                        <a:spcAft>
                          <a:spcPts val="0"/>
                        </a:spcAft>
                      </a:pPr>
                      <a:r>
                        <a:rPr lang="uk-UA" sz="1100">
                          <a:effectLst/>
                          <a:latin typeface="Arial" panose="020B0604020202020204" pitchFamily="34" charset="0"/>
                          <a:cs typeface="Arial" panose="020B0604020202020204" pitchFamily="34" charset="0"/>
                        </a:rPr>
                        <a:t> </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extLst>
                  <a:ext uri="{0D108BD9-81ED-4DB2-BD59-A6C34878D82A}">
                    <a16:rowId xmlns:a16="http://schemas.microsoft.com/office/drawing/2014/main" val="3093278876"/>
                  </a:ext>
                </a:extLst>
              </a:tr>
              <a:tr h="181175">
                <a:tc>
                  <a:txBody>
                    <a:bodyPr/>
                    <a:lstStyle/>
                    <a:p>
                      <a:pPr>
                        <a:lnSpc>
                          <a:spcPct val="107000"/>
                        </a:lnSpc>
                        <a:spcAft>
                          <a:spcPts val="0"/>
                        </a:spcAft>
                      </a:pPr>
                      <a:r>
                        <a:rPr lang="uk-UA" sz="1100" dirty="0">
                          <a:effectLst/>
                          <a:latin typeface="Arial" panose="020B0604020202020204" pitchFamily="34" charset="0"/>
                          <a:cs typeface="Arial" panose="020B0604020202020204" pitchFamily="34" charset="0"/>
                        </a:rPr>
                        <a:t>073 Менеджмент</a:t>
                      </a:r>
                      <a:endParaRPr lang="uk-UA" sz="1100" dirty="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tc>
                <a:tc>
                  <a:txBody>
                    <a:bodyPr/>
                    <a:lstStyle/>
                    <a:p>
                      <a:pPr algn="ctr">
                        <a:lnSpc>
                          <a:spcPct val="107000"/>
                        </a:lnSpc>
                        <a:spcAft>
                          <a:spcPts val="0"/>
                        </a:spcAft>
                      </a:pPr>
                      <a:r>
                        <a:rPr lang="uk-UA" sz="1100">
                          <a:effectLst/>
                          <a:latin typeface="Arial" panose="020B0604020202020204" pitchFamily="34" charset="0"/>
                          <a:cs typeface="Arial" panose="020B0604020202020204" pitchFamily="34" charset="0"/>
                        </a:rPr>
                        <a:t>+</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tc>
                  <a:txBody>
                    <a:bodyPr/>
                    <a:lstStyle/>
                    <a:p>
                      <a:pPr algn="ctr">
                        <a:lnSpc>
                          <a:spcPct val="107000"/>
                        </a:lnSpc>
                        <a:spcAft>
                          <a:spcPts val="0"/>
                        </a:spcAft>
                      </a:pPr>
                      <a:r>
                        <a:rPr lang="uk-UA" sz="1100" dirty="0">
                          <a:effectLst/>
                          <a:latin typeface="Arial" panose="020B0604020202020204" pitchFamily="34" charset="0"/>
                          <a:cs typeface="Arial" panose="020B0604020202020204" pitchFamily="34" charset="0"/>
                        </a:rPr>
                        <a:t> </a:t>
                      </a:r>
                      <a:endParaRPr lang="uk-UA" sz="1100" dirty="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extLst>
                  <a:ext uri="{0D108BD9-81ED-4DB2-BD59-A6C34878D82A}">
                    <a16:rowId xmlns:a16="http://schemas.microsoft.com/office/drawing/2014/main" val="1497452084"/>
                  </a:ext>
                </a:extLst>
              </a:tr>
              <a:tr h="181175">
                <a:tc>
                  <a:txBody>
                    <a:bodyPr/>
                    <a:lstStyle/>
                    <a:p>
                      <a:pPr>
                        <a:lnSpc>
                          <a:spcPct val="107000"/>
                        </a:lnSpc>
                        <a:spcAft>
                          <a:spcPts val="0"/>
                        </a:spcAft>
                      </a:pPr>
                      <a:r>
                        <a:rPr lang="uk-UA" sz="1100" dirty="0">
                          <a:effectLst/>
                          <a:latin typeface="Arial" panose="020B0604020202020204" pitchFamily="34" charset="0"/>
                          <a:cs typeface="Arial" panose="020B0604020202020204" pitchFamily="34" charset="0"/>
                        </a:rPr>
                        <a:t>075 Маркетинг</a:t>
                      </a:r>
                      <a:endParaRPr lang="uk-UA" sz="1100" dirty="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tc>
                <a:tc>
                  <a:txBody>
                    <a:bodyPr/>
                    <a:lstStyle/>
                    <a:p>
                      <a:pPr algn="ctr">
                        <a:lnSpc>
                          <a:spcPct val="107000"/>
                        </a:lnSpc>
                        <a:spcAft>
                          <a:spcPts val="0"/>
                        </a:spcAft>
                      </a:pPr>
                      <a:r>
                        <a:rPr lang="uk-UA" sz="1100">
                          <a:effectLst/>
                          <a:latin typeface="Arial" panose="020B0604020202020204" pitchFamily="34" charset="0"/>
                          <a:cs typeface="Arial" panose="020B0604020202020204" pitchFamily="34" charset="0"/>
                        </a:rPr>
                        <a:t>+</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tc>
                  <a:txBody>
                    <a:bodyPr/>
                    <a:lstStyle/>
                    <a:p>
                      <a:pPr algn="ctr">
                        <a:lnSpc>
                          <a:spcPct val="107000"/>
                        </a:lnSpc>
                        <a:spcAft>
                          <a:spcPts val="0"/>
                        </a:spcAft>
                      </a:pPr>
                      <a:r>
                        <a:rPr lang="uk-UA" sz="1100">
                          <a:effectLst/>
                          <a:latin typeface="Arial" panose="020B0604020202020204" pitchFamily="34" charset="0"/>
                          <a:cs typeface="Arial" panose="020B0604020202020204" pitchFamily="34" charset="0"/>
                        </a:rPr>
                        <a:t> </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extLst>
                  <a:ext uri="{0D108BD9-81ED-4DB2-BD59-A6C34878D82A}">
                    <a16:rowId xmlns:a16="http://schemas.microsoft.com/office/drawing/2014/main" val="785728608"/>
                  </a:ext>
                </a:extLst>
              </a:tr>
              <a:tr h="212066">
                <a:tc>
                  <a:txBody>
                    <a:bodyPr/>
                    <a:lstStyle/>
                    <a:p>
                      <a:pPr>
                        <a:lnSpc>
                          <a:spcPct val="107000"/>
                        </a:lnSpc>
                        <a:spcAft>
                          <a:spcPts val="0"/>
                        </a:spcAft>
                      </a:pPr>
                      <a:r>
                        <a:rPr lang="uk-UA" sz="1100" dirty="0">
                          <a:effectLst/>
                          <a:latin typeface="Arial" panose="020B0604020202020204" pitchFamily="34" charset="0"/>
                          <a:cs typeface="Arial" panose="020B0604020202020204" pitchFamily="34" charset="0"/>
                        </a:rPr>
                        <a:t>076 Підприємництво, торгівля та біржова діяльність</a:t>
                      </a:r>
                      <a:endParaRPr lang="uk-UA" sz="1100" dirty="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tc>
                <a:tc>
                  <a:txBody>
                    <a:bodyPr/>
                    <a:lstStyle/>
                    <a:p>
                      <a:pPr algn="ctr">
                        <a:lnSpc>
                          <a:spcPct val="107000"/>
                        </a:lnSpc>
                        <a:spcAft>
                          <a:spcPts val="0"/>
                        </a:spcAft>
                      </a:pPr>
                      <a:r>
                        <a:rPr lang="uk-UA" sz="1100">
                          <a:effectLst/>
                          <a:latin typeface="Arial" panose="020B0604020202020204" pitchFamily="34" charset="0"/>
                          <a:cs typeface="Arial" panose="020B0604020202020204" pitchFamily="34" charset="0"/>
                        </a:rPr>
                        <a:t>+</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tc>
                  <a:txBody>
                    <a:bodyPr/>
                    <a:lstStyle/>
                    <a:p>
                      <a:pPr algn="ctr">
                        <a:lnSpc>
                          <a:spcPct val="107000"/>
                        </a:lnSpc>
                        <a:spcAft>
                          <a:spcPts val="0"/>
                        </a:spcAft>
                      </a:pPr>
                      <a:r>
                        <a:rPr lang="uk-UA" sz="1100">
                          <a:effectLst/>
                          <a:latin typeface="Arial" panose="020B0604020202020204" pitchFamily="34" charset="0"/>
                          <a:cs typeface="Arial" panose="020B0604020202020204" pitchFamily="34" charset="0"/>
                        </a:rPr>
                        <a:t> </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extLst>
                  <a:ext uri="{0D108BD9-81ED-4DB2-BD59-A6C34878D82A}">
                    <a16:rowId xmlns:a16="http://schemas.microsoft.com/office/drawing/2014/main" val="2193675988"/>
                  </a:ext>
                </a:extLst>
              </a:tr>
              <a:tr h="181175">
                <a:tc>
                  <a:txBody>
                    <a:bodyPr/>
                    <a:lstStyle/>
                    <a:p>
                      <a:pPr>
                        <a:lnSpc>
                          <a:spcPct val="107000"/>
                        </a:lnSpc>
                        <a:spcAft>
                          <a:spcPts val="0"/>
                        </a:spcAft>
                      </a:pPr>
                      <a:r>
                        <a:rPr lang="uk-UA" sz="1100" dirty="0">
                          <a:effectLst/>
                          <a:latin typeface="Arial" panose="020B0604020202020204" pitchFamily="34" charset="0"/>
                          <a:cs typeface="Arial" panose="020B0604020202020204" pitchFamily="34" charset="0"/>
                        </a:rPr>
                        <a:t>081 Право</a:t>
                      </a:r>
                      <a:endParaRPr lang="uk-UA" sz="1100" dirty="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tc>
                <a:tc>
                  <a:txBody>
                    <a:bodyPr/>
                    <a:lstStyle/>
                    <a:p>
                      <a:pPr algn="ctr">
                        <a:lnSpc>
                          <a:spcPct val="107000"/>
                        </a:lnSpc>
                        <a:spcAft>
                          <a:spcPts val="0"/>
                        </a:spcAft>
                      </a:pPr>
                      <a:r>
                        <a:rPr lang="uk-UA" sz="1100">
                          <a:effectLst/>
                          <a:latin typeface="Arial" panose="020B0604020202020204" pitchFamily="34" charset="0"/>
                          <a:cs typeface="Arial" panose="020B0604020202020204" pitchFamily="34" charset="0"/>
                        </a:rPr>
                        <a:t>+</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tc>
                  <a:txBody>
                    <a:bodyPr/>
                    <a:lstStyle/>
                    <a:p>
                      <a:pPr algn="ctr">
                        <a:lnSpc>
                          <a:spcPct val="107000"/>
                        </a:lnSpc>
                        <a:spcAft>
                          <a:spcPts val="0"/>
                        </a:spcAft>
                      </a:pPr>
                      <a:r>
                        <a:rPr lang="uk-UA" sz="1100">
                          <a:effectLst/>
                          <a:latin typeface="Arial" panose="020B0604020202020204" pitchFamily="34" charset="0"/>
                          <a:cs typeface="Arial" panose="020B0604020202020204" pitchFamily="34" charset="0"/>
                        </a:rPr>
                        <a:t> </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extLst>
                  <a:ext uri="{0D108BD9-81ED-4DB2-BD59-A6C34878D82A}">
                    <a16:rowId xmlns:a16="http://schemas.microsoft.com/office/drawing/2014/main" val="2441865117"/>
                  </a:ext>
                </a:extLst>
              </a:tr>
              <a:tr h="181175">
                <a:tc>
                  <a:txBody>
                    <a:bodyPr/>
                    <a:lstStyle/>
                    <a:p>
                      <a:pPr>
                        <a:lnSpc>
                          <a:spcPct val="107000"/>
                        </a:lnSpc>
                        <a:spcAft>
                          <a:spcPts val="0"/>
                        </a:spcAft>
                      </a:pPr>
                      <a:r>
                        <a:rPr lang="uk-UA" sz="1100" dirty="0">
                          <a:effectLst/>
                          <a:latin typeface="Arial" panose="020B0604020202020204" pitchFamily="34" charset="0"/>
                          <a:cs typeface="Arial" panose="020B0604020202020204" pitchFamily="34" charset="0"/>
                        </a:rPr>
                        <a:t>101 Екологія</a:t>
                      </a:r>
                      <a:endParaRPr lang="uk-UA" sz="1100" dirty="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tc>
                <a:tc>
                  <a:txBody>
                    <a:bodyPr/>
                    <a:lstStyle/>
                    <a:p>
                      <a:pPr algn="ctr">
                        <a:lnSpc>
                          <a:spcPct val="107000"/>
                        </a:lnSpc>
                        <a:spcAft>
                          <a:spcPts val="0"/>
                        </a:spcAft>
                      </a:pPr>
                      <a:r>
                        <a:rPr lang="uk-UA" sz="1100" dirty="0">
                          <a:effectLst/>
                          <a:latin typeface="Arial" panose="020B0604020202020204" pitchFamily="34" charset="0"/>
                          <a:cs typeface="Arial" panose="020B0604020202020204" pitchFamily="34" charset="0"/>
                        </a:rPr>
                        <a:t>+</a:t>
                      </a:r>
                      <a:endParaRPr lang="uk-UA" sz="1100" dirty="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tc>
                  <a:txBody>
                    <a:bodyPr/>
                    <a:lstStyle/>
                    <a:p>
                      <a:pPr algn="ctr">
                        <a:lnSpc>
                          <a:spcPct val="107000"/>
                        </a:lnSpc>
                        <a:spcAft>
                          <a:spcPts val="0"/>
                        </a:spcAft>
                      </a:pPr>
                      <a:r>
                        <a:rPr lang="uk-UA" sz="1100" dirty="0">
                          <a:effectLst/>
                          <a:latin typeface="Arial" panose="020B0604020202020204" pitchFamily="34" charset="0"/>
                          <a:cs typeface="Arial" panose="020B0604020202020204" pitchFamily="34" charset="0"/>
                        </a:rPr>
                        <a:t>+</a:t>
                      </a:r>
                      <a:endParaRPr lang="uk-UA" sz="1100" dirty="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extLst>
                  <a:ext uri="{0D108BD9-81ED-4DB2-BD59-A6C34878D82A}">
                    <a16:rowId xmlns:a16="http://schemas.microsoft.com/office/drawing/2014/main" val="3981931491"/>
                  </a:ext>
                </a:extLst>
              </a:tr>
              <a:tr h="181175">
                <a:tc>
                  <a:txBody>
                    <a:bodyPr/>
                    <a:lstStyle/>
                    <a:p>
                      <a:pPr>
                        <a:lnSpc>
                          <a:spcPct val="107000"/>
                        </a:lnSpc>
                        <a:spcAft>
                          <a:spcPts val="0"/>
                        </a:spcAft>
                      </a:pPr>
                      <a:r>
                        <a:rPr lang="uk-UA" sz="1100" dirty="0">
                          <a:effectLst/>
                          <a:latin typeface="Arial" panose="020B0604020202020204" pitchFamily="34" charset="0"/>
                          <a:cs typeface="Arial" panose="020B0604020202020204" pitchFamily="34" charset="0"/>
                        </a:rPr>
                        <a:t>121 Інженерія програмного забезпечення</a:t>
                      </a:r>
                      <a:endParaRPr lang="uk-UA" sz="1100" dirty="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tc>
                <a:tc>
                  <a:txBody>
                    <a:bodyPr/>
                    <a:lstStyle/>
                    <a:p>
                      <a:pPr algn="ctr">
                        <a:lnSpc>
                          <a:spcPct val="107000"/>
                        </a:lnSpc>
                        <a:spcAft>
                          <a:spcPts val="0"/>
                        </a:spcAft>
                      </a:pPr>
                      <a:r>
                        <a:rPr lang="uk-UA" sz="1100">
                          <a:effectLst/>
                          <a:latin typeface="Arial" panose="020B0604020202020204" pitchFamily="34" charset="0"/>
                          <a:cs typeface="Arial" panose="020B0604020202020204" pitchFamily="34" charset="0"/>
                        </a:rPr>
                        <a:t>+</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tc>
                  <a:txBody>
                    <a:bodyPr/>
                    <a:lstStyle/>
                    <a:p>
                      <a:pPr algn="ctr">
                        <a:lnSpc>
                          <a:spcPct val="107000"/>
                        </a:lnSpc>
                        <a:spcAft>
                          <a:spcPts val="0"/>
                        </a:spcAft>
                      </a:pPr>
                      <a:r>
                        <a:rPr lang="uk-UA" sz="1100">
                          <a:effectLst/>
                          <a:latin typeface="Arial" panose="020B0604020202020204" pitchFamily="34" charset="0"/>
                          <a:cs typeface="Arial" panose="020B0604020202020204" pitchFamily="34" charset="0"/>
                        </a:rPr>
                        <a:t> </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extLst>
                  <a:ext uri="{0D108BD9-81ED-4DB2-BD59-A6C34878D82A}">
                    <a16:rowId xmlns:a16="http://schemas.microsoft.com/office/drawing/2014/main" val="1094750919"/>
                  </a:ext>
                </a:extLst>
              </a:tr>
              <a:tr h="181175">
                <a:tc>
                  <a:txBody>
                    <a:bodyPr/>
                    <a:lstStyle/>
                    <a:p>
                      <a:pPr fontAlgn="base"/>
                      <a:r>
                        <a:rPr lang="uk-UA" sz="1100" dirty="0">
                          <a:effectLst/>
                          <a:latin typeface="Arial" panose="020B0604020202020204" pitchFamily="34" charset="0"/>
                          <a:cs typeface="Arial" panose="020B0604020202020204" pitchFamily="34" charset="0"/>
                        </a:rPr>
                        <a:t>123 Комп’ютерна інженерія</a:t>
                      </a:r>
                      <a:endParaRPr lang="uk-UA" sz="1100" dirty="0">
                        <a:effectLst/>
                        <a:latin typeface="Arial" panose="020B0604020202020204" pitchFamily="34" charset="0"/>
                        <a:ea typeface="Times New Roman" panose="02020603050405020304" pitchFamily="18" charset="0"/>
                        <a:cs typeface="Arial" panose="020B0604020202020204" pitchFamily="34" charset="0"/>
                      </a:endParaRPr>
                    </a:p>
                  </a:txBody>
                  <a:tcPr marL="47649" marR="47649" marT="0" marB="0"/>
                </a:tc>
                <a:tc>
                  <a:txBody>
                    <a:bodyPr/>
                    <a:lstStyle/>
                    <a:p>
                      <a:pPr algn="ctr">
                        <a:lnSpc>
                          <a:spcPct val="107000"/>
                        </a:lnSpc>
                        <a:spcAft>
                          <a:spcPts val="0"/>
                        </a:spcAft>
                      </a:pPr>
                      <a:r>
                        <a:rPr lang="uk-UA" sz="1100">
                          <a:effectLst/>
                          <a:latin typeface="Arial" panose="020B0604020202020204" pitchFamily="34" charset="0"/>
                          <a:cs typeface="Arial" panose="020B0604020202020204" pitchFamily="34" charset="0"/>
                        </a:rPr>
                        <a:t>+</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tc>
                  <a:txBody>
                    <a:bodyPr/>
                    <a:lstStyle/>
                    <a:p>
                      <a:pPr algn="ctr">
                        <a:lnSpc>
                          <a:spcPct val="107000"/>
                        </a:lnSpc>
                        <a:spcAft>
                          <a:spcPts val="0"/>
                        </a:spcAft>
                      </a:pPr>
                      <a:r>
                        <a:rPr lang="uk-UA" sz="1100">
                          <a:effectLst/>
                          <a:latin typeface="Arial" panose="020B0604020202020204" pitchFamily="34" charset="0"/>
                          <a:cs typeface="Arial" panose="020B0604020202020204" pitchFamily="34" charset="0"/>
                        </a:rPr>
                        <a:t> </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extLst>
                  <a:ext uri="{0D108BD9-81ED-4DB2-BD59-A6C34878D82A}">
                    <a16:rowId xmlns:a16="http://schemas.microsoft.com/office/drawing/2014/main" val="229348127"/>
                  </a:ext>
                </a:extLst>
              </a:tr>
              <a:tr h="181175">
                <a:tc>
                  <a:txBody>
                    <a:bodyPr/>
                    <a:lstStyle/>
                    <a:p>
                      <a:pPr fontAlgn="base"/>
                      <a:r>
                        <a:rPr lang="uk-UA" sz="1100" dirty="0">
                          <a:effectLst/>
                          <a:latin typeface="Arial" panose="020B0604020202020204" pitchFamily="34" charset="0"/>
                          <a:cs typeface="Arial" panose="020B0604020202020204" pitchFamily="34" charset="0"/>
                        </a:rPr>
                        <a:t>125 </a:t>
                      </a:r>
                      <a:r>
                        <a:rPr lang="uk-UA" sz="1100" dirty="0" err="1">
                          <a:effectLst/>
                          <a:latin typeface="Arial" panose="020B0604020202020204" pitchFamily="34" charset="0"/>
                          <a:cs typeface="Arial" panose="020B0604020202020204" pitchFamily="34" charset="0"/>
                        </a:rPr>
                        <a:t>Кібербезпека</a:t>
                      </a:r>
                      <a:endParaRPr lang="uk-UA" sz="1100" dirty="0">
                        <a:effectLst/>
                        <a:latin typeface="Arial" panose="020B0604020202020204" pitchFamily="34" charset="0"/>
                        <a:ea typeface="Times New Roman" panose="02020603050405020304" pitchFamily="18" charset="0"/>
                        <a:cs typeface="Arial" panose="020B0604020202020204" pitchFamily="34" charset="0"/>
                      </a:endParaRPr>
                    </a:p>
                  </a:txBody>
                  <a:tcPr marL="47649" marR="47649" marT="0" marB="0"/>
                </a:tc>
                <a:tc>
                  <a:txBody>
                    <a:bodyPr/>
                    <a:lstStyle/>
                    <a:p>
                      <a:pPr algn="ctr">
                        <a:lnSpc>
                          <a:spcPct val="107000"/>
                        </a:lnSpc>
                        <a:spcAft>
                          <a:spcPts val="0"/>
                        </a:spcAft>
                      </a:pPr>
                      <a:r>
                        <a:rPr lang="uk-UA" sz="1100">
                          <a:effectLst/>
                          <a:latin typeface="Arial" panose="020B0604020202020204" pitchFamily="34" charset="0"/>
                          <a:cs typeface="Arial" panose="020B0604020202020204" pitchFamily="34" charset="0"/>
                        </a:rPr>
                        <a:t>+</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tc>
                  <a:txBody>
                    <a:bodyPr/>
                    <a:lstStyle/>
                    <a:p>
                      <a:pPr algn="ctr">
                        <a:lnSpc>
                          <a:spcPct val="107000"/>
                        </a:lnSpc>
                        <a:spcAft>
                          <a:spcPts val="0"/>
                        </a:spcAft>
                      </a:pPr>
                      <a:r>
                        <a:rPr lang="uk-UA" sz="1100">
                          <a:effectLst/>
                          <a:latin typeface="Arial" panose="020B0604020202020204" pitchFamily="34" charset="0"/>
                          <a:cs typeface="Arial" panose="020B0604020202020204" pitchFamily="34" charset="0"/>
                        </a:rPr>
                        <a:t> </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extLst>
                  <a:ext uri="{0D108BD9-81ED-4DB2-BD59-A6C34878D82A}">
                    <a16:rowId xmlns:a16="http://schemas.microsoft.com/office/drawing/2014/main" val="1451102704"/>
                  </a:ext>
                </a:extLst>
              </a:tr>
              <a:tr h="181175">
                <a:tc>
                  <a:txBody>
                    <a:bodyPr/>
                    <a:lstStyle/>
                    <a:p>
                      <a:pPr fontAlgn="base"/>
                      <a:r>
                        <a:rPr lang="uk-UA" sz="1100" dirty="0">
                          <a:effectLst/>
                          <a:latin typeface="Arial" panose="020B0604020202020204" pitchFamily="34" charset="0"/>
                          <a:cs typeface="Arial" panose="020B0604020202020204" pitchFamily="34" charset="0"/>
                        </a:rPr>
                        <a:t>126 Інформаційні системи та технології</a:t>
                      </a:r>
                      <a:endParaRPr lang="uk-UA" sz="1100" dirty="0">
                        <a:effectLst/>
                        <a:latin typeface="Arial" panose="020B0604020202020204" pitchFamily="34" charset="0"/>
                        <a:ea typeface="Times New Roman" panose="02020603050405020304" pitchFamily="18" charset="0"/>
                        <a:cs typeface="Arial" panose="020B0604020202020204" pitchFamily="34" charset="0"/>
                      </a:endParaRPr>
                    </a:p>
                  </a:txBody>
                  <a:tcPr marL="47649" marR="47649" marT="0" marB="0"/>
                </a:tc>
                <a:tc>
                  <a:txBody>
                    <a:bodyPr/>
                    <a:lstStyle/>
                    <a:p>
                      <a:pPr algn="ctr">
                        <a:lnSpc>
                          <a:spcPct val="107000"/>
                        </a:lnSpc>
                        <a:spcAft>
                          <a:spcPts val="0"/>
                        </a:spcAft>
                      </a:pPr>
                      <a:r>
                        <a:rPr lang="uk-UA" sz="1100">
                          <a:effectLst/>
                          <a:latin typeface="Arial" panose="020B0604020202020204" pitchFamily="34" charset="0"/>
                          <a:cs typeface="Arial" panose="020B0604020202020204" pitchFamily="34" charset="0"/>
                        </a:rPr>
                        <a:t>+</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tc>
                  <a:txBody>
                    <a:bodyPr/>
                    <a:lstStyle/>
                    <a:p>
                      <a:pPr algn="ctr">
                        <a:lnSpc>
                          <a:spcPct val="107000"/>
                        </a:lnSpc>
                        <a:spcAft>
                          <a:spcPts val="0"/>
                        </a:spcAft>
                      </a:pPr>
                      <a:r>
                        <a:rPr lang="uk-UA" sz="1100">
                          <a:effectLst/>
                          <a:latin typeface="Arial" panose="020B0604020202020204" pitchFamily="34" charset="0"/>
                          <a:cs typeface="Arial" panose="020B0604020202020204" pitchFamily="34" charset="0"/>
                        </a:rPr>
                        <a:t> </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extLst>
                  <a:ext uri="{0D108BD9-81ED-4DB2-BD59-A6C34878D82A}">
                    <a16:rowId xmlns:a16="http://schemas.microsoft.com/office/drawing/2014/main" val="4218957892"/>
                  </a:ext>
                </a:extLst>
              </a:tr>
              <a:tr h="259628">
                <a:tc>
                  <a:txBody>
                    <a:bodyPr/>
                    <a:lstStyle/>
                    <a:p>
                      <a:pPr>
                        <a:lnSpc>
                          <a:spcPct val="107000"/>
                        </a:lnSpc>
                        <a:spcAft>
                          <a:spcPts val="0"/>
                        </a:spcAft>
                      </a:pPr>
                      <a:r>
                        <a:rPr lang="uk-UA" sz="1100" dirty="0">
                          <a:effectLst/>
                          <a:latin typeface="Arial" panose="020B0604020202020204" pitchFamily="34" charset="0"/>
                          <a:cs typeface="Arial" panose="020B0604020202020204" pitchFamily="34" charset="0"/>
                        </a:rPr>
                        <a:t>151 Автоматизація та комп’ютерно-інтегровані технології</a:t>
                      </a:r>
                      <a:endParaRPr lang="uk-UA" sz="1100" dirty="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tc>
                  <a:txBody>
                    <a:bodyPr/>
                    <a:lstStyle/>
                    <a:p>
                      <a:pPr algn="ctr">
                        <a:lnSpc>
                          <a:spcPct val="107000"/>
                        </a:lnSpc>
                        <a:spcAft>
                          <a:spcPts val="0"/>
                        </a:spcAft>
                      </a:pPr>
                      <a:r>
                        <a:rPr lang="uk-UA" sz="1100">
                          <a:effectLst/>
                          <a:latin typeface="Arial" panose="020B0604020202020204" pitchFamily="34" charset="0"/>
                          <a:cs typeface="Arial" panose="020B0604020202020204" pitchFamily="34" charset="0"/>
                        </a:rPr>
                        <a:t>+</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tc>
                  <a:txBody>
                    <a:bodyPr/>
                    <a:lstStyle/>
                    <a:p>
                      <a:pPr algn="ctr">
                        <a:lnSpc>
                          <a:spcPct val="107000"/>
                        </a:lnSpc>
                        <a:spcAft>
                          <a:spcPts val="0"/>
                        </a:spcAft>
                      </a:pPr>
                      <a:r>
                        <a:rPr lang="uk-UA" sz="1100">
                          <a:effectLst/>
                          <a:latin typeface="Arial" panose="020B0604020202020204" pitchFamily="34" charset="0"/>
                          <a:cs typeface="Arial" panose="020B0604020202020204" pitchFamily="34" charset="0"/>
                        </a:rPr>
                        <a:t> </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extLst>
                  <a:ext uri="{0D108BD9-81ED-4DB2-BD59-A6C34878D82A}">
                    <a16:rowId xmlns:a16="http://schemas.microsoft.com/office/drawing/2014/main" val="3975439775"/>
                  </a:ext>
                </a:extLst>
              </a:tr>
              <a:tr h="214093">
                <a:tc>
                  <a:txBody>
                    <a:bodyPr/>
                    <a:lstStyle/>
                    <a:p>
                      <a:pPr>
                        <a:lnSpc>
                          <a:spcPct val="107000"/>
                        </a:lnSpc>
                        <a:spcAft>
                          <a:spcPts val="0"/>
                        </a:spcAft>
                      </a:pPr>
                      <a:r>
                        <a:rPr lang="uk-UA" sz="1100" dirty="0">
                          <a:effectLst/>
                          <a:latin typeface="Arial" panose="020B0604020202020204" pitchFamily="34" charset="0"/>
                          <a:cs typeface="Arial" panose="020B0604020202020204" pitchFamily="34" charset="0"/>
                        </a:rPr>
                        <a:t>152 Метрологія та інформаційно-вимірювальна техніка </a:t>
                      </a:r>
                      <a:endParaRPr lang="uk-UA" sz="1100" dirty="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tc>
                <a:tc>
                  <a:txBody>
                    <a:bodyPr/>
                    <a:lstStyle/>
                    <a:p>
                      <a:pPr algn="ctr">
                        <a:lnSpc>
                          <a:spcPct val="107000"/>
                        </a:lnSpc>
                        <a:spcAft>
                          <a:spcPts val="0"/>
                        </a:spcAft>
                      </a:pPr>
                      <a:r>
                        <a:rPr lang="uk-UA" sz="1100" dirty="0">
                          <a:effectLst/>
                          <a:latin typeface="Arial" panose="020B0604020202020204" pitchFamily="34" charset="0"/>
                          <a:cs typeface="Arial" panose="020B0604020202020204" pitchFamily="34" charset="0"/>
                        </a:rPr>
                        <a:t>+</a:t>
                      </a:r>
                      <a:endParaRPr lang="uk-UA" sz="1100" dirty="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tc>
                  <a:txBody>
                    <a:bodyPr/>
                    <a:lstStyle/>
                    <a:p>
                      <a:pPr algn="ctr">
                        <a:lnSpc>
                          <a:spcPct val="107000"/>
                        </a:lnSpc>
                        <a:spcAft>
                          <a:spcPts val="0"/>
                        </a:spcAft>
                      </a:pPr>
                      <a:r>
                        <a:rPr lang="uk-UA" sz="1100" dirty="0">
                          <a:effectLst/>
                          <a:latin typeface="Arial" panose="020B0604020202020204" pitchFamily="34" charset="0"/>
                          <a:cs typeface="Arial" panose="020B0604020202020204" pitchFamily="34" charset="0"/>
                        </a:rPr>
                        <a:t> </a:t>
                      </a:r>
                      <a:endParaRPr lang="uk-UA" sz="1100" dirty="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extLst>
                  <a:ext uri="{0D108BD9-81ED-4DB2-BD59-A6C34878D82A}">
                    <a16:rowId xmlns:a16="http://schemas.microsoft.com/office/drawing/2014/main" val="293963752"/>
                  </a:ext>
                </a:extLst>
              </a:tr>
              <a:tr h="181175">
                <a:tc>
                  <a:txBody>
                    <a:bodyPr/>
                    <a:lstStyle/>
                    <a:p>
                      <a:pPr>
                        <a:lnSpc>
                          <a:spcPct val="107000"/>
                        </a:lnSpc>
                        <a:spcAft>
                          <a:spcPts val="0"/>
                        </a:spcAft>
                      </a:pPr>
                      <a:r>
                        <a:rPr lang="uk-UA" sz="1100" dirty="0">
                          <a:effectLst/>
                          <a:latin typeface="Arial" panose="020B0604020202020204" pitchFamily="34" charset="0"/>
                          <a:cs typeface="Arial" panose="020B0604020202020204" pitchFamily="34" charset="0"/>
                        </a:rPr>
                        <a:t>162 Біотехнології та біоінженерія </a:t>
                      </a:r>
                      <a:endParaRPr lang="uk-UA" sz="1100" dirty="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tc>
                  <a:txBody>
                    <a:bodyPr/>
                    <a:lstStyle/>
                    <a:p>
                      <a:pPr algn="ctr">
                        <a:lnSpc>
                          <a:spcPct val="107000"/>
                        </a:lnSpc>
                        <a:spcAft>
                          <a:spcPts val="0"/>
                        </a:spcAft>
                      </a:pPr>
                      <a:r>
                        <a:rPr lang="uk-UA" sz="1100">
                          <a:effectLst/>
                          <a:latin typeface="Arial" panose="020B0604020202020204" pitchFamily="34" charset="0"/>
                          <a:cs typeface="Arial" panose="020B0604020202020204" pitchFamily="34" charset="0"/>
                        </a:rPr>
                        <a:t>+</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tc>
                  <a:txBody>
                    <a:bodyPr/>
                    <a:lstStyle/>
                    <a:p>
                      <a:pPr algn="ctr">
                        <a:lnSpc>
                          <a:spcPct val="107000"/>
                        </a:lnSpc>
                        <a:spcAft>
                          <a:spcPts val="0"/>
                        </a:spcAft>
                      </a:pPr>
                      <a:r>
                        <a:rPr lang="uk-UA" sz="1100">
                          <a:effectLst/>
                          <a:latin typeface="Arial" panose="020B0604020202020204" pitchFamily="34" charset="0"/>
                          <a:cs typeface="Arial" panose="020B0604020202020204" pitchFamily="34" charset="0"/>
                        </a:rPr>
                        <a:t> </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extLst>
                  <a:ext uri="{0D108BD9-81ED-4DB2-BD59-A6C34878D82A}">
                    <a16:rowId xmlns:a16="http://schemas.microsoft.com/office/drawing/2014/main" val="3753661240"/>
                  </a:ext>
                </a:extLst>
              </a:tr>
              <a:tr h="181175">
                <a:tc>
                  <a:txBody>
                    <a:bodyPr/>
                    <a:lstStyle/>
                    <a:p>
                      <a:pPr>
                        <a:lnSpc>
                          <a:spcPct val="107000"/>
                        </a:lnSpc>
                        <a:spcAft>
                          <a:spcPts val="0"/>
                        </a:spcAft>
                      </a:pPr>
                      <a:r>
                        <a:rPr lang="uk-UA" sz="1100" dirty="0">
                          <a:effectLst/>
                          <a:latin typeface="Arial" panose="020B0604020202020204" pitchFamily="34" charset="0"/>
                          <a:cs typeface="Arial" panose="020B0604020202020204" pitchFamily="34" charset="0"/>
                        </a:rPr>
                        <a:t>181 Харчові технології</a:t>
                      </a:r>
                      <a:endParaRPr lang="uk-UA" sz="1100" dirty="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tc>
                  <a:txBody>
                    <a:bodyPr/>
                    <a:lstStyle/>
                    <a:p>
                      <a:pPr algn="ctr">
                        <a:lnSpc>
                          <a:spcPct val="107000"/>
                        </a:lnSpc>
                        <a:spcAft>
                          <a:spcPts val="0"/>
                        </a:spcAft>
                      </a:pPr>
                      <a:r>
                        <a:rPr lang="uk-UA" sz="1100" dirty="0">
                          <a:effectLst/>
                          <a:latin typeface="Arial" panose="020B0604020202020204" pitchFamily="34" charset="0"/>
                          <a:cs typeface="Arial" panose="020B0604020202020204" pitchFamily="34" charset="0"/>
                        </a:rPr>
                        <a:t> </a:t>
                      </a:r>
                      <a:endParaRPr lang="uk-UA" sz="1100" dirty="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tc>
                  <a:txBody>
                    <a:bodyPr/>
                    <a:lstStyle/>
                    <a:p>
                      <a:pPr algn="ctr">
                        <a:lnSpc>
                          <a:spcPct val="107000"/>
                        </a:lnSpc>
                        <a:spcAft>
                          <a:spcPts val="0"/>
                        </a:spcAft>
                      </a:pPr>
                      <a:r>
                        <a:rPr lang="uk-UA" sz="1100">
                          <a:effectLst/>
                          <a:latin typeface="Arial" panose="020B0604020202020204" pitchFamily="34" charset="0"/>
                          <a:cs typeface="Arial" panose="020B0604020202020204" pitchFamily="34" charset="0"/>
                        </a:rPr>
                        <a:t>+</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extLst>
                  <a:ext uri="{0D108BD9-81ED-4DB2-BD59-A6C34878D82A}">
                    <a16:rowId xmlns:a16="http://schemas.microsoft.com/office/drawing/2014/main" val="1170494600"/>
                  </a:ext>
                </a:extLst>
              </a:tr>
              <a:tr h="181175">
                <a:tc>
                  <a:txBody>
                    <a:bodyPr/>
                    <a:lstStyle/>
                    <a:p>
                      <a:pPr>
                        <a:lnSpc>
                          <a:spcPct val="107000"/>
                        </a:lnSpc>
                        <a:spcAft>
                          <a:spcPts val="0"/>
                        </a:spcAft>
                      </a:pPr>
                      <a:r>
                        <a:rPr lang="uk-UA" sz="1100" dirty="0">
                          <a:effectLst/>
                          <a:latin typeface="Arial" panose="020B0604020202020204" pitchFamily="34" charset="0"/>
                          <a:cs typeface="Arial" panose="020B0604020202020204" pitchFamily="34" charset="0"/>
                        </a:rPr>
                        <a:t>201 Агрономія</a:t>
                      </a:r>
                      <a:endParaRPr lang="uk-UA" sz="1100" dirty="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tc>
                  <a:txBody>
                    <a:bodyPr/>
                    <a:lstStyle/>
                    <a:p>
                      <a:pPr algn="ctr">
                        <a:lnSpc>
                          <a:spcPct val="107000"/>
                        </a:lnSpc>
                        <a:spcAft>
                          <a:spcPts val="0"/>
                        </a:spcAft>
                      </a:pPr>
                      <a:r>
                        <a:rPr lang="uk-UA" sz="1100" dirty="0">
                          <a:effectLst/>
                          <a:latin typeface="Arial" panose="020B0604020202020204" pitchFamily="34" charset="0"/>
                          <a:cs typeface="Arial" panose="020B0604020202020204" pitchFamily="34" charset="0"/>
                        </a:rPr>
                        <a:t>+</a:t>
                      </a:r>
                      <a:endParaRPr lang="uk-UA" sz="1100" dirty="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tc>
                  <a:txBody>
                    <a:bodyPr/>
                    <a:lstStyle/>
                    <a:p>
                      <a:pPr algn="ctr">
                        <a:lnSpc>
                          <a:spcPct val="107000"/>
                        </a:lnSpc>
                        <a:spcAft>
                          <a:spcPts val="0"/>
                        </a:spcAft>
                      </a:pPr>
                      <a:r>
                        <a:rPr lang="uk-UA" sz="1100">
                          <a:effectLst/>
                          <a:latin typeface="Arial" panose="020B0604020202020204" pitchFamily="34" charset="0"/>
                          <a:cs typeface="Arial" panose="020B0604020202020204" pitchFamily="34" charset="0"/>
                        </a:rPr>
                        <a:t> </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extLst>
                  <a:ext uri="{0D108BD9-81ED-4DB2-BD59-A6C34878D82A}">
                    <a16:rowId xmlns:a16="http://schemas.microsoft.com/office/drawing/2014/main" val="243803358"/>
                  </a:ext>
                </a:extLst>
              </a:tr>
              <a:tr h="181175">
                <a:tc>
                  <a:txBody>
                    <a:bodyPr/>
                    <a:lstStyle/>
                    <a:p>
                      <a:pPr>
                        <a:lnSpc>
                          <a:spcPct val="107000"/>
                        </a:lnSpc>
                        <a:spcAft>
                          <a:spcPts val="0"/>
                        </a:spcAft>
                      </a:pPr>
                      <a:r>
                        <a:rPr lang="uk-UA" sz="1100" dirty="0">
                          <a:effectLst/>
                          <a:latin typeface="Arial" panose="020B0604020202020204" pitchFamily="34" charset="0"/>
                          <a:cs typeface="Arial" panose="020B0604020202020204" pitchFamily="34" charset="0"/>
                        </a:rPr>
                        <a:t>202 Захист і карантин рослин</a:t>
                      </a:r>
                      <a:endParaRPr lang="uk-UA" sz="1100" dirty="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tc>
                  <a:txBody>
                    <a:bodyPr/>
                    <a:lstStyle/>
                    <a:p>
                      <a:pPr algn="ctr">
                        <a:lnSpc>
                          <a:spcPct val="107000"/>
                        </a:lnSpc>
                        <a:spcAft>
                          <a:spcPts val="0"/>
                        </a:spcAft>
                      </a:pPr>
                      <a:r>
                        <a:rPr lang="uk-UA" sz="1100" dirty="0">
                          <a:effectLst/>
                          <a:latin typeface="Arial" panose="020B0604020202020204" pitchFamily="34" charset="0"/>
                          <a:cs typeface="Arial" panose="020B0604020202020204" pitchFamily="34" charset="0"/>
                        </a:rPr>
                        <a:t>+</a:t>
                      </a:r>
                      <a:endParaRPr lang="uk-UA" sz="1100" dirty="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tc>
                  <a:txBody>
                    <a:bodyPr/>
                    <a:lstStyle/>
                    <a:p>
                      <a:pPr algn="ctr">
                        <a:lnSpc>
                          <a:spcPct val="107000"/>
                        </a:lnSpc>
                        <a:spcAft>
                          <a:spcPts val="0"/>
                        </a:spcAft>
                      </a:pPr>
                      <a:r>
                        <a:rPr lang="uk-UA" sz="1100">
                          <a:effectLst/>
                          <a:latin typeface="Arial" panose="020B0604020202020204" pitchFamily="34" charset="0"/>
                          <a:cs typeface="Arial" panose="020B0604020202020204" pitchFamily="34" charset="0"/>
                        </a:rPr>
                        <a:t> </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extLst>
                  <a:ext uri="{0D108BD9-81ED-4DB2-BD59-A6C34878D82A}">
                    <a16:rowId xmlns:a16="http://schemas.microsoft.com/office/drawing/2014/main" val="2133629998"/>
                  </a:ext>
                </a:extLst>
              </a:tr>
              <a:tr h="181175">
                <a:tc>
                  <a:txBody>
                    <a:bodyPr/>
                    <a:lstStyle/>
                    <a:p>
                      <a:pPr>
                        <a:lnSpc>
                          <a:spcPct val="107000"/>
                        </a:lnSpc>
                        <a:spcAft>
                          <a:spcPts val="0"/>
                        </a:spcAft>
                      </a:pPr>
                      <a:r>
                        <a:rPr lang="uk-UA" sz="1100" dirty="0">
                          <a:effectLst/>
                          <a:latin typeface="Arial" panose="020B0604020202020204" pitchFamily="34" charset="0"/>
                          <a:cs typeface="Arial" panose="020B0604020202020204" pitchFamily="34" charset="0"/>
                        </a:rPr>
                        <a:t>203 Садівництво та виноградарство</a:t>
                      </a:r>
                      <a:endParaRPr lang="uk-UA" sz="1100" dirty="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tc>
                  <a:txBody>
                    <a:bodyPr/>
                    <a:lstStyle/>
                    <a:p>
                      <a:pPr algn="ctr">
                        <a:lnSpc>
                          <a:spcPct val="107000"/>
                        </a:lnSpc>
                        <a:spcAft>
                          <a:spcPts val="0"/>
                        </a:spcAft>
                      </a:pPr>
                      <a:r>
                        <a:rPr lang="uk-UA" sz="1100" dirty="0">
                          <a:effectLst/>
                          <a:latin typeface="Arial" panose="020B0604020202020204" pitchFamily="34" charset="0"/>
                          <a:cs typeface="Arial" panose="020B0604020202020204" pitchFamily="34" charset="0"/>
                        </a:rPr>
                        <a:t>+</a:t>
                      </a:r>
                      <a:endParaRPr lang="uk-UA" sz="1100" dirty="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tc>
                  <a:txBody>
                    <a:bodyPr/>
                    <a:lstStyle/>
                    <a:p>
                      <a:pPr algn="ctr">
                        <a:lnSpc>
                          <a:spcPct val="107000"/>
                        </a:lnSpc>
                        <a:spcAft>
                          <a:spcPts val="0"/>
                        </a:spcAft>
                      </a:pPr>
                      <a:r>
                        <a:rPr lang="uk-UA" sz="1100">
                          <a:effectLst/>
                          <a:latin typeface="Arial" panose="020B0604020202020204" pitchFamily="34" charset="0"/>
                          <a:cs typeface="Arial" panose="020B0604020202020204" pitchFamily="34" charset="0"/>
                        </a:rPr>
                        <a:t> </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extLst>
                  <a:ext uri="{0D108BD9-81ED-4DB2-BD59-A6C34878D82A}">
                    <a16:rowId xmlns:a16="http://schemas.microsoft.com/office/drawing/2014/main" val="3631559736"/>
                  </a:ext>
                </a:extLst>
              </a:tr>
              <a:tr h="362350">
                <a:tc>
                  <a:txBody>
                    <a:bodyPr/>
                    <a:lstStyle/>
                    <a:p>
                      <a:pPr>
                        <a:lnSpc>
                          <a:spcPct val="107000"/>
                        </a:lnSpc>
                        <a:spcAft>
                          <a:spcPts val="0"/>
                        </a:spcAft>
                      </a:pPr>
                      <a:r>
                        <a:rPr lang="uk-UA" sz="1100" dirty="0">
                          <a:effectLst/>
                          <a:latin typeface="Arial" panose="020B0604020202020204" pitchFamily="34" charset="0"/>
                          <a:cs typeface="Arial" panose="020B0604020202020204" pitchFamily="34" charset="0"/>
                        </a:rPr>
                        <a:t>204 Технологія виробництва і переробки продукції тваринництва</a:t>
                      </a:r>
                      <a:endParaRPr lang="uk-UA" sz="1100" dirty="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tc>
                  <a:txBody>
                    <a:bodyPr/>
                    <a:lstStyle/>
                    <a:p>
                      <a:pPr algn="ctr">
                        <a:lnSpc>
                          <a:spcPct val="107000"/>
                        </a:lnSpc>
                        <a:spcAft>
                          <a:spcPts val="0"/>
                        </a:spcAft>
                      </a:pPr>
                      <a:r>
                        <a:rPr lang="uk-UA" sz="1100" dirty="0">
                          <a:effectLst/>
                          <a:latin typeface="Arial" panose="020B0604020202020204" pitchFamily="34" charset="0"/>
                          <a:cs typeface="Arial" panose="020B0604020202020204" pitchFamily="34" charset="0"/>
                        </a:rPr>
                        <a:t>+</a:t>
                      </a:r>
                      <a:endParaRPr lang="uk-UA" sz="1100" dirty="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tc>
                  <a:txBody>
                    <a:bodyPr/>
                    <a:lstStyle/>
                    <a:p>
                      <a:pPr algn="ctr">
                        <a:lnSpc>
                          <a:spcPct val="107000"/>
                        </a:lnSpc>
                        <a:spcAft>
                          <a:spcPts val="0"/>
                        </a:spcAft>
                      </a:pPr>
                      <a:r>
                        <a:rPr lang="uk-UA" sz="1100">
                          <a:effectLst/>
                          <a:latin typeface="Arial" panose="020B0604020202020204" pitchFamily="34" charset="0"/>
                          <a:cs typeface="Arial" panose="020B0604020202020204" pitchFamily="34" charset="0"/>
                        </a:rPr>
                        <a:t> </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extLst>
                  <a:ext uri="{0D108BD9-81ED-4DB2-BD59-A6C34878D82A}">
                    <a16:rowId xmlns:a16="http://schemas.microsoft.com/office/drawing/2014/main" val="2004923906"/>
                  </a:ext>
                </a:extLst>
              </a:tr>
              <a:tr h="181175">
                <a:tc>
                  <a:txBody>
                    <a:bodyPr/>
                    <a:lstStyle/>
                    <a:p>
                      <a:pPr>
                        <a:lnSpc>
                          <a:spcPct val="107000"/>
                        </a:lnSpc>
                        <a:spcAft>
                          <a:spcPts val="0"/>
                        </a:spcAft>
                      </a:pPr>
                      <a:r>
                        <a:rPr lang="uk-UA" sz="1100">
                          <a:effectLst/>
                          <a:latin typeface="Arial" panose="020B0604020202020204" pitchFamily="34" charset="0"/>
                          <a:cs typeface="Arial" panose="020B0604020202020204" pitchFamily="34" charset="0"/>
                        </a:rPr>
                        <a:t>205 Лісове господарство</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tc>
                  <a:txBody>
                    <a:bodyPr/>
                    <a:lstStyle/>
                    <a:p>
                      <a:pPr algn="ctr">
                        <a:lnSpc>
                          <a:spcPct val="107000"/>
                        </a:lnSpc>
                        <a:spcAft>
                          <a:spcPts val="0"/>
                        </a:spcAft>
                      </a:pPr>
                      <a:r>
                        <a:rPr lang="uk-UA" sz="1100" dirty="0">
                          <a:effectLst/>
                          <a:latin typeface="Arial" panose="020B0604020202020204" pitchFamily="34" charset="0"/>
                          <a:cs typeface="Arial" panose="020B0604020202020204" pitchFamily="34" charset="0"/>
                        </a:rPr>
                        <a:t>+</a:t>
                      </a:r>
                      <a:endParaRPr lang="uk-UA" sz="1100" dirty="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tc>
                  <a:txBody>
                    <a:bodyPr/>
                    <a:lstStyle/>
                    <a:p>
                      <a:pPr algn="ctr">
                        <a:lnSpc>
                          <a:spcPct val="107000"/>
                        </a:lnSpc>
                        <a:spcAft>
                          <a:spcPts val="0"/>
                        </a:spcAft>
                      </a:pPr>
                      <a:r>
                        <a:rPr lang="uk-UA" sz="1100">
                          <a:effectLst/>
                          <a:latin typeface="Arial" panose="020B0604020202020204" pitchFamily="34" charset="0"/>
                          <a:cs typeface="Arial" panose="020B0604020202020204" pitchFamily="34" charset="0"/>
                        </a:rPr>
                        <a:t> </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extLst>
                  <a:ext uri="{0D108BD9-81ED-4DB2-BD59-A6C34878D82A}">
                    <a16:rowId xmlns:a16="http://schemas.microsoft.com/office/drawing/2014/main" val="541622326"/>
                  </a:ext>
                </a:extLst>
              </a:tr>
              <a:tr h="181175">
                <a:tc>
                  <a:txBody>
                    <a:bodyPr/>
                    <a:lstStyle/>
                    <a:p>
                      <a:pPr>
                        <a:lnSpc>
                          <a:spcPct val="107000"/>
                        </a:lnSpc>
                        <a:spcAft>
                          <a:spcPts val="0"/>
                        </a:spcAft>
                      </a:pPr>
                      <a:r>
                        <a:rPr lang="uk-UA" sz="1100">
                          <a:effectLst/>
                          <a:latin typeface="Arial" panose="020B0604020202020204" pitchFamily="34" charset="0"/>
                          <a:cs typeface="Arial" panose="020B0604020202020204" pitchFamily="34" charset="0"/>
                        </a:rPr>
                        <a:t>207 Водні біоресурси та аквакультура</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tc>
                  <a:txBody>
                    <a:bodyPr/>
                    <a:lstStyle/>
                    <a:p>
                      <a:pPr algn="ctr">
                        <a:lnSpc>
                          <a:spcPct val="107000"/>
                        </a:lnSpc>
                        <a:spcAft>
                          <a:spcPts val="0"/>
                        </a:spcAft>
                      </a:pPr>
                      <a:r>
                        <a:rPr lang="uk-UA" sz="1100" dirty="0">
                          <a:effectLst/>
                          <a:latin typeface="Arial" panose="020B0604020202020204" pitchFamily="34" charset="0"/>
                          <a:cs typeface="Arial" panose="020B0604020202020204" pitchFamily="34" charset="0"/>
                        </a:rPr>
                        <a:t>+</a:t>
                      </a:r>
                      <a:endParaRPr lang="uk-UA" sz="1100" dirty="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tc>
                  <a:txBody>
                    <a:bodyPr/>
                    <a:lstStyle/>
                    <a:p>
                      <a:pPr algn="ctr">
                        <a:lnSpc>
                          <a:spcPct val="107000"/>
                        </a:lnSpc>
                        <a:spcAft>
                          <a:spcPts val="0"/>
                        </a:spcAft>
                      </a:pPr>
                      <a:r>
                        <a:rPr lang="uk-UA" sz="1100">
                          <a:effectLst/>
                          <a:latin typeface="Arial" panose="020B0604020202020204" pitchFamily="34" charset="0"/>
                          <a:cs typeface="Arial" panose="020B0604020202020204" pitchFamily="34" charset="0"/>
                        </a:rPr>
                        <a:t> </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extLst>
                  <a:ext uri="{0D108BD9-81ED-4DB2-BD59-A6C34878D82A}">
                    <a16:rowId xmlns:a16="http://schemas.microsoft.com/office/drawing/2014/main" val="4268755912"/>
                  </a:ext>
                </a:extLst>
              </a:tr>
              <a:tr h="181175">
                <a:tc>
                  <a:txBody>
                    <a:bodyPr/>
                    <a:lstStyle/>
                    <a:p>
                      <a:pPr>
                        <a:lnSpc>
                          <a:spcPct val="107000"/>
                        </a:lnSpc>
                        <a:spcAft>
                          <a:spcPts val="0"/>
                        </a:spcAft>
                      </a:pPr>
                      <a:r>
                        <a:rPr lang="uk-UA" sz="1100">
                          <a:effectLst/>
                          <a:latin typeface="Arial" panose="020B0604020202020204" pitchFamily="34" charset="0"/>
                          <a:cs typeface="Arial" panose="020B0604020202020204" pitchFamily="34" charset="0"/>
                        </a:rPr>
                        <a:t>208 Агроінженерія</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tc>
                  <a:txBody>
                    <a:bodyPr/>
                    <a:lstStyle/>
                    <a:p>
                      <a:pPr algn="ctr">
                        <a:lnSpc>
                          <a:spcPct val="107000"/>
                        </a:lnSpc>
                        <a:spcAft>
                          <a:spcPts val="0"/>
                        </a:spcAft>
                      </a:pPr>
                      <a:r>
                        <a:rPr lang="uk-UA" sz="1100" dirty="0">
                          <a:effectLst/>
                          <a:latin typeface="Arial" panose="020B0604020202020204" pitchFamily="34" charset="0"/>
                          <a:cs typeface="Arial" panose="020B0604020202020204" pitchFamily="34" charset="0"/>
                        </a:rPr>
                        <a:t>+</a:t>
                      </a:r>
                      <a:endParaRPr lang="uk-UA" sz="1100" dirty="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tc>
                  <a:txBody>
                    <a:bodyPr/>
                    <a:lstStyle/>
                    <a:p>
                      <a:pPr algn="ctr">
                        <a:lnSpc>
                          <a:spcPct val="107000"/>
                        </a:lnSpc>
                        <a:spcAft>
                          <a:spcPts val="0"/>
                        </a:spcAft>
                      </a:pPr>
                      <a:r>
                        <a:rPr lang="uk-UA" sz="1100">
                          <a:effectLst/>
                          <a:latin typeface="Arial" panose="020B0604020202020204" pitchFamily="34" charset="0"/>
                          <a:cs typeface="Arial" panose="020B0604020202020204" pitchFamily="34" charset="0"/>
                        </a:rPr>
                        <a:t> </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extLst>
                  <a:ext uri="{0D108BD9-81ED-4DB2-BD59-A6C34878D82A}">
                    <a16:rowId xmlns:a16="http://schemas.microsoft.com/office/drawing/2014/main" val="3871794032"/>
                  </a:ext>
                </a:extLst>
              </a:tr>
              <a:tr h="244311">
                <a:tc>
                  <a:txBody>
                    <a:bodyPr/>
                    <a:lstStyle/>
                    <a:p>
                      <a:pPr>
                        <a:lnSpc>
                          <a:spcPct val="107000"/>
                        </a:lnSpc>
                        <a:spcAft>
                          <a:spcPts val="0"/>
                        </a:spcAft>
                      </a:pPr>
                      <a:r>
                        <a:rPr lang="uk-UA" sz="1100">
                          <a:effectLst/>
                          <a:latin typeface="Arial" panose="020B0604020202020204" pitchFamily="34" charset="0"/>
                          <a:cs typeface="Arial" panose="020B0604020202020204" pitchFamily="34" charset="0"/>
                        </a:rPr>
                        <a:t>212 Ветеринарна гігієна, санітарія і експертиза</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tc>
                  <a:txBody>
                    <a:bodyPr/>
                    <a:lstStyle/>
                    <a:p>
                      <a:pPr algn="ctr">
                        <a:lnSpc>
                          <a:spcPct val="107000"/>
                        </a:lnSpc>
                        <a:spcAft>
                          <a:spcPts val="0"/>
                        </a:spcAft>
                      </a:pPr>
                      <a:r>
                        <a:rPr lang="uk-UA" sz="1100" dirty="0">
                          <a:effectLst/>
                          <a:latin typeface="Arial" panose="020B0604020202020204" pitchFamily="34" charset="0"/>
                          <a:cs typeface="Arial" panose="020B0604020202020204" pitchFamily="34" charset="0"/>
                        </a:rPr>
                        <a:t> </a:t>
                      </a:r>
                      <a:endParaRPr lang="uk-UA" sz="1100" dirty="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tc>
                  <a:txBody>
                    <a:bodyPr/>
                    <a:lstStyle/>
                    <a:p>
                      <a:pPr algn="ctr">
                        <a:lnSpc>
                          <a:spcPct val="107000"/>
                        </a:lnSpc>
                        <a:spcAft>
                          <a:spcPts val="0"/>
                        </a:spcAft>
                      </a:pPr>
                      <a:r>
                        <a:rPr lang="uk-UA" sz="1100" dirty="0">
                          <a:effectLst/>
                          <a:latin typeface="Arial" panose="020B0604020202020204" pitchFamily="34" charset="0"/>
                          <a:cs typeface="Arial" panose="020B0604020202020204" pitchFamily="34" charset="0"/>
                        </a:rPr>
                        <a:t>+</a:t>
                      </a:r>
                      <a:endParaRPr lang="uk-UA" sz="1100" dirty="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extLst>
                  <a:ext uri="{0D108BD9-81ED-4DB2-BD59-A6C34878D82A}">
                    <a16:rowId xmlns:a16="http://schemas.microsoft.com/office/drawing/2014/main" val="164878963"/>
                  </a:ext>
                </a:extLst>
              </a:tr>
              <a:tr h="181175">
                <a:tc>
                  <a:txBody>
                    <a:bodyPr/>
                    <a:lstStyle/>
                    <a:p>
                      <a:pPr fontAlgn="base"/>
                      <a:r>
                        <a:rPr lang="uk-UA" sz="1100">
                          <a:effectLst/>
                          <a:latin typeface="Arial" panose="020B0604020202020204" pitchFamily="34" charset="0"/>
                          <a:cs typeface="Arial" panose="020B0604020202020204" pitchFamily="34" charset="0"/>
                        </a:rPr>
                        <a:t>242 Туризм</a:t>
                      </a:r>
                      <a:endParaRPr lang="uk-UA" sz="1100">
                        <a:effectLst/>
                        <a:latin typeface="Arial" panose="020B0604020202020204" pitchFamily="34" charset="0"/>
                        <a:ea typeface="Times New Roman" panose="02020603050405020304" pitchFamily="18" charset="0"/>
                        <a:cs typeface="Arial" panose="020B0604020202020204" pitchFamily="34" charset="0"/>
                      </a:endParaRPr>
                    </a:p>
                  </a:txBody>
                  <a:tcPr marL="47649" marR="47649" marT="0" marB="0"/>
                </a:tc>
                <a:tc>
                  <a:txBody>
                    <a:bodyPr/>
                    <a:lstStyle/>
                    <a:p>
                      <a:pPr algn="ctr">
                        <a:lnSpc>
                          <a:spcPct val="107000"/>
                        </a:lnSpc>
                        <a:spcAft>
                          <a:spcPts val="0"/>
                        </a:spcAft>
                      </a:pPr>
                      <a:r>
                        <a:rPr lang="uk-UA" sz="1100" dirty="0">
                          <a:effectLst/>
                          <a:latin typeface="Arial" panose="020B0604020202020204" pitchFamily="34" charset="0"/>
                          <a:cs typeface="Arial" panose="020B0604020202020204" pitchFamily="34" charset="0"/>
                        </a:rPr>
                        <a:t>+</a:t>
                      </a:r>
                      <a:endParaRPr lang="uk-UA" sz="1100" dirty="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tc>
                  <a:txBody>
                    <a:bodyPr/>
                    <a:lstStyle/>
                    <a:p>
                      <a:pPr algn="ctr">
                        <a:lnSpc>
                          <a:spcPct val="107000"/>
                        </a:lnSpc>
                        <a:spcAft>
                          <a:spcPts val="0"/>
                        </a:spcAft>
                      </a:pPr>
                      <a:r>
                        <a:rPr lang="uk-UA" sz="1100" dirty="0">
                          <a:effectLst/>
                          <a:latin typeface="Arial" panose="020B0604020202020204" pitchFamily="34" charset="0"/>
                          <a:cs typeface="Arial" panose="020B0604020202020204" pitchFamily="34" charset="0"/>
                        </a:rPr>
                        <a:t> </a:t>
                      </a:r>
                      <a:endParaRPr lang="uk-UA" sz="1100" dirty="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extLst>
                  <a:ext uri="{0D108BD9-81ED-4DB2-BD59-A6C34878D82A}">
                    <a16:rowId xmlns:a16="http://schemas.microsoft.com/office/drawing/2014/main" val="3594206584"/>
                  </a:ext>
                </a:extLst>
              </a:tr>
              <a:tr h="181175">
                <a:tc>
                  <a:txBody>
                    <a:bodyPr/>
                    <a:lstStyle/>
                    <a:p>
                      <a:pPr>
                        <a:lnSpc>
                          <a:spcPct val="107000"/>
                        </a:lnSpc>
                        <a:spcAft>
                          <a:spcPts val="0"/>
                        </a:spcAft>
                      </a:pPr>
                      <a:r>
                        <a:rPr lang="uk-UA" sz="1100">
                          <a:effectLst/>
                          <a:latin typeface="Arial" panose="020B0604020202020204" pitchFamily="34" charset="0"/>
                          <a:cs typeface="Arial" panose="020B0604020202020204" pitchFamily="34" charset="0"/>
                        </a:rPr>
                        <a:t>275 Транспортні технології (за видами)</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tc>
                  <a:txBody>
                    <a:bodyPr/>
                    <a:lstStyle/>
                    <a:p>
                      <a:pPr algn="ctr">
                        <a:lnSpc>
                          <a:spcPct val="107000"/>
                        </a:lnSpc>
                        <a:spcAft>
                          <a:spcPts val="0"/>
                        </a:spcAft>
                      </a:pPr>
                      <a:r>
                        <a:rPr lang="uk-UA" sz="1100">
                          <a:effectLst/>
                          <a:latin typeface="Arial" panose="020B0604020202020204" pitchFamily="34" charset="0"/>
                          <a:cs typeface="Arial" panose="020B0604020202020204" pitchFamily="34" charset="0"/>
                        </a:rPr>
                        <a:t>+</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tc>
                  <a:txBody>
                    <a:bodyPr/>
                    <a:lstStyle/>
                    <a:p>
                      <a:pPr algn="ctr">
                        <a:lnSpc>
                          <a:spcPct val="107000"/>
                        </a:lnSpc>
                        <a:spcAft>
                          <a:spcPts val="0"/>
                        </a:spcAft>
                      </a:pPr>
                      <a:r>
                        <a:rPr lang="uk-UA" sz="1100" dirty="0">
                          <a:effectLst/>
                          <a:latin typeface="Arial" panose="020B0604020202020204" pitchFamily="34" charset="0"/>
                          <a:cs typeface="Arial" panose="020B0604020202020204" pitchFamily="34" charset="0"/>
                        </a:rPr>
                        <a:t> </a:t>
                      </a:r>
                      <a:endParaRPr lang="uk-UA" sz="1100" dirty="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extLst>
                  <a:ext uri="{0D108BD9-81ED-4DB2-BD59-A6C34878D82A}">
                    <a16:rowId xmlns:a16="http://schemas.microsoft.com/office/drawing/2014/main" val="3011708054"/>
                  </a:ext>
                </a:extLst>
              </a:tr>
              <a:tr h="181175">
                <a:tc>
                  <a:txBody>
                    <a:bodyPr/>
                    <a:lstStyle/>
                    <a:p>
                      <a:pPr>
                        <a:lnSpc>
                          <a:spcPct val="107000"/>
                        </a:lnSpc>
                        <a:spcAft>
                          <a:spcPts val="0"/>
                        </a:spcAft>
                      </a:pPr>
                      <a:r>
                        <a:rPr lang="uk-UA" sz="1100">
                          <a:effectLst/>
                          <a:latin typeface="Arial" panose="020B0604020202020204" pitchFamily="34" charset="0"/>
                          <a:cs typeface="Arial" panose="020B0604020202020204" pitchFamily="34" charset="0"/>
                        </a:rPr>
                        <a:t>281 Публічне управління та адміністрування</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tc>
                  <a:txBody>
                    <a:bodyPr/>
                    <a:lstStyle/>
                    <a:p>
                      <a:pPr algn="ctr">
                        <a:lnSpc>
                          <a:spcPct val="107000"/>
                        </a:lnSpc>
                        <a:spcAft>
                          <a:spcPts val="0"/>
                        </a:spcAft>
                      </a:pPr>
                      <a:r>
                        <a:rPr lang="uk-UA" sz="1100">
                          <a:effectLst/>
                          <a:latin typeface="Arial" panose="020B0604020202020204" pitchFamily="34" charset="0"/>
                          <a:cs typeface="Arial" panose="020B0604020202020204" pitchFamily="34" charset="0"/>
                        </a:rPr>
                        <a:t>+</a:t>
                      </a:r>
                      <a:endParaRPr lang="uk-UA" sz="110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tc>
                  <a:txBody>
                    <a:bodyPr/>
                    <a:lstStyle/>
                    <a:p>
                      <a:pPr algn="ctr">
                        <a:lnSpc>
                          <a:spcPct val="107000"/>
                        </a:lnSpc>
                        <a:spcAft>
                          <a:spcPts val="0"/>
                        </a:spcAft>
                      </a:pPr>
                      <a:r>
                        <a:rPr lang="uk-UA" sz="1100" dirty="0">
                          <a:effectLst/>
                          <a:latin typeface="Arial" panose="020B0604020202020204" pitchFamily="34" charset="0"/>
                          <a:cs typeface="Arial" panose="020B0604020202020204" pitchFamily="34" charset="0"/>
                        </a:rPr>
                        <a:t> </a:t>
                      </a:r>
                      <a:endParaRPr lang="uk-UA" sz="1100" dirty="0">
                        <a:effectLst/>
                        <a:latin typeface="Arial" panose="020B0604020202020204" pitchFamily="34" charset="0"/>
                        <a:ea typeface="Calibri" panose="020F0502020204030204" pitchFamily="34" charset="0"/>
                        <a:cs typeface="Arial" panose="020B0604020202020204" pitchFamily="34" charset="0"/>
                      </a:endParaRPr>
                    </a:p>
                  </a:txBody>
                  <a:tcPr marL="47649" marR="47649" marT="0" marB="0" anchor="ctr"/>
                </a:tc>
                <a:extLst>
                  <a:ext uri="{0D108BD9-81ED-4DB2-BD59-A6C34878D82A}">
                    <a16:rowId xmlns:a16="http://schemas.microsoft.com/office/drawing/2014/main" val="2683074501"/>
                  </a:ext>
                </a:extLst>
              </a:tr>
            </a:tbl>
          </a:graphicData>
        </a:graphic>
      </p:graphicFrame>
      <p:sp>
        <p:nvSpPr>
          <p:cNvPr id="11" name="Заголовок 1"/>
          <p:cNvSpPr txBox="1">
            <a:spLocks/>
          </p:cNvSpPr>
          <p:nvPr/>
        </p:nvSpPr>
        <p:spPr>
          <a:xfrm>
            <a:off x="432625" y="792522"/>
            <a:ext cx="5280021" cy="464075"/>
          </a:xfrm>
          <a:prstGeom prst="rect">
            <a:avLst/>
          </a:prstGeom>
        </p:spPr>
        <p:txBody>
          <a:bodyPr vert="horz" lIns="91438" tIns="45719" rIns="91438" bIns="45719" rtlCol="0" anchor="ctr">
            <a:normAutofit fontScale="90000"/>
          </a:bodyPr>
          <a:lstStyle>
            <a:lvl1pPr marL="228600" indent="-228600" algn="l" defTabSz="914400" rtl="0" eaLnBrk="1" latinLnBrk="0" hangingPunct="1">
              <a:lnSpc>
                <a:spcPct val="90000"/>
              </a:lnSpc>
              <a:spcBef>
                <a:spcPct val="0"/>
              </a:spcBef>
              <a:buFont typeface="Arial" panose="020B0604020202020204" pitchFamily="34" charset="0"/>
              <a:buNone/>
              <a:defRPr sz="4400" kern="120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sz="1800" b="1" i="1" dirty="0">
                <a:latin typeface="Arial" panose="020B0604020202020204" pitchFamily="34" charset="0"/>
                <a:cs typeface="Arial" panose="020B0604020202020204" pitchFamily="34" charset="0"/>
              </a:rPr>
              <a:t>Перелік затверджених стандартів вищої освіти</a:t>
            </a:r>
          </a:p>
        </p:txBody>
      </p:sp>
      <p:pic>
        <p:nvPicPr>
          <p:cNvPr id="12" name="Picture 9" descr="E:\nubip_logo_new_poisk_18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330" y="63923"/>
            <a:ext cx="851776" cy="86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ава фігурна дужка 2"/>
          <p:cNvSpPr/>
          <p:nvPr/>
        </p:nvSpPr>
        <p:spPr>
          <a:xfrm>
            <a:off x="10513913" y="1961144"/>
            <a:ext cx="575471" cy="3713857"/>
          </a:xfrm>
          <a:prstGeom prst="rightBrace">
            <a:avLst>
              <a:gd name="adj1" fmla="val 38431"/>
              <a:gd name="adj2" fmla="val 49769"/>
            </a:avLst>
          </a:prstGeom>
          <a:ln w="57150">
            <a:solidFill>
              <a:srgbClr val="FFFF00"/>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uk-UA" sz="1905"/>
          </a:p>
        </p:txBody>
      </p:sp>
      <p:sp>
        <p:nvSpPr>
          <p:cNvPr id="5" name="Прямокутник 4"/>
          <p:cNvSpPr/>
          <p:nvPr/>
        </p:nvSpPr>
        <p:spPr>
          <a:xfrm rot="16200000">
            <a:off x="9824450" y="3291671"/>
            <a:ext cx="3369853" cy="7515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905" dirty="0">
                <a:solidFill>
                  <a:srgbClr val="0070C0"/>
                </a:solidFill>
                <a:latin typeface="Arial" panose="020B0604020202020204" pitchFamily="34" charset="0"/>
                <a:cs typeface="Arial" panose="020B0604020202020204" pitchFamily="34" charset="0"/>
              </a:rPr>
              <a:t>ПЕРЕЛІК ДИСЦИПЛІН</a:t>
            </a:r>
            <a:endParaRPr lang="uk-UA" sz="1905" dirty="0">
              <a:solidFill>
                <a:srgbClr val="0070C0"/>
              </a:solidFill>
              <a:latin typeface="Arial" panose="020B0604020202020204" pitchFamily="34" charset="0"/>
              <a:cs typeface="Arial" panose="020B0604020202020204" pitchFamily="34" charset="0"/>
            </a:endParaRPr>
          </a:p>
        </p:txBody>
      </p:sp>
      <p:sp>
        <p:nvSpPr>
          <p:cNvPr id="14" name="Прямокутник 13"/>
          <p:cNvSpPr/>
          <p:nvPr/>
        </p:nvSpPr>
        <p:spPr>
          <a:xfrm>
            <a:off x="10464416" y="6037466"/>
            <a:ext cx="1534207" cy="496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93" dirty="0">
                <a:solidFill>
                  <a:srgbClr val="0070C0"/>
                </a:solidFill>
                <a:latin typeface="Arial" panose="020B0604020202020204" pitchFamily="34" charset="0"/>
                <a:cs typeface="Arial" panose="020B0604020202020204" pitchFamily="34" charset="0"/>
              </a:rPr>
              <a:t>РЕЗУЛЬТАТ ВИВЧЕННЯ</a:t>
            </a:r>
          </a:p>
        </p:txBody>
      </p:sp>
    </p:spTree>
    <p:extLst>
      <p:ext uri="{BB962C8B-B14F-4D97-AF65-F5344CB8AC3E}">
        <p14:creationId xmlns:p14="http://schemas.microsoft.com/office/powerpoint/2010/main" val="61772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5"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7287" y="126873"/>
            <a:ext cx="10359483" cy="1338145"/>
          </a:xfrm>
        </p:spPr>
        <p:txBody>
          <a:bodyPr>
            <a:noAutofit/>
          </a:bodyPr>
          <a:lstStyle/>
          <a:p>
            <a:pPr algn="ctr"/>
            <a:r>
              <a:rPr lang="uk-UA" sz="3200" b="1" dirty="0">
                <a:solidFill>
                  <a:srgbClr val="0070C0"/>
                </a:solidFill>
                <a:latin typeface="Arial" panose="020B0604020202020204" pitchFamily="34" charset="0"/>
                <a:cs typeface="Arial" panose="020B0604020202020204" pitchFamily="34" charset="0"/>
              </a:rPr>
              <a:t>Стаття 1 Закону України «Про вищу освіту»</a:t>
            </a:r>
            <a:br>
              <a:rPr lang="uk-UA" sz="3200" b="1" dirty="0">
                <a:solidFill>
                  <a:srgbClr val="0070C0"/>
                </a:solidFill>
                <a:latin typeface="Arial" panose="020B0604020202020204" pitchFamily="34" charset="0"/>
                <a:cs typeface="Arial" panose="020B0604020202020204" pitchFamily="34" charset="0"/>
              </a:rPr>
            </a:br>
            <a:r>
              <a:rPr lang="uk-UA" sz="3200" b="1" dirty="0">
                <a:solidFill>
                  <a:srgbClr val="0070C0"/>
                </a:solidFill>
                <a:latin typeface="Arial" panose="020B0604020202020204" pitchFamily="34" charset="0"/>
                <a:cs typeface="Arial" panose="020B0604020202020204" pitchFamily="34" charset="0"/>
              </a:rPr>
              <a:t>Основні терміни та їх визначення</a:t>
            </a:r>
            <a:endParaRPr lang="uk-UA" sz="3200" dirty="0">
              <a:solidFill>
                <a:srgbClr val="0070C0"/>
              </a:solidFill>
              <a:latin typeface="Arial" panose="020B0604020202020204" pitchFamily="34" charset="0"/>
              <a:cs typeface="Arial" panose="020B0604020202020204" pitchFamily="34" charset="0"/>
            </a:endParaRPr>
          </a:p>
        </p:txBody>
      </p:sp>
      <p:sp>
        <p:nvSpPr>
          <p:cNvPr id="3" name="Місце для вмісту 2"/>
          <p:cNvSpPr>
            <a:spLocks noGrp="1"/>
          </p:cNvSpPr>
          <p:nvPr>
            <p:ph idx="1"/>
          </p:nvPr>
        </p:nvSpPr>
        <p:spPr>
          <a:xfrm>
            <a:off x="89209" y="1696453"/>
            <a:ext cx="11898351" cy="4971974"/>
          </a:xfrm>
        </p:spPr>
        <p:txBody>
          <a:bodyPr>
            <a:noAutofit/>
          </a:bodyPr>
          <a:lstStyle/>
          <a:p>
            <a:pPr marL="0" indent="0">
              <a:buNone/>
            </a:pPr>
            <a:r>
              <a:rPr lang="uk-UA" dirty="0"/>
              <a:t>17) </a:t>
            </a:r>
            <a:r>
              <a:rPr lang="uk-UA" b="1" dirty="0"/>
              <a:t>освітня </a:t>
            </a:r>
            <a:r>
              <a:rPr lang="uk-UA" dirty="0"/>
              <a:t>(</a:t>
            </a:r>
            <a:r>
              <a:rPr lang="uk-UA" b="1" i="1" dirty="0"/>
              <a:t>освітньо-професійна</a:t>
            </a:r>
            <a:r>
              <a:rPr lang="uk-UA" b="1" dirty="0"/>
              <a:t>, </a:t>
            </a:r>
            <a:r>
              <a:rPr lang="uk-UA" b="1" i="1" dirty="0" err="1"/>
              <a:t>освітньо</a:t>
            </a:r>
            <a:r>
              <a:rPr lang="uk-UA" b="1" i="1" dirty="0"/>
              <a:t>-наукова</a:t>
            </a:r>
            <a:r>
              <a:rPr lang="uk-UA" b="1" dirty="0"/>
              <a:t> чи </a:t>
            </a:r>
            <a:r>
              <a:rPr lang="uk-UA" b="1" i="1" dirty="0" err="1"/>
              <a:t>освітньо</a:t>
            </a:r>
            <a:r>
              <a:rPr lang="uk-UA" b="1" i="1" dirty="0"/>
              <a:t>-творча</a:t>
            </a:r>
            <a:r>
              <a:rPr lang="uk-UA" dirty="0"/>
              <a:t>) </a:t>
            </a:r>
            <a:r>
              <a:rPr lang="uk-UA" b="1" dirty="0"/>
              <a:t>програма</a:t>
            </a:r>
            <a:r>
              <a:rPr lang="uk-UA" dirty="0"/>
              <a:t> - система освітніх компонентів на відповідному рівні вищої освіти в межах спеціальності, що визначає:</a:t>
            </a:r>
          </a:p>
          <a:p>
            <a:pPr>
              <a:buFontTx/>
              <a:buChar char="-"/>
            </a:pPr>
            <a:r>
              <a:rPr lang="uk-UA" dirty="0"/>
              <a:t>вимоги до рівня освіти осіб, які можуть розпочати навчання за цією програмою, </a:t>
            </a:r>
          </a:p>
          <a:p>
            <a:pPr>
              <a:buFontTx/>
              <a:buChar char="-"/>
            </a:pPr>
            <a:r>
              <a:rPr lang="uk-UA" dirty="0"/>
              <a:t>перелік навчальних дисциплін і логічну послідовність їх вивчення, </a:t>
            </a:r>
          </a:p>
          <a:p>
            <a:pPr>
              <a:buFontTx/>
              <a:buChar char="-"/>
            </a:pPr>
            <a:r>
              <a:rPr lang="uk-UA" dirty="0"/>
              <a:t>кількість кредитів ЄКТС, необхідних для виконання цієї програми, </a:t>
            </a:r>
          </a:p>
          <a:p>
            <a:pPr>
              <a:buFontTx/>
              <a:buChar char="-"/>
            </a:pPr>
            <a:r>
              <a:rPr lang="uk-UA" dirty="0"/>
              <a:t>очікувані результати навчання </a:t>
            </a:r>
            <a:r>
              <a:rPr lang="uk-UA" b="1" dirty="0"/>
              <a:t>(компетентності), </a:t>
            </a:r>
            <a:r>
              <a:rPr lang="uk-UA" dirty="0"/>
              <a:t>якими повинен оволодіти здобувач відповідного ступеня вищої освіти.</a:t>
            </a:r>
          </a:p>
          <a:p>
            <a:pPr marL="0" indent="0" algn="r">
              <a:buNone/>
            </a:pPr>
            <a:r>
              <a:rPr lang="uk-UA" sz="2400" i="1" dirty="0"/>
              <a:t>(пункт 17 частини першої статті 1 із змінами, внесеними</a:t>
            </a:r>
            <a:br>
              <a:rPr lang="uk-UA" sz="2400" i="1" dirty="0"/>
            </a:br>
            <a:r>
              <a:rPr lang="uk-UA" sz="2400" i="1" dirty="0"/>
              <a:t> згідно із Законом України від 05.09.2017 р. N 2145-VIII)</a:t>
            </a:r>
          </a:p>
          <a:p>
            <a:endParaRPr lang="uk-UA" sz="24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382751" cy="1591892"/>
          </a:xfrm>
          <a:prstGeom prst="rect">
            <a:avLst/>
          </a:prstGeom>
        </p:spPr>
      </p:pic>
    </p:spTree>
    <p:extLst>
      <p:ext uri="{BB962C8B-B14F-4D97-AF65-F5344CB8AC3E}">
        <p14:creationId xmlns:p14="http://schemas.microsoft.com/office/powerpoint/2010/main" val="919905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2750" y="383195"/>
            <a:ext cx="10809249" cy="899195"/>
          </a:xfrm>
        </p:spPr>
        <p:txBody>
          <a:bodyPr>
            <a:normAutofit fontScale="90000"/>
          </a:bodyPr>
          <a:lstStyle/>
          <a:p>
            <a:pPr algn="ctr"/>
            <a:r>
              <a:rPr lang="uk-UA" sz="3600" b="1" dirty="0">
                <a:solidFill>
                  <a:srgbClr val="0070C0"/>
                </a:solidFill>
                <a:latin typeface="Arial" panose="020B0604020202020204" pitchFamily="34" charset="0"/>
                <a:cs typeface="Arial" panose="020B0604020202020204" pitchFamily="34" charset="0"/>
              </a:rPr>
              <a:t>Стаття 1 Закону України «Про вищу освіту»</a:t>
            </a:r>
            <a:br>
              <a:rPr lang="uk-UA" sz="3600" b="1" dirty="0">
                <a:solidFill>
                  <a:srgbClr val="0070C0"/>
                </a:solidFill>
                <a:latin typeface="Arial" panose="020B0604020202020204" pitchFamily="34" charset="0"/>
                <a:cs typeface="Arial" panose="020B0604020202020204" pitchFamily="34" charset="0"/>
              </a:rPr>
            </a:br>
            <a:r>
              <a:rPr lang="uk-UA" sz="3600" b="1" dirty="0">
                <a:solidFill>
                  <a:srgbClr val="0070C0"/>
                </a:solidFill>
                <a:latin typeface="Arial" panose="020B0604020202020204" pitchFamily="34" charset="0"/>
                <a:cs typeface="Arial" panose="020B0604020202020204" pitchFamily="34" charset="0"/>
              </a:rPr>
              <a:t>Основні терміни та їх визначення</a:t>
            </a:r>
          </a:p>
        </p:txBody>
      </p:sp>
      <p:sp>
        <p:nvSpPr>
          <p:cNvPr id="3" name="Місце для вмісту 2"/>
          <p:cNvSpPr>
            <a:spLocks noGrp="1"/>
          </p:cNvSpPr>
          <p:nvPr>
            <p:ph idx="1"/>
          </p:nvPr>
        </p:nvSpPr>
        <p:spPr>
          <a:xfrm>
            <a:off x="691375" y="1591892"/>
            <a:ext cx="11500623" cy="4585071"/>
          </a:xfrm>
        </p:spPr>
        <p:txBody>
          <a:bodyPr>
            <a:normAutofit fontScale="92500" lnSpcReduction="20000"/>
          </a:bodyPr>
          <a:lstStyle/>
          <a:p>
            <a:pPr marL="0" indent="0" algn="just">
              <a:buNone/>
            </a:pPr>
            <a:r>
              <a:rPr lang="uk-UA" dirty="0"/>
              <a:t>19) </a:t>
            </a:r>
            <a:r>
              <a:rPr lang="uk-UA" b="1" dirty="0"/>
              <a:t>результати навчання </a:t>
            </a:r>
            <a:r>
              <a:rPr lang="uk-UA" dirty="0"/>
              <a:t>- знання, уміння, навички, способи мислення, погляди, цінності, інші особисті якості, які можна ідентифікувати, спланувати, оцінити і виміряти та які особа здатна продемонструвати </a:t>
            </a:r>
            <a:r>
              <a:rPr lang="uk-UA" b="1" dirty="0"/>
              <a:t>після завершення освітньої програми або окремих освітніх компонентів</a:t>
            </a:r>
            <a:r>
              <a:rPr lang="uk-UA" dirty="0"/>
              <a:t>;</a:t>
            </a:r>
          </a:p>
          <a:p>
            <a:pPr marL="0" indent="0" algn="r">
              <a:buNone/>
            </a:pPr>
            <a:r>
              <a:rPr lang="uk-UA" dirty="0"/>
              <a:t>(пункт 19 частини першої статті 1 у редакції</a:t>
            </a:r>
            <a:br>
              <a:rPr lang="uk-UA" dirty="0"/>
            </a:br>
            <a:r>
              <a:rPr lang="uk-UA" dirty="0"/>
              <a:t> Закону України від 05.09.2017 р. N 2145-VIII)</a:t>
            </a:r>
          </a:p>
          <a:p>
            <a:pPr marL="0" indent="0" algn="just">
              <a:buNone/>
            </a:pPr>
            <a:r>
              <a:rPr lang="uk-UA" dirty="0"/>
              <a:t>20) </a:t>
            </a:r>
            <a:r>
              <a:rPr lang="uk-UA" b="1" dirty="0"/>
              <a:t>спеціалізація </a:t>
            </a:r>
            <a:r>
              <a:rPr lang="uk-UA" dirty="0"/>
              <a:t>- складова спеціальності, що визначається закладом вищої освіти та передбачає </a:t>
            </a:r>
            <a:r>
              <a:rPr lang="uk-UA" b="1" dirty="0"/>
              <a:t>профільну спеціалізовану освітню програму </a:t>
            </a:r>
            <a:r>
              <a:rPr lang="uk-UA" dirty="0"/>
              <a:t>підготовки здобувачів вищої та післядипломної освіти;</a:t>
            </a:r>
          </a:p>
          <a:p>
            <a:pPr marL="0" indent="0" algn="r">
              <a:buNone/>
            </a:pPr>
            <a:r>
              <a:rPr lang="uk-UA" dirty="0"/>
              <a:t>(пункт 20 частини першої статті 1 із змінами, внесеними</a:t>
            </a:r>
            <a:br>
              <a:rPr lang="uk-UA" dirty="0"/>
            </a:br>
            <a:r>
              <a:rPr lang="uk-UA" dirty="0"/>
              <a:t> згідно із Законом України від 05.09.2017 р. N 2145-VIII)</a:t>
            </a:r>
          </a:p>
          <a:p>
            <a:pPr marL="0" indent="0" algn="just">
              <a:buNone/>
            </a:pPr>
            <a:r>
              <a:rPr lang="uk-UA" dirty="0"/>
              <a:t>21) </a:t>
            </a:r>
            <a:r>
              <a:rPr lang="uk-UA" b="1" dirty="0"/>
              <a:t>спеціальність </a:t>
            </a:r>
            <a:r>
              <a:rPr lang="uk-UA" dirty="0"/>
              <a:t>- складова галузі знань, за якою здійснюється професійна підготовка;</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382751" cy="1591892"/>
          </a:xfrm>
          <a:prstGeom prst="rect">
            <a:avLst/>
          </a:prstGeom>
        </p:spPr>
      </p:pic>
    </p:spTree>
    <p:extLst>
      <p:ext uri="{BB962C8B-B14F-4D97-AF65-F5344CB8AC3E}">
        <p14:creationId xmlns:p14="http://schemas.microsoft.com/office/powerpoint/2010/main" val="1401695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062231"/>
          </a:xfrm>
        </p:spPr>
        <p:txBody>
          <a:bodyPr>
            <a:noAutofit/>
          </a:bodyPr>
          <a:lstStyle/>
          <a:p>
            <a:pPr algn="ctr"/>
            <a:r>
              <a:rPr lang="uk-UA" sz="2800" b="1" dirty="0">
                <a:solidFill>
                  <a:srgbClr val="0070C0"/>
                </a:solidFill>
                <a:latin typeface="Arial" panose="020B0604020202020204" pitchFamily="34" charset="0"/>
                <a:cs typeface="Arial" panose="020B0604020202020204" pitchFamily="34" charset="0"/>
              </a:rPr>
              <a:t>Пункт 17 частини першої статті 1 із змінами, внесеними згідно із Законом України від 05.09.2017 р. </a:t>
            </a:r>
            <a:br>
              <a:rPr lang="uk-UA" sz="2800" b="1" dirty="0">
                <a:solidFill>
                  <a:srgbClr val="0070C0"/>
                </a:solidFill>
                <a:latin typeface="Arial" panose="020B0604020202020204" pitchFamily="34" charset="0"/>
                <a:cs typeface="Arial" panose="020B0604020202020204" pitchFamily="34" charset="0"/>
              </a:rPr>
            </a:br>
            <a:r>
              <a:rPr lang="uk-UA" sz="2800" b="1" dirty="0">
                <a:solidFill>
                  <a:srgbClr val="0070C0"/>
                </a:solidFill>
                <a:latin typeface="Arial" panose="020B0604020202020204" pitchFamily="34" charset="0"/>
                <a:cs typeface="Arial" panose="020B0604020202020204" pitchFamily="34" charset="0"/>
              </a:rPr>
              <a:t>N 2145-VIII</a:t>
            </a:r>
          </a:p>
        </p:txBody>
      </p:sp>
      <p:graphicFrame>
        <p:nvGraphicFramePr>
          <p:cNvPr id="4" name="Місце для вмісту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nubip-logo-gerb"/>
          <p:cNvPicPr>
            <a:picLocks noChangeAspect="1" noChangeArrowheads="1"/>
          </p:cNvPicPr>
          <p:nvPr/>
        </p:nvPicPr>
        <p:blipFill>
          <a:blip r:embed="rId7">
            <a:extLst>
              <a:ext uri="{28A0092B-C50C-407E-A947-70E740481C1C}">
                <a14:useLocalDpi xmlns:a14="http://schemas.microsoft.com/office/drawing/2010/main" val="0"/>
              </a:ext>
            </a:extLst>
          </a:blip>
          <a:srcRect r="78058"/>
          <a:stretch>
            <a:fillRect/>
          </a:stretch>
        </p:blipFill>
        <p:spPr bwMode="auto">
          <a:xfrm>
            <a:off x="4763" y="4763"/>
            <a:ext cx="11620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5427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83834" y="562425"/>
            <a:ext cx="9344722" cy="646771"/>
          </a:xfrm>
        </p:spPr>
        <p:txBody>
          <a:bodyPr>
            <a:normAutofit/>
          </a:bodyPr>
          <a:lstStyle/>
          <a:p>
            <a:pPr algn="ctr"/>
            <a:r>
              <a:rPr lang="uk-UA" sz="3600" b="1" dirty="0">
                <a:solidFill>
                  <a:srgbClr val="0070C0"/>
                </a:solidFill>
                <a:latin typeface="Arial" panose="020B0604020202020204" pitchFamily="34" charset="0"/>
                <a:cs typeface="Arial" panose="020B0604020202020204" pitchFamily="34" charset="0"/>
              </a:rPr>
              <a:t>Складові освітньої програми</a:t>
            </a:r>
          </a:p>
        </p:txBody>
      </p:sp>
      <p:graphicFrame>
        <p:nvGraphicFramePr>
          <p:cNvPr id="5" name="Схема 4"/>
          <p:cNvGraphicFramePr/>
          <p:nvPr>
            <p:extLst>
              <p:ext uri="{D42A27DB-BD31-4B8C-83A1-F6EECF244321}">
                <p14:modId xmlns:p14="http://schemas.microsoft.com/office/powerpoint/2010/main" val="1115023504"/>
              </p:ext>
            </p:extLst>
          </p:nvPr>
        </p:nvGraphicFramePr>
        <p:xfrm>
          <a:off x="1215483" y="1483113"/>
          <a:ext cx="10292576" cy="4928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nubip-logo-gerb"/>
          <p:cNvPicPr>
            <a:picLocks noChangeAspect="1" noChangeArrowheads="1"/>
          </p:cNvPicPr>
          <p:nvPr/>
        </p:nvPicPr>
        <p:blipFill>
          <a:blip r:embed="rId7">
            <a:extLst>
              <a:ext uri="{28A0092B-C50C-407E-A947-70E740481C1C}">
                <a14:useLocalDpi xmlns:a14="http://schemas.microsoft.com/office/drawing/2010/main" val="0"/>
              </a:ext>
            </a:extLst>
          </a:blip>
          <a:srcRect r="78058"/>
          <a:stretch>
            <a:fillRect/>
          </a:stretch>
        </p:blipFill>
        <p:spPr bwMode="auto">
          <a:xfrm>
            <a:off x="4763" y="4763"/>
            <a:ext cx="11620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553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8C18FC45-F65E-4408-A83C-0908F3C540DE}"/>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97495" y="1222130"/>
            <a:ext cx="10952313" cy="5521569"/>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a:extLst>
              <a:ext uri="{FF2B5EF4-FFF2-40B4-BE49-F238E27FC236}">
                <a16:creationId xmlns:a16="http://schemas.microsoft.com/office/drawing/2014/main" id="{D51EF969-68A2-40C9-92EC-355224577713}"/>
              </a:ext>
            </a:extLst>
          </p:cNvPr>
          <p:cNvSpPr>
            <a:spLocks noGrp="1"/>
          </p:cNvSpPr>
          <p:nvPr>
            <p:ph type="title"/>
          </p:nvPr>
        </p:nvSpPr>
        <p:spPr>
          <a:xfrm>
            <a:off x="492369" y="198072"/>
            <a:ext cx="11218985" cy="922254"/>
          </a:xfrm>
        </p:spPr>
        <p:txBody>
          <a:bodyPr>
            <a:normAutofit fontScale="90000"/>
          </a:bodyPr>
          <a:lstStyle/>
          <a:p>
            <a:pPr algn="ctr"/>
            <a:r>
              <a:rPr lang="uk-UA" sz="2400" b="1" dirty="0">
                <a:solidFill>
                  <a:srgbClr val="0070C0"/>
                </a:solidFill>
                <a:latin typeface="Arial Black" pitchFamily="34" charset="0"/>
                <a:cs typeface="Times New Roman" pitchFamily="18" charset="0"/>
              </a:rPr>
              <a:t>Закон України від 18.12.2019 р. № 392-ІХ</a:t>
            </a:r>
            <a:br>
              <a:rPr lang="uk-UA" sz="2400" b="1" dirty="0">
                <a:solidFill>
                  <a:srgbClr val="0070C0"/>
                </a:solidFill>
                <a:latin typeface="Arial Black" pitchFamily="34" charset="0"/>
                <a:cs typeface="Times New Roman" pitchFamily="18" charset="0"/>
              </a:rPr>
            </a:br>
            <a:r>
              <a:rPr lang="uk-UA" sz="2400" b="1" dirty="0">
                <a:solidFill>
                  <a:srgbClr val="0070C0"/>
                </a:solidFill>
                <a:latin typeface="Arial Black" pitchFamily="34" charset="0"/>
                <a:cs typeface="Times New Roman" pitchFamily="18" charset="0"/>
              </a:rPr>
              <a:t>«Про внесення змін до деяких законів України щодо вдосконалення освітньої діяльності у сфері вищої освіти»</a:t>
            </a:r>
            <a:endParaRPr lang="ru-RU" sz="2400" dirty="0"/>
          </a:p>
        </p:txBody>
      </p:sp>
    </p:spTree>
    <p:extLst>
      <p:ext uri="{BB962C8B-B14F-4D97-AF65-F5344CB8AC3E}">
        <p14:creationId xmlns:p14="http://schemas.microsoft.com/office/powerpoint/2010/main" val="4039490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15821"/>
          </a:xfrm>
        </p:spPr>
        <p:txBody>
          <a:bodyPr>
            <a:normAutofit/>
          </a:bodyPr>
          <a:lstStyle/>
          <a:p>
            <a:pPr algn="ctr"/>
            <a:r>
              <a:rPr lang="uk-UA" sz="2800" b="1" dirty="0">
                <a:solidFill>
                  <a:srgbClr val="0070C0"/>
                </a:solidFill>
                <a:latin typeface="Arial" panose="020B0604020202020204" pitchFamily="34" charset="0"/>
                <a:cs typeface="Arial" panose="020B0604020202020204" pitchFamily="34" charset="0"/>
              </a:rPr>
              <a:t>Стаття 25. Акредитація освітньої програми</a:t>
            </a:r>
          </a:p>
        </p:txBody>
      </p:sp>
      <p:sp>
        <p:nvSpPr>
          <p:cNvPr id="3" name="Місце для вмісту 2"/>
          <p:cNvSpPr>
            <a:spLocks noGrp="1"/>
          </p:cNvSpPr>
          <p:nvPr>
            <p:ph idx="1"/>
          </p:nvPr>
        </p:nvSpPr>
        <p:spPr>
          <a:xfrm>
            <a:off x="838200" y="1115122"/>
            <a:ext cx="10515600" cy="5061841"/>
          </a:xfrm>
        </p:spPr>
        <p:txBody>
          <a:bodyPr>
            <a:normAutofit fontScale="77500" lnSpcReduction="20000"/>
          </a:bodyPr>
          <a:lstStyle/>
          <a:p>
            <a:pPr marL="0" indent="0">
              <a:buNone/>
            </a:pPr>
            <a:r>
              <a:rPr lang="uk-UA" dirty="0"/>
              <a:t>1. Заклад вищої освіти, який бажає акредитувати освітню програму, подає Національному агентству із забезпечення якості вищої освіти письмову заяву та документи, що підтверджують відповідність його освітньої діяльності стандарту вищої освіти за відповідною спеціальністю.</a:t>
            </a:r>
          </a:p>
          <a:p>
            <a:pPr marL="0" indent="0">
              <a:buNone/>
            </a:pPr>
            <a:r>
              <a:rPr lang="uk-UA" dirty="0"/>
              <a:t>2. Протягом двох місяців з дня подання заяви Національне агентство із забезпечення якості вищої освіти за результатами акредитаційної експертизи приймає рішення про акредитацію чи відмову в акредитації відповідної освітньої програми. Рішення щодо акредитації освітньої програми приймається на підставі експертного висновку відповідної галузевої експертної ради, який представляє голова цієї експертної ради.</a:t>
            </a:r>
          </a:p>
          <a:p>
            <a:pPr marL="0" indent="0">
              <a:buNone/>
            </a:pPr>
            <a:r>
              <a:rPr lang="uk-UA" dirty="0"/>
              <a:t>4. У сертифікаті про акредитацію зазначаються:</a:t>
            </a:r>
          </a:p>
          <a:p>
            <a:pPr marL="0" indent="0">
              <a:buNone/>
            </a:pPr>
            <a:r>
              <a:rPr lang="uk-UA" dirty="0"/>
              <a:t>1) найменування та адреса закладу вищої освіти;</a:t>
            </a:r>
          </a:p>
          <a:p>
            <a:pPr marL="0" indent="0">
              <a:buNone/>
            </a:pPr>
            <a:r>
              <a:rPr lang="uk-UA" dirty="0"/>
              <a:t>2) </a:t>
            </a:r>
            <a:r>
              <a:rPr lang="uk-UA" b="1" dirty="0">
                <a:solidFill>
                  <a:srgbClr val="FF0000"/>
                </a:solidFill>
              </a:rPr>
              <a:t>спеціальність і рівень вищої освіти, за якими акредитована освітня програма</a:t>
            </a:r>
            <a:r>
              <a:rPr lang="uk-UA" dirty="0"/>
              <a:t>;</a:t>
            </a:r>
          </a:p>
          <a:p>
            <a:pPr marL="0" indent="0">
              <a:buNone/>
            </a:pPr>
            <a:r>
              <a:rPr lang="uk-UA" dirty="0"/>
              <a:t>3) дата видачі сертифіката.</a:t>
            </a:r>
          </a:p>
          <a:p>
            <a:pPr marL="0" indent="0">
              <a:buNone/>
            </a:pPr>
            <a:r>
              <a:rPr lang="uk-UA" dirty="0"/>
              <a:t>5. Сертифікат про акредитацію вперше видається за кожною акредитованою освітньою програмою строком на п'ять років, а при другій та наступних акредитаціях - строком на 10 років. Інформація про видачу сертифіката вноситься до Єдиної державної електронної бази з питань освіти.</a:t>
            </a:r>
          </a:p>
          <a:p>
            <a:endParaRPr lang="uk-UA" dirty="0"/>
          </a:p>
        </p:txBody>
      </p:sp>
      <p:pic>
        <p:nvPicPr>
          <p:cNvPr id="4" name="Picture 2" descr="nubip-logo-gerb"/>
          <p:cNvPicPr>
            <a:picLocks noChangeAspect="1" noChangeArrowheads="1"/>
          </p:cNvPicPr>
          <p:nvPr/>
        </p:nvPicPr>
        <p:blipFill>
          <a:blip r:embed="rId2">
            <a:extLst>
              <a:ext uri="{28A0092B-C50C-407E-A947-70E740481C1C}">
                <a14:useLocalDpi xmlns:a14="http://schemas.microsoft.com/office/drawing/2010/main" val="0"/>
              </a:ext>
            </a:extLst>
          </a:blip>
          <a:srcRect r="78058"/>
          <a:stretch>
            <a:fillRect/>
          </a:stretch>
        </p:blipFill>
        <p:spPr bwMode="auto">
          <a:xfrm>
            <a:off x="4763" y="4763"/>
            <a:ext cx="11620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6888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828055"/>
          </a:xfrm>
        </p:spPr>
        <p:txBody>
          <a:bodyPr>
            <a:noAutofit/>
          </a:bodyPr>
          <a:lstStyle/>
          <a:p>
            <a:pPr algn="ctr"/>
            <a:br>
              <a:rPr lang="uk-UA" sz="3200" b="1" dirty="0">
                <a:latin typeface="Arial" panose="020B0604020202020204" pitchFamily="34" charset="0"/>
                <a:cs typeface="Arial" panose="020B0604020202020204" pitchFamily="34" charset="0"/>
              </a:rPr>
            </a:br>
            <a:r>
              <a:rPr lang="uk-UA" sz="3200" b="1" dirty="0">
                <a:solidFill>
                  <a:srgbClr val="0070C0"/>
                </a:solidFill>
                <a:latin typeface="Arial" panose="020B0604020202020204" pitchFamily="34" charset="0"/>
                <a:cs typeface="Arial" panose="020B0604020202020204" pitchFamily="34" charset="0"/>
              </a:rPr>
              <a:t>Стаття 7 «Документи  про вищу  освіту» </a:t>
            </a:r>
            <a:br>
              <a:rPr lang="uk-UA" sz="3200" b="1" dirty="0">
                <a:solidFill>
                  <a:srgbClr val="0070C0"/>
                </a:solidFill>
                <a:latin typeface="Arial" panose="020B0604020202020204" pitchFamily="34" charset="0"/>
                <a:cs typeface="Arial" panose="020B0604020202020204" pitchFamily="34" charset="0"/>
              </a:rPr>
            </a:br>
            <a:r>
              <a:rPr lang="uk-UA" sz="3200" b="1" dirty="0">
                <a:solidFill>
                  <a:srgbClr val="0070C0"/>
                </a:solidFill>
                <a:latin typeface="Arial" panose="020B0604020202020204" pitchFamily="34" charset="0"/>
                <a:cs typeface="Arial" panose="020B0604020202020204" pitchFamily="34" charset="0"/>
              </a:rPr>
              <a:t>Закону «Про вищу освіту» </a:t>
            </a:r>
          </a:p>
        </p:txBody>
      </p:sp>
      <p:sp>
        <p:nvSpPr>
          <p:cNvPr id="3" name="Місце для вмісту 2"/>
          <p:cNvSpPr>
            <a:spLocks noGrp="1"/>
          </p:cNvSpPr>
          <p:nvPr>
            <p:ph idx="1"/>
          </p:nvPr>
        </p:nvSpPr>
        <p:spPr>
          <a:xfrm>
            <a:off x="949569" y="1405055"/>
            <a:ext cx="10404231" cy="5452945"/>
          </a:xfrm>
        </p:spPr>
        <p:txBody>
          <a:bodyPr>
            <a:normAutofit/>
          </a:bodyPr>
          <a:lstStyle/>
          <a:p>
            <a:pPr algn="just"/>
            <a:endParaRPr lang="uk-UA" dirty="0">
              <a:latin typeface="Arial" panose="020B0604020202020204" pitchFamily="34" charset="0"/>
              <a:cs typeface="Arial" panose="020B0604020202020204" pitchFamily="34" charset="0"/>
            </a:endParaRPr>
          </a:p>
          <a:p>
            <a:pPr marL="0" indent="0" algn="just">
              <a:buNone/>
            </a:pPr>
            <a:r>
              <a:rPr lang="uk-UA" dirty="0">
                <a:latin typeface="Arial" panose="020B0604020202020204" pitchFamily="34" charset="0"/>
                <a:cs typeface="Arial" panose="020B0604020202020204" pitchFamily="34" charset="0"/>
              </a:rPr>
              <a:t>6. Документ про вищу освіту видається закладом вищої освіти </a:t>
            </a:r>
            <a:r>
              <a:rPr lang="uk-UA" b="1" dirty="0">
                <a:solidFill>
                  <a:srgbClr val="FF0000"/>
                </a:solidFill>
                <a:latin typeface="Arial" panose="020B0604020202020204" pitchFamily="34" charset="0"/>
                <a:cs typeface="Arial" panose="020B0604020202020204" pitchFamily="34" charset="0"/>
              </a:rPr>
              <a:t>лише</a:t>
            </a:r>
            <a:r>
              <a:rPr lang="uk-UA" dirty="0">
                <a:latin typeface="Arial" panose="020B0604020202020204" pitchFamily="34" charset="0"/>
                <a:cs typeface="Arial" panose="020B0604020202020204" pitchFamily="34" charset="0"/>
              </a:rPr>
              <a:t> </a:t>
            </a:r>
            <a:r>
              <a:rPr lang="uk-UA" b="1" dirty="0">
                <a:solidFill>
                  <a:srgbClr val="FF0000"/>
                </a:solidFill>
                <a:latin typeface="Arial" panose="020B0604020202020204" pitchFamily="34" charset="0"/>
                <a:cs typeface="Arial" panose="020B0604020202020204" pitchFamily="34" charset="0"/>
              </a:rPr>
              <a:t>за акредитованою освітньою програмою.</a:t>
            </a:r>
          </a:p>
          <a:p>
            <a:pPr marL="0" indent="0" algn="just">
              <a:buNone/>
            </a:pPr>
            <a:r>
              <a:rPr lang="uk-UA" dirty="0">
                <a:latin typeface="Arial" panose="020B0604020202020204" pitchFamily="34" charset="0"/>
                <a:cs typeface="Arial" panose="020B0604020202020204" pitchFamily="34" charset="0"/>
              </a:rPr>
              <a:t>У документі про вищу освіту </a:t>
            </a:r>
            <a:r>
              <a:rPr lang="uk-UA" dirty="0" err="1">
                <a:latin typeface="Arial" panose="020B0604020202020204" pitchFamily="34" charset="0"/>
                <a:cs typeface="Arial" panose="020B0604020202020204" pitchFamily="34" charset="0"/>
              </a:rPr>
              <a:t>зазначаєтсья</a:t>
            </a:r>
            <a:r>
              <a:rPr lang="uk-UA" dirty="0">
                <a:latin typeface="Arial" panose="020B0604020202020204" pitchFamily="34" charset="0"/>
                <a:cs typeface="Arial" panose="020B0604020202020204" pitchFamily="34" charset="0"/>
              </a:rPr>
              <a:t> найменування органу акредитації, а в додатку до диплому про вищу освіту – інформація  про видані  відповідні акредитаційні сертифікати та рішення.</a:t>
            </a:r>
          </a:p>
        </p:txBody>
      </p:sp>
      <p:pic>
        <p:nvPicPr>
          <p:cNvPr id="4" name="Picture 2" descr="nubip-logo-gerb"/>
          <p:cNvPicPr>
            <a:picLocks noChangeAspect="1" noChangeArrowheads="1"/>
          </p:cNvPicPr>
          <p:nvPr/>
        </p:nvPicPr>
        <p:blipFill>
          <a:blip r:embed="rId2">
            <a:extLst>
              <a:ext uri="{28A0092B-C50C-407E-A947-70E740481C1C}">
                <a14:useLocalDpi xmlns:a14="http://schemas.microsoft.com/office/drawing/2010/main" val="0"/>
              </a:ext>
            </a:extLst>
          </a:blip>
          <a:srcRect r="78058"/>
          <a:stretch>
            <a:fillRect/>
          </a:stretch>
        </p:blipFill>
        <p:spPr bwMode="auto">
          <a:xfrm>
            <a:off x="4763" y="4763"/>
            <a:ext cx="11620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4544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23" y="-231318"/>
            <a:ext cx="12181777" cy="1337327"/>
          </a:xfrm>
        </p:spPr>
        <p:txBody>
          <a:bodyPr>
            <a:noAutofit/>
          </a:bodyPr>
          <a:lstStyle/>
          <a:p>
            <a:pPr algn="ctr" eaLnBrk="1" hangingPunct="1">
              <a:defRPr/>
            </a:pPr>
            <a:br>
              <a:rPr lang="uk-UA" sz="3200" b="1" dirty="0">
                <a:solidFill>
                  <a:srgbClr val="0070C0"/>
                </a:solidFill>
                <a:latin typeface="Arial" panose="020B0604020202020204" pitchFamily="34" charset="0"/>
                <a:cs typeface="Arial" panose="020B0604020202020204" pitchFamily="34" charset="0"/>
              </a:rPr>
            </a:br>
            <a:r>
              <a:rPr lang="uk-UA" sz="3200" b="1" dirty="0">
                <a:solidFill>
                  <a:srgbClr val="0070C0"/>
                </a:solidFill>
                <a:latin typeface="Arial" panose="020B0604020202020204" pitchFamily="34" charset="0"/>
                <a:cs typeface="Arial" panose="020B0604020202020204" pitchFamily="34" charset="0"/>
              </a:rPr>
              <a:t>Кадрові вимоги щодо започаткування освітньої діяльності </a:t>
            </a:r>
            <a:br>
              <a:rPr lang="uk-UA" sz="3200" b="1" dirty="0">
                <a:solidFill>
                  <a:srgbClr val="0070C0"/>
                </a:solidFill>
                <a:latin typeface="Arial" panose="020B0604020202020204" pitchFamily="34" charset="0"/>
                <a:cs typeface="Arial" panose="020B0604020202020204" pitchFamily="34" charset="0"/>
              </a:rPr>
            </a:br>
            <a:r>
              <a:rPr lang="uk-UA" sz="3200" b="1" dirty="0">
                <a:solidFill>
                  <a:srgbClr val="0070C0"/>
                </a:solidFill>
                <a:latin typeface="Arial" panose="020B0604020202020204" pitchFamily="34" charset="0"/>
                <a:cs typeface="Arial" panose="020B0604020202020204" pitchFamily="34" charset="0"/>
              </a:rPr>
              <a:t>у сфері вищої освіти</a:t>
            </a:r>
            <a:br>
              <a:rPr lang="uk-UA" sz="2100" dirty="0">
                <a:latin typeface="Arial" panose="020B0604020202020204" pitchFamily="34" charset="0"/>
                <a:cs typeface="Arial" panose="020B0604020202020204" pitchFamily="34" charset="0"/>
              </a:rPr>
            </a:br>
            <a:endParaRPr lang="uk-UA" sz="1700" dirty="0">
              <a:effectLst>
                <a:outerShdw blurRad="38100" dist="38100" dir="2700000" algn="tl">
                  <a:srgbClr val="000000"/>
                </a:outerShdw>
              </a:effectLst>
              <a:latin typeface="Arial" panose="020B0604020202020204" pitchFamily="34" charset="0"/>
              <a:ea typeface="+mn-ea"/>
              <a:cs typeface="+mn-cs"/>
            </a:endParaRPr>
          </a:p>
        </p:txBody>
      </p:sp>
      <p:sp>
        <p:nvSpPr>
          <p:cNvPr id="3" name="Місце для вмісту 2"/>
          <p:cNvSpPr>
            <a:spLocks noGrp="1"/>
          </p:cNvSpPr>
          <p:nvPr>
            <p:ph idx="1"/>
          </p:nvPr>
        </p:nvSpPr>
        <p:spPr>
          <a:xfrm>
            <a:off x="247037" y="1540944"/>
            <a:ext cx="11708150" cy="5171221"/>
          </a:xfrm>
        </p:spPr>
        <p:txBody>
          <a:bodyPr>
            <a:normAutofit fontScale="25000" lnSpcReduction="20000"/>
          </a:bodyPr>
          <a:lstStyle/>
          <a:p>
            <a:pPr marL="0" indent="0" algn="just">
              <a:buNone/>
              <a:defRPr/>
            </a:pPr>
            <a:r>
              <a:rPr lang="uk-UA" sz="7200" b="1" i="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t>
            </a:r>
            <a:r>
              <a:rPr lang="uk-UA" sz="7200" dirty="0">
                <a:solidFill>
                  <a:srgbClr val="FF0000"/>
                </a:solidFill>
                <a:latin typeface="Arial" panose="020B0604020202020204" pitchFamily="34" charset="0"/>
                <a:cs typeface="Arial" panose="020B0604020202020204" pitchFamily="34" charset="0"/>
              </a:rPr>
              <a:t>…27</a:t>
            </a:r>
            <a:r>
              <a:rPr lang="uk-UA" sz="7200" b="1" dirty="0">
                <a:solidFill>
                  <a:srgbClr val="FF0000"/>
                </a:solidFill>
                <a:latin typeface="Arial" panose="020B0604020202020204" pitchFamily="34" charset="0"/>
                <a:cs typeface="Arial" panose="020B0604020202020204" pitchFamily="34" charset="0"/>
              </a:rPr>
              <a:t>. Проектна група повинна складатися </a:t>
            </a:r>
            <a:r>
              <a:rPr lang="uk-UA" sz="7200" dirty="0">
                <a:latin typeface="Arial" panose="020B0604020202020204" pitchFamily="34" charset="0"/>
                <a:cs typeface="Arial" panose="020B0604020202020204" pitchFamily="34" charset="0"/>
              </a:rPr>
              <a:t>з науково-педагогічних працівників, які працюють у закладі освіти за основним місцем роботи та мають кваліфікацію відповідно до спеціальності і не входять (входили) до жодної проектної групи такого або іншого закладу вищої освіти в поточному семестрі (крім проектної групи з цієї ж спеціальності в даному навчальному закладі).</a:t>
            </a:r>
          </a:p>
          <a:p>
            <a:pPr marL="0" indent="0" algn="just">
              <a:spcBef>
                <a:spcPts val="635"/>
              </a:spcBef>
              <a:buNone/>
              <a:defRPr/>
            </a:pPr>
            <a:r>
              <a:rPr lang="uk-UA" sz="7200" b="1" dirty="0">
                <a:solidFill>
                  <a:srgbClr val="FF0000"/>
                </a:solidFill>
                <a:latin typeface="Arial" panose="020B0604020202020204" pitchFamily="34" charset="0"/>
                <a:cs typeface="Arial" panose="020B0604020202020204" pitchFamily="34" charset="0"/>
              </a:rPr>
              <a:t>Керівником проектної групи </a:t>
            </a:r>
            <a:r>
              <a:rPr lang="uk-UA" sz="7200" dirty="0">
                <a:latin typeface="Arial" panose="020B0604020202020204" pitchFamily="34" charset="0"/>
                <a:cs typeface="Arial" panose="020B0604020202020204" pitchFamily="34" charset="0"/>
              </a:rPr>
              <a:t>призначається один з її членів, який має науковий ступінь і стаж науково-педагогічної та/або наукової роботи не менш як десять років для </a:t>
            </a:r>
            <a:r>
              <a:rPr lang="uk-UA" sz="7200" dirty="0" err="1">
                <a:latin typeface="Arial" panose="020B0604020202020204" pitchFamily="34" charset="0"/>
                <a:cs typeface="Arial" panose="020B0604020202020204" pitchFamily="34" charset="0"/>
              </a:rPr>
              <a:t>освітньо</a:t>
            </a:r>
            <a:r>
              <a:rPr lang="uk-UA" sz="7200" dirty="0">
                <a:latin typeface="Arial" panose="020B0604020202020204" pitchFamily="34" charset="0"/>
                <a:cs typeface="Arial" panose="020B0604020202020204" pitchFamily="34" charset="0"/>
              </a:rPr>
              <a:t>-наукового ступеня доктора філософії і ступеня магістра та п’ять років для освітніх ступенів бакалавра і молодшого бакалавра (до 6 вересня 2019 р. для початкового рівня (короткого циклу) вищої освіти - з урахуванням стажу педагогічної роботи). </a:t>
            </a:r>
          </a:p>
          <a:p>
            <a:pPr marL="0" indent="0" algn="just">
              <a:buNone/>
              <a:defRPr/>
            </a:pPr>
            <a:r>
              <a:rPr lang="uk-UA" sz="7200" dirty="0">
                <a:latin typeface="Arial" panose="020B0604020202020204" pitchFamily="34" charset="0"/>
                <a:cs typeface="Arial" panose="020B0604020202020204" pitchFamily="34" charset="0"/>
              </a:rPr>
              <a:t>Керівник проектної групи не може в поточному навчальному році одночасно керувати іншими проектними групами, за винятком керівництва проектними групами за різними рівнями вищої освіти в межах однієї спеціальності в даному закладі вищої освіти.</a:t>
            </a:r>
          </a:p>
          <a:p>
            <a:pPr marL="0" indent="0" algn="just">
              <a:buNone/>
              <a:defRPr/>
            </a:pPr>
            <a:r>
              <a:rPr lang="uk-UA" sz="7200" dirty="0">
                <a:latin typeface="Arial" panose="020B0604020202020204" pitchFamily="34" charset="0"/>
                <a:cs typeface="Arial" panose="020B0604020202020204" pitchFamily="34" charset="0"/>
              </a:rPr>
              <a:t>Залежно від рівня освіти до складу проектної групи спеціальності встановлюються додаткові вимоги:</a:t>
            </a:r>
          </a:p>
          <a:p>
            <a:pPr algn="just" eaLnBrk="1" hangingPunct="1">
              <a:defRPr/>
            </a:pPr>
            <a:r>
              <a:rPr lang="uk-UA" sz="7200" b="1" dirty="0">
                <a:latin typeface="Arial" panose="020B0604020202020204" pitchFamily="34" charset="0"/>
                <a:cs typeface="Arial" panose="020B0604020202020204" pitchFamily="34" charset="0"/>
              </a:rPr>
              <a:t>для освітньо-професійного ступеня молодшого бакалавра у складі повинні бути не менш як три особи, з яких хоча б одна особа має науковий ступінь та/або вчене звання;</a:t>
            </a:r>
          </a:p>
          <a:p>
            <a:pPr algn="just" eaLnBrk="1" hangingPunct="1">
              <a:defRPr/>
            </a:pPr>
            <a:r>
              <a:rPr lang="uk-UA" sz="7200" b="1" dirty="0">
                <a:latin typeface="Arial" panose="020B0604020202020204" pitchFamily="34" charset="0"/>
                <a:cs typeface="Arial" panose="020B0604020202020204" pitchFamily="34" charset="0"/>
              </a:rPr>
              <a:t>для освітнього ступеня бакалавра у складі повинні бути не менш як три особи, які мають науковий ступінь та/або вчене звання;</a:t>
            </a:r>
          </a:p>
          <a:p>
            <a:pPr algn="just" eaLnBrk="1" hangingPunct="1">
              <a:defRPr/>
            </a:pPr>
            <a:r>
              <a:rPr lang="uk-UA" sz="7200" dirty="0">
                <a:latin typeface="Arial" panose="020B0604020202020204" pitchFamily="34" charset="0"/>
                <a:cs typeface="Arial" panose="020B0604020202020204" pitchFamily="34" charset="0"/>
              </a:rPr>
              <a:t>для освітнього ступеня магістра у складі повинні бути не менш як три особи, які мають науковий ступінь та вчене звання, з них один доктор наук та/або професор;</a:t>
            </a:r>
            <a:r>
              <a:rPr lang="uk-UA" sz="7200" b="1" i="1" dirty="0">
                <a:solidFill>
                  <a:srgbClr val="0070C0"/>
                </a:solidFill>
                <a:effectLst>
                  <a:outerShdw blurRad="38100" dist="38100" dir="2700000" algn="tl">
                    <a:srgbClr val="C0C0C0"/>
                  </a:outerShdw>
                </a:effectLst>
                <a:latin typeface="Arial" panose="020B0604020202020204" pitchFamily="34" charset="0"/>
                <a:cs typeface="Arial" panose="020B0604020202020204" pitchFamily="34" charset="0"/>
              </a:rPr>
              <a:t> …</a:t>
            </a:r>
            <a:endParaRPr lang="uk-UA" sz="7200" dirty="0">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uk-UA" sz="7200" b="1" i="1" dirty="0">
              <a:solidFill>
                <a:srgbClr val="0070C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4" name="Прямоугольник 3"/>
          <p:cNvSpPr/>
          <p:nvPr/>
        </p:nvSpPr>
        <p:spPr>
          <a:xfrm>
            <a:off x="2420981" y="818441"/>
            <a:ext cx="9596319" cy="879448"/>
          </a:xfrm>
          <a:prstGeom prst="rect">
            <a:avLst/>
          </a:prstGeom>
        </p:spPr>
        <p:txBody>
          <a:bodyPr wrap="square" lIns="96762" tIns="48381" rIns="96762" bIns="48381">
            <a:spAutoFit/>
          </a:bodyPr>
          <a:lstStyle/>
          <a:p>
            <a:pPr algn="r" eaLnBrk="1" hangingPunct="1">
              <a:defRPr/>
            </a:pPr>
            <a:r>
              <a:rPr lang="uk-UA" sz="1700" dirty="0">
                <a:effectLst>
                  <a:outerShdw blurRad="38100" dist="38100" dir="2700000" algn="tl">
                    <a:srgbClr val="000000"/>
                  </a:outerShdw>
                </a:effectLst>
              </a:rPr>
              <a:t>ПОСТАНОВА КМУ (від 10 травня 2018 р. № 347)</a:t>
            </a:r>
            <a:br>
              <a:rPr lang="uk-UA" sz="1700" dirty="0">
                <a:cs typeface="Arial" panose="020B0604020202020204" pitchFamily="34" charset="0"/>
              </a:rPr>
            </a:br>
            <a:r>
              <a:rPr lang="uk-UA" sz="1700" dirty="0">
                <a:effectLst>
                  <a:outerShdw blurRad="38100" dist="38100" dir="2700000" algn="tl">
                    <a:srgbClr val="000000"/>
                  </a:outerShdw>
                </a:effectLst>
              </a:rPr>
              <a:t>Про внесення змін до постанови КМУ від 30 грудня 2015 р. № 1187</a:t>
            </a:r>
            <a:br>
              <a:rPr lang="uk-UA" sz="1700" dirty="0">
                <a:effectLst>
                  <a:outerShdw blurRad="38100" dist="38100" dir="2700000" algn="tl">
                    <a:srgbClr val="000000"/>
                  </a:outerShdw>
                </a:effectLst>
              </a:rPr>
            </a:br>
            <a:endParaRPr lang="uk-UA" sz="1700" dirty="0">
              <a:effectLst>
                <a:outerShdw blurRad="38100" dist="38100" dir="2700000" algn="tl">
                  <a:srgbClr val="000000"/>
                </a:outerShdw>
              </a:effectLst>
            </a:endParaRPr>
          </a:p>
        </p:txBody>
      </p:sp>
    </p:spTree>
    <p:extLst>
      <p:ext uri="{BB962C8B-B14F-4D97-AF65-F5344CB8AC3E}">
        <p14:creationId xmlns:p14="http://schemas.microsoft.com/office/powerpoint/2010/main" val="3769502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36885" y="262090"/>
            <a:ext cx="11780391" cy="6019651"/>
          </a:xfrm>
        </p:spPr>
        <p:txBody>
          <a:bodyPr>
            <a:normAutofit fontScale="25000" lnSpcReduction="20000"/>
          </a:bodyPr>
          <a:lstStyle/>
          <a:p>
            <a:pPr marL="0" indent="0" algn="ctr">
              <a:buNone/>
              <a:defRPr/>
            </a:pPr>
            <a:r>
              <a:rPr lang="uk-UA" sz="12800" b="1" dirty="0">
                <a:solidFill>
                  <a:srgbClr val="0070C0"/>
                </a:solidFill>
                <a:latin typeface="Arial" panose="020B0604020202020204" pitchFamily="34" charset="0"/>
                <a:ea typeface="+mj-ea"/>
                <a:cs typeface="Arial" panose="020B0604020202020204" pitchFamily="34" charset="0"/>
              </a:rPr>
              <a:t>Кадрові вимоги щодо започаткування освітньої діяльності  у сфері вищої освіти (продовження) </a:t>
            </a:r>
          </a:p>
          <a:p>
            <a:pPr marL="0" indent="0" algn="ctr">
              <a:buNone/>
              <a:defRPr/>
            </a:pPr>
            <a:endParaRPr lang="uk-UA" sz="11900" b="1" dirty="0">
              <a:solidFill>
                <a:srgbClr val="FFC000"/>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indent="0" algn="just">
              <a:buNone/>
              <a:defRPr/>
            </a:pPr>
            <a:r>
              <a:rPr lang="uk-UA" sz="7200" dirty="0">
                <a:solidFill>
                  <a:srgbClr val="FF0000"/>
                </a:solidFill>
                <a:latin typeface="Arial" panose="020B0604020202020204" pitchFamily="34" charset="0"/>
                <a:cs typeface="Arial" panose="020B0604020202020204" pitchFamily="34" charset="0"/>
              </a:rPr>
              <a:t>…28. </a:t>
            </a:r>
            <a:r>
              <a:rPr lang="uk-UA" sz="7200" b="1" dirty="0">
                <a:solidFill>
                  <a:srgbClr val="FF0000"/>
                </a:solidFill>
                <a:latin typeface="Arial" panose="020B0604020202020204" pitchFamily="34" charset="0"/>
                <a:cs typeface="Arial" panose="020B0604020202020204" pitchFamily="34" charset="0"/>
              </a:rPr>
              <a:t>Науково-педагогічні та наукові працівники, які здійснюють освітній процес, повинні </a:t>
            </a:r>
            <a:r>
              <a:rPr lang="uk-UA" sz="7200" b="1" dirty="0">
                <a:latin typeface="Arial" panose="020B0604020202020204" pitchFamily="34" charset="0"/>
                <a:cs typeface="Arial" panose="020B0604020202020204" pitchFamily="34" charset="0"/>
              </a:rPr>
              <a:t>мати стаж науково-педагогічної діяльності понад два роки та рівень наукової та професійної активності, який засвідчується </a:t>
            </a:r>
            <a:r>
              <a:rPr lang="uk-UA" sz="7200" b="1" dirty="0">
                <a:solidFill>
                  <a:srgbClr val="FF0000"/>
                </a:solidFill>
                <a:latin typeface="Arial" panose="020B0604020202020204" pitchFamily="34" charset="0"/>
                <a:cs typeface="Arial" panose="020B0604020202020204" pitchFamily="34" charset="0"/>
              </a:rPr>
              <a:t>виконанням не менше чотирьох видів </a:t>
            </a:r>
            <a:r>
              <a:rPr lang="uk-UA" sz="7200" b="1" dirty="0">
                <a:latin typeface="Arial" panose="020B0604020202020204" pitchFamily="34" charset="0"/>
                <a:cs typeface="Arial" panose="020B0604020202020204" pitchFamily="34" charset="0"/>
              </a:rPr>
              <a:t>та результатів з перелічених у пункті 30 цих Ліцензійних умов.</a:t>
            </a:r>
          </a:p>
          <a:p>
            <a:pPr marL="0" indent="0" algn="just">
              <a:buNone/>
              <a:defRPr/>
            </a:pPr>
            <a:r>
              <a:rPr lang="uk-UA" sz="7200" dirty="0">
                <a:latin typeface="Arial" panose="020B0604020202020204" pitchFamily="34" charset="0"/>
                <a:cs typeface="Arial" panose="020B0604020202020204" pitchFamily="34" charset="0"/>
              </a:rPr>
              <a:t>Для другого (магістерського) рівня вищої освіти кадровий склад закладу освіти повинен включати з розрахунку на кожні десять здобувачів освітнього ступеня магістра одного викладача, який має кваліфікацію відповідно до спеціальності, науковий ступінь або вчене звання.</a:t>
            </a:r>
          </a:p>
          <a:p>
            <a:pPr marL="0" indent="0" algn="just">
              <a:buNone/>
              <a:defRPr/>
            </a:pPr>
            <a:r>
              <a:rPr lang="uk-UA" sz="7200" dirty="0">
                <a:latin typeface="Arial" panose="020B0604020202020204" pitchFamily="34" charset="0"/>
                <a:cs typeface="Arial" panose="020B0604020202020204" pitchFamily="34" charset="0"/>
              </a:rPr>
              <a:t>Для третього (</a:t>
            </a:r>
            <a:r>
              <a:rPr lang="uk-UA" sz="7200" dirty="0" err="1">
                <a:latin typeface="Arial" panose="020B0604020202020204" pitchFamily="34" charset="0"/>
                <a:cs typeface="Arial" panose="020B0604020202020204" pitchFamily="34" charset="0"/>
              </a:rPr>
              <a:t>освітньо</a:t>
            </a:r>
            <a:r>
              <a:rPr lang="uk-UA" sz="7200" dirty="0">
                <a:latin typeface="Arial" panose="020B0604020202020204" pitchFamily="34" charset="0"/>
                <a:cs typeface="Arial" panose="020B0604020202020204" pitchFamily="34" charset="0"/>
              </a:rPr>
              <a:t>-наукового/</a:t>
            </a:r>
            <a:r>
              <a:rPr lang="uk-UA" sz="7200" dirty="0" err="1">
                <a:latin typeface="Arial" panose="020B0604020202020204" pitchFamily="34" charset="0"/>
                <a:cs typeface="Arial" panose="020B0604020202020204" pitchFamily="34" charset="0"/>
              </a:rPr>
              <a:t>освітньо</a:t>
            </a:r>
            <a:r>
              <a:rPr lang="uk-UA" sz="7200" dirty="0">
                <a:latin typeface="Arial" panose="020B0604020202020204" pitchFamily="34" charset="0"/>
                <a:cs typeface="Arial" panose="020B0604020202020204" pitchFamily="34" charset="0"/>
              </a:rPr>
              <a:t>-творчого) рівня (доктор філософії/доктор мистецтва) кадровий склад закладу освіти повинен включати з розрахунку на кожних два здобувачі освітнього ступеня доктора філософії/ доктора мистецтва одного викладача, який має науковий ступінь та/або вчене звання, а також кваліфікацію відповідно до спеціальності, підтверджену науковою, науково-педагогічною, педагогічною чи іншою професійною діяльністю за відповідною спеціальністю за </a:t>
            </a:r>
            <a:r>
              <a:rPr lang="uk-UA" sz="7200" b="1" dirty="0">
                <a:solidFill>
                  <a:srgbClr val="FF0000"/>
                </a:solidFill>
                <a:latin typeface="Arial" panose="020B0604020202020204" pitchFamily="34" charset="0"/>
                <a:cs typeface="Arial" panose="020B0604020202020204" pitchFamily="34" charset="0"/>
              </a:rPr>
              <a:t>не менш як сімома видами </a:t>
            </a:r>
            <a:r>
              <a:rPr lang="uk-UA" sz="7200" dirty="0">
                <a:latin typeface="Arial" panose="020B0604020202020204" pitchFamily="34" charset="0"/>
                <a:cs typeface="Arial" panose="020B0604020202020204" pitchFamily="34" charset="0"/>
              </a:rPr>
              <a:t>чи результатами, переліченими </a:t>
            </a:r>
            <a:r>
              <a:rPr lang="uk-UA" sz="7200" b="1" dirty="0">
                <a:latin typeface="Arial" panose="020B0604020202020204" pitchFamily="34" charset="0"/>
                <a:cs typeface="Arial" panose="020B0604020202020204" pitchFamily="34" charset="0"/>
              </a:rPr>
              <a:t>у пункті 30 </a:t>
            </a:r>
            <a:r>
              <a:rPr lang="uk-UA" sz="7200" dirty="0">
                <a:latin typeface="Arial" panose="020B0604020202020204" pitchFamily="34" charset="0"/>
                <a:cs typeface="Arial" panose="020B0604020202020204" pitchFamily="34" charset="0"/>
              </a:rPr>
              <a:t>цих Ліцензійних умов.</a:t>
            </a:r>
            <a:r>
              <a:rPr lang="uk-UA" sz="7200" b="1" i="1" dirty="0">
                <a:solidFill>
                  <a:srgbClr val="0070C0"/>
                </a:solidFill>
                <a:effectLst>
                  <a:outerShdw blurRad="38100" dist="38100" dir="2700000" algn="tl">
                    <a:srgbClr val="C0C0C0"/>
                  </a:outerShdw>
                </a:effectLst>
                <a:latin typeface="Arial" panose="020B0604020202020204" pitchFamily="34" charset="0"/>
                <a:cs typeface="Arial" panose="020B0604020202020204" pitchFamily="34" charset="0"/>
              </a:rPr>
              <a:t> …</a:t>
            </a:r>
            <a:endParaRPr lang="uk-UA" sz="7200" dirty="0">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uk-UA" sz="6400" b="1" i="1" dirty="0">
              <a:solidFill>
                <a:srgbClr val="0070C0"/>
              </a:solidFill>
              <a:effectLst>
                <a:outerShdw blurRad="38100" dist="38100" dir="2700000" algn="tl">
                  <a:srgbClr val="C0C0C0"/>
                </a:outerShdw>
              </a:effectLst>
              <a:latin typeface="Arial" panose="020B0604020202020204" pitchFamily="34" charset="0"/>
              <a:cs typeface="Arial" panose="020B0604020202020204" pitchFamily="34" charset="0"/>
            </a:endParaRPr>
          </a:p>
          <a:p>
            <a:pPr marL="0" indent="0">
              <a:lnSpc>
                <a:spcPct val="100000"/>
              </a:lnSpc>
              <a:spcBef>
                <a:spcPts val="0"/>
              </a:spcBef>
              <a:buNone/>
              <a:defRPr/>
            </a:pPr>
            <a:endParaRPr lang="uk-UA" sz="7200" b="1" i="1" dirty="0">
              <a:solidFill>
                <a:srgbClr val="0070C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2163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57835" y="1"/>
            <a:ext cx="11899673" cy="6858000"/>
          </a:xfrm>
        </p:spPr>
        <p:txBody>
          <a:bodyPr>
            <a:noAutofit/>
          </a:bodyPr>
          <a:lstStyle/>
          <a:p>
            <a:pPr marL="0" indent="0" algn="ctr">
              <a:lnSpc>
                <a:spcPct val="100000"/>
              </a:lnSpc>
              <a:spcBef>
                <a:spcPts val="0"/>
              </a:spcBef>
              <a:buNone/>
              <a:defRPr/>
            </a:pPr>
            <a:r>
              <a:rPr lang="uk-UA" b="1" dirty="0">
                <a:solidFill>
                  <a:srgbClr val="0070C0"/>
                </a:solidFill>
                <a:latin typeface="Arial" panose="020B0604020202020204" pitchFamily="34" charset="0"/>
                <a:ea typeface="+mj-ea"/>
                <a:cs typeface="Arial" panose="020B0604020202020204" pitchFamily="34" charset="0"/>
              </a:rPr>
              <a:t>30. Види і результати професійної діяльності особи за спеціальністю, яка застосовується до визнання кваліфікації, відповідної спеціальності:</a:t>
            </a:r>
          </a:p>
          <a:p>
            <a:pPr marL="362857" indent="-362857" algn="just">
              <a:spcBef>
                <a:spcPts val="317"/>
              </a:spcBef>
              <a:buFont typeface="+mj-lt"/>
              <a:buAutoNum type="arabicPeriod"/>
              <a:defRPr/>
            </a:pPr>
            <a:r>
              <a:rPr lang="uk-UA" sz="1800" b="1" dirty="0">
                <a:latin typeface="Arial" panose="020B0604020202020204" pitchFamily="34" charset="0"/>
                <a:cs typeface="Arial" panose="020B0604020202020204" pitchFamily="34" charset="0"/>
              </a:rPr>
              <a:t>наявність за останні п’ять років наукових публікацій у виданнях</a:t>
            </a:r>
            <a:r>
              <a:rPr lang="en-US" sz="1800" b="1" dirty="0">
                <a:latin typeface="Arial" panose="020B0604020202020204" pitchFamily="34" charset="0"/>
                <a:cs typeface="Arial" panose="020B0604020202020204" pitchFamily="34" charset="0"/>
              </a:rPr>
              <a:t> </a:t>
            </a:r>
            <a:r>
              <a:rPr lang="uk-UA" sz="1800" b="1" dirty="0" err="1">
                <a:latin typeface="Arial" panose="020B0604020202020204" pitchFamily="34" charset="0"/>
                <a:cs typeface="Arial" panose="020B0604020202020204" pitchFamily="34" charset="0"/>
              </a:rPr>
              <a:t>Scopus</a:t>
            </a:r>
            <a:r>
              <a:rPr lang="uk-UA" sz="1800" b="1" dirty="0">
                <a:latin typeface="Arial" panose="020B0604020202020204" pitchFamily="34" charset="0"/>
                <a:cs typeface="Arial" panose="020B0604020202020204" pitchFamily="34" charset="0"/>
              </a:rPr>
              <a:t> або </a:t>
            </a:r>
            <a:r>
              <a:rPr lang="uk-UA" sz="1800" b="1" dirty="0" err="1">
                <a:latin typeface="Arial" panose="020B0604020202020204" pitchFamily="34" charset="0"/>
                <a:cs typeface="Arial" panose="020B0604020202020204" pitchFamily="34" charset="0"/>
              </a:rPr>
              <a:t>Web</a:t>
            </a:r>
            <a:r>
              <a:rPr lang="uk-UA" sz="1800" b="1" dirty="0">
                <a:latin typeface="Arial" panose="020B0604020202020204" pitchFamily="34" charset="0"/>
                <a:cs typeface="Arial" panose="020B0604020202020204" pitchFamily="34" charset="0"/>
              </a:rPr>
              <a:t> </a:t>
            </a:r>
            <a:r>
              <a:rPr lang="uk-UA" sz="1800" b="1" dirty="0" err="1">
                <a:latin typeface="Arial" panose="020B0604020202020204" pitchFamily="34" charset="0"/>
                <a:cs typeface="Arial" panose="020B0604020202020204" pitchFamily="34" charset="0"/>
              </a:rPr>
              <a:t>of</a:t>
            </a:r>
            <a:r>
              <a:rPr lang="uk-UA" sz="1800" b="1" dirty="0">
                <a:latin typeface="Arial" panose="020B0604020202020204" pitchFamily="34" charset="0"/>
                <a:cs typeface="Arial" panose="020B0604020202020204" pitchFamily="34" charset="0"/>
              </a:rPr>
              <a:t> </a:t>
            </a:r>
            <a:r>
              <a:rPr lang="uk-UA" sz="1800" b="1" dirty="0" err="1">
                <a:latin typeface="Arial" panose="020B0604020202020204" pitchFamily="34" charset="0"/>
                <a:cs typeface="Arial" panose="020B0604020202020204" pitchFamily="34" charset="0"/>
              </a:rPr>
              <a:t>Science</a:t>
            </a:r>
            <a:r>
              <a:rPr lang="uk-UA" sz="1800" b="1" dirty="0">
                <a:latin typeface="Arial" panose="020B0604020202020204" pitchFamily="34" charset="0"/>
                <a:cs typeface="Arial" panose="020B0604020202020204" pitchFamily="34" charset="0"/>
              </a:rPr>
              <a:t>;</a:t>
            </a:r>
          </a:p>
          <a:p>
            <a:pPr marL="362857" indent="-362857" algn="just">
              <a:spcBef>
                <a:spcPts val="317"/>
              </a:spcBef>
              <a:buFont typeface="+mj-lt"/>
              <a:buAutoNum type="arabicPeriod"/>
              <a:defRPr/>
            </a:pPr>
            <a:r>
              <a:rPr lang="uk-UA" sz="1800" b="1" dirty="0">
                <a:latin typeface="Arial" panose="020B0604020202020204" pitchFamily="34" charset="0"/>
                <a:cs typeface="Arial" panose="020B0604020202020204" pitchFamily="34" charset="0"/>
              </a:rPr>
              <a:t>наявність не менше п’яти наукових публікацій у наукових фахових виданнях України;</a:t>
            </a:r>
          </a:p>
          <a:p>
            <a:pPr marL="362857" indent="-362857" algn="just">
              <a:spcBef>
                <a:spcPts val="317"/>
              </a:spcBef>
              <a:buFont typeface="+mj-lt"/>
              <a:buAutoNum type="arabicPeriod"/>
              <a:defRPr/>
            </a:pPr>
            <a:r>
              <a:rPr lang="uk-UA" sz="1800" b="1" dirty="0">
                <a:latin typeface="Arial" panose="020B0604020202020204" pitchFamily="34" charset="0"/>
                <a:cs typeface="Arial" panose="020B0604020202020204" pitchFamily="34" charset="0"/>
              </a:rPr>
              <a:t>наявність виданого підручника чи навчального посібника або монографії;</a:t>
            </a:r>
          </a:p>
          <a:p>
            <a:pPr marL="362857" indent="-362857" algn="just">
              <a:spcBef>
                <a:spcPts val="317"/>
              </a:spcBef>
              <a:buFont typeface="+mj-lt"/>
              <a:buAutoNum type="arabicPeriod"/>
              <a:defRPr/>
            </a:pPr>
            <a:r>
              <a:rPr lang="uk-UA" sz="1800" b="1" dirty="0">
                <a:latin typeface="Arial" panose="020B0604020202020204" pitchFamily="34" charset="0"/>
                <a:cs typeface="Arial" panose="020B0604020202020204" pitchFamily="34" charset="0"/>
              </a:rPr>
              <a:t>наукове керівництво (консультування) здобувача (з присудженням наукового ступеня);</a:t>
            </a:r>
          </a:p>
          <a:p>
            <a:pPr marL="362857" indent="-362857" algn="just">
              <a:spcBef>
                <a:spcPts val="317"/>
              </a:spcBef>
              <a:buFont typeface="+mj-lt"/>
              <a:buAutoNum type="arabicPeriod"/>
              <a:defRPr/>
            </a:pPr>
            <a:r>
              <a:rPr lang="uk-UA" sz="1800" b="1" dirty="0">
                <a:latin typeface="Arial" panose="020B0604020202020204" pitchFamily="34" charset="0"/>
                <a:cs typeface="Arial" panose="020B0604020202020204" pitchFamily="34" charset="0"/>
              </a:rPr>
              <a:t>участь у міжнародних наукових проектах…;</a:t>
            </a:r>
          </a:p>
          <a:p>
            <a:pPr marL="362857" indent="-362857" algn="just">
              <a:spcBef>
                <a:spcPts val="317"/>
              </a:spcBef>
              <a:buFont typeface="+mj-lt"/>
              <a:buAutoNum type="arabicPeriod"/>
              <a:defRPr/>
            </a:pPr>
            <a:r>
              <a:rPr lang="uk-UA" sz="1800" b="1" dirty="0">
                <a:latin typeface="Arial" panose="020B0604020202020204" pitchFamily="34" charset="0"/>
                <a:cs typeface="Arial" panose="020B0604020202020204" pitchFamily="34" charset="0"/>
              </a:rPr>
              <a:t>проведення навчальних занять іноземною мовою (не менше 50 аудиторних годин на </a:t>
            </a:r>
            <a:r>
              <a:rPr lang="uk-UA" sz="1800" b="1" dirty="0" err="1">
                <a:latin typeface="Arial" panose="020B0604020202020204" pitchFamily="34" charset="0"/>
                <a:cs typeface="Arial" panose="020B0604020202020204" pitchFamily="34" charset="0"/>
              </a:rPr>
              <a:t>н.р</a:t>
            </a:r>
            <a:r>
              <a:rPr lang="uk-UA" sz="1800" b="1" dirty="0">
                <a:latin typeface="Arial" panose="020B0604020202020204" pitchFamily="34" charset="0"/>
                <a:cs typeface="Arial" panose="020B0604020202020204" pitchFamily="34" charset="0"/>
              </a:rPr>
              <a:t>.);</a:t>
            </a:r>
          </a:p>
          <a:p>
            <a:pPr marL="362857" indent="-362857" algn="just">
              <a:spcBef>
                <a:spcPts val="317"/>
              </a:spcBef>
              <a:buFont typeface="+mj-lt"/>
              <a:buAutoNum type="arabicPeriod"/>
              <a:defRPr/>
            </a:pPr>
            <a:r>
              <a:rPr lang="uk-UA" sz="1800" b="1" dirty="0">
                <a:latin typeface="Arial" panose="020B0604020202020204" pitchFamily="34" charset="0"/>
                <a:cs typeface="Arial" panose="020B0604020202020204" pitchFamily="34" charset="0"/>
              </a:rPr>
              <a:t>робота у складі експертних рад з питань проведення експертизи дисертацій МОН тощо;</a:t>
            </a:r>
          </a:p>
          <a:p>
            <a:pPr marL="362857" indent="-362857" algn="just">
              <a:lnSpc>
                <a:spcPct val="100000"/>
              </a:lnSpc>
              <a:spcBef>
                <a:spcPts val="317"/>
              </a:spcBef>
              <a:buFont typeface="+mj-lt"/>
              <a:buAutoNum type="arabicPeriod"/>
              <a:defRPr/>
            </a:pPr>
            <a:r>
              <a:rPr lang="uk-UA" sz="1800" b="1" dirty="0">
                <a:latin typeface="Arial" panose="020B0604020202020204" pitchFamily="34" charset="0"/>
                <a:cs typeface="Arial" panose="020B0604020202020204" pitchFamily="34" charset="0"/>
              </a:rPr>
              <a:t>виконання функцій наукового керівника або виконавця наукової теми (проекту) тощо;</a:t>
            </a:r>
          </a:p>
          <a:p>
            <a:pPr marL="362857" indent="-362857" algn="just">
              <a:lnSpc>
                <a:spcPct val="100000"/>
              </a:lnSpc>
              <a:spcBef>
                <a:spcPts val="317"/>
              </a:spcBef>
              <a:buFont typeface="+mj-lt"/>
              <a:buAutoNum type="arabicPeriod"/>
              <a:defRPr/>
            </a:pPr>
            <a:r>
              <a:rPr lang="uk-UA" sz="1800" b="1" dirty="0">
                <a:latin typeface="Arial" panose="020B0604020202020204" pitchFamily="34" charset="0"/>
                <a:cs typeface="Arial" panose="020B0604020202020204" pitchFamily="34" charset="0"/>
              </a:rPr>
              <a:t>керівництво школярем, який зайняв призове місце III-IV етапу Всеукраїнських уч. олімпіад …;</a:t>
            </a:r>
          </a:p>
          <a:p>
            <a:pPr marL="362857" indent="-362857" algn="just">
              <a:lnSpc>
                <a:spcPct val="100000"/>
              </a:lnSpc>
              <a:spcBef>
                <a:spcPts val="317"/>
              </a:spcBef>
              <a:buFont typeface="+mj-lt"/>
              <a:buAutoNum type="arabicPeriod"/>
              <a:defRPr/>
            </a:pPr>
            <a:r>
              <a:rPr lang="uk-UA" sz="1800" b="1" dirty="0">
                <a:latin typeface="Arial" panose="020B0604020202020204" pitchFamily="34" charset="0"/>
                <a:cs typeface="Arial" panose="020B0604020202020204" pitchFamily="34" charset="0"/>
              </a:rPr>
              <a:t>організаційна робота у ЗВО на посадах керівника (заступника керівника);</a:t>
            </a:r>
          </a:p>
          <a:p>
            <a:pPr marL="362857" indent="-362857" algn="just">
              <a:lnSpc>
                <a:spcPct val="100000"/>
              </a:lnSpc>
              <a:spcBef>
                <a:spcPts val="317"/>
              </a:spcBef>
              <a:buFont typeface="+mj-lt"/>
              <a:buAutoNum type="arabicPeriod"/>
              <a:defRPr/>
            </a:pPr>
            <a:r>
              <a:rPr lang="uk-UA" sz="1800" b="1" dirty="0">
                <a:latin typeface="Arial" panose="020B0604020202020204" pitchFamily="34" charset="0"/>
                <a:cs typeface="Arial" panose="020B0604020202020204" pitchFamily="34" charset="0"/>
              </a:rPr>
              <a:t>участь як офіційного опонента або члена постійної спеціалізованої вченої ради;</a:t>
            </a:r>
          </a:p>
          <a:p>
            <a:pPr marL="362857" indent="-362857" algn="just">
              <a:lnSpc>
                <a:spcPct val="100000"/>
              </a:lnSpc>
              <a:spcBef>
                <a:spcPts val="317"/>
              </a:spcBef>
              <a:buFont typeface="+mj-lt"/>
              <a:buAutoNum type="arabicPeriod"/>
              <a:defRPr/>
            </a:pPr>
            <a:r>
              <a:rPr lang="uk-UA" sz="1800" b="1" dirty="0">
                <a:latin typeface="Arial" panose="020B0604020202020204" pitchFamily="34" charset="0"/>
                <a:cs typeface="Arial" panose="020B0604020202020204" pitchFamily="34" charset="0"/>
              </a:rPr>
              <a:t>наявність не менше п’яти авторських </a:t>
            </a:r>
            <a:r>
              <a:rPr lang="uk-UA" sz="1800" b="1" dirty="0" err="1">
                <a:latin typeface="Arial" panose="020B0604020202020204" pitchFamily="34" charset="0"/>
                <a:cs typeface="Arial" panose="020B0604020202020204" pitchFamily="34" charset="0"/>
              </a:rPr>
              <a:t>свідоцтв</a:t>
            </a:r>
            <a:r>
              <a:rPr lang="uk-UA" sz="1800" b="1" dirty="0">
                <a:latin typeface="Arial" panose="020B0604020202020204" pitchFamily="34" charset="0"/>
                <a:cs typeface="Arial" panose="020B0604020202020204" pitchFamily="34" charset="0"/>
              </a:rPr>
              <a:t> та/або патентів …;</a:t>
            </a:r>
          </a:p>
          <a:p>
            <a:pPr marL="362857" indent="-362857" algn="just">
              <a:lnSpc>
                <a:spcPct val="100000"/>
              </a:lnSpc>
              <a:spcBef>
                <a:spcPts val="317"/>
              </a:spcBef>
              <a:buFont typeface="+mj-lt"/>
              <a:buAutoNum type="arabicPeriod"/>
              <a:defRPr/>
            </a:pPr>
            <a:r>
              <a:rPr lang="uk-UA" sz="1800" b="1" dirty="0">
                <a:latin typeface="Arial" panose="020B0604020202020204" pitchFamily="34" charset="0"/>
                <a:cs typeface="Arial" panose="020B0604020202020204" pitchFamily="34" charset="0"/>
              </a:rPr>
              <a:t>наявність виданих навчально-методичних (кількістю три) найменування;</a:t>
            </a:r>
          </a:p>
          <a:p>
            <a:pPr marL="362857" indent="-362857" algn="just">
              <a:lnSpc>
                <a:spcPct val="100000"/>
              </a:lnSpc>
              <a:spcBef>
                <a:spcPts val="317"/>
              </a:spcBef>
              <a:buFont typeface="+mj-lt"/>
              <a:buAutoNum type="arabicPeriod"/>
              <a:defRPr/>
            </a:pPr>
            <a:r>
              <a:rPr lang="uk-UA" sz="1800" b="1" dirty="0">
                <a:latin typeface="Arial" panose="020B0604020202020204" pitchFamily="34" charset="0"/>
                <a:cs typeface="Arial" panose="020B0604020202020204" pitchFamily="34" charset="0"/>
              </a:rPr>
              <a:t>керівництво студентом, який зайняв призове місце на I етапі Всеукраїнської </a:t>
            </a:r>
            <a:r>
              <a:rPr lang="uk-UA" sz="1800" b="1" dirty="0" err="1">
                <a:latin typeface="Arial" panose="020B0604020202020204" pitchFamily="34" charset="0"/>
                <a:cs typeface="Arial" panose="020B0604020202020204" pitchFamily="34" charset="0"/>
              </a:rPr>
              <a:t>студ</a:t>
            </a:r>
            <a:r>
              <a:rPr lang="uk-UA" sz="1800" b="1" dirty="0">
                <a:latin typeface="Arial" panose="020B0604020202020204" pitchFamily="34" charset="0"/>
                <a:cs typeface="Arial" panose="020B0604020202020204" pitchFamily="34" charset="0"/>
              </a:rPr>
              <a:t>. олімпіади...;</a:t>
            </a:r>
          </a:p>
          <a:p>
            <a:pPr marL="362857" indent="-362857" algn="just">
              <a:lnSpc>
                <a:spcPct val="100000"/>
              </a:lnSpc>
              <a:spcBef>
                <a:spcPts val="317"/>
              </a:spcBef>
              <a:buFont typeface="+mj-lt"/>
              <a:buAutoNum type="arabicPeriod"/>
              <a:defRPr/>
            </a:pPr>
            <a:r>
              <a:rPr lang="uk-UA" sz="1800" b="1" dirty="0">
                <a:latin typeface="Arial" panose="020B0604020202020204" pitchFamily="34" charset="0"/>
                <a:cs typeface="Arial" panose="020B0604020202020204" pitchFamily="34" charset="0"/>
              </a:rPr>
              <a:t>наявність науково-популярних публікацій з наукової або професійної тематики;</a:t>
            </a:r>
          </a:p>
          <a:p>
            <a:pPr marL="362857" indent="-362857" algn="just">
              <a:lnSpc>
                <a:spcPct val="100000"/>
              </a:lnSpc>
              <a:spcBef>
                <a:spcPts val="317"/>
              </a:spcBef>
              <a:buFont typeface="+mj-lt"/>
              <a:buAutoNum type="arabicPeriod"/>
              <a:defRPr/>
            </a:pPr>
            <a:r>
              <a:rPr lang="uk-UA" sz="1800" b="1" dirty="0">
                <a:latin typeface="Arial" panose="020B0604020202020204" pitchFamily="34" charset="0"/>
                <a:cs typeface="Arial" panose="020B0604020202020204" pitchFamily="34" charset="0"/>
              </a:rPr>
              <a:t>участь у професійних об’єднаннях за спеціальністю;</a:t>
            </a:r>
          </a:p>
          <a:p>
            <a:pPr marL="362857" indent="-362857" algn="just">
              <a:lnSpc>
                <a:spcPct val="100000"/>
              </a:lnSpc>
              <a:spcBef>
                <a:spcPts val="317"/>
              </a:spcBef>
              <a:buFont typeface="+mj-lt"/>
              <a:buAutoNum type="arabicPeriod"/>
              <a:defRPr/>
            </a:pPr>
            <a:r>
              <a:rPr lang="uk-UA" sz="1800" b="1" dirty="0">
                <a:latin typeface="Arial" panose="020B0604020202020204" pitchFamily="34" charset="0"/>
                <a:cs typeface="Arial" panose="020B0604020202020204" pitchFamily="34" charset="0"/>
              </a:rPr>
              <a:t>досвід практичної роботи за спеціальністю не менше п’яти років;</a:t>
            </a:r>
          </a:p>
          <a:p>
            <a:pPr marL="362857" indent="-362857" algn="just">
              <a:lnSpc>
                <a:spcPct val="100000"/>
              </a:lnSpc>
              <a:spcBef>
                <a:spcPts val="317"/>
              </a:spcBef>
              <a:buFont typeface="+mj-lt"/>
              <a:buAutoNum type="arabicPeriod"/>
              <a:defRPr/>
            </a:pPr>
            <a:r>
              <a:rPr lang="uk-UA" sz="1800" b="1" dirty="0">
                <a:latin typeface="Arial" panose="020B0604020202020204" pitchFamily="34" charset="0"/>
                <a:cs typeface="Arial" panose="020B0604020202020204" pitchFamily="34" charset="0"/>
              </a:rPr>
              <a:t>наукове консультування установ, підприємств, організацій протягом не менше двох років.</a:t>
            </a:r>
          </a:p>
          <a:p>
            <a:pPr marL="0" indent="0" algn="just">
              <a:lnSpc>
                <a:spcPct val="100000"/>
              </a:lnSpc>
              <a:spcBef>
                <a:spcPts val="0"/>
              </a:spcBef>
              <a:buNone/>
              <a:defRPr/>
            </a:pPr>
            <a:endParaRPr lang="uk-UA" sz="1700" dirty="0">
              <a:latin typeface="Arial" panose="020B0604020202020204" pitchFamily="34" charset="0"/>
              <a:cs typeface="Arial" panose="020B0604020202020204" pitchFamily="34" charset="0"/>
            </a:endParaRPr>
          </a:p>
          <a:p>
            <a:pPr marL="0" indent="0" algn="just">
              <a:spcBef>
                <a:spcPts val="0"/>
              </a:spcBef>
              <a:buNone/>
              <a:defRPr/>
            </a:pPr>
            <a:endParaRPr lang="uk-UA" sz="1700" dirty="0"/>
          </a:p>
          <a:p>
            <a:pPr marL="0" indent="0" algn="just">
              <a:spcBef>
                <a:spcPts val="0"/>
              </a:spcBef>
              <a:buNone/>
              <a:defRPr/>
            </a:pPr>
            <a:endParaRPr lang="uk-UA"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3690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2097" y="55755"/>
            <a:ext cx="10515600" cy="735981"/>
          </a:xfrm>
        </p:spPr>
        <p:txBody>
          <a:bodyPr>
            <a:noAutofit/>
          </a:bodyPr>
          <a:lstStyle/>
          <a:p>
            <a:pPr algn="ctr"/>
            <a:r>
              <a:rPr lang="uk-UA" sz="3200" b="1" dirty="0">
                <a:solidFill>
                  <a:srgbClr val="0070C0"/>
                </a:solidFill>
                <a:latin typeface="Arial" panose="020B0604020202020204" pitchFamily="34" charset="0"/>
                <a:cs typeface="Arial" panose="020B0604020202020204" pitchFamily="34" charset="0"/>
              </a:rPr>
              <a:t>Послідовність розроблення, впровадження та реалізації освітніх програм</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67" t="1802" r="369" b="9206"/>
          <a:stretch/>
        </p:blipFill>
        <p:spPr bwMode="auto">
          <a:xfrm>
            <a:off x="289932" y="950495"/>
            <a:ext cx="11719931" cy="5907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nubip-logo-gerb"/>
          <p:cNvPicPr>
            <a:picLocks noChangeAspect="1" noChangeArrowheads="1"/>
          </p:cNvPicPr>
          <p:nvPr/>
        </p:nvPicPr>
        <p:blipFill>
          <a:blip r:embed="rId3">
            <a:extLst>
              <a:ext uri="{28A0092B-C50C-407E-A947-70E740481C1C}">
                <a14:useLocalDpi xmlns:a14="http://schemas.microsoft.com/office/drawing/2010/main" val="0"/>
              </a:ext>
            </a:extLst>
          </a:blip>
          <a:srcRect r="78058"/>
          <a:stretch>
            <a:fillRect/>
          </a:stretch>
        </p:blipFill>
        <p:spPr bwMode="auto">
          <a:xfrm>
            <a:off x="4763" y="4763"/>
            <a:ext cx="11620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8410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2750" y="365125"/>
            <a:ext cx="9971049" cy="1325563"/>
          </a:xfrm>
        </p:spPr>
        <p:txBody>
          <a:bodyPr>
            <a:normAutofit/>
          </a:bodyPr>
          <a:lstStyle/>
          <a:p>
            <a:pPr algn="ctr"/>
            <a:r>
              <a:rPr lang="uk-UA" sz="3200" b="1" dirty="0">
                <a:solidFill>
                  <a:srgbClr val="0070C0"/>
                </a:solidFill>
                <a:latin typeface="Arial" panose="020B0604020202020204" pitchFamily="34" charset="0"/>
                <a:cs typeface="Arial" panose="020B0604020202020204" pitchFamily="34" charset="0"/>
              </a:rPr>
              <a:t>Стандарти вищої освіти встановлюють такі вимоги до освітньої програми:</a:t>
            </a:r>
            <a:endParaRPr lang="uk-UA" sz="3200" dirty="0">
              <a:solidFill>
                <a:srgbClr val="0070C0"/>
              </a:solidFill>
              <a:latin typeface="Arial" panose="020B0604020202020204" pitchFamily="34" charset="0"/>
              <a:cs typeface="Arial" panose="020B0604020202020204" pitchFamily="34" charset="0"/>
            </a:endParaRPr>
          </a:p>
        </p:txBody>
      </p:sp>
      <p:sp>
        <p:nvSpPr>
          <p:cNvPr id="3" name="Місце для вмісту 2"/>
          <p:cNvSpPr>
            <a:spLocks noGrp="1"/>
          </p:cNvSpPr>
          <p:nvPr>
            <p:ph idx="1"/>
          </p:nvPr>
        </p:nvSpPr>
        <p:spPr/>
        <p:txBody>
          <a:bodyPr>
            <a:normAutofit/>
          </a:bodyPr>
          <a:lstStyle/>
          <a:p>
            <a:pPr marL="0" indent="0">
              <a:buNone/>
            </a:pPr>
            <a:r>
              <a:rPr lang="uk-UA" dirty="0"/>
              <a:t>– обсяг кредитів ЄКТС, необхідний для здобуття відповідного ступеня вищої освіти;</a:t>
            </a:r>
          </a:p>
          <a:p>
            <a:pPr marL="0" indent="0">
              <a:buNone/>
            </a:pPr>
            <a:r>
              <a:rPr lang="uk-UA" dirty="0"/>
              <a:t>– перелік </a:t>
            </a:r>
            <a:r>
              <a:rPr lang="uk-UA" dirty="0" err="1"/>
              <a:t>компетентностей</a:t>
            </a:r>
            <a:r>
              <a:rPr lang="uk-UA" dirty="0"/>
              <a:t> випускника;</a:t>
            </a:r>
          </a:p>
          <a:p>
            <a:pPr marL="0" indent="0">
              <a:buNone/>
            </a:pPr>
            <a:r>
              <a:rPr lang="uk-UA" dirty="0"/>
              <a:t>– нормативний зміст підготовки здобувачів вищої освіти, сформульований у термінах результатів навчання;</a:t>
            </a:r>
          </a:p>
          <a:p>
            <a:pPr marL="0" indent="0">
              <a:buNone/>
            </a:pPr>
            <a:r>
              <a:rPr lang="uk-UA" dirty="0"/>
              <a:t>– форми атестації здобувачів вищої освіти;</a:t>
            </a:r>
          </a:p>
          <a:p>
            <a:pPr marL="0" indent="0">
              <a:buNone/>
            </a:pPr>
            <a:r>
              <a:rPr lang="uk-UA" dirty="0"/>
              <a:t>– вимоги до наявності системи внутрішнього забезпечення якості вищої освіти;</a:t>
            </a:r>
          </a:p>
          <a:p>
            <a:pPr marL="0" indent="0">
              <a:buNone/>
            </a:pPr>
            <a:r>
              <a:rPr lang="uk-UA" dirty="0"/>
              <a:t>– вимоги професійних стандартів (у разі їх наявності).</a:t>
            </a:r>
          </a:p>
          <a:p>
            <a:endParaRPr lang="uk-UA" dirty="0"/>
          </a:p>
        </p:txBody>
      </p:sp>
      <p:pic>
        <p:nvPicPr>
          <p:cNvPr id="4" name="Picture 2" descr="nubip-logo-gerb"/>
          <p:cNvPicPr>
            <a:picLocks noChangeAspect="1" noChangeArrowheads="1"/>
          </p:cNvPicPr>
          <p:nvPr/>
        </p:nvPicPr>
        <p:blipFill>
          <a:blip r:embed="rId2">
            <a:extLst>
              <a:ext uri="{28A0092B-C50C-407E-A947-70E740481C1C}">
                <a14:useLocalDpi xmlns:a14="http://schemas.microsoft.com/office/drawing/2010/main" val="0"/>
              </a:ext>
            </a:extLst>
          </a:blip>
          <a:srcRect r="78058"/>
          <a:stretch>
            <a:fillRect/>
          </a:stretch>
        </p:blipFill>
        <p:spPr bwMode="auto">
          <a:xfrm>
            <a:off x="4763" y="4763"/>
            <a:ext cx="11620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1616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1049000" cy="1325563"/>
          </a:xfrm>
        </p:spPr>
        <p:txBody>
          <a:bodyPr>
            <a:noAutofit/>
          </a:bodyPr>
          <a:lstStyle/>
          <a:p>
            <a:pPr algn="ctr"/>
            <a:r>
              <a:rPr lang="uk-UA" sz="3200" b="1" dirty="0">
                <a:solidFill>
                  <a:srgbClr val="0070C0"/>
                </a:solidFill>
                <a:latin typeface="Arial" panose="020B0604020202020204" pitchFamily="34" charset="0"/>
                <a:cs typeface="Arial" panose="020B0604020202020204" pitchFamily="34" charset="0"/>
              </a:rPr>
              <a:t>Процес розроблення, реалізації, моніторингу та перегляду ОП документується в ПОРТФОЛІО освітньої програми – зібранні всіх матеріалів, напрацьованих проектною групою</a:t>
            </a:r>
          </a:p>
        </p:txBody>
      </p:sp>
      <p:sp>
        <p:nvSpPr>
          <p:cNvPr id="3" name="Місце для вмісту 2"/>
          <p:cNvSpPr>
            <a:spLocks noGrp="1"/>
          </p:cNvSpPr>
          <p:nvPr>
            <p:ph idx="1"/>
          </p:nvPr>
        </p:nvSpPr>
        <p:spPr>
          <a:xfrm>
            <a:off x="826168" y="2506662"/>
            <a:ext cx="10515600" cy="4351338"/>
          </a:xfrm>
        </p:spPr>
        <p:txBody>
          <a:bodyPr/>
          <a:lstStyle/>
          <a:p>
            <a:pPr marL="0" indent="0">
              <a:buNone/>
            </a:pPr>
            <a:r>
              <a:rPr lang="uk-UA" b="1" dirty="0"/>
              <a:t>Портфоліо містить: </a:t>
            </a:r>
          </a:p>
          <a:p>
            <a:r>
              <a:rPr lang="uk-UA" dirty="0"/>
              <a:t>освітню програму та додатки до неї;  </a:t>
            </a:r>
          </a:p>
          <a:p>
            <a:pPr lvl="0"/>
            <a:r>
              <a:rPr lang="uk-UA" dirty="0"/>
              <a:t>навчальний план підготовки здобувачів вищої освіти;</a:t>
            </a:r>
          </a:p>
          <a:p>
            <a:r>
              <a:rPr lang="uk-UA" dirty="0"/>
              <a:t>відомості за формами, передбаченими відповідними додатками до Ліцензійних умов;</a:t>
            </a:r>
          </a:p>
          <a:p>
            <a:r>
              <a:rPr lang="uk-UA" dirty="0"/>
              <a:t>інші документи, напрацьовані проектною групою (довідки, аналітичні звіти, таблиці, опитувальні листи тощо). </a:t>
            </a:r>
          </a:p>
          <a:p>
            <a:endParaRPr lang="uk-UA" dirty="0"/>
          </a:p>
        </p:txBody>
      </p:sp>
      <p:pic>
        <p:nvPicPr>
          <p:cNvPr id="4" name="Picture 2" descr="nubip-logo-gerb"/>
          <p:cNvPicPr>
            <a:picLocks noChangeAspect="1" noChangeArrowheads="1"/>
          </p:cNvPicPr>
          <p:nvPr/>
        </p:nvPicPr>
        <p:blipFill>
          <a:blip r:embed="rId2">
            <a:extLst>
              <a:ext uri="{28A0092B-C50C-407E-A947-70E740481C1C}">
                <a14:useLocalDpi xmlns:a14="http://schemas.microsoft.com/office/drawing/2010/main" val="0"/>
              </a:ext>
            </a:extLst>
          </a:blip>
          <a:srcRect r="78058"/>
          <a:stretch>
            <a:fillRect/>
          </a:stretch>
        </p:blipFill>
        <p:spPr bwMode="auto">
          <a:xfrm>
            <a:off x="4763" y="4763"/>
            <a:ext cx="963530" cy="93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1575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76727"/>
            <a:ext cx="10515600" cy="1413962"/>
          </a:xfrm>
        </p:spPr>
        <p:txBody>
          <a:bodyPr/>
          <a:lstStyle/>
          <a:p>
            <a:pPr algn="ctr"/>
            <a:r>
              <a:rPr lang="uk-UA" b="1" dirty="0">
                <a:solidFill>
                  <a:srgbClr val="0070C0"/>
                </a:solidFill>
                <a:latin typeface="Arial" panose="020B0604020202020204" pitchFamily="34" charset="0"/>
                <a:cs typeface="Arial" panose="020B0604020202020204" pitchFamily="34" charset="0"/>
              </a:rPr>
              <a:t>Структура ОП</a:t>
            </a:r>
          </a:p>
        </p:txBody>
      </p:sp>
      <p:sp>
        <p:nvSpPr>
          <p:cNvPr id="3" name="Місце для вмісту 2"/>
          <p:cNvSpPr>
            <a:spLocks noGrp="1"/>
          </p:cNvSpPr>
          <p:nvPr>
            <p:ph idx="1"/>
          </p:nvPr>
        </p:nvSpPr>
        <p:spPr>
          <a:xfrm>
            <a:off x="1275346" y="1552073"/>
            <a:ext cx="10078453" cy="5390147"/>
          </a:xfrm>
        </p:spPr>
        <p:txBody>
          <a:bodyPr>
            <a:normAutofit fontScale="55000" lnSpcReduction="20000"/>
          </a:bodyPr>
          <a:lstStyle/>
          <a:p>
            <a:pPr marL="0" indent="0">
              <a:buNone/>
            </a:pPr>
            <a:r>
              <a:rPr lang="uk-UA" sz="3600" b="1" dirty="0">
                <a:latin typeface="Arial" panose="020B0604020202020204" pitchFamily="34" charset="0"/>
                <a:cs typeface="Arial" panose="020B0604020202020204" pitchFamily="34" charset="0"/>
              </a:rPr>
              <a:t>До структури освітньої програми входять: </a:t>
            </a:r>
          </a:p>
          <a:p>
            <a:r>
              <a:rPr lang="uk-UA" sz="3600" dirty="0">
                <a:latin typeface="Arial" panose="020B0604020202020204" pitchFamily="34" charset="0"/>
                <a:cs typeface="Arial" panose="020B0604020202020204" pitchFamily="34" charset="0"/>
              </a:rPr>
              <a:t>− профіль освітньої програми; </a:t>
            </a:r>
          </a:p>
          <a:p>
            <a:r>
              <a:rPr lang="uk-UA" sz="3600" dirty="0">
                <a:latin typeface="Arial" panose="020B0604020202020204" pitchFamily="34" charset="0"/>
                <a:cs typeface="Arial" panose="020B0604020202020204" pitchFamily="34" charset="0"/>
              </a:rPr>
              <a:t>− перелік освітніх компонентів;</a:t>
            </a:r>
          </a:p>
          <a:p>
            <a:r>
              <a:rPr lang="uk-UA" sz="3600" dirty="0">
                <a:latin typeface="Arial" panose="020B0604020202020204" pitchFamily="34" charset="0"/>
                <a:cs typeface="Arial" panose="020B0604020202020204" pitchFamily="34" charset="0"/>
              </a:rPr>
              <a:t>– структурно-логічна схема вивчення освітніх компонентів;</a:t>
            </a:r>
          </a:p>
          <a:p>
            <a:pPr lvl="0"/>
            <a:r>
              <a:rPr lang="uk-UA" sz="3600" dirty="0">
                <a:latin typeface="Arial" panose="020B0604020202020204" pitchFamily="34" charset="0"/>
                <a:cs typeface="Arial" panose="020B0604020202020204" pitchFamily="34" charset="0"/>
              </a:rPr>
              <a:t>форми атестації здобувачів вищої освіти; </a:t>
            </a:r>
          </a:p>
          <a:p>
            <a:r>
              <a:rPr lang="uk-UA" sz="3600" dirty="0">
                <a:latin typeface="Arial" panose="020B0604020202020204" pitchFamily="34" charset="0"/>
                <a:cs typeface="Arial" panose="020B0604020202020204" pitchFamily="34" charset="0"/>
              </a:rPr>
              <a:t>− матриця відповідності програмних </a:t>
            </a:r>
            <a:r>
              <a:rPr lang="uk-UA" sz="3600" dirty="0" err="1">
                <a:latin typeface="Arial" panose="020B0604020202020204" pitchFamily="34" charset="0"/>
                <a:cs typeface="Arial" panose="020B0604020202020204" pitchFamily="34" charset="0"/>
              </a:rPr>
              <a:t>компетентностей</a:t>
            </a:r>
            <a:r>
              <a:rPr lang="uk-UA" sz="3600" dirty="0">
                <a:latin typeface="Arial" panose="020B0604020202020204" pitchFamily="34" charset="0"/>
                <a:cs typeface="Arial" panose="020B0604020202020204" pitchFamily="34" charset="0"/>
              </a:rPr>
              <a:t> освітнім компонентам ОП;</a:t>
            </a:r>
          </a:p>
          <a:p>
            <a:pPr lvl="0"/>
            <a:r>
              <a:rPr lang="uk-UA" sz="3600" dirty="0">
                <a:latin typeface="Arial" panose="020B0604020202020204" pitchFamily="34" charset="0"/>
                <a:cs typeface="Arial" panose="020B0604020202020204" pitchFamily="34" charset="0"/>
              </a:rPr>
              <a:t>матриця забезпечення програмних результатів навчання відповідним компонентам ОП;</a:t>
            </a:r>
          </a:p>
          <a:p>
            <a:r>
              <a:rPr lang="uk-UA" sz="3600" dirty="0">
                <a:latin typeface="Arial" panose="020B0604020202020204" pitchFamily="34" charset="0"/>
                <a:cs typeface="Arial" panose="020B0604020202020204" pitchFamily="34" charset="0"/>
              </a:rPr>
              <a:t>− навчальний план; </a:t>
            </a:r>
          </a:p>
          <a:p>
            <a:r>
              <a:rPr lang="uk-UA" sz="3600" dirty="0">
                <a:latin typeface="Arial" panose="020B0604020202020204" pitchFamily="34" charset="0"/>
                <a:cs typeface="Arial" panose="020B0604020202020204" pitchFamily="34" charset="0"/>
              </a:rPr>
              <a:t>− робочі програми навчальних дисциплін;</a:t>
            </a:r>
          </a:p>
          <a:p>
            <a:pPr lvl="0"/>
            <a:r>
              <a:rPr lang="uk-UA" sz="3600" dirty="0">
                <a:latin typeface="Arial" panose="020B0604020202020204" pitchFamily="34" charset="0"/>
                <a:cs typeface="Arial" panose="020B0604020202020204" pitchFamily="34" charset="0"/>
              </a:rPr>
              <a:t> навчально-методичні комплекси навчальних дисциплін; </a:t>
            </a:r>
          </a:p>
          <a:p>
            <a:r>
              <a:rPr lang="uk-UA" sz="3600" dirty="0">
                <a:latin typeface="Arial" panose="020B0604020202020204" pitchFamily="34" charset="0"/>
                <a:cs typeface="Arial" panose="020B0604020202020204" pitchFamily="34" charset="0"/>
              </a:rPr>
              <a:t>− програми практик; </a:t>
            </a:r>
          </a:p>
          <a:p>
            <a:r>
              <a:rPr lang="uk-UA" sz="3600" dirty="0">
                <a:latin typeface="Arial" panose="020B0604020202020204" pitchFamily="34" charset="0"/>
                <a:cs typeface="Arial" panose="020B0604020202020204" pitchFamily="34" charset="0"/>
              </a:rPr>
              <a:t>− документи і матеріали, що регулюють зміст і реалізацію освітнього процесу; </a:t>
            </a:r>
          </a:p>
          <a:p>
            <a:r>
              <a:rPr lang="uk-UA" sz="3600" dirty="0">
                <a:latin typeface="Arial" panose="020B0604020202020204" pitchFamily="34" charset="0"/>
                <a:cs typeface="Arial" panose="020B0604020202020204" pitchFamily="34" charset="0"/>
              </a:rPr>
              <a:t>− оціночні засоби (комплекти тестів, комплексних завдань, розміщених на паперових та електронних носіях). </a:t>
            </a:r>
          </a:p>
          <a:p>
            <a:endParaRPr lang="uk-UA" dirty="0"/>
          </a:p>
        </p:txBody>
      </p:sp>
      <p:pic>
        <p:nvPicPr>
          <p:cNvPr id="4" name="Picture 2" descr="nubip-logo-gerb"/>
          <p:cNvPicPr>
            <a:picLocks noChangeAspect="1" noChangeArrowheads="1"/>
          </p:cNvPicPr>
          <p:nvPr/>
        </p:nvPicPr>
        <p:blipFill>
          <a:blip r:embed="rId2">
            <a:extLst>
              <a:ext uri="{28A0092B-C50C-407E-A947-70E740481C1C}">
                <a14:useLocalDpi xmlns:a14="http://schemas.microsoft.com/office/drawing/2010/main" val="0"/>
              </a:ext>
            </a:extLst>
          </a:blip>
          <a:srcRect r="78058"/>
          <a:stretch>
            <a:fillRect/>
          </a:stretch>
        </p:blipFill>
        <p:spPr bwMode="auto">
          <a:xfrm>
            <a:off x="4763" y="4762"/>
            <a:ext cx="1690222" cy="163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706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p:cNvPicPr>
            <a:picLocks noGrp="1" noChangeAspect="1"/>
          </p:cNvPicPr>
          <p:nvPr>
            <p:ph idx="1"/>
          </p:nvPr>
        </p:nvPicPr>
        <p:blipFill rotWithShape="1">
          <a:blip r:embed="rId3"/>
          <a:srcRect l="53940" t="19807" r="7859" b="9463"/>
          <a:stretch/>
        </p:blipFill>
        <p:spPr>
          <a:xfrm>
            <a:off x="289931" y="0"/>
            <a:ext cx="5698273" cy="6634976"/>
          </a:xfrm>
          <a:prstGeom prst="rect">
            <a:avLst/>
          </a:prstGeom>
        </p:spPr>
      </p:pic>
      <p:pic>
        <p:nvPicPr>
          <p:cNvPr id="5" name="Рисунок 4"/>
          <p:cNvPicPr>
            <a:picLocks noChangeAspect="1"/>
          </p:cNvPicPr>
          <p:nvPr/>
        </p:nvPicPr>
        <p:blipFill rotWithShape="1">
          <a:blip r:embed="rId4"/>
          <a:srcRect l="12175" t="19999" r="53086" b="6871"/>
          <a:stretch/>
        </p:blipFill>
        <p:spPr>
          <a:xfrm>
            <a:off x="6096001" y="111512"/>
            <a:ext cx="5871210" cy="6415018"/>
          </a:xfrm>
          <a:prstGeom prst="rect">
            <a:avLst/>
          </a:prstGeom>
        </p:spPr>
      </p:pic>
    </p:spTree>
    <p:extLst>
      <p:ext uri="{BB962C8B-B14F-4D97-AF65-F5344CB8AC3E}">
        <p14:creationId xmlns:p14="http://schemas.microsoft.com/office/powerpoint/2010/main" val="3005927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807089-B25A-468D-A208-E7656022D744}"/>
              </a:ext>
            </a:extLst>
          </p:cNvPr>
          <p:cNvSpPr>
            <a:spLocks noGrp="1"/>
          </p:cNvSpPr>
          <p:nvPr>
            <p:ph type="title"/>
          </p:nvPr>
        </p:nvSpPr>
        <p:spPr>
          <a:xfrm>
            <a:off x="594946" y="118941"/>
            <a:ext cx="11597054" cy="1325563"/>
          </a:xfrm>
        </p:spPr>
        <p:txBody>
          <a:bodyPr>
            <a:normAutofit fontScale="90000"/>
          </a:bodyPr>
          <a:lstStyle/>
          <a:p>
            <a:pPr algn="ctr"/>
            <a:r>
              <a:rPr lang="ru-UA" sz="2400" b="1" dirty="0">
                <a:solidFill>
                  <a:srgbClr val="0070C0"/>
                </a:solidFill>
                <a:latin typeface="Arial Black" pitchFamily="34" charset="0"/>
                <a:cs typeface="Times New Roman" pitchFamily="18" charset="0"/>
              </a:rPr>
              <a:t>Як </a:t>
            </a:r>
            <a:r>
              <a:rPr lang="ru-UA" sz="2400" b="1" dirty="0" err="1">
                <a:solidFill>
                  <a:srgbClr val="0070C0"/>
                </a:solidFill>
                <a:latin typeface="Arial Black" pitchFamily="34" charset="0"/>
                <a:cs typeface="Times New Roman" pitchFamily="18" charset="0"/>
              </a:rPr>
              <a:t>відбува</a:t>
            </a:r>
            <a:r>
              <a:rPr lang="uk-UA" sz="2400" b="1" dirty="0" err="1">
                <a:solidFill>
                  <a:srgbClr val="0070C0"/>
                </a:solidFill>
                <a:latin typeface="Arial Black" pitchFamily="34" charset="0"/>
                <a:cs typeface="Times New Roman" pitchFamily="18" charset="0"/>
              </a:rPr>
              <a:t>ється</a:t>
            </a:r>
            <a:r>
              <a:rPr lang="ru-UA" sz="2400" b="1" dirty="0">
                <a:solidFill>
                  <a:srgbClr val="0070C0"/>
                </a:solidFill>
                <a:latin typeface="Arial Black" pitchFamily="34" charset="0"/>
                <a:cs typeface="Times New Roman" pitchFamily="18" charset="0"/>
              </a:rPr>
              <a:t> </a:t>
            </a:r>
            <a:r>
              <a:rPr lang="ru-UA" sz="2400" b="1" dirty="0" err="1">
                <a:solidFill>
                  <a:srgbClr val="0070C0"/>
                </a:solidFill>
                <a:latin typeface="Arial Black" pitchFamily="34" charset="0"/>
                <a:cs typeface="Times New Roman" pitchFamily="18" charset="0"/>
              </a:rPr>
              <a:t>фінансування</a:t>
            </a:r>
            <a:r>
              <a:rPr lang="ru-UA" sz="2400" b="1" dirty="0">
                <a:solidFill>
                  <a:srgbClr val="0070C0"/>
                </a:solidFill>
                <a:latin typeface="Arial Black" pitchFamily="34" charset="0"/>
                <a:cs typeface="Times New Roman" pitchFamily="18" charset="0"/>
              </a:rPr>
              <a:t> </a:t>
            </a:r>
            <a:r>
              <a:rPr lang="uk-UA" sz="2400" b="1" dirty="0">
                <a:solidFill>
                  <a:srgbClr val="0070C0"/>
                </a:solidFill>
                <a:latin typeface="Arial Black" pitchFamily="34" charset="0"/>
                <a:cs typeface="Times New Roman" pitchFamily="18" charset="0"/>
              </a:rPr>
              <a:t>ЗВО </a:t>
            </a:r>
            <a:r>
              <a:rPr lang="ru-UA" sz="2400" b="1" dirty="0">
                <a:solidFill>
                  <a:srgbClr val="0070C0"/>
                </a:solidFill>
                <a:latin typeface="Arial Black" pitchFamily="34" charset="0"/>
                <a:cs typeface="Times New Roman" pitchFamily="18" charset="0"/>
              </a:rPr>
              <a:t>за новою формулою</a:t>
            </a:r>
            <a:r>
              <a:rPr lang="uk-UA" sz="2400" b="1" dirty="0">
                <a:solidFill>
                  <a:srgbClr val="0070C0"/>
                </a:solidFill>
                <a:latin typeface="Arial Black" pitchFamily="34" charset="0"/>
                <a:cs typeface="Times New Roman" pitchFamily="18" charset="0"/>
              </a:rPr>
              <a:t> </a:t>
            </a:r>
            <a:br>
              <a:rPr lang="uk-UA" sz="2400" b="1" dirty="0">
                <a:solidFill>
                  <a:srgbClr val="0070C0"/>
                </a:solidFill>
                <a:latin typeface="Arial Black" pitchFamily="34" charset="0"/>
                <a:cs typeface="Times New Roman" pitchFamily="18" charset="0"/>
              </a:rPr>
            </a:br>
            <a:r>
              <a:rPr lang="uk-UA" sz="2400" b="1" dirty="0">
                <a:solidFill>
                  <a:srgbClr val="0070C0"/>
                </a:solidFill>
                <a:latin typeface="Arial Black" pitchFamily="34" charset="0"/>
                <a:cs typeface="Times New Roman" pitchFamily="18" charset="0"/>
              </a:rPr>
              <a:t>з 2020 року</a:t>
            </a:r>
            <a:br>
              <a:rPr lang="ru-UA" b="1" dirty="0"/>
            </a:br>
            <a:endParaRPr lang="ru-UA" dirty="0"/>
          </a:p>
        </p:txBody>
      </p:sp>
      <p:sp>
        <p:nvSpPr>
          <p:cNvPr id="3" name="Объект 2">
            <a:extLst>
              <a:ext uri="{FF2B5EF4-FFF2-40B4-BE49-F238E27FC236}">
                <a16:creationId xmlns:a16="http://schemas.microsoft.com/office/drawing/2014/main" id="{A7080C99-0AA1-44A6-A74D-12C1AE7EC500}"/>
              </a:ext>
            </a:extLst>
          </p:cNvPr>
          <p:cNvSpPr>
            <a:spLocks noGrp="1"/>
          </p:cNvSpPr>
          <p:nvPr>
            <p:ph idx="1"/>
          </p:nvPr>
        </p:nvSpPr>
        <p:spPr>
          <a:xfrm>
            <a:off x="272563" y="1099038"/>
            <a:ext cx="11427068" cy="5758961"/>
          </a:xfrm>
        </p:spPr>
        <p:txBody>
          <a:bodyPr>
            <a:normAutofit fontScale="25000" lnSpcReduction="20000"/>
          </a:bodyPr>
          <a:lstStyle/>
          <a:p>
            <a:pPr marL="0" indent="0" algn="just">
              <a:buNone/>
            </a:pPr>
            <a:r>
              <a:rPr lang="ru-UA" sz="6400" i="1" dirty="0" err="1"/>
              <a:t>Фінансування</a:t>
            </a:r>
            <a:r>
              <a:rPr lang="ru-UA" sz="6400" i="1" dirty="0"/>
              <a:t> за новою формулою у 2020 </a:t>
            </a:r>
            <a:r>
              <a:rPr lang="ru-UA" sz="6400" i="1" dirty="0" err="1"/>
              <a:t>році</a:t>
            </a:r>
            <a:r>
              <a:rPr lang="ru-UA" sz="6400" i="1" dirty="0"/>
              <a:t> </a:t>
            </a:r>
            <a:r>
              <a:rPr lang="ru-UA" sz="6400" i="1" dirty="0" err="1"/>
              <a:t>отримають</a:t>
            </a:r>
            <a:r>
              <a:rPr lang="ru-UA" sz="6400" i="1" dirty="0"/>
              <a:t> 136 </a:t>
            </a:r>
            <a:r>
              <a:rPr lang="ru-UA" sz="6400" i="1" dirty="0" err="1"/>
              <a:t>закладів</a:t>
            </a:r>
            <a:r>
              <a:rPr lang="ru-UA" sz="6400" i="1" dirty="0"/>
              <a:t> </a:t>
            </a:r>
            <a:r>
              <a:rPr lang="ru-UA" sz="6400" i="1" dirty="0" err="1"/>
              <a:t>вищої</a:t>
            </a:r>
            <a:r>
              <a:rPr lang="ru-UA" sz="6400" i="1" dirty="0"/>
              <a:t> </a:t>
            </a:r>
            <a:r>
              <a:rPr lang="ru-UA" sz="6400" i="1" dirty="0" err="1"/>
              <a:t>освіти</a:t>
            </a:r>
            <a:r>
              <a:rPr lang="ru-UA" sz="6400" i="1" dirty="0"/>
              <a:t> та 12 </a:t>
            </a:r>
            <a:r>
              <a:rPr lang="ru-UA" sz="6400" i="1" dirty="0" err="1"/>
              <a:t>їхніх</a:t>
            </a:r>
            <a:r>
              <a:rPr lang="ru-UA" sz="6400" i="1" dirty="0"/>
              <a:t> </a:t>
            </a:r>
            <a:r>
              <a:rPr lang="ru-UA" sz="6400" i="1" dirty="0" err="1"/>
              <a:t>філій</a:t>
            </a:r>
            <a:r>
              <a:rPr lang="ru-UA" sz="6400" i="1" dirty="0"/>
              <a:t>, </a:t>
            </a:r>
            <a:r>
              <a:rPr lang="ru-UA" sz="6400" i="1" dirty="0" err="1"/>
              <a:t>які</a:t>
            </a:r>
            <a:r>
              <a:rPr lang="ru-UA" sz="6400" i="1" dirty="0"/>
              <a:t> </a:t>
            </a:r>
            <a:r>
              <a:rPr lang="ru-UA" sz="6400" i="1" dirty="0" err="1"/>
              <a:t>мають</a:t>
            </a:r>
            <a:r>
              <a:rPr lang="ru-UA" sz="6400" i="1" dirty="0"/>
              <a:t> </a:t>
            </a:r>
            <a:r>
              <a:rPr lang="ru-UA" sz="6400" i="1" dirty="0" err="1"/>
              <a:t>власні</a:t>
            </a:r>
            <a:r>
              <a:rPr lang="ru-UA" sz="6400" i="1" dirty="0"/>
              <a:t> </a:t>
            </a:r>
            <a:r>
              <a:rPr lang="ru-UA" sz="6400" i="1" dirty="0" err="1"/>
              <a:t>кошториси</a:t>
            </a:r>
            <a:r>
              <a:rPr lang="ru-UA" sz="6400" i="1" dirty="0"/>
              <a:t>.</a:t>
            </a:r>
            <a:r>
              <a:rPr lang="uk-UA" sz="6400" i="1" dirty="0"/>
              <a:t>  </a:t>
            </a:r>
            <a:r>
              <a:rPr lang="ru-UA" sz="6400" i="1" dirty="0"/>
              <a:t>За </a:t>
            </a:r>
            <a:r>
              <a:rPr lang="ru-UA" sz="6400" i="1" dirty="0" err="1"/>
              <a:t>даними</a:t>
            </a:r>
            <a:r>
              <a:rPr lang="ru-UA" sz="6400" i="1" dirty="0"/>
              <a:t> </a:t>
            </a:r>
            <a:r>
              <a:rPr lang="ru-UA" sz="6400" i="1" dirty="0" err="1"/>
              <a:t>Міністерства</a:t>
            </a:r>
            <a:r>
              <a:rPr lang="ru-UA" sz="6400" i="1" dirty="0"/>
              <a:t> </a:t>
            </a:r>
            <a:r>
              <a:rPr lang="ru-UA" sz="6400" i="1" dirty="0" err="1"/>
              <a:t>освіти</a:t>
            </a:r>
            <a:r>
              <a:rPr lang="ru-UA" sz="6400" i="1" dirty="0"/>
              <a:t> і науки, у 2020 </a:t>
            </a:r>
            <a:r>
              <a:rPr lang="ru-UA" sz="6400" i="1" dirty="0" err="1"/>
              <a:t>році</a:t>
            </a:r>
            <a:r>
              <a:rPr lang="ru-UA" sz="6400" i="1" dirty="0"/>
              <a:t> 94 </a:t>
            </a:r>
            <a:r>
              <a:rPr lang="ru-UA" sz="6400" i="1" dirty="0" err="1"/>
              <a:t>заклади</a:t>
            </a:r>
            <a:r>
              <a:rPr lang="ru-UA" sz="6400" i="1" dirty="0"/>
              <a:t> </a:t>
            </a:r>
            <a:r>
              <a:rPr lang="ru-UA" sz="6400" i="1" dirty="0" err="1"/>
              <a:t>вищої</a:t>
            </a:r>
            <a:r>
              <a:rPr lang="ru-UA" sz="6400" i="1" dirty="0"/>
              <a:t> </a:t>
            </a:r>
            <a:r>
              <a:rPr lang="ru-UA" sz="6400" i="1" dirty="0" err="1"/>
              <a:t>освіти</a:t>
            </a:r>
            <a:r>
              <a:rPr lang="ru-UA" sz="6400" i="1" dirty="0"/>
              <a:t> </a:t>
            </a:r>
            <a:r>
              <a:rPr lang="ru-UA" sz="6400" i="1" dirty="0" err="1"/>
              <a:t>отрима</a:t>
            </a:r>
            <a:r>
              <a:rPr lang="ru-RU" sz="6400" i="1" dirty="0"/>
              <a:t>ли</a:t>
            </a:r>
            <a:r>
              <a:rPr lang="ru-UA" sz="6400" i="1" dirty="0"/>
              <a:t> 100-120% </a:t>
            </a:r>
            <a:r>
              <a:rPr lang="ru-UA" sz="6400" i="1" dirty="0" err="1"/>
              <a:t>від</a:t>
            </a:r>
            <a:r>
              <a:rPr lang="ru-UA" sz="6400" i="1" dirty="0"/>
              <a:t> бюджету 2019 року, а 54 – 95-99% </a:t>
            </a:r>
            <a:r>
              <a:rPr lang="ru-UA" sz="6400" i="1" dirty="0" err="1"/>
              <a:t>від</a:t>
            </a:r>
            <a:r>
              <a:rPr lang="ru-UA" sz="6400" i="1" dirty="0"/>
              <a:t> бюджету 2019 року. </a:t>
            </a:r>
            <a:r>
              <a:rPr lang="ru-UA" sz="6400" dirty="0"/>
              <a:t>За словами заступника </a:t>
            </a:r>
            <a:r>
              <a:rPr lang="ru-UA" sz="6400" dirty="0" err="1"/>
              <a:t>міністра</a:t>
            </a:r>
            <a:r>
              <a:rPr lang="ru-UA" sz="6400" dirty="0"/>
              <a:t> </a:t>
            </a:r>
            <a:r>
              <a:rPr lang="ru-UA" sz="6400" dirty="0" err="1"/>
              <a:t>освіти</a:t>
            </a:r>
            <a:r>
              <a:rPr lang="ru-UA" sz="6400" dirty="0"/>
              <a:t> і науки </a:t>
            </a:r>
            <a:r>
              <a:rPr lang="ru-UA" sz="6400" dirty="0" err="1"/>
              <a:t>Єгора</a:t>
            </a:r>
            <a:r>
              <a:rPr lang="ru-UA" sz="6400" dirty="0"/>
              <a:t> Стадного, нова система </a:t>
            </a:r>
            <a:r>
              <a:rPr lang="ru-UA" sz="6400" dirty="0" err="1"/>
              <a:t>фінансування</a:t>
            </a:r>
            <a:r>
              <a:rPr lang="ru-UA" sz="6400" dirty="0"/>
              <a:t> </a:t>
            </a:r>
            <a:r>
              <a:rPr lang="ru-UA" sz="6400" dirty="0" err="1"/>
              <a:t>вищої</a:t>
            </a:r>
            <a:r>
              <a:rPr lang="ru-UA" sz="6400" dirty="0"/>
              <a:t> </a:t>
            </a:r>
            <a:r>
              <a:rPr lang="ru-UA" sz="6400" dirty="0" err="1"/>
              <a:t>освіти</a:t>
            </a:r>
            <a:r>
              <a:rPr lang="ru-UA" sz="6400" dirty="0"/>
              <a:t> </a:t>
            </a:r>
            <a:r>
              <a:rPr lang="ru-UA" sz="6400" dirty="0" err="1"/>
              <a:t>стимулюватиме</a:t>
            </a:r>
            <a:r>
              <a:rPr lang="ru-UA" sz="6400" dirty="0"/>
              <a:t> </a:t>
            </a:r>
            <a:r>
              <a:rPr lang="ru-UA" sz="6400" dirty="0" err="1"/>
              <a:t>університети</a:t>
            </a:r>
            <a:r>
              <a:rPr lang="ru-UA" sz="6400" dirty="0"/>
              <a:t> </a:t>
            </a:r>
            <a:r>
              <a:rPr lang="ru-UA" sz="6400" dirty="0" err="1"/>
              <a:t>розвиватись</a:t>
            </a:r>
            <a:r>
              <a:rPr lang="ru-UA" sz="6400" dirty="0"/>
              <a:t> та </a:t>
            </a:r>
            <a:r>
              <a:rPr lang="ru-UA" sz="6400" dirty="0" err="1"/>
              <a:t>відповідати</a:t>
            </a:r>
            <a:r>
              <a:rPr lang="ru-UA" sz="6400" dirty="0"/>
              <a:t> на </a:t>
            </a:r>
            <a:r>
              <a:rPr lang="ru-UA" sz="6400" dirty="0" err="1"/>
              <a:t>запити</a:t>
            </a:r>
            <a:r>
              <a:rPr lang="ru-UA" sz="6400" dirty="0"/>
              <a:t> ринку </a:t>
            </a:r>
            <a:r>
              <a:rPr lang="ru-UA" sz="6400" dirty="0" err="1"/>
              <a:t>праці</a:t>
            </a:r>
            <a:r>
              <a:rPr lang="ru-UA" sz="6400" dirty="0"/>
              <a:t>.</a:t>
            </a:r>
            <a:endParaRPr lang="uk-UA" sz="6400" dirty="0"/>
          </a:p>
          <a:p>
            <a:pPr marL="0" indent="0" algn="just">
              <a:buNone/>
            </a:pPr>
            <a:endParaRPr lang="ru-UA" sz="6400" dirty="0"/>
          </a:p>
          <a:p>
            <a:pPr algn="just"/>
            <a:r>
              <a:rPr lang="ru-RU" sz="6400" dirty="0">
                <a:solidFill>
                  <a:srgbClr val="FF0000"/>
                </a:solidFill>
              </a:rPr>
              <a:t>1. </a:t>
            </a:r>
            <a:r>
              <a:rPr lang="ru-RU" sz="6400" b="1" dirty="0" err="1">
                <a:solidFill>
                  <a:srgbClr val="FF0000"/>
                </a:solidFill>
              </a:rPr>
              <a:t>Масштабність</a:t>
            </a:r>
            <a:r>
              <a:rPr lang="ru-RU" sz="6400" b="1" dirty="0">
                <a:solidFill>
                  <a:srgbClr val="FF0000"/>
                </a:solidFill>
              </a:rPr>
              <a:t> ЗВО - </a:t>
            </a:r>
            <a:r>
              <a:rPr lang="uk-UA" sz="6400" b="1" dirty="0">
                <a:solidFill>
                  <a:srgbClr val="FF0000"/>
                </a:solidFill>
              </a:rPr>
              <a:t>в</a:t>
            </a:r>
            <a:r>
              <a:rPr lang="ru-UA" sz="6400" b="1" dirty="0" err="1">
                <a:solidFill>
                  <a:srgbClr val="FF0000"/>
                </a:solidFill>
              </a:rPr>
              <a:t>ідтепер</a:t>
            </a:r>
            <a:r>
              <a:rPr lang="ru-UA" sz="6400" b="1" dirty="0">
                <a:solidFill>
                  <a:srgbClr val="FF0000"/>
                </a:solidFill>
              </a:rPr>
              <a:t> </a:t>
            </a:r>
            <a:r>
              <a:rPr lang="ru-UA" sz="6400" b="1" dirty="0" err="1">
                <a:solidFill>
                  <a:srgbClr val="FF0000"/>
                </a:solidFill>
              </a:rPr>
              <a:t>фактична</a:t>
            </a:r>
            <a:r>
              <a:rPr lang="ru-UA" sz="6400" b="1" dirty="0">
                <a:solidFill>
                  <a:srgbClr val="FF0000"/>
                </a:solidFill>
              </a:rPr>
              <a:t> </a:t>
            </a:r>
            <a:r>
              <a:rPr lang="ru-UA" sz="6400" b="1" dirty="0" err="1">
                <a:solidFill>
                  <a:srgbClr val="FF0000"/>
                </a:solidFill>
              </a:rPr>
              <a:t>кількість</a:t>
            </a:r>
            <a:r>
              <a:rPr lang="ru-UA" sz="6400" b="1" dirty="0">
                <a:solidFill>
                  <a:srgbClr val="FF0000"/>
                </a:solidFill>
              </a:rPr>
              <a:t> </a:t>
            </a:r>
            <a:r>
              <a:rPr lang="ru-UA" sz="6400" b="1" dirty="0" err="1">
                <a:solidFill>
                  <a:srgbClr val="FF0000"/>
                </a:solidFill>
              </a:rPr>
              <a:t>студентів</a:t>
            </a:r>
            <a:r>
              <a:rPr lang="ru-UA" sz="6400" b="1" dirty="0">
                <a:solidFill>
                  <a:srgbClr val="FF0000"/>
                </a:solidFill>
              </a:rPr>
              <a:t> за бюджетною формою </a:t>
            </a:r>
            <a:r>
              <a:rPr lang="ru-UA" sz="6400" b="1" dirty="0" err="1">
                <a:solidFill>
                  <a:srgbClr val="FF0000"/>
                </a:solidFill>
              </a:rPr>
              <a:t>навчання</a:t>
            </a:r>
            <a:r>
              <a:rPr lang="ru-UA" sz="6400" b="1" dirty="0">
                <a:solidFill>
                  <a:srgbClr val="FF0000"/>
                </a:solidFill>
              </a:rPr>
              <a:t> (контингент)</a:t>
            </a:r>
            <a:r>
              <a:rPr lang="ru-UA" sz="6400" dirty="0">
                <a:solidFill>
                  <a:srgbClr val="FF0000"/>
                </a:solidFill>
              </a:rPr>
              <a:t> </a:t>
            </a:r>
            <a:r>
              <a:rPr lang="ru-UA" sz="6400" dirty="0"/>
              <a:t>– </a:t>
            </a:r>
            <a:r>
              <a:rPr lang="ru-UA" sz="6400" dirty="0" err="1"/>
              <a:t>лише</a:t>
            </a:r>
            <a:r>
              <a:rPr lang="ru-UA" sz="6400" dirty="0"/>
              <a:t> один </a:t>
            </a:r>
            <a:r>
              <a:rPr lang="ru-UA" sz="6400" dirty="0" err="1"/>
              <a:t>із</a:t>
            </a:r>
            <a:r>
              <a:rPr lang="ru-UA" sz="6400" dirty="0"/>
              <a:t> семи </a:t>
            </a:r>
            <a:r>
              <a:rPr lang="ru-UA" sz="6400" dirty="0" err="1"/>
              <a:t>показників</a:t>
            </a:r>
            <a:r>
              <a:rPr lang="ru-UA" sz="6400" dirty="0"/>
              <a:t>, </a:t>
            </a:r>
            <a:r>
              <a:rPr lang="ru-UA" sz="6400" dirty="0" err="1"/>
              <a:t>які</a:t>
            </a:r>
            <a:r>
              <a:rPr lang="ru-UA" sz="6400" dirty="0"/>
              <a:t> </a:t>
            </a:r>
            <a:r>
              <a:rPr lang="ru-UA" sz="6400" dirty="0" err="1"/>
              <a:t>впливають</a:t>
            </a:r>
            <a:r>
              <a:rPr lang="ru-UA" sz="6400" dirty="0"/>
              <a:t> на </a:t>
            </a:r>
            <a:r>
              <a:rPr lang="ru-UA" sz="6400" dirty="0" err="1"/>
              <a:t>формування</a:t>
            </a:r>
            <a:r>
              <a:rPr lang="ru-UA" sz="6400" dirty="0"/>
              <a:t> бюджету. </a:t>
            </a:r>
            <a:r>
              <a:rPr lang="ru-UA" sz="6400" dirty="0" err="1"/>
              <a:t>Протягом</a:t>
            </a:r>
            <a:r>
              <a:rPr lang="ru-UA" sz="6400" dirty="0"/>
              <a:t> </a:t>
            </a:r>
            <a:r>
              <a:rPr lang="ru-UA" sz="6400" dirty="0" err="1"/>
              <a:t>наступних</a:t>
            </a:r>
            <a:r>
              <a:rPr lang="ru-UA" sz="6400" dirty="0"/>
              <a:t> </a:t>
            </a:r>
            <a:r>
              <a:rPr lang="ru-UA" sz="6400" dirty="0" err="1"/>
              <a:t>трьох</a:t>
            </a:r>
            <a:r>
              <a:rPr lang="ru-UA" sz="6400" dirty="0"/>
              <a:t> </a:t>
            </a:r>
            <a:r>
              <a:rPr lang="ru-UA" sz="6400" dirty="0" err="1"/>
              <a:t>років</a:t>
            </a:r>
            <a:r>
              <a:rPr lang="ru-UA" sz="6400" dirty="0"/>
              <a:t> вага </a:t>
            </a:r>
            <a:r>
              <a:rPr lang="ru-UA" sz="6400" dirty="0" err="1"/>
              <a:t>цього</a:t>
            </a:r>
            <a:r>
              <a:rPr lang="ru-UA" sz="6400" dirty="0"/>
              <a:t> </a:t>
            </a:r>
            <a:r>
              <a:rPr lang="ru-UA" sz="6400" dirty="0" err="1"/>
              <a:t>показника</a:t>
            </a:r>
            <a:r>
              <a:rPr lang="ru-UA" sz="6400" dirty="0"/>
              <a:t> буде </a:t>
            </a:r>
            <a:r>
              <a:rPr lang="ru-UA" sz="6400" dirty="0" err="1"/>
              <a:t>зменшуватись</a:t>
            </a:r>
            <a:r>
              <a:rPr lang="ru-UA" sz="6400" dirty="0"/>
              <a:t>.</a:t>
            </a:r>
          </a:p>
          <a:p>
            <a:pPr marL="0" indent="0" algn="just">
              <a:buNone/>
            </a:pPr>
            <a:r>
              <a:rPr lang="ru-UA" sz="6400" dirty="0" err="1"/>
              <a:t>Додатково</a:t>
            </a:r>
            <a:r>
              <a:rPr lang="ru-UA" sz="6400" dirty="0"/>
              <a:t> держава </a:t>
            </a:r>
            <a:r>
              <a:rPr lang="ru-UA" sz="6400" dirty="0" err="1"/>
              <a:t>стимулює</a:t>
            </a:r>
            <a:r>
              <a:rPr lang="ru-UA" sz="6400" dirty="0"/>
              <a:t> </a:t>
            </a:r>
            <a:r>
              <a:rPr lang="ru-UA" sz="6400" dirty="0" err="1"/>
              <a:t>університети</a:t>
            </a:r>
            <a:r>
              <a:rPr lang="ru-UA" sz="6400" dirty="0"/>
              <a:t> </a:t>
            </a:r>
            <a:r>
              <a:rPr lang="ru-UA" sz="6400" dirty="0" err="1"/>
              <a:t>зберігати</a:t>
            </a:r>
            <a:r>
              <a:rPr lang="ru-UA" sz="6400" dirty="0"/>
              <a:t> </a:t>
            </a:r>
            <a:r>
              <a:rPr lang="ru-UA" sz="6400" dirty="0" err="1"/>
              <a:t>свій</a:t>
            </a:r>
            <a:r>
              <a:rPr lang="ru-UA" sz="6400" dirty="0"/>
              <a:t> </a:t>
            </a:r>
            <a:r>
              <a:rPr lang="ru-UA" sz="6400" dirty="0" err="1"/>
              <a:t>профіль</a:t>
            </a:r>
            <a:r>
              <a:rPr lang="ru-UA" sz="6400" dirty="0"/>
              <a:t>, </a:t>
            </a:r>
            <a:r>
              <a:rPr lang="ru-UA" sz="6400" dirty="0" err="1"/>
              <a:t>технічні</a:t>
            </a:r>
            <a:r>
              <a:rPr lang="ru-UA" sz="6400" dirty="0"/>
              <a:t> </a:t>
            </a:r>
            <a:r>
              <a:rPr lang="ru-UA" sz="6400" dirty="0" err="1"/>
              <a:t>університети</a:t>
            </a:r>
            <a:r>
              <a:rPr lang="ru-UA" sz="6400" dirty="0"/>
              <a:t> – </a:t>
            </a:r>
            <a:r>
              <a:rPr lang="ru-UA" sz="6400" dirty="0" err="1"/>
              <a:t>підтримувати</a:t>
            </a:r>
            <a:r>
              <a:rPr lang="ru-UA" sz="6400" dirty="0"/>
              <a:t> </a:t>
            </a:r>
            <a:r>
              <a:rPr lang="ru-UA" sz="6400" dirty="0" err="1"/>
              <a:t>саме</a:t>
            </a:r>
            <a:r>
              <a:rPr lang="ru-UA" sz="6400" dirty="0"/>
              <a:t> </a:t>
            </a:r>
            <a:r>
              <a:rPr lang="ru-UA" sz="6400" dirty="0" err="1"/>
              <a:t>технічні</a:t>
            </a:r>
            <a:r>
              <a:rPr lang="ru-UA" sz="6400" dirty="0"/>
              <a:t> </a:t>
            </a:r>
            <a:r>
              <a:rPr lang="ru-UA" sz="6400" dirty="0" err="1"/>
              <a:t>спеціальності</a:t>
            </a:r>
            <a:r>
              <a:rPr lang="ru-UA" sz="6400" dirty="0"/>
              <a:t>.</a:t>
            </a:r>
            <a:r>
              <a:rPr lang="uk-UA" sz="6400" dirty="0"/>
              <a:t> </a:t>
            </a:r>
            <a:r>
              <a:rPr lang="ru-UA" sz="6400" dirty="0" err="1"/>
              <a:t>Показник</a:t>
            </a:r>
            <a:r>
              <a:rPr lang="ru-UA" sz="6400" dirty="0"/>
              <a:t> масштабу </a:t>
            </a:r>
            <a:r>
              <a:rPr lang="ru-UA" sz="6400" dirty="0" err="1"/>
              <a:t>стимулює</a:t>
            </a:r>
            <a:r>
              <a:rPr lang="ru-UA" sz="6400" dirty="0"/>
              <a:t> </a:t>
            </a:r>
            <a:r>
              <a:rPr lang="ru-UA" sz="6400" dirty="0" err="1"/>
              <a:t>заклади</a:t>
            </a:r>
            <a:r>
              <a:rPr lang="ru-UA" sz="6400" dirty="0"/>
              <a:t> </a:t>
            </a:r>
            <a:r>
              <a:rPr lang="ru-UA" sz="6400" dirty="0" err="1"/>
              <a:t>вищої</a:t>
            </a:r>
            <a:r>
              <a:rPr lang="ru-UA" sz="6400" dirty="0"/>
              <a:t> </a:t>
            </a:r>
            <a:r>
              <a:rPr lang="ru-UA" sz="6400" dirty="0" err="1"/>
              <a:t>освіти</a:t>
            </a:r>
            <a:r>
              <a:rPr lang="ru-UA" sz="6400" dirty="0"/>
              <a:t> </a:t>
            </a:r>
            <a:r>
              <a:rPr lang="ru-UA" sz="6400" dirty="0" err="1"/>
              <a:t>об’єднуватись</a:t>
            </a:r>
            <a:r>
              <a:rPr lang="ru-UA" sz="6400" dirty="0"/>
              <a:t> та </a:t>
            </a:r>
            <a:r>
              <a:rPr lang="ru-UA" sz="6400" dirty="0" err="1"/>
              <a:t>ефективно</a:t>
            </a:r>
            <a:r>
              <a:rPr lang="ru-UA" sz="6400" dirty="0"/>
              <a:t> </a:t>
            </a:r>
            <a:r>
              <a:rPr lang="ru-UA" sz="6400" dirty="0" err="1"/>
              <a:t>використовувати</a:t>
            </a:r>
            <a:r>
              <a:rPr lang="ru-UA" sz="6400" dirty="0"/>
              <a:t> </a:t>
            </a:r>
            <a:r>
              <a:rPr lang="ru-UA" sz="6400" dirty="0" err="1"/>
              <a:t>ресурси</a:t>
            </a:r>
            <a:r>
              <a:rPr lang="ru-UA" sz="6400" dirty="0"/>
              <a:t>. </a:t>
            </a:r>
            <a:r>
              <a:rPr lang="ru-UA" sz="6400" dirty="0" err="1"/>
              <a:t>Адже</a:t>
            </a:r>
            <a:r>
              <a:rPr lang="ru-UA" sz="6400" dirty="0"/>
              <a:t> </a:t>
            </a:r>
            <a:r>
              <a:rPr lang="ru-UA" sz="6400" dirty="0" err="1"/>
              <a:t>університети</a:t>
            </a:r>
            <a:r>
              <a:rPr lang="ru-UA" sz="6400" dirty="0"/>
              <a:t>, у </a:t>
            </a:r>
            <a:r>
              <a:rPr lang="ru-UA" sz="6400" dirty="0" err="1"/>
              <a:t>яких</a:t>
            </a:r>
            <a:r>
              <a:rPr lang="ru-UA" sz="6400" dirty="0"/>
              <a:t> </a:t>
            </a:r>
            <a:r>
              <a:rPr lang="ru-UA" sz="6400" dirty="0" err="1"/>
              <a:t>навчається</a:t>
            </a:r>
            <a:r>
              <a:rPr lang="ru-UA" sz="6400" dirty="0"/>
              <a:t> </a:t>
            </a:r>
            <a:r>
              <a:rPr lang="ru-UA" sz="6400" dirty="0" err="1"/>
              <a:t>менше</a:t>
            </a:r>
            <a:r>
              <a:rPr lang="ru-UA" sz="6400" dirty="0"/>
              <a:t> 1000 </a:t>
            </a:r>
            <a:r>
              <a:rPr lang="ru-UA" sz="6400" dirty="0" err="1"/>
              <a:t>студентів</a:t>
            </a:r>
            <a:r>
              <a:rPr lang="ru-UA" sz="6400" dirty="0"/>
              <a:t>, </a:t>
            </a:r>
            <a:r>
              <a:rPr lang="ru-UA" sz="6400" dirty="0" err="1"/>
              <a:t>будуть</a:t>
            </a:r>
            <a:r>
              <a:rPr lang="ru-UA" sz="6400" dirty="0"/>
              <a:t> </a:t>
            </a:r>
            <a:r>
              <a:rPr lang="ru-UA" sz="6400" dirty="0" err="1"/>
              <a:t>отримувати</a:t>
            </a:r>
            <a:r>
              <a:rPr lang="ru-UA" sz="6400" dirty="0"/>
              <a:t> </a:t>
            </a:r>
            <a:r>
              <a:rPr lang="ru-UA" sz="6400" dirty="0" err="1"/>
              <a:t>менше</a:t>
            </a:r>
            <a:r>
              <a:rPr lang="ru-UA" sz="6400" dirty="0"/>
              <a:t>, а </a:t>
            </a:r>
            <a:r>
              <a:rPr lang="ru-UA" sz="6400" dirty="0" err="1"/>
              <a:t>ті</a:t>
            </a:r>
            <a:r>
              <a:rPr lang="ru-UA" sz="6400" dirty="0"/>
              <a:t>, де три, </a:t>
            </a:r>
            <a:r>
              <a:rPr lang="ru-UA" sz="6400" dirty="0" err="1"/>
              <a:t>п’ять</a:t>
            </a:r>
            <a:r>
              <a:rPr lang="ru-UA" sz="6400" dirty="0"/>
              <a:t> і десять </a:t>
            </a:r>
            <a:r>
              <a:rPr lang="ru-UA" sz="6400" dirty="0" err="1"/>
              <a:t>тисяч</a:t>
            </a:r>
            <a:r>
              <a:rPr lang="ru-UA" sz="6400" dirty="0"/>
              <a:t> </a:t>
            </a:r>
            <a:r>
              <a:rPr lang="uk-UA" sz="6400" dirty="0"/>
              <a:t>	</a:t>
            </a:r>
            <a:r>
              <a:rPr lang="ru-UA" sz="6400" dirty="0" err="1"/>
              <a:t>студентів</a:t>
            </a:r>
            <a:r>
              <a:rPr lang="ru-UA" sz="6400" dirty="0"/>
              <a:t> – </a:t>
            </a:r>
            <a:r>
              <a:rPr lang="ru-UA" sz="6400" dirty="0" err="1"/>
              <a:t>навпаки</a:t>
            </a:r>
            <a:r>
              <a:rPr lang="ru-UA" sz="6400" dirty="0"/>
              <a:t> </a:t>
            </a:r>
            <a:r>
              <a:rPr lang="ru-UA" sz="6400" dirty="0" err="1"/>
              <a:t>отримуватимуть</a:t>
            </a:r>
            <a:r>
              <a:rPr lang="ru-UA" sz="6400" dirty="0"/>
              <a:t> </a:t>
            </a:r>
            <a:r>
              <a:rPr lang="ru-UA" sz="6400" dirty="0" err="1"/>
              <a:t>більше</a:t>
            </a:r>
            <a:r>
              <a:rPr lang="ru-UA" sz="6400" dirty="0"/>
              <a:t>.</a:t>
            </a:r>
          </a:p>
          <a:p>
            <a:pPr algn="just"/>
            <a:r>
              <a:rPr lang="ru-RU" sz="6400" dirty="0">
                <a:solidFill>
                  <a:srgbClr val="FF0000"/>
                </a:solidFill>
              </a:rPr>
              <a:t>2. </a:t>
            </a:r>
            <a:r>
              <a:rPr lang="ru-UA" sz="6400" b="1" dirty="0" err="1">
                <a:solidFill>
                  <a:srgbClr val="FF0000"/>
                </a:solidFill>
              </a:rPr>
              <a:t>Застосування</a:t>
            </a:r>
            <a:r>
              <a:rPr lang="ru-UA" sz="6400" b="1" dirty="0">
                <a:solidFill>
                  <a:srgbClr val="FF0000"/>
                </a:solidFill>
              </a:rPr>
              <a:t> </a:t>
            </a:r>
            <a:r>
              <a:rPr lang="ru-UA" sz="6400" b="1" dirty="0" err="1">
                <a:solidFill>
                  <a:srgbClr val="FF0000"/>
                </a:solidFill>
              </a:rPr>
              <a:t>регіонального</a:t>
            </a:r>
            <a:r>
              <a:rPr lang="ru-UA" sz="6400" b="1" dirty="0">
                <a:solidFill>
                  <a:srgbClr val="FF0000"/>
                </a:solidFill>
              </a:rPr>
              <a:t> </a:t>
            </a:r>
            <a:r>
              <a:rPr lang="ru-UA" sz="6400" b="1" dirty="0" err="1">
                <a:solidFill>
                  <a:srgbClr val="FF0000"/>
                </a:solidFill>
              </a:rPr>
              <a:t>коефіцієнту</a:t>
            </a:r>
            <a:r>
              <a:rPr lang="ru-UA" sz="6400" dirty="0">
                <a:solidFill>
                  <a:srgbClr val="FF0000"/>
                </a:solidFill>
              </a:rPr>
              <a:t> </a:t>
            </a:r>
            <a:r>
              <a:rPr lang="ru-UA" sz="6400" dirty="0"/>
              <a:t>у </a:t>
            </a:r>
            <a:r>
              <a:rPr lang="ru-UA" sz="6400" dirty="0" err="1"/>
              <a:t>формулі</a:t>
            </a:r>
            <a:r>
              <a:rPr lang="ru-UA" sz="6400" dirty="0"/>
              <a:t> </a:t>
            </a:r>
            <a:r>
              <a:rPr lang="ru-UA" sz="6400" dirty="0" err="1"/>
              <a:t>надасть</a:t>
            </a:r>
            <a:r>
              <a:rPr lang="ru-UA" sz="6400" dirty="0"/>
              <a:t> </a:t>
            </a:r>
            <a:r>
              <a:rPr lang="ru-UA" sz="6400" dirty="0" err="1"/>
              <a:t>змогу</a:t>
            </a:r>
            <a:r>
              <a:rPr lang="ru-UA" sz="6400" dirty="0"/>
              <a:t> </a:t>
            </a:r>
            <a:r>
              <a:rPr lang="ru-UA" sz="6400" dirty="0" err="1"/>
              <a:t>регіональним</a:t>
            </a:r>
            <a:r>
              <a:rPr lang="ru-UA" sz="6400" dirty="0"/>
              <a:t> </a:t>
            </a:r>
            <a:r>
              <a:rPr lang="ru-UA" sz="6400" dirty="0" err="1"/>
              <a:t>університетам</a:t>
            </a:r>
            <a:r>
              <a:rPr lang="ru-UA" sz="6400" dirty="0"/>
              <a:t> у 2020 </a:t>
            </a:r>
            <a:r>
              <a:rPr lang="ru-UA" sz="6400" dirty="0" err="1"/>
              <a:t>році</a:t>
            </a:r>
            <a:r>
              <a:rPr lang="ru-UA" sz="6400" dirty="0"/>
              <a:t> </a:t>
            </a:r>
            <a:r>
              <a:rPr lang="ru-UA" sz="6400" dirty="0" err="1"/>
              <a:t>отримати</a:t>
            </a:r>
            <a:r>
              <a:rPr lang="ru-UA" sz="6400" dirty="0"/>
              <a:t> </a:t>
            </a:r>
            <a:r>
              <a:rPr lang="ru-UA" sz="6400" dirty="0" err="1"/>
              <a:t>краще</a:t>
            </a:r>
            <a:r>
              <a:rPr lang="ru-UA" sz="6400" dirty="0"/>
              <a:t> </a:t>
            </a:r>
            <a:r>
              <a:rPr lang="ru-UA" sz="6400" dirty="0" err="1"/>
              <a:t>фінансування</a:t>
            </a:r>
            <a:r>
              <a:rPr lang="ru-UA" sz="6400" dirty="0"/>
              <a:t>. У </a:t>
            </a:r>
            <a:r>
              <a:rPr lang="ru-UA" sz="6400" dirty="0" err="1"/>
              <a:t>попередні</a:t>
            </a:r>
            <a:r>
              <a:rPr lang="ru-UA" sz="6400" dirty="0"/>
              <a:t> роки через </a:t>
            </a:r>
            <a:r>
              <a:rPr lang="ru-UA" sz="6400" dirty="0" err="1"/>
              <a:t>відтік</a:t>
            </a:r>
            <a:r>
              <a:rPr lang="ru-UA" sz="6400" dirty="0"/>
              <a:t> </a:t>
            </a:r>
            <a:r>
              <a:rPr lang="ru-UA" sz="6400" dirty="0" err="1"/>
              <a:t>абітурієнтів</a:t>
            </a:r>
            <a:r>
              <a:rPr lang="ru-UA" sz="6400" dirty="0"/>
              <a:t> у </a:t>
            </a:r>
            <a:r>
              <a:rPr lang="ru-UA" sz="6400" dirty="0" err="1"/>
              <a:t>великі</a:t>
            </a:r>
            <a:r>
              <a:rPr lang="ru-UA" sz="6400" dirty="0"/>
              <a:t> </a:t>
            </a:r>
            <a:r>
              <a:rPr lang="ru-UA" sz="6400" dirty="0" err="1"/>
              <a:t>міста</a:t>
            </a:r>
            <a:r>
              <a:rPr lang="ru-UA" sz="6400" dirty="0"/>
              <a:t> </a:t>
            </a:r>
            <a:r>
              <a:rPr lang="ru-UA" sz="6400" dirty="0" err="1"/>
              <a:t>регіональні</a:t>
            </a:r>
            <a:r>
              <a:rPr lang="ru-UA" sz="6400" dirty="0"/>
              <a:t> </a:t>
            </a:r>
            <a:r>
              <a:rPr lang="ru-UA" sz="6400" dirty="0" err="1"/>
              <a:t>заклади</a:t>
            </a:r>
            <a:r>
              <a:rPr lang="ru-UA" sz="6400" dirty="0"/>
              <a:t> </a:t>
            </a:r>
            <a:r>
              <a:rPr lang="ru-UA" sz="6400" dirty="0" err="1"/>
              <a:t>вищої</a:t>
            </a:r>
            <a:r>
              <a:rPr lang="ru-UA" sz="6400" dirty="0"/>
              <a:t> </a:t>
            </a:r>
            <a:r>
              <a:rPr lang="ru-UA" sz="6400" dirty="0" err="1"/>
              <a:t>освіти</a:t>
            </a:r>
            <a:r>
              <a:rPr lang="ru-UA" sz="6400" dirty="0"/>
              <a:t> </a:t>
            </a:r>
            <a:r>
              <a:rPr lang="ru-UA" sz="6400" dirty="0" err="1"/>
              <a:t>втрачали</a:t>
            </a:r>
            <a:r>
              <a:rPr lang="ru-UA" sz="6400" dirty="0"/>
              <a:t> </a:t>
            </a:r>
            <a:r>
              <a:rPr lang="ru-UA" sz="6400" dirty="0" err="1"/>
              <a:t>студентів</a:t>
            </a:r>
            <a:r>
              <a:rPr lang="ru-UA" sz="6400" dirty="0"/>
              <a:t> та не </a:t>
            </a:r>
            <a:r>
              <a:rPr lang="ru-UA" sz="6400" dirty="0" err="1"/>
              <a:t>мали</a:t>
            </a:r>
            <a:r>
              <a:rPr lang="ru-UA" sz="6400" dirty="0"/>
              <a:t> </a:t>
            </a:r>
            <a:r>
              <a:rPr lang="ru-UA" sz="6400" dirty="0" err="1"/>
              <a:t>ресурсів</a:t>
            </a:r>
            <a:r>
              <a:rPr lang="ru-UA" sz="6400" dirty="0"/>
              <a:t> для </a:t>
            </a:r>
            <a:r>
              <a:rPr lang="ru-UA" sz="6400" dirty="0" err="1"/>
              <a:t>розвитку</a:t>
            </a:r>
            <a:r>
              <a:rPr lang="ru-UA" sz="6400" dirty="0"/>
              <a:t>. </a:t>
            </a:r>
            <a:r>
              <a:rPr lang="ru-UA" sz="6400" dirty="0" err="1"/>
              <a:t>Застосовуючи</a:t>
            </a:r>
            <a:r>
              <a:rPr lang="ru-UA" sz="6400" dirty="0"/>
              <a:t> </a:t>
            </a:r>
            <a:r>
              <a:rPr lang="ru-UA" sz="6400" dirty="0" err="1"/>
              <a:t>регіональний</a:t>
            </a:r>
            <a:r>
              <a:rPr lang="ru-UA" sz="6400" dirty="0"/>
              <a:t> </a:t>
            </a:r>
            <a:r>
              <a:rPr lang="ru-UA" sz="6400" dirty="0" err="1"/>
              <a:t>коефіцієнт</a:t>
            </a:r>
            <a:r>
              <a:rPr lang="ru-UA" sz="6400" dirty="0"/>
              <a:t>, держава </a:t>
            </a:r>
            <a:r>
              <a:rPr lang="ru-UA" sz="6400" dirty="0" err="1"/>
              <a:t>підтримує</a:t>
            </a:r>
            <a:r>
              <a:rPr lang="ru-UA" sz="6400" dirty="0"/>
              <a:t> </a:t>
            </a:r>
            <a:r>
              <a:rPr lang="ru-UA" sz="6400" dirty="0" err="1"/>
              <a:t>регіональні</a:t>
            </a:r>
            <a:r>
              <a:rPr lang="ru-UA" sz="6400" dirty="0"/>
              <a:t> </a:t>
            </a:r>
            <a:r>
              <a:rPr lang="ru-UA" sz="6400" dirty="0" err="1"/>
              <a:t>університети</a:t>
            </a:r>
            <a:r>
              <a:rPr lang="ru-UA" sz="6400" dirty="0"/>
              <a:t>.</a:t>
            </a:r>
          </a:p>
          <a:p>
            <a:pPr algn="just"/>
            <a:r>
              <a:rPr lang="ru-UA" sz="6400" dirty="0">
                <a:solidFill>
                  <a:srgbClr val="FF0000"/>
                </a:solidFill>
              </a:rPr>
              <a:t>3. </a:t>
            </a:r>
            <a:r>
              <a:rPr lang="ru-UA" sz="6400" b="1" dirty="0" err="1">
                <a:solidFill>
                  <a:srgbClr val="FF0000"/>
                </a:solidFill>
              </a:rPr>
              <a:t>Наявність</a:t>
            </a:r>
            <a:r>
              <a:rPr lang="ru-UA" sz="6400" b="1" dirty="0">
                <a:solidFill>
                  <a:srgbClr val="FF0000"/>
                </a:solidFill>
              </a:rPr>
              <a:t> </a:t>
            </a:r>
            <a:r>
              <a:rPr lang="ru-UA" sz="6400" b="1" dirty="0" err="1">
                <a:solidFill>
                  <a:srgbClr val="FF0000"/>
                </a:solidFill>
              </a:rPr>
              <a:t>українських</a:t>
            </a:r>
            <a:r>
              <a:rPr lang="ru-UA" sz="6400" b="1" dirty="0">
                <a:solidFill>
                  <a:srgbClr val="FF0000"/>
                </a:solidFill>
              </a:rPr>
              <a:t> </a:t>
            </a:r>
            <a:r>
              <a:rPr lang="ru-UA" sz="6400" b="1" dirty="0" err="1">
                <a:solidFill>
                  <a:srgbClr val="FF0000"/>
                </a:solidFill>
              </a:rPr>
              <a:t>університетів</a:t>
            </a:r>
            <a:r>
              <a:rPr lang="ru-UA" sz="6400" b="1" dirty="0">
                <a:solidFill>
                  <a:srgbClr val="FF0000"/>
                </a:solidFill>
              </a:rPr>
              <a:t> у </a:t>
            </a:r>
            <a:r>
              <a:rPr lang="ru-UA" sz="6400" b="1" dirty="0" err="1">
                <a:solidFill>
                  <a:srgbClr val="FF0000"/>
                </a:solidFill>
              </a:rPr>
              <a:t>міжнародних</a:t>
            </a:r>
            <a:r>
              <a:rPr lang="ru-UA" sz="6400" b="1" dirty="0">
                <a:solidFill>
                  <a:srgbClr val="FF0000"/>
                </a:solidFill>
              </a:rPr>
              <a:t> рейтингах</a:t>
            </a:r>
            <a:r>
              <a:rPr lang="ru-UA" sz="6400" dirty="0">
                <a:solidFill>
                  <a:srgbClr val="FF0000"/>
                </a:solidFill>
              </a:rPr>
              <a:t> </a:t>
            </a:r>
            <a:r>
              <a:rPr lang="ru-UA" sz="6400" dirty="0"/>
              <a:t>– </a:t>
            </a:r>
            <a:r>
              <a:rPr lang="ru-UA" sz="6400" dirty="0" err="1"/>
              <a:t>це</a:t>
            </a:r>
            <a:r>
              <a:rPr lang="ru-UA" sz="6400" dirty="0"/>
              <a:t> стимул </a:t>
            </a:r>
            <a:r>
              <a:rPr lang="ru-UA" sz="6400" dirty="0" err="1"/>
              <a:t>працювати</a:t>
            </a:r>
            <a:r>
              <a:rPr lang="ru-UA" sz="6400" dirty="0"/>
              <a:t> над </a:t>
            </a:r>
            <a:r>
              <a:rPr lang="ru-UA" sz="6400" dirty="0" err="1"/>
              <a:t>міжнародним</a:t>
            </a:r>
            <a:r>
              <a:rPr lang="ru-UA" sz="6400" dirty="0"/>
              <a:t> </a:t>
            </a:r>
            <a:r>
              <a:rPr lang="ru-UA" sz="6400" dirty="0" err="1"/>
              <a:t>визнанням</a:t>
            </a:r>
            <a:r>
              <a:rPr lang="ru-UA" sz="6400" dirty="0"/>
              <a:t> та </a:t>
            </a:r>
            <a:r>
              <a:rPr lang="ru-UA" sz="6400" dirty="0" err="1"/>
              <a:t>репутацією</a:t>
            </a:r>
            <a:r>
              <a:rPr lang="ru-UA" sz="6400" dirty="0"/>
              <a:t>, </a:t>
            </a:r>
            <a:r>
              <a:rPr lang="ru-UA" sz="6400" dirty="0" err="1"/>
              <a:t>підвищення</a:t>
            </a:r>
            <a:r>
              <a:rPr lang="ru-UA" sz="6400" dirty="0"/>
              <a:t> </a:t>
            </a:r>
            <a:r>
              <a:rPr lang="ru-UA" sz="6400" dirty="0" err="1"/>
              <a:t>шансів</a:t>
            </a:r>
            <a:r>
              <a:rPr lang="ru-UA" sz="6400" dirty="0"/>
              <a:t> </a:t>
            </a:r>
            <a:r>
              <a:rPr lang="ru-UA" sz="6400" dirty="0" err="1"/>
              <a:t>залучати</a:t>
            </a:r>
            <a:r>
              <a:rPr lang="ru-UA" sz="6400" dirty="0"/>
              <a:t> </a:t>
            </a:r>
            <a:r>
              <a:rPr lang="ru-UA" sz="6400" dirty="0" err="1"/>
              <a:t>іноземних</a:t>
            </a:r>
            <a:r>
              <a:rPr lang="ru-UA" sz="6400" dirty="0"/>
              <a:t> </a:t>
            </a:r>
            <a:r>
              <a:rPr lang="ru-UA" sz="6400" dirty="0" err="1"/>
              <a:t>студентів</a:t>
            </a:r>
            <a:r>
              <a:rPr lang="ru-UA" sz="6400" dirty="0"/>
              <a:t>.</a:t>
            </a:r>
          </a:p>
          <a:p>
            <a:pPr marL="0" indent="0" algn="just">
              <a:buNone/>
            </a:pPr>
            <a:r>
              <a:rPr lang="ru-RU" sz="6400" dirty="0"/>
              <a:t>В</a:t>
            </a:r>
            <a:r>
              <a:rPr lang="ru-UA" sz="6400" dirty="0" err="1"/>
              <a:t>рахову</a:t>
            </a:r>
            <a:r>
              <a:rPr lang="ru-RU" sz="6400" dirty="0" err="1"/>
              <a:t>ють</a:t>
            </a:r>
            <a:r>
              <a:rPr lang="ru-UA" sz="6400" dirty="0"/>
              <a:t> </a:t>
            </a:r>
            <a:r>
              <a:rPr lang="ru-UA" sz="6400" dirty="0" err="1"/>
              <a:t>позиції</a:t>
            </a:r>
            <a:r>
              <a:rPr lang="ru-UA" sz="6400" dirty="0"/>
              <a:t> в QS </a:t>
            </a:r>
            <a:r>
              <a:rPr lang="ru-UA" sz="6400" dirty="0" err="1"/>
              <a:t>World</a:t>
            </a:r>
            <a:r>
              <a:rPr lang="ru-UA" sz="6400" dirty="0"/>
              <a:t> </a:t>
            </a:r>
            <a:r>
              <a:rPr lang="ru-UA" sz="6400" dirty="0" err="1"/>
              <a:t>University</a:t>
            </a:r>
            <a:r>
              <a:rPr lang="ru-UA" sz="6400" dirty="0"/>
              <a:t> </a:t>
            </a:r>
            <a:r>
              <a:rPr lang="ru-UA" sz="6400" dirty="0" err="1"/>
              <a:t>Rankings</a:t>
            </a:r>
            <a:r>
              <a:rPr lang="ru-UA" sz="6400" dirty="0"/>
              <a:t>, </a:t>
            </a:r>
            <a:r>
              <a:rPr lang="ru-UA" sz="6400" dirty="0" err="1"/>
              <a:t>The</a:t>
            </a:r>
            <a:r>
              <a:rPr lang="ru-UA" sz="6400" dirty="0"/>
              <a:t> </a:t>
            </a:r>
            <a:r>
              <a:rPr lang="ru-UA" sz="6400" dirty="0" err="1"/>
              <a:t>Times</a:t>
            </a:r>
            <a:r>
              <a:rPr lang="ru-UA" sz="6400" dirty="0"/>
              <a:t> </a:t>
            </a:r>
            <a:r>
              <a:rPr lang="ru-UA" sz="6400" dirty="0" err="1"/>
              <a:t>Higher</a:t>
            </a:r>
            <a:r>
              <a:rPr lang="ru-UA" sz="6400" dirty="0"/>
              <a:t> </a:t>
            </a:r>
            <a:r>
              <a:rPr lang="ru-UA" sz="6400" dirty="0" err="1"/>
              <a:t>Education</a:t>
            </a:r>
            <a:r>
              <a:rPr lang="ru-UA" sz="6400" dirty="0"/>
              <a:t> </a:t>
            </a:r>
            <a:r>
              <a:rPr lang="ru-UA" sz="6400" dirty="0" err="1"/>
              <a:t>World</a:t>
            </a:r>
            <a:r>
              <a:rPr lang="ru-UA" sz="6400" dirty="0"/>
              <a:t> </a:t>
            </a:r>
            <a:r>
              <a:rPr lang="ru-UA" sz="6400" dirty="0" err="1"/>
              <a:t>University</a:t>
            </a:r>
            <a:r>
              <a:rPr lang="ru-UA" sz="6400" dirty="0"/>
              <a:t> </a:t>
            </a:r>
            <a:r>
              <a:rPr lang="ru-UA" sz="6400" dirty="0" err="1"/>
              <a:t>Rankings</a:t>
            </a:r>
            <a:r>
              <a:rPr lang="ru-UA" sz="6400" dirty="0"/>
              <a:t> та </a:t>
            </a:r>
            <a:r>
              <a:rPr lang="ru-UA" sz="6400" dirty="0" err="1"/>
              <a:t>Academic</a:t>
            </a:r>
            <a:r>
              <a:rPr lang="ru-UA" sz="6400" dirty="0"/>
              <a:t> </a:t>
            </a:r>
            <a:r>
              <a:rPr lang="ru-UA" sz="6400" dirty="0" err="1"/>
              <a:t>Ranking</a:t>
            </a:r>
            <a:r>
              <a:rPr lang="ru-UA" sz="6400" dirty="0"/>
              <a:t> </a:t>
            </a:r>
            <a:r>
              <a:rPr lang="ru-UA" sz="6400" dirty="0" err="1"/>
              <a:t>of</a:t>
            </a:r>
            <a:r>
              <a:rPr lang="ru-UA" sz="6400" dirty="0"/>
              <a:t> </a:t>
            </a:r>
            <a:r>
              <a:rPr lang="ru-UA" sz="6400" dirty="0" err="1"/>
              <a:t>World</a:t>
            </a:r>
            <a:r>
              <a:rPr lang="ru-UA" sz="6400" dirty="0"/>
              <a:t> </a:t>
            </a:r>
            <a:r>
              <a:rPr lang="ru-UA" sz="6400" dirty="0" err="1"/>
              <a:t>Universities</a:t>
            </a:r>
            <a:r>
              <a:rPr lang="ru-UA" sz="6400" dirty="0"/>
              <a:t>. Зараз </a:t>
            </a:r>
            <a:r>
              <a:rPr lang="ru-UA" sz="6400" dirty="0" err="1"/>
              <a:t>п’ять</a:t>
            </a:r>
            <a:r>
              <a:rPr lang="ru-UA" sz="6400" dirty="0"/>
              <a:t> </a:t>
            </a:r>
            <a:r>
              <a:rPr lang="ru-UA" sz="6400" dirty="0" err="1"/>
              <a:t>університетів</a:t>
            </a:r>
            <a:r>
              <a:rPr lang="ru-UA" sz="6400" dirty="0"/>
              <a:t>, </a:t>
            </a:r>
            <a:r>
              <a:rPr lang="ru-UA" sz="6400" dirty="0" err="1"/>
              <a:t>які</a:t>
            </a:r>
            <a:r>
              <a:rPr lang="ru-UA" sz="6400" dirty="0"/>
              <a:t> </a:t>
            </a:r>
            <a:r>
              <a:rPr lang="ru-UA" sz="6400" dirty="0" err="1"/>
              <a:t>входять</a:t>
            </a:r>
            <a:r>
              <a:rPr lang="ru-UA" sz="6400" dirty="0"/>
              <a:t> до </a:t>
            </a:r>
            <a:r>
              <a:rPr lang="ru-UA" sz="6400" dirty="0" err="1"/>
              <a:t>рейтингів</a:t>
            </a:r>
            <a:r>
              <a:rPr lang="ru-UA" sz="6400" dirty="0"/>
              <a:t>, </a:t>
            </a:r>
            <a:r>
              <a:rPr lang="ru-UA" sz="6400" dirty="0" err="1"/>
              <a:t>отримали</a:t>
            </a:r>
            <a:r>
              <a:rPr lang="ru-UA" sz="6400" dirty="0"/>
              <a:t> </a:t>
            </a:r>
            <a:r>
              <a:rPr lang="ru-UA" sz="6400" dirty="0" err="1"/>
              <a:t>додаткове</a:t>
            </a:r>
            <a:r>
              <a:rPr lang="ru-UA" sz="6400" dirty="0"/>
              <a:t> </a:t>
            </a:r>
            <a:r>
              <a:rPr lang="ru-UA" sz="6400" dirty="0" err="1"/>
              <a:t>фінансування</a:t>
            </a:r>
            <a:r>
              <a:rPr lang="ru-UA" sz="6400" dirty="0"/>
              <a:t> за </a:t>
            </a:r>
            <a:r>
              <a:rPr lang="ru-UA" sz="6400" dirty="0" err="1"/>
              <a:t>цим</a:t>
            </a:r>
            <a:r>
              <a:rPr lang="ru-UA" sz="6400" dirty="0"/>
              <a:t> </a:t>
            </a:r>
            <a:r>
              <a:rPr lang="ru-UA" sz="6400" dirty="0" err="1"/>
              <a:t>показником</a:t>
            </a:r>
            <a:r>
              <a:rPr lang="ru-UA" sz="6400" dirty="0"/>
              <a:t>.</a:t>
            </a:r>
          </a:p>
          <a:p>
            <a:pPr algn="just"/>
            <a:r>
              <a:rPr lang="ru-UA" sz="6400" dirty="0">
                <a:solidFill>
                  <a:srgbClr val="FF0000"/>
                </a:solidFill>
              </a:rPr>
              <a:t>4. </a:t>
            </a:r>
            <a:r>
              <a:rPr lang="ru-UA" sz="6400" b="1" dirty="0" err="1">
                <a:solidFill>
                  <a:srgbClr val="FF0000"/>
                </a:solidFill>
              </a:rPr>
              <a:t>Кількість</a:t>
            </a:r>
            <a:r>
              <a:rPr lang="ru-UA" sz="6400" b="1" dirty="0">
                <a:solidFill>
                  <a:srgbClr val="FF0000"/>
                </a:solidFill>
              </a:rPr>
              <a:t> грошей на </a:t>
            </a:r>
            <a:r>
              <a:rPr lang="ru-UA" sz="6400" b="1" dirty="0" err="1">
                <a:solidFill>
                  <a:srgbClr val="FF0000"/>
                </a:solidFill>
              </a:rPr>
              <a:t>дослідження</a:t>
            </a:r>
            <a:r>
              <a:rPr lang="ru-UA" sz="6400" b="1" dirty="0">
                <a:solidFill>
                  <a:srgbClr val="FF0000"/>
                </a:solidFill>
              </a:rPr>
              <a:t>, </a:t>
            </a:r>
            <a:r>
              <a:rPr lang="ru-UA" sz="6400" b="1" dirty="0" err="1">
                <a:solidFill>
                  <a:srgbClr val="FF0000"/>
                </a:solidFill>
              </a:rPr>
              <a:t>які</a:t>
            </a:r>
            <a:r>
              <a:rPr lang="ru-UA" sz="6400" b="1" dirty="0">
                <a:solidFill>
                  <a:srgbClr val="FF0000"/>
                </a:solidFill>
              </a:rPr>
              <a:t> </a:t>
            </a:r>
            <a:r>
              <a:rPr lang="ru-UA" sz="6400" b="1" dirty="0" err="1">
                <a:solidFill>
                  <a:srgbClr val="FF0000"/>
                </a:solidFill>
              </a:rPr>
              <a:t>університет</a:t>
            </a:r>
            <a:r>
              <a:rPr lang="ru-UA" sz="6400" b="1" dirty="0">
                <a:solidFill>
                  <a:srgbClr val="FF0000"/>
                </a:solidFill>
              </a:rPr>
              <a:t> </a:t>
            </a:r>
            <a:r>
              <a:rPr lang="ru-UA" sz="6400" b="1" dirty="0" err="1">
                <a:solidFill>
                  <a:srgbClr val="FF0000"/>
                </a:solidFill>
              </a:rPr>
              <a:t>залучає</a:t>
            </a:r>
            <a:r>
              <a:rPr lang="ru-UA" sz="6400" b="1" dirty="0">
                <a:solidFill>
                  <a:srgbClr val="FF0000"/>
                </a:solidFill>
              </a:rPr>
              <a:t> </a:t>
            </a:r>
            <a:r>
              <a:rPr lang="ru-UA" sz="6400" b="1" dirty="0" err="1">
                <a:solidFill>
                  <a:srgbClr val="FF0000"/>
                </a:solidFill>
              </a:rPr>
              <a:t>від</a:t>
            </a:r>
            <a:r>
              <a:rPr lang="ru-UA" sz="6400" b="1" dirty="0">
                <a:solidFill>
                  <a:srgbClr val="FF0000"/>
                </a:solidFill>
              </a:rPr>
              <a:t> </a:t>
            </a:r>
            <a:r>
              <a:rPr lang="ru-UA" sz="6400" b="1" dirty="0" err="1">
                <a:solidFill>
                  <a:srgbClr val="FF0000"/>
                </a:solidFill>
              </a:rPr>
              <a:t>бізнесу</a:t>
            </a:r>
            <a:r>
              <a:rPr lang="ru-UA" sz="6400" b="1" dirty="0">
                <a:solidFill>
                  <a:srgbClr val="FF0000"/>
                </a:solidFill>
              </a:rPr>
              <a:t> та з </a:t>
            </a:r>
            <a:r>
              <a:rPr lang="ru-UA" sz="6400" b="1" dirty="0" err="1">
                <a:solidFill>
                  <a:srgbClr val="FF0000"/>
                </a:solidFill>
              </a:rPr>
              <a:t>міжнародних</a:t>
            </a:r>
            <a:r>
              <a:rPr lang="ru-UA" sz="6400" b="1" dirty="0">
                <a:solidFill>
                  <a:srgbClr val="FF0000"/>
                </a:solidFill>
              </a:rPr>
              <a:t> </a:t>
            </a:r>
            <a:r>
              <a:rPr lang="ru-UA" sz="6400" b="1" dirty="0" err="1">
                <a:solidFill>
                  <a:srgbClr val="FF0000"/>
                </a:solidFill>
              </a:rPr>
              <a:t>грантів</a:t>
            </a:r>
            <a:r>
              <a:rPr lang="ru-UA" sz="6400" dirty="0">
                <a:solidFill>
                  <a:srgbClr val="FF0000"/>
                </a:solidFill>
              </a:rPr>
              <a:t>, </a:t>
            </a:r>
            <a:r>
              <a:rPr lang="ru-UA" sz="6400" dirty="0" err="1"/>
              <a:t>свідчить</a:t>
            </a:r>
            <a:r>
              <a:rPr lang="ru-UA" sz="6400" dirty="0"/>
              <a:t>, </a:t>
            </a:r>
            <a:r>
              <a:rPr lang="ru-UA" sz="6400" dirty="0" err="1"/>
              <a:t>що</a:t>
            </a:r>
            <a:r>
              <a:rPr lang="ru-UA" sz="6400" dirty="0"/>
              <a:t> закладу </a:t>
            </a:r>
            <a:r>
              <a:rPr lang="ru-UA" sz="6400" dirty="0" err="1"/>
              <a:t>довіряють</a:t>
            </a:r>
            <a:r>
              <a:rPr lang="ru-UA" sz="6400" dirty="0"/>
              <a:t> </a:t>
            </a:r>
            <a:r>
              <a:rPr lang="ru-UA" sz="6400" dirty="0" err="1"/>
              <a:t>донори</a:t>
            </a:r>
            <a:r>
              <a:rPr lang="ru-UA" sz="6400" dirty="0"/>
              <a:t> та/</a:t>
            </a:r>
            <a:r>
              <a:rPr lang="ru-UA" sz="6400" dirty="0" err="1"/>
              <a:t>або</a:t>
            </a:r>
            <a:r>
              <a:rPr lang="ru-UA" sz="6400" dirty="0"/>
              <a:t> </a:t>
            </a:r>
            <a:r>
              <a:rPr lang="ru-UA" sz="6400" dirty="0" err="1"/>
              <a:t>бізнес</a:t>
            </a:r>
            <a:r>
              <a:rPr lang="ru-UA" sz="6400" dirty="0"/>
              <a:t>. Держава, </a:t>
            </a:r>
            <a:r>
              <a:rPr lang="ru-UA" sz="6400" dirty="0" err="1"/>
              <a:t>використовуючи</a:t>
            </a:r>
            <a:r>
              <a:rPr lang="ru-UA" sz="6400" dirty="0"/>
              <a:t> </a:t>
            </a:r>
            <a:r>
              <a:rPr lang="ru-UA" sz="6400" dirty="0" err="1"/>
              <a:t>цей</a:t>
            </a:r>
            <a:r>
              <a:rPr lang="ru-UA" sz="6400" dirty="0"/>
              <a:t> </a:t>
            </a:r>
            <a:r>
              <a:rPr lang="ru-UA" sz="6400" dirty="0" err="1"/>
              <a:t>показник</a:t>
            </a:r>
            <a:r>
              <a:rPr lang="ru-UA" sz="6400" dirty="0"/>
              <a:t>, </a:t>
            </a:r>
            <a:r>
              <a:rPr lang="ru-UA" sz="6400" dirty="0" err="1"/>
              <a:t>стимулює</a:t>
            </a:r>
            <a:r>
              <a:rPr lang="ru-UA" sz="6400" dirty="0"/>
              <a:t> </a:t>
            </a:r>
            <a:r>
              <a:rPr lang="ru-UA" sz="6400" dirty="0" err="1"/>
              <a:t>університети</a:t>
            </a:r>
            <a:r>
              <a:rPr lang="ru-UA" sz="6400" dirty="0"/>
              <a:t> </a:t>
            </a:r>
            <a:r>
              <a:rPr lang="ru-UA" sz="6400" dirty="0" err="1"/>
              <a:t>розвивати</a:t>
            </a:r>
            <a:r>
              <a:rPr lang="ru-UA" sz="6400" dirty="0"/>
              <a:t> науку та </a:t>
            </a:r>
            <a:r>
              <a:rPr lang="ru-UA" sz="6400" dirty="0" err="1"/>
              <a:t>диверсифікувати</a:t>
            </a:r>
            <a:r>
              <a:rPr lang="ru-UA" sz="6400" dirty="0"/>
              <a:t> </a:t>
            </a:r>
            <a:r>
              <a:rPr lang="ru-UA" sz="6400" dirty="0" err="1"/>
              <a:t>джерела</a:t>
            </a:r>
            <a:r>
              <a:rPr lang="ru-UA" sz="6400" dirty="0"/>
              <a:t> </a:t>
            </a:r>
            <a:r>
              <a:rPr lang="ru-UA" sz="6400" dirty="0" err="1"/>
              <a:t>надходження</a:t>
            </a:r>
            <a:r>
              <a:rPr lang="ru-UA" sz="6400" dirty="0"/>
              <a:t> грошей.</a:t>
            </a:r>
          </a:p>
          <a:p>
            <a:pPr algn="just"/>
            <a:r>
              <a:rPr lang="ru-RU" sz="6400" b="1" dirty="0">
                <a:solidFill>
                  <a:srgbClr val="FF0000"/>
                </a:solidFill>
              </a:rPr>
              <a:t>5. </a:t>
            </a:r>
            <a:r>
              <a:rPr lang="ru-UA" sz="6400" b="1" dirty="0" err="1">
                <a:solidFill>
                  <a:srgbClr val="FF0000"/>
                </a:solidFill>
              </a:rPr>
              <a:t>Працевлаштування</a:t>
            </a:r>
            <a:r>
              <a:rPr lang="ru-UA" sz="6400" b="1" dirty="0">
                <a:solidFill>
                  <a:srgbClr val="FF0000"/>
                </a:solidFill>
              </a:rPr>
              <a:t> </a:t>
            </a:r>
            <a:r>
              <a:rPr lang="ru-UA" sz="6400" b="1" dirty="0" err="1">
                <a:solidFill>
                  <a:srgbClr val="FF0000"/>
                </a:solidFill>
              </a:rPr>
              <a:t>випускників</a:t>
            </a:r>
            <a:r>
              <a:rPr lang="ru-UA" sz="6400" b="1" dirty="0">
                <a:solidFill>
                  <a:srgbClr val="FF0000"/>
                </a:solidFill>
              </a:rPr>
              <a:t> </a:t>
            </a:r>
            <a:r>
              <a:rPr lang="ru-UA" sz="6400" b="1" dirty="0"/>
              <a:t>–</a:t>
            </a:r>
            <a:r>
              <a:rPr lang="ru-UA" sz="6400" dirty="0"/>
              <a:t> </a:t>
            </a:r>
            <a:r>
              <a:rPr lang="ru-UA" sz="6400" dirty="0" err="1"/>
              <a:t>це</a:t>
            </a:r>
            <a:r>
              <a:rPr lang="ru-UA" sz="6400" dirty="0"/>
              <a:t> </a:t>
            </a:r>
            <a:r>
              <a:rPr lang="ru-UA" sz="6400" dirty="0" err="1"/>
              <a:t>показник</a:t>
            </a:r>
            <a:r>
              <a:rPr lang="ru-UA" sz="6400" dirty="0"/>
              <a:t>, </a:t>
            </a:r>
            <a:r>
              <a:rPr lang="ru-UA" sz="6400" dirty="0" err="1"/>
              <a:t>який</a:t>
            </a:r>
            <a:r>
              <a:rPr lang="ru-UA" sz="6400" dirty="0"/>
              <a:t> МОН </a:t>
            </a:r>
            <a:r>
              <a:rPr lang="ru-UA" sz="6400" dirty="0" err="1"/>
              <a:t>почне</a:t>
            </a:r>
            <a:r>
              <a:rPr lang="ru-UA" sz="6400" dirty="0"/>
              <a:t> </a:t>
            </a:r>
            <a:r>
              <a:rPr lang="ru-UA" sz="6400" dirty="0" err="1"/>
              <a:t>застосовувати</a:t>
            </a:r>
            <a:r>
              <a:rPr lang="ru-UA" sz="6400" dirty="0"/>
              <a:t> при </a:t>
            </a:r>
            <a:r>
              <a:rPr lang="ru-UA" sz="6400" dirty="0" err="1"/>
              <a:t>розрахунку</a:t>
            </a:r>
            <a:r>
              <a:rPr lang="ru-UA" sz="6400" dirty="0"/>
              <a:t> </a:t>
            </a:r>
            <a:r>
              <a:rPr lang="ru-UA" sz="6400" dirty="0" err="1"/>
              <a:t>фінансування</a:t>
            </a:r>
            <a:r>
              <a:rPr lang="ru-UA" sz="6400" dirty="0"/>
              <a:t> </a:t>
            </a:r>
            <a:r>
              <a:rPr lang="ru-UA" sz="6400" dirty="0" err="1"/>
              <a:t>університетів</a:t>
            </a:r>
            <a:r>
              <a:rPr lang="ru-UA" sz="6400" dirty="0"/>
              <a:t> у 2021 </a:t>
            </a:r>
            <a:r>
              <a:rPr lang="ru-UA" sz="6400" dirty="0" err="1"/>
              <a:t>році</a:t>
            </a:r>
            <a:r>
              <a:rPr lang="ru-UA" sz="6400" dirty="0"/>
              <a:t>. Але у 2020 </a:t>
            </a:r>
            <a:r>
              <a:rPr lang="ru-UA" sz="6400" dirty="0" err="1"/>
              <a:t>Міністерство</a:t>
            </a:r>
            <a:r>
              <a:rPr lang="ru-UA" sz="6400" dirty="0"/>
              <a:t> </a:t>
            </a:r>
            <a:r>
              <a:rPr lang="ru-UA" sz="6400" dirty="0" err="1"/>
              <a:t>освіти</a:t>
            </a:r>
            <a:r>
              <a:rPr lang="ru-UA" sz="6400" dirty="0"/>
              <a:t> і науки запустить </a:t>
            </a:r>
            <a:r>
              <a:rPr lang="ru-UA" sz="6400" dirty="0" err="1"/>
              <a:t>електронну</a:t>
            </a:r>
            <a:r>
              <a:rPr lang="ru-UA" sz="6400" dirty="0"/>
              <a:t> систему, яка буде </a:t>
            </a:r>
            <a:r>
              <a:rPr lang="ru-UA" sz="6400" dirty="0" err="1"/>
              <a:t>моніторити</a:t>
            </a:r>
            <a:r>
              <a:rPr lang="ru-UA" sz="6400" dirty="0"/>
              <a:t>, </a:t>
            </a:r>
            <a:r>
              <a:rPr lang="ru-UA" sz="6400" dirty="0" err="1"/>
              <a:t>чи</a:t>
            </a:r>
            <a:r>
              <a:rPr lang="ru-UA" sz="6400" dirty="0"/>
              <a:t> </a:t>
            </a:r>
            <a:r>
              <a:rPr lang="ru-UA" sz="6400" dirty="0" err="1"/>
              <a:t>працюють</a:t>
            </a:r>
            <a:r>
              <a:rPr lang="ru-UA" sz="6400" dirty="0"/>
              <a:t> </a:t>
            </a:r>
            <a:r>
              <a:rPr lang="ru-UA" sz="6400" dirty="0" err="1"/>
              <a:t>випускники</a:t>
            </a:r>
            <a:r>
              <a:rPr lang="ru-UA" sz="6400" dirty="0"/>
              <a:t> того </a:t>
            </a:r>
            <a:r>
              <a:rPr lang="ru-UA" sz="6400" dirty="0" err="1"/>
              <a:t>чи</a:t>
            </a:r>
            <a:r>
              <a:rPr lang="ru-UA" sz="6400" dirty="0"/>
              <a:t> </a:t>
            </a:r>
            <a:r>
              <a:rPr lang="ru-UA" sz="6400" dirty="0" err="1"/>
              <a:t>іншого</a:t>
            </a:r>
            <a:r>
              <a:rPr lang="ru-UA" sz="6400" dirty="0"/>
              <a:t> </a:t>
            </a:r>
            <a:r>
              <a:rPr lang="ru-UA" sz="6400" dirty="0" err="1"/>
              <a:t>університету</a:t>
            </a:r>
            <a:r>
              <a:rPr lang="ru-UA" sz="6400" dirty="0"/>
              <a:t> на </a:t>
            </a:r>
            <a:r>
              <a:rPr lang="ru-UA" sz="6400" dirty="0" err="1"/>
              <a:t>посаді</a:t>
            </a:r>
            <a:r>
              <a:rPr lang="ru-UA" sz="6400" dirty="0"/>
              <a:t>, </a:t>
            </a:r>
            <a:r>
              <a:rPr lang="ru-UA" sz="6400" dirty="0" err="1"/>
              <a:t>що</a:t>
            </a:r>
            <a:r>
              <a:rPr lang="ru-UA" sz="6400" dirty="0"/>
              <a:t> </a:t>
            </a:r>
            <a:r>
              <a:rPr lang="ru-UA" sz="6400" dirty="0" err="1"/>
              <a:t>вимагає</a:t>
            </a:r>
            <a:r>
              <a:rPr lang="ru-UA" sz="6400" dirty="0"/>
              <a:t> </a:t>
            </a:r>
            <a:r>
              <a:rPr lang="ru-UA" sz="6400" dirty="0" err="1"/>
              <a:t>вищої</a:t>
            </a:r>
            <a:r>
              <a:rPr lang="ru-UA" sz="6400" dirty="0"/>
              <a:t> </a:t>
            </a:r>
            <a:r>
              <a:rPr lang="ru-UA" sz="6400" dirty="0" err="1"/>
              <a:t>освіти</a:t>
            </a:r>
            <a:r>
              <a:rPr lang="ru-UA" sz="6400" dirty="0"/>
              <a:t>. </a:t>
            </a:r>
            <a:r>
              <a:rPr lang="ru-UA" sz="6400" dirty="0" err="1"/>
              <a:t>Цей</a:t>
            </a:r>
            <a:r>
              <a:rPr lang="ru-UA" sz="6400" dirty="0"/>
              <a:t> </a:t>
            </a:r>
            <a:r>
              <a:rPr lang="ru-UA" sz="6400" dirty="0" err="1"/>
              <a:t>показник</a:t>
            </a:r>
            <a:r>
              <a:rPr lang="ru-UA" sz="6400" dirty="0"/>
              <a:t> буде </a:t>
            </a:r>
            <a:r>
              <a:rPr lang="ru-UA" sz="6400" dirty="0" err="1"/>
              <a:t>стимулювати</a:t>
            </a:r>
            <a:r>
              <a:rPr lang="ru-UA" sz="6400" dirty="0"/>
              <a:t> </a:t>
            </a:r>
            <a:r>
              <a:rPr lang="ru-UA" sz="6400" dirty="0" err="1"/>
              <a:t>університети</a:t>
            </a:r>
            <a:r>
              <a:rPr lang="ru-UA" sz="6400" dirty="0"/>
              <a:t> </a:t>
            </a:r>
            <a:r>
              <a:rPr lang="ru-UA" sz="6400" dirty="0" err="1"/>
              <a:t>підвищувати</a:t>
            </a:r>
            <a:r>
              <a:rPr lang="ru-UA" sz="6400" dirty="0"/>
              <a:t> </a:t>
            </a:r>
            <a:r>
              <a:rPr lang="ru-UA" sz="6400" dirty="0" err="1"/>
              <a:t>якість</a:t>
            </a:r>
            <a:r>
              <a:rPr lang="ru-UA" sz="6400" dirty="0"/>
              <a:t> </a:t>
            </a:r>
            <a:r>
              <a:rPr lang="ru-UA" sz="6400" dirty="0" err="1"/>
              <a:t>освіти</a:t>
            </a:r>
            <a:r>
              <a:rPr lang="ru-UA" sz="6400" dirty="0"/>
              <a:t>, </a:t>
            </a:r>
            <a:r>
              <a:rPr lang="ru-UA" sz="6400" dirty="0" err="1"/>
              <a:t>враховувати</a:t>
            </a:r>
            <a:r>
              <a:rPr lang="ru-UA" sz="6400" dirty="0"/>
              <a:t> потреби ринку </a:t>
            </a:r>
            <a:r>
              <a:rPr lang="ru-UA" sz="6400" dirty="0" err="1"/>
              <a:t>праці</a:t>
            </a:r>
            <a:r>
              <a:rPr lang="ru-UA" sz="6400" dirty="0"/>
              <a:t> та </a:t>
            </a:r>
            <a:r>
              <a:rPr lang="ru-UA" sz="6400" dirty="0" err="1"/>
              <a:t>сприяти</a:t>
            </a:r>
            <a:r>
              <a:rPr lang="ru-UA" sz="6400" dirty="0"/>
              <a:t> </a:t>
            </a:r>
            <a:r>
              <a:rPr lang="ru-UA" sz="6400" dirty="0" err="1"/>
              <a:t>працевлаштуванню</a:t>
            </a:r>
            <a:r>
              <a:rPr lang="ru-UA" sz="6400" dirty="0"/>
              <a:t> </a:t>
            </a:r>
            <a:r>
              <a:rPr lang="ru-UA" sz="6400" dirty="0" err="1"/>
              <a:t>своїх</a:t>
            </a:r>
            <a:r>
              <a:rPr lang="ru-UA" sz="6400" dirty="0"/>
              <a:t> </a:t>
            </a:r>
            <a:r>
              <a:rPr lang="ru-UA" sz="6400" dirty="0" err="1"/>
              <a:t>студентів</a:t>
            </a:r>
            <a:r>
              <a:rPr lang="ru-UA" sz="6400" dirty="0"/>
              <a:t>.</a:t>
            </a:r>
          </a:p>
          <a:p>
            <a:endParaRPr lang="ru-UA" dirty="0"/>
          </a:p>
        </p:txBody>
      </p:sp>
    </p:spTree>
    <p:extLst>
      <p:ext uri="{BB962C8B-B14F-4D97-AF65-F5344CB8AC3E}">
        <p14:creationId xmlns:p14="http://schemas.microsoft.com/office/powerpoint/2010/main" val="4238824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p:cNvPicPr>
            <a:picLocks noGrp="1" noChangeAspect="1"/>
          </p:cNvPicPr>
          <p:nvPr>
            <p:ph idx="1"/>
          </p:nvPr>
        </p:nvPicPr>
        <p:blipFill rotWithShape="1">
          <a:blip r:embed="rId2"/>
          <a:srcRect l="12565" t="54112" r="53412" b="20996"/>
          <a:stretch/>
        </p:blipFill>
        <p:spPr>
          <a:xfrm>
            <a:off x="185853" y="48227"/>
            <a:ext cx="4244898" cy="1739313"/>
          </a:xfrm>
          <a:prstGeom prst="rect">
            <a:avLst/>
          </a:prstGeom>
        </p:spPr>
      </p:pic>
      <p:pic>
        <p:nvPicPr>
          <p:cNvPr id="5" name="Рисунок 4"/>
          <p:cNvPicPr>
            <a:picLocks noChangeAspect="1"/>
          </p:cNvPicPr>
          <p:nvPr/>
        </p:nvPicPr>
        <p:blipFill rotWithShape="1">
          <a:blip r:embed="rId3"/>
          <a:srcRect l="5800" t="27600" r="68100" b="9334"/>
          <a:stretch/>
        </p:blipFill>
        <p:spPr>
          <a:xfrm>
            <a:off x="167267" y="1676027"/>
            <a:ext cx="4263484" cy="5181973"/>
          </a:xfrm>
          <a:prstGeom prst="rect">
            <a:avLst/>
          </a:prstGeom>
        </p:spPr>
      </p:pic>
      <p:pic>
        <p:nvPicPr>
          <p:cNvPr id="7" name="Рисунок 6"/>
          <p:cNvPicPr>
            <a:picLocks noChangeAspect="1"/>
          </p:cNvPicPr>
          <p:nvPr/>
        </p:nvPicPr>
        <p:blipFill rotWithShape="1">
          <a:blip r:embed="rId4"/>
          <a:srcRect l="16825" t="21333" r="19390" b="6618"/>
          <a:stretch/>
        </p:blipFill>
        <p:spPr>
          <a:xfrm>
            <a:off x="4449337" y="167268"/>
            <a:ext cx="7660887" cy="6690732"/>
          </a:xfrm>
          <a:prstGeom prst="rect">
            <a:avLst/>
          </a:prstGeom>
        </p:spPr>
      </p:pic>
    </p:spTree>
    <p:extLst>
      <p:ext uri="{BB962C8B-B14F-4D97-AF65-F5344CB8AC3E}">
        <p14:creationId xmlns:p14="http://schemas.microsoft.com/office/powerpoint/2010/main" val="97390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05031"/>
          </a:xfrm>
        </p:spPr>
        <p:txBody>
          <a:bodyPr>
            <a:normAutofit/>
          </a:bodyPr>
          <a:lstStyle/>
          <a:p>
            <a:pPr algn="ctr"/>
            <a:r>
              <a:rPr lang="uk-UA" sz="3600" b="1" dirty="0">
                <a:solidFill>
                  <a:srgbClr val="0070C0"/>
                </a:solidFill>
                <a:latin typeface="Arial" panose="020B0604020202020204" pitchFamily="34" charset="0"/>
                <a:cs typeface="Arial" panose="020B0604020202020204" pitchFamily="34" charset="0"/>
              </a:rPr>
              <a:t>Розроблення освітньої програми</a:t>
            </a:r>
            <a:endParaRPr lang="uk-UA" sz="3600" dirty="0">
              <a:solidFill>
                <a:srgbClr val="0070C0"/>
              </a:solidFill>
              <a:latin typeface="Arial" panose="020B0604020202020204" pitchFamily="34" charset="0"/>
              <a:cs typeface="Arial" panose="020B0604020202020204" pitchFamily="34" charset="0"/>
            </a:endParaRPr>
          </a:p>
        </p:txBody>
      </p:sp>
      <p:sp>
        <p:nvSpPr>
          <p:cNvPr id="3" name="Місце для вмісту 2"/>
          <p:cNvSpPr>
            <a:spLocks noGrp="1"/>
          </p:cNvSpPr>
          <p:nvPr>
            <p:ph idx="1"/>
          </p:nvPr>
        </p:nvSpPr>
        <p:spPr>
          <a:xfrm>
            <a:off x="838200" y="1115122"/>
            <a:ext cx="10515600" cy="5061841"/>
          </a:xfrm>
        </p:spPr>
        <p:txBody>
          <a:bodyPr>
            <a:normAutofit fontScale="92500" lnSpcReduction="10000"/>
          </a:bodyPr>
          <a:lstStyle/>
          <a:p>
            <a:pPr marL="0" indent="0">
              <a:buNone/>
            </a:pPr>
            <a:r>
              <a:rPr lang="uk-UA" b="1" dirty="0">
                <a:solidFill>
                  <a:srgbClr val="0070C0"/>
                </a:solidFill>
              </a:rPr>
              <a:t>Нова ОП розробляється на основі стандартів освітньої діяльності та стандартів вищої освіти з урахуванням вимог професійних стандартів у відповідній професійній області        (за наявності останніх). </a:t>
            </a:r>
          </a:p>
          <a:p>
            <a:pPr marL="0" indent="0">
              <a:buNone/>
            </a:pPr>
            <a:r>
              <a:rPr lang="uk-UA" dirty="0"/>
              <a:t>Розроблення нової ОП містить такі етапи: </a:t>
            </a:r>
          </a:p>
          <a:p>
            <a:r>
              <a:rPr lang="uk-UA" dirty="0"/>
              <a:t> формування проектної групи та призначення керівника проектної групи освітньої програми (І етап); </a:t>
            </a:r>
          </a:p>
          <a:p>
            <a:r>
              <a:rPr lang="uk-UA" dirty="0"/>
              <a:t>аналіз актуальності ОП та оцінювання достатності наявних ресурсів (ІІ етап); </a:t>
            </a:r>
          </a:p>
          <a:p>
            <a:r>
              <a:rPr lang="uk-UA" dirty="0"/>
              <a:t>визначення профілю ОП (ІІІ етап); </a:t>
            </a:r>
          </a:p>
          <a:p>
            <a:r>
              <a:rPr lang="uk-UA" dirty="0"/>
              <a:t> визначення освітнього змісту ОП та розроблення навчального плану (ІV етап); </a:t>
            </a:r>
          </a:p>
          <a:p>
            <a:r>
              <a:rPr lang="uk-UA" dirty="0"/>
              <a:t>розроблення системи оцінювання якості ОП з метою її удосконалення (V етап). </a:t>
            </a:r>
          </a:p>
          <a:p>
            <a:endParaRPr lang="uk-UA" dirty="0"/>
          </a:p>
        </p:txBody>
      </p:sp>
      <p:pic>
        <p:nvPicPr>
          <p:cNvPr id="4" name="Picture 2" descr="nubip-logo-gerb"/>
          <p:cNvPicPr>
            <a:picLocks noChangeAspect="1" noChangeArrowheads="1"/>
          </p:cNvPicPr>
          <p:nvPr/>
        </p:nvPicPr>
        <p:blipFill>
          <a:blip r:embed="rId2">
            <a:extLst>
              <a:ext uri="{28A0092B-C50C-407E-A947-70E740481C1C}">
                <a14:useLocalDpi xmlns:a14="http://schemas.microsoft.com/office/drawing/2010/main" val="0"/>
              </a:ext>
            </a:extLst>
          </a:blip>
          <a:srcRect r="78058"/>
          <a:stretch>
            <a:fillRect/>
          </a:stretch>
        </p:blipFill>
        <p:spPr bwMode="auto">
          <a:xfrm>
            <a:off x="4763" y="4762"/>
            <a:ext cx="1233022" cy="119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060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3"/>
          <a:srcRect l="16976" t="5067" r="29849" b="11333"/>
          <a:stretch/>
        </p:blipFill>
        <p:spPr>
          <a:xfrm>
            <a:off x="5779956" y="1103971"/>
            <a:ext cx="6218756" cy="5508701"/>
          </a:xfrm>
          <a:prstGeom prst="rect">
            <a:avLst/>
          </a:prstGeom>
        </p:spPr>
      </p:pic>
      <p:pic>
        <p:nvPicPr>
          <p:cNvPr id="4" name="Місце для вмісту 3"/>
          <p:cNvPicPr>
            <a:picLocks noGrp="1" noChangeAspect="1"/>
          </p:cNvPicPr>
          <p:nvPr>
            <p:ph idx="1"/>
          </p:nvPr>
        </p:nvPicPr>
        <p:blipFill rotWithShape="1">
          <a:blip r:embed="rId4"/>
          <a:srcRect l="15163" t="3148" r="29482" b="5876"/>
          <a:stretch/>
        </p:blipFill>
        <p:spPr>
          <a:xfrm>
            <a:off x="78059" y="104810"/>
            <a:ext cx="6969513" cy="6195630"/>
          </a:xfrm>
          <a:prstGeom prst="rect">
            <a:avLst/>
          </a:prstGeom>
        </p:spPr>
      </p:pic>
      <p:sp>
        <p:nvSpPr>
          <p:cNvPr id="6" name="Овал 5"/>
          <p:cNvSpPr/>
          <p:nvPr/>
        </p:nvSpPr>
        <p:spPr>
          <a:xfrm>
            <a:off x="1293541" y="2163337"/>
            <a:ext cx="1918010" cy="16726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7" name="Picture 2" descr="nubip-logo-gerb"/>
          <p:cNvPicPr>
            <a:picLocks noChangeAspect="1" noChangeArrowheads="1"/>
          </p:cNvPicPr>
          <p:nvPr/>
        </p:nvPicPr>
        <p:blipFill>
          <a:blip r:embed="rId5">
            <a:extLst>
              <a:ext uri="{28A0092B-C50C-407E-A947-70E740481C1C}">
                <a14:useLocalDpi xmlns:a14="http://schemas.microsoft.com/office/drawing/2010/main" val="0"/>
              </a:ext>
            </a:extLst>
          </a:blip>
          <a:srcRect r="78058"/>
          <a:stretch>
            <a:fillRect/>
          </a:stretch>
        </p:blipFill>
        <p:spPr bwMode="auto">
          <a:xfrm>
            <a:off x="10590988" y="40127"/>
            <a:ext cx="1233022" cy="119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3387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r>
              <a:rPr lang="uk-UA" b="1" dirty="0"/>
              <a:t>Послідовність проведення акредитації освітніх програм </a:t>
            </a:r>
            <a:br>
              <a:rPr lang="uk-UA" b="1" dirty="0"/>
            </a:br>
            <a:r>
              <a:rPr lang="uk-UA" b="1" dirty="0"/>
              <a:t>в НАЗЯВО</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0988" y="4817533"/>
            <a:ext cx="2419350" cy="1885950"/>
          </a:xfrm>
          <a:prstGeom prst="rect">
            <a:avLst/>
          </a:prstGeom>
        </p:spPr>
      </p:pic>
    </p:spTree>
    <p:extLst>
      <p:ext uri="{BB962C8B-B14F-4D97-AF65-F5344CB8AC3E}">
        <p14:creationId xmlns:p14="http://schemas.microsoft.com/office/powerpoint/2010/main" val="3504519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27549" t="4533" r="51745" b="16133"/>
          <a:stretch/>
        </p:blipFill>
        <p:spPr>
          <a:xfrm>
            <a:off x="2743200" y="83634"/>
            <a:ext cx="5653668" cy="6690732"/>
          </a:xfrm>
          <a:prstGeom prst="rect">
            <a:avLst/>
          </a:prstGeom>
        </p:spPr>
      </p:pic>
      <p:sp>
        <p:nvSpPr>
          <p:cNvPr id="5" name="Овал 4"/>
          <p:cNvSpPr/>
          <p:nvPr/>
        </p:nvSpPr>
        <p:spPr>
          <a:xfrm>
            <a:off x="4103649" y="0"/>
            <a:ext cx="2999678" cy="42374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Овал 5"/>
          <p:cNvSpPr/>
          <p:nvPr/>
        </p:nvSpPr>
        <p:spPr>
          <a:xfrm>
            <a:off x="3791413" y="2029522"/>
            <a:ext cx="4081347" cy="120433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017356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38725" t="16000" r="27900" b="17467"/>
          <a:stretch/>
        </p:blipFill>
        <p:spPr>
          <a:xfrm>
            <a:off x="109730" y="72652"/>
            <a:ext cx="5986270" cy="6712694"/>
          </a:xfrm>
          <a:prstGeom prst="rect">
            <a:avLst/>
          </a:prstGeom>
        </p:spPr>
      </p:pic>
      <p:pic>
        <p:nvPicPr>
          <p:cNvPr id="3" name="Рисунок 2"/>
          <p:cNvPicPr>
            <a:picLocks noChangeAspect="1"/>
          </p:cNvPicPr>
          <p:nvPr/>
        </p:nvPicPr>
        <p:blipFill rotWithShape="1">
          <a:blip r:embed="rId3"/>
          <a:srcRect l="40525" t="15200" r="28050" b="20667"/>
          <a:stretch/>
        </p:blipFill>
        <p:spPr>
          <a:xfrm>
            <a:off x="6213181" y="48435"/>
            <a:ext cx="5889632" cy="6761129"/>
          </a:xfrm>
          <a:prstGeom prst="rect">
            <a:avLst/>
          </a:prstGeom>
        </p:spPr>
      </p:pic>
      <p:sp>
        <p:nvSpPr>
          <p:cNvPr id="4" name="Овал 3"/>
          <p:cNvSpPr/>
          <p:nvPr/>
        </p:nvSpPr>
        <p:spPr>
          <a:xfrm>
            <a:off x="1891989" y="72652"/>
            <a:ext cx="4081347" cy="96632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Овал 4"/>
          <p:cNvSpPr/>
          <p:nvPr/>
        </p:nvSpPr>
        <p:spPr>
          <a:xfrm>
            <a:off x="7117323" y="1193180"/>
            <a:ext cx="4081347" cy="63562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565073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p:cNvPicPr>
            <a:picLocks noGrp="1" noChangeAspect="1"/>
          </p:cNvPicPr>
          <p:nvPr>
            <p:ph idx="1"/>
          </p:nvPr>
        </p:nvPicPr>
        <p:blipFill rotWithShape="1">
          <a:blip r:embed="rId2"/>
          <a:srcRect l="24401" t="12677" r="14567" b="33890"/>
          <a:stretch/>
        </p:blipFill>
        <p:spPr>
          <a:xfrm>
            <a:off x="1182030" y="490712"/>
            <a:ext cx="10144310" cy="4995688"/>
          </a:xfrm>
          <a:prstGeom prst="rect">
            <a:avLst/>
          </a:prstGeom>
        </p:spPr>
      </p:pic>
    </p:spTree>
    <p:extLst>
      <p:ext uri="{BB962C8B-B14F-4D97-AF65-F5344CB8AC3E}">
        <p14:creationId xmlns:p14="http://schemas.microsoft.com/office/powerpoint/2010/main" val="308835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p:cNvPicPr>
            <a:picLocks noGrp="1" noChangeAspect="1"/>
          </p:cNvPicPr>
          <p:nvPr>
            <p:ph idx="1"/>
          </p:nvPr>
        </p:nvPicPr>
        <p:blipFill rotWithShape="1">
          <a:blip r:embed="rId2"/>
          <a:srcRect l="26395" t="22675" r="16167" b="17787"/>
          <a:stretch/>
        </p:blipFill>
        <p:spPr>
          <a:xfrm>
            <a:off x="2571191" y="223024"/>
            <a:ext cx="7270596" cy="4239352"/>
          </a:xfrm>
          <a:prstGeom prst="rect">
            <a:avLst/>
          </a:prstGeom>
        </p:spPr>
      </p:pic>
      <p:pic>
        <p:nvPicPr>
          <p:cNvPr id="5" name="Рисунок 4"/>
          <p:cNvPicPr>
            <a:picLocks noChangeAspect="1"/>
          </p:cNvPicPr>
          <p:nvPr/>
        </p:nvPicPr>
        <p:blipFill rotWithShape="1">
          <a:blip r:embed="rId3"/>
          <a:srcRect l="27627" t="28304" r="15582" b="51083"/>
          <a:stretch/>
        </p:blipFill>
        <p:spPr>
          <a:xfrm>
            <a:off x="1154429" y="4661210"/>
            <a:ext cx="10104121" cy="1865320"/>
          </a:xfrm>
          <a:prstGeom prst="rect">
            <a:avLst/>
          </a:prstGeom>
        </p:spPr>
      </p:pic>
    </p:spTree>
    <p:extLst>
      <p:ext uri="{BB962C8B-B14F-4D97-AF65-F5344CB8AC3E}">
        <p14:creationId xmlns:p14="http://schemas.microsoft.com/office/powerpoint/2010/main" val="338884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srcRect l="30550" t="16133" r="20376" b="14680"/>
          <a:stretch/>
        </p:blipFill>
        <p:spPr>
          <a:xfrm>
            <a:off x="724829" y="64449"/>
            <a:ext cx="10437542" cy="6793551"/>
          </a:xfrm>
          <a:prstGeom prst="rect">
            <a:avLst/>
          </a:prstGeom>
        </p:spPr>
      </p:pic>
    </p:spTree>
    <p:extLst>
      <p:ext uri="{BB962C8B-B14F-4D97-AF65-F5344CB8AC3E}">
        <p14:creationId xmlns:p14="http://schemas.microsoft.com/office/powerpoint/2010/main" val="2704580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24751" t="19567" r="17026" b="16401"/>
          <a:stretch/>
        </p:blipFill>
        <p:spPr>
          <a:xfrm>
            <a:off x="401444" y="0"/>
            <a:ext cx="11151220" cy="6898348"/>
          </a:xfrm>
          <a:prstGeom prst="rect">
            <a:avLst/>
          </a:prstGeom>
        </p:spPr>
      </p:pic>
    </p:spTree>
    <p:extLst>
      <p:ext uri="{BB962C8B-B14F-4D97-AF65-F5344CB8AC3E}">
        <p14:creationId xmlns:p14="http://schemas.microsoft.com/office/powerpoint/2010/main" val="2760052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807089-B25A-468D-A208-E7656022D744}"/>
              </a:ext>
            </a:extLst>
          </p:cNvPr>
          <p:cNvSpPr>
            <a:spLocks noGrp="1"/>
          </p:cNvSpPr>
          <p:nvPr>
            <p:ph type="title"/>
          </p:nvPr>
        </p:nvSpPr>
        <p:spPr>
          <a:xfrm>
            <a:off x="594946" y="436256"/>
            <a:ext cx="11597054" cy="1325563"/>
          </a:xfrm>
        </p:spPr>
        <p:txBody>
          <a:bodyPr>
            <a:normAutofit fontScale="90000"/>
          </a:bodyPr>
          <a:lstStyle/>
          <a:p>
            <a:pPr algn="ctr"/>
            <a:r>
              <a:rPr lang="ru-UA" sz="2400" b="1" dirty="0">
                <a:solidFill>
                  <a:srgbClr val="0070C0"/>
                </a:solidFill>
                <a:latin typeface="Arial Black" pitchFamily="34" charset="0"/>
                <a:cs typeface="Times New Roman" pitchFamily="18" charset="0"/>
              </a:rPr>
              <a:t>МОН </a:t>
            </a:r>
            <a:r>
              <a:rPr lang="uk-UA" sz="2400" b="1" dirty="0">
                <a:solidFill>
                  <a:srgbClr val="0070C0"/>
                </a:solidFill>
                <a:latin typeface="Arial Black" pitchFamily="34" charset="0"/>
                <a:cs typeface="Times New Roman" pitchFamily="18" charset="0"/>
              </a:rPr>
              <a:t>України </a:t>
            </a:r>
            <a:r>
              <a:rPr lang="ru-UA" sz="2400" b="1" dirty="0" err="1">
                <a:solidFill>
                  <a:srgbClr val="0070C0"/>
                </a:solidFill>
                <a:latin typeface="Arial Black" pitchFamily="34" charset="0"/>
                <a:cs typeface="Times New Roman" pitchFamily="18" charset="0"/>
              </a:rPr>
              <a:t>встановлюватиме</a:t>
            </a:r>
            <a:r>
              <a:rPr lang="ru-UA" sz="2400" b="1" dirty="0">
                <a:solidFill>
                  <a:srgbClr val="0070C0"/>
                </a:solidFill>
                <a:latin typeface="Arial Black" pitchFamily="34" charset="0"/>
                <a:cs typeface="Times New Roman" pitchFamily="18" charset="0"/>
              </a:rPr>
              <a:t> </a:t>
            </a:r>
            <a:r>
              <a:rPr lang="uk-UA" sz="2400" b="1" dirty="0">
                <a:solidFill>
                  <a:srgbClr val="0070C0"/>
                </a:solidFill>
                <a:latin typeface="Arial Black" pitchFamily="34" charset="0"/>
                <a:cs typeface="Times New Roman" pitchFamily="18" charset="0"/>
              </a:rPr>
              <a:t>ІНДИКАТИВНУ </a:t>
            </a:r>
            <a:r>
              <a:rPr lang="ru-UA" sz="2400" b="1" dirty="0" err="1">
                <a:solidFill>
                  <a:srgbClr val="0070C0"/>
                </a:solidFill>
                <a:latin typeface="Arial Black" pitchFamily="34" charset="0"/>
                <a:cs typeface="Times New Roman" pitchFamily="18" charset="0"/>
              </a:rPr>
              <a:t>мінімальну</a:t>
            </a:r>
            <a:r>
              <a:rPr lang="ru-UA" sz="2400" b="1" dirty="0">
                <a:solidFill>
                  <a:srgbClr val="0070C0"/>
                </a:solidFill>
                <a:latin typeface="Arial Black" pitchFamily="34" charset="0"/>
                <a:cs typeface="Times New Roman" pitchFamily="18" charset="0"/>
              </a:rPr>
              <a:t> </a:t>
            </a:r>
            <a:r>
              <a:rPr lang="ru-UA" sz="2400" b="1" dirty="0" err="1">
                <a:solidFill>
                  <a:srgbClr val="0070C0"/>
                </a:solidFill>
                <a:latin typeface="Arial Black" pitchFamily="34" charset="0"/>
                <a:cs typeface="Times New Roman" pitchFamily="18" charset="0"/>
              </a:rPr>
              <a:t>ціну</a:t>
            </a:r>
            <a:r>
              <a:rPr lang="ru-UA" sz="2400" b="1" dirty="0">
                <a:solidFill>
                  <a:srgbClr val="0070C0"/>
                </a:solidFill>
                <a:latin typeface="Arial Black" pitchFamily="34" charset="0"/>
                <a:cs typeface="Times New Roman" pitchFamily="18" charset="0"/>
              </a:rPr>
              <a:t> контракту у </a:t>
            </a:r>
            <a:r>
              <a:rPr lang="uk-UA" sz="2400" b="1" dirty="0">
                <a:solidFill>
                  <a:srgbClr val="0070C0"/>
                </a:solidFill>
                <a:latin typeface="Arial Black" pitchFamily="34" charset="0"/>
                <a:cs typeface="Times New Roman" pitchFamily="18" charset="0"/>
              </a:rPr>
              <a:t>ЗВО </a:t>
            </a:r>
            <a:br>
              <a:rPr lang="ru-UA" dirty="0"/>
            </a:br>
            <a:br>
              <a:rPr lang="ru-UA" b="1" dirty="0"/>
            </a:br>
            <a:endParaRPr lang="ru-UA" dirty="0"/>
          </a:p>
        </p:txBody>
      </p:sp>
      <p:sp>
        <p:nvSpPr>
          <p:cNvPr id="3" name="Объект 2">
            <a:extLst>
              <a:ext uri="{FF2B5EF4-FFF2-40B4-BE49-F238E27FC236}">
                <a16:creationId xmlns:a16="http://schemas.microsoft.com/office/drawing/2014/main" id="{A7080C99-0AA1-44A6-A74D-12C1AE7EC500}"/>
              </a:ext>
            </a:extLst>
          </p:cNvPr>
          <p:cNvSpPr>
            <a:spLocks noGrp="1"/>
          </p:cNvSpPr>
          <p:nvPr>
            <p:ph idx="1"/>
          </p:nvPr>
        </p:nvSpPr>
        <p:spPr>
          <a:xfrm>
            <a:off x="272563" y="1099038"/>
            <a:ext cx="11427068" cy="5758961"/>
          </a:xfrm>
        </p:spPr>
        <p:txBody>
          <a:bodyPr>
            <a:normAutofit fontScale="55000" lnSpcReduction="20000"/>
          </a:bodyPr>
          <a:lstStyle/>
          <a:p>
            <a:pPr algn="just"/>
            <a:r>
              <a:rPr lang="ru-UA" sz="3500" dirty="0"/>
              <a:t>Держава буде </a:t>
            </a:r>
            <a:r>
              <a:rPr lang="ru-UA" sz="3500" dirty="0" err="1"/>
              <a:t>встановлювати</a:t>
            </a:r>
            <a:r>
              <a:rPr lang="ru-UA" sz="3500" dirty="0"/>
              <a:t> </a:t>
            </a:r>
            <a:r>
              <a:rPr lang="ru-UA" sz="3500" dirty="0" err="1"/>
              <a:t>мінімальну</a:t>
            </a:r>
            <a:r>
              <a:rPr lang="ru-UA" sz="3500" dirty="0"/>
              <a:t> </a:t>
            </a:r>
            <a:r>
              <a:rPr lang="ru-UA" sz="3500" dirty="0" err="1"/>
              <a:t>ціну</a:t>
            </a:r>
            <a:r>
              <a:rPr lang="ru-UA" sz="3500" dirty="0"/>
              <a:t> на </a:t>
            </a:r>
            <a:r>
              <a:rPr lang="ru-UA" sz="3500" dirty="0" err="1"/>
              <a:t>навчання</a:t>
            </a:r>
            <a:r>
              <a:rPr lang="ru-UA" sz="3500" dirty="0"/>
              <a:t> за контрактом у </a:t>
            </a:r>
            <a:r>
              <a:rPr lang="ru-UA" sz="3500" dirty="0" err="1"/>
              <a:t>вишах</a:t>
            </a:r>
            <a:r>
              <a:rPr lang="ru-UA" sz="3500" dirty="0"/>
              <a:t> на </a:t>
            </a:r>
            <a:r>
              <a:rPr lang="ru-UA" sz="3500" dirty="0" err="1"/>
              <a:t>певних</a:t>
            </a:r>
            <a:r>
              <a:rPr lang="ru-UA" sz="3500" dirty="0"/>
              <a:t> </a:t>
            </a:r>
            <a:r>
              <a:rPr lang="ru-UA" sz="3500" dirty="0" err="1"/>
              <a:t>спеціальностях</a:t>
            </a:r>
            <a:r>
              <a:rPr lang="ru-UA" sz="3500" dirty="0"/>
              <a:t>. Про </a:t>
            </a:r>
            <a:r>
              <a:rPr lang="ru-UA" sz="3500" dirty="0" err="1"/>
              <a:t>це</a:t>
            </a:r>
            <a:r>
              <a:rPr lang="ru-UA" sz="3500" dirty="0"/>
              <a:t> в </a:t>
            </a:r>
            <a:r>
              <a:rPr lang="ru-UA" sz="3500" dirty="0" err="1"/>
              <a:t>пояснюючи</a:t>
            </a:r>
            <a:r>
              <a:rPr lang="ru-UA" sz="3500" dirty="0"/>
              <a:t> принцип </a:t>
            </a:r>
            <a:r>
              <a:rPr lang="ru-UA" sz="3500" dirty="0" err="1"/>
              <a:t>запровадження</a:t>
            </a:r>
            <a:r>
              <a:rPr lang="ru-UA" sz="3500" dirty="0"/>
              <a:t> </a:t>
            </a:r>
            <a:r>
              <a:rPr lang="ru-UA" sz="3500" dirty="0" err="1"/>
              <a:t>індикативної</a:t>
            </a:r>
            <a:r>
              <a:rPr lang="ru-UA" sz="3500" dirty="0"/>
              <a:t> </a:t>
            </a:r>
            <a:r>
              <a:rPr lang="ru-UA" sz="3500" dirty="0" err="1"/>
              <a:t>собівартості</a:t>
            </a:r>
            <a:r>
              <a:rPr lang="ru-UA" sz="3500" dirty="0"/>
              <a:t> </a:t>
            </a:r>
            <a:r>
              <a:rPr lang="ru-UA" sz="3500" dirty="0" err="1"/>
              <a:t>навчання</a:t>
            </a:r>
            <a:r>
              <a:rPr lang="ru-UA" sz="3500" dirty="0"/>
              <a:t>, сказав заступник </a:t>
            </a:r>
            <a:r>
              <a:rPr lang="ru-UA" sz="3500" dirty="0" err="1"/>
              <a:t>міністра</a:t>
            </a:r>
            <a:r>
              <a:rPr lang="ru-UA" sz="3500" dirty="0"/>
              <a:t> </a:t>
            </a:r>
            <a:r>
              <a:rPr lang="ru-UA" sz="3500" dirty="0" err="1"/>
              <a:t>освіти</a:t>
            </a:r>
            <a:r>
              <a:rPr lang="ru-UA" sz="3500" dirty="0"/>
              <a:t> і науки </a:t>
            </a:r>
            <a:r>
              <a:rPr lang="ru-UA" sz="3500" dirty="0" err="1"/>
              <a:t>Єгор</a:t>
            </a:r>
            <a:r>
              <a:rPr lang="ru-UA" sz="3500" dirty="0"/>
              <a:t> </a:t>
            </a:r>
            <a:r>
              <a:rPr lang="ru-UA" sz="3500" dirty="0" err="1"/>
              <a:t>Стадний</a:t>
            </a:r>
            <a:r>
              <a:rPr lang="ru-UA" sz="3500" dirty="0"/>
              <a:t>.</a:t>
            </a:r>
            <a:r>
              <a:rPr lang="ru-RU" sz="3500" dirty="0"/>
              <a:t> </a:t>
            </a:r>
            <a:r>
              <a:rPr lang="ru-UA" sz="3500" dirty="0"/>
              <a:t>За </a:t>
            </a:r>
            <a:r>
              <a:rPr lang="ru-UA" sz="3500" dirty="0" err="1"/>
              <a:t>його</a:t>
            </a:r>
            <a:r>
              <a:rPr lang="ru-UA" sz="3500" dirty="0"/>
              <a:t> словами </a:t>
            </a:r>
            <a:r>
              <a:rPr lang="ru-UA" sz="3500" dirty="0" err="1"/>
              <a:t>нововведення</a:t>
            </a:r>
            <a:r>
              <a:rPr lang="ru-UA" sz="3500" dirty="0"/>
              <a:t> </a:t>
            </a:r>
            <a:r>
              <a:rPr lang="ru-UA" sz="3500" dirty="0" err="1"/>
              <a:t>почне</a:t>
            </a:r>
            <a:r>
              <a:rPr lang="ru-UA" sz="3500" dirty="0"/>
              <a:t> </a:t>
            </a:r>
            <a:r>
              <a:rPr lang="ru-UA" sz="3500" dirty="0" err="1"/>
              <a:t>діяти</a:t>
            </a:r>
            <a:r>
              <a:rPr lang="ru-UA" sz="3500" dirty="0"/>
              <a:t> </a:t>
            </a:r>
            <a:r>
              <a:rPr lang="ru-UA" sz="3500" dirty="0" err="1"/>
              <a:t>вже</a:t>
            </a:r>
            <a:r>
              <a:rPr lang="ru-UA" sz="3500" dirty="0"/>
              <a:t> з </a:t>
            </a:r>
            <a:r>
              <a:rPr lang="ru-UA" sz="3500" dirty="0" err="1"/>
              <a:t>літа</a:t>
            </a:r>
            <a:r>
              <a:rPr lang="ru-UA" sz="3500" dirty="0"/>
              <a:t> 2020 року.</a:t>
            </a:r>
          </a:p>
          <a:p>
            <a:pPr algn="just"/>
            <a:r>
              <a:rPr lang="ru-UA" sz="3500" dirty="0"/>
              <a:t>«Є </a:t>
            </a:r>
            <a:r>
              <a:rPr lang="ru-UA" sz="3500" dirty="0" err="1"/>
              <a:t>багато</a:t>
            </a:r>
            <a:r>
              <a:rPr lang="ru-UA" sz="3500" dirty="0"/>
              <a:t> </a:t>
            </a:r>
            <a:r>
              <a:rPr lang="ru-UA" sz="3500" dirty="0" err="1"/>
              <a:t>ефектів</a:t>
            </a:r>
            <a:r>
              <a:rPr lang="ru-UA" sz="3500" dirty="0"/>
              <a:t> </a:t>
            </a:r>
            <a:r>
              <a:rPr lang="ru-UA" sz="3500" dirty="0" err="1"/>
              <a:t>цього</a:t>
            </a:r>
            <a:r>
              <a:rPr lang="ru-UA" sz="3500" dirty="0"/>
              <a:t> </a:t>
            </a:r>
            <a:r>
              <a:rPr lang="ru-UA" sz="3500" dirty="0" err="1"/>
              <a:t>нововведення</a:t>
            </a:r>
            <a:r>
              <a:rPr lang="ru-UA" sz="3500" dirty="0"/>
              <a:t>. Ми </a:t>
            </a:r>
            <a:r>
              <a:rPr lang="ru-UA" sz="3500" dirty="0" err="1"/>
              <a:t>зупиняємо</a:t>
            </a:r>
            <a:r>
              <a:rPr lang="ru-UA" sz="3500" dirty="0"/>
              <a:t> </a:t>
            </a:r>
            <a:r>
              <a:rPr lang="ru-UA" sz="3500" dirty="0" err="1"/>
              <a:t>пагубний</a:t>
            </a:r>
            <a:r>
              <a:rPr lang="ru-UA" sz="3500" dirty="0"/>
              <a:t> </a:t>
            </a:r>
            <a:r>
              <a:rPr lang="ru-UA" sz="3500" dirty="0" err="1"/>
              <a:t>демпінг</a:t>
            </a:r>
            <a:r>
              <a:rPr lang="ru-UA" sz="3500" dirty="0"/>
              <a:t>, коли </a:t>
            </a:r>
            <a:r>
              <a:rPr lang="ru-UA" sz="3500" dirty="0" err="1"/>
              <a:t>університети</a:t>
            </a:r>
            <a:r>
              <a:rPr lang="ru-UA" sz="3500" dirty="0"/>
              <a:t> на </a:t>
            </a:r>
            <a:r>
              <a:rPr lang="ru-UA" sz="3500" dirty="0" err="1"/>
              <a:t>кожній</a:t>
            </a:r>
            <a:r>
              <a:rPr lang="ru-UA" sz="3500" dirty="0"/>
              <a:t> </a:t>
            </a:r>
            <a:r>
              <a:rPr lang="ru-UA" sz="3500" dirty="0" err="1"/>
              <a:t>вступній</a:t>
            </a:r>
            <a:r>
              <a:rPr lang="ru-UA" sz="3500" dirty="0"/>
              <a:t> </a:t>
            </a:r>
            <a:r>
              <a:rPr lang="ru-UA" sz="3500" dirty="0" err="1"/>
              <a:t>кампанії</a:t>
            </a:r>
            <a:r>
              <a:rPr lang="ru-UA" sz="3500" dirty="0"/>
              <a:t> </a:t>
            </a:r>
            <a:r>
              <a:rPr lang="ru-UA" sz="3500" dirty="0" err="1"/>
              <a:t>намагаються</a:t>
            </a:r>
            <a:r>
              <a:rPr lang="ru-UA" sz="3500" dirty="0"/>
              <a:t> </a:t>
            </a:r>
            <a:r>
              <a:rPr lang="ru-UA" sz="3500" dirty="0" err="1"/>
              <a:t>підгледіти</a:t>
            </a:r>
            <a:r>
              <a:rPr lang="ru-UA" sz="3500" dirty="0"/>
              <a:t> у конкурента і </a:t>
            </a:r>
            <a:r>
              <a:rPr lang="ru-UA" sz="3500" dirty="0" err="1"/>
              <a:t>спустити</a:t>
            </a:r>
            <a:r>
              <a:rPr lang="ru-UA" sz="3500" dirty="0"/>
              <a:t> </a:t>
            </a:r>
            <a:r>
              <a:rPr lang="ru-UA" sz="3500" dirty="0" err="1"/>
              <a:t>ціну</a:t>
            </a:r>
            <a:r>
              <a:rPr lang="ru-UA" sz="3500" dirty="0"/>
              <a:t> </a:t>
            </a:r>
            <a:r>
              <a:rPr lang="ru-UA" sz="3500" dirty="0" err="1"/>
              <a:t>нижче</a:t>
            </a:r>
            <a:r>
              <a:rPr lang="ru-UA" sz="3500" dirty="0"/>
              <a:t>. Вони давно </a:t>
            </a:r>
            <a:r>
              <a:rPr lang="ru-UA" sz="3500" dirty="0" err="1"/>
              <a:t>ставлять</a:t>
            </a:r>
            <a:r>
              <a:rPr lang="ru-UA" sz="3500" dirty="0"/>
              <a:t> </a:t>
            </a:r>
            <a:r>
              <a:rPr lang="ru-UA" sz="3500" dirty="0" err="1"/>
              <a:t>ціну</a:t>
            </a:r>
            <a:r>
              <a:rPr lang="ru-UA" sz="3500" dirty="0"/>
              <a:t>, яка є </a:t>
            </a:r>
            <a:r>
              <a:rPr lang="ru-UA" sz="3500" dirty="0" err="1"/>
              <a:t>значно</a:t>
            </a:r>
            <a:r>
              <a:rPr lang="ru-UA" sz="3500" dirty="0"/>
              <a:t> </a:t>
            </a:r>
            <a:r>
              <a:rPr lang="ru-UA" sz="3500" dirty="0" err="1"/>
              <a:t>меншою</a:t>
            </a:r>
            <a:r>
              <a:rPr lang="ru-UA" sz="3500" dirty="0"/>
              <a:t> </a:t>
            </a:r>
            <a:r>
              <a:rPr lang="ru-UA" sz="3500" dirty="0" err="1"/>
              <a:t>собівартості</a:t>
            </a:r>
            <a:r>
              <a:rPr lang="ru-UA" sz="3500" dirty="0"/>
              <a:t> </a:t>
            </a:r>
            <a:r>
              <a:rPr lang="ru-UA" sz="3500" dirty="0" err="1"/>
              <a:t>підготовки</a:t>
            </a:r>
            <a:r>
              <a:rPr lang="ru-UA" sz="3500" dirty="0"/>
              <a:t>. </a:t>
            </a:r>
            <a:r>
              <a:rPr lang="ru-UA" sz="3500" dirty="0" err="1"/>
              <a:t>Якщо</a:t>
            </a:r>
            <a:r>
              <a:rPr lang="ru-UA" sz="3500" dirty="0"/>
              <a:t> </a:t>
            </a:r>
            <a:r>
              <a:rPr lang="ru-UA" sz="3500" dirty="0" err="1"/>
              <a:t>спитати</a:t>
            </a:r>
            <a:r>
              <a:rPr lang="ru-UA" sz="3500" dirty="0"/>
              <a:t> будь-</a:t>
            </a:r>
            <a:r>
              <a:rPr lang="ru-UA" sz="3500" dirty="0" err="1"/>
              <a:t>який</a:t>
            </a:r>
            <a:r>
              <a:rPr lang="ru-UA" sz="3500" dirty="0"/>
              <a:t> </a:t>
            </a:r>
            <a:r>
              <a:rPr lang="ru-UA" sz="3500" dirty="0" err="1"/>
              <a:t>бізнес</a:t>
            </a:r>
            <a:r>
              <a:rPr lang="ru-UA" sz="3500" dirty="0"/>
              <a:t>, </a:t>
            </a:r>
            <a:r>
              <a:rPr lang="ru-UA" sz="3500" dirty="0" err="1"/>
              <a:t>чи</a:t>
            </a:r>
            <a:r>
              <a:rPr lang="ru-UA" sz="3500" dirty="0"/>
              <a:t> </a:t>
            </a:r>
            <a:r>
              <a:rPr lang="ru-UA" sz="3500" dirty="0" err="1"/>
              <a:t>він</a:t>
            </a:r>
            <a:r>
              <a:rPr lang="ru-UA" sz="3500" dirty="0"/>
              <a:t> </a:t>
            </a:r>
            <a:r>
              <a:rPr lang="ru-UA" sz="3500" dirty="0" err="1"/>
              <a:t>може</a:t>
            </a:r>
            <a:r>
              <a:rPr lang="ru-UA" sz="3500" dirty="0"/>
              <a:t> </a:t>
            </a:r>
            <a:r>
              <a:rPr lang="ru-UA" sz="3500" dirty="0" err="1"/>
              <a:t>продавати</a:t>
            </a:r>
            <a:r>
              <a:rPr lang="ru-UA" sz="3500" dirty="0"/>
              <a:t> </a:t>
            </a:r>
            <a:r>
              <a:rPr lang="ru-UA" sz="3500" dirty="0" err="1"/>
              <a:t>продукцію</a:t>
            </a:r>
            <a:r>
              <a:rPr lang="ru-UA" sz="3500" dirty="0"/>
              <a:t> </a:t>
            </a:r>
            <a:r>
              <a:rPr lang="ru-UA" sz="3500" dirty="0" err="1"/>
              <a:t>нижче</a:t>
            </a:r>
            <a:r>
              <a:rPr lang="ru-UA" sz="3500" dirty="0"/>
              <a:t> </a:t>
            </a:r>
            <a:r>
              <a:rPr lang="ru-UA" sz="3500" dirty="0" err="1"/>
              <a:t>собівартості</a:t>
            </a:r>
            <a:r>
              <a:rPr lang="ru-UA" sz="3500" dirty="0"/>
              <a:t>, вам одноголосно </a:t>
            </a:r>
            <a:r>
              <a:rPr lang="ru-UA" sz="3500" dirty="0" err="1"/>
              <a:t>скажуть</a:t>
            </a:r>
            <a:r>
              <a:rPr lang="ru-UA" sz="3500" dirty="0"/>
              <a:t>, </a:t>
            </a:r>
            <a:r>
              <a:rPr lang="ru-UA" sz="3500" dirty="0" err="1"/>
              <a:t>що</a:t>
            </a:r>
            <a:r>
              <a:rPr lang="ru-UA" sz="3500" dirty="0"/>
              <a:t> </a:t>
            </a:r>
            <a:r>
              <a:rPr lang="ru-UA" sz="3500" dirty="0" err="1"/>
              <a:t>це</a:t>
            </a:r>
            <a:r>
              <a:rPr lang="ru-UA" sz="3500" dirty="0"/>
              <a:t> смерть </a:t>
            </a:r>
            <a:r>
              <a:rPr lang="ru-UA" sz="3500" dirty="0" err="1"/>
              <a:t>бізнесу</a:t>
            </a:r>
            <a:r>
              <a:rPr lang="ru-UA" sz="3500" dirty="0"/>
              <a:t>. </a:t>
            </a:r>
            <a:r>
              <a:rPr lang="ru-UA" sz="3500" dirty="0" err="1"/>
              <a:t>Університети</a:t>
            </a:r>
            <a:r>
              <a:rPr lang="ru-UA" sz="3500" dirty="0"/>
              <a:t> </a:t>
            </a:r>
            <a:r>
              <a:rPr lang="ru-UA" sz="3500" dirty="0" err="1"/>
              <a:t>це</a:t>
            </a:r>
            <a:r>
              <a:rPr lang="ru-UA" sz="3500" dirty="0"/>
              <a:t> </a:t>
            </a:r>
            <a:r>
              <a:rPr lang="ru-UA" sz="3500" dirty="0" err="1"/>
              <a:t>розуміють</a:t>
            </a:r>
            <a:r>
              <a:rPr lang="ru-UA" sz="3500" dirty="0"/>
              <a:t>, але </a:t>
            </a:r>
            <a:r>
              <a:rPr lang="ru-UA" sz="3500" dirty="0" err="1"/>
              <a:t>мають</a:t>
            </a:r>
            <a:r>
              <a:rPr lang="ru-UA" sz="3500" dirty="0"/>
              <a:t> подушку у </a:t>
            </a:r>
            <a:r>
              <a:rPr lang="ru-UA" sz="3500" dirty="0" err="1"/>
              <a:t>вигляді</a:t>
            </a:r>
            <a:r>
              <a:rPr lang="ru-UA" sz="3500" dirty="0"/>
              <a:t> </a:t>
            </a:r>
            <a:r>
              <a:rPr lang="ru-UA" sz="3500" dirty="0" err="1"/>
              <a:t>держфінансування</a:t>
            </a:r>
            <a:r>
              <a:rPr lang="ru-UA" sz="3500" dirty="0"/>
              <a:t>», - </a:t>
            </a:r>
            <a:r>
              <a:rPr lang="ru-UA" sz="3500" dirty="0" err="1"/>
              <a:t>зазначає</a:t>
            </a:r>
            <a:r>
              <a:rPr lang="ru-UA" sz="3500" dirty="0"/>
              <a:t> заступник </a:t>
            </a:r>
            <a:r>
              <a:rPr lang="ru-UA" sz="3500" dirty="0" err="1"/>
              <a:t>міністра</a:t>
            </a:r>
            <a:r>
              <a:rPr lang="ru-UA" sz="3500" dirty="0"/>
              <a:t>.</a:t>
            </a:r>
          </a:p>
          <a:p>
            <a:pPr algn="just"/>
            <a:r>
              <a:rPr lang="ru-UA" sz="3500" dirty="0" err="1"/>
              <a:t>Він</a:t>
            </a:r>
            <a:r>
              <a:rPr lang="ru-UA" sz="3500" dirty="0"/>
              <a:t> </a:t>
            </a:r>
            <a:r>
              <a:rPr lang="ru-UA" sz="3500" dirty="0" err="1"/>
              <a:t>наголосив</a:t>
            </a:r>
            <a:r>
              <a:rPr lang="ru-UA" sz="3500" dirty="0"/>
              <a:t>, </a:t>
            </a:r>
            <a:r>
              <a:rPr lang="ru-UA" sz="3500" dirty="0" err="1"/>
              <a:t>що</a:t>
            </a:r>
            <a:r>
              <a:rPr lang="ru-UA" sz="3500" dirty="0"/>
              <a:t> </a:t>
            </a:r>
            <a:r>
              <a:rPr lang="ru-UA" sz="3500" dirty="0" err="1"/>
              <a:t>саме</a:t>
            </a:r>
            <a:r>
              <a:rPr lang="ru-UA" sz="3500" dirty="0"/>
              <a:t> тому </a:t>
            </a:r>
            <a:r>
              <a:rPr lang="ru-UA" sz="3500" dirty="0" err="1"/>
              <a:t>існує</a:t>
            </a:r>
            <a:r>
              <a:rPr lang="ru-UA" sz="3500" dirty="0"/>
              <a:t> </a:t>
            </a:r>
            <a:r>
              <a:rPr lang="ru-UA" sz="3500" dirty="0" err="1"/>
              <a:t>явище</a:t>
            </a:r>
            <a:r>
              <a:rPr lang="ru-UA" sz="3500" dirty="0"/>
              <a:t> </a:t>
            </a:r>
            <a:r>
              <a:rPr lang="ru-UA" sz="3500" dirty="0" err="1"/>
              <a:t>дотації</a:t>
            </a:r>
            <a:r>
              <a:rPr lang="ru-UA" sz="3500" dirty="0"/>
              <a:t> </a:t>
            </a:r>
            <a:r>
              <a:rPr lang="ru-UA" sz="3500" dirty="0" err="1"/>
              <a:t>навчання</a:t>
            </a:r>
            <a:r>
              <a:rPr lang="ru-UA" sz="3500" dirty="0"/>
              <a:t> </a:t>
            </a:r>
            <a:r>
              <a:rPr lang="ru-UA" sz="3500" dirty="0" err="1"/>
              <a:t>контрактників</a:t>
            </a:r>
            <a:r>
              <a:rPr lang="ru-UA" sz="3500" dirty="0"/>
              <a:t> за </a:t>
            </a:r>
            <a:r>
              <a:rPr lang="ru-UA" sz="3500" dirty="0" err="1"/>
              <a:t>рахунок</a:t>
            </a:r>
            <a:r>
              <a:rPr lang="ru-UA" sz="3500" dirty="0"/>
              <a:t> </a:t>
            </a:r>
            <a:r>
              <a:rPr lang="ru-UA" sz="3500" dirty="0" err="1"/>
              <a:t>бюджетних</a:t>
            </a:r>
            <a:r>
              <a:rPr lang="ru-UA" sz="3500" dirty="0"/>
              <a:t> грошей.</a:t>
            </a:r>
          </a:p>
          <a:p>
            <a:pPr algn="just"/>
            <a:r>
              <a:rPr lang="ru-UA" sz="3500" dirty="0"/>
              <a:t>«Через </a:t>
            </a:r>
            <a:r>
              <a:rPr lang="ru-UA" sz="3500" dirty="0" err="1"/>
              <a:t>демпінг</a:t>
            </a:r>
            <a:r>
              <a:rPr lang="ru-UA" sz="3500" dirty="0"/>
              <a:t> на </a:t>
            </a:r>
            <a:r>
              <a:rPr lang="ru-UA" sz="3500" dirty="0" err="1"/>
              <a:t>ціни</a:t>
            </a:r>
            <a:r>
              <a:rPr lang="ru-UA" sz="3500" dirty="0"/>
              <a:t> на контракт людей </a:t>
            </a:r>
            <a:r>
              <a:rPr lang="ru-UA" sz="3500" dirty="0" err="1"/>
              <a:t>привчили</a:t>
            </a:r>
            <a:r>
              <a:rPr lang="ru-UA" sz="3500" dirty="0"/>
              <a:t> до такого </a:t>
            </a:r>
            <a:r>
              <a:rPr lang="ru-UA" sz="3500" dirty="0" err="1"/>
              <a:t>сприйняття</a:t>
            </a:r>
            <a:r>
              <a:rPr lang="ru-UA" sz="3500" dirty="0"/>
              <a:t> </a:t>
            </a:r>
            <a:r>
              <a:rPr lang="ru-UA" sz="3500" dirty="0" err="1"/>
              <a:t>вищої</a:t>
            </a:r>
            <a:r>
              <a:rPr lang="ru-UA" sz="3500" dirty="0"/>
              <a:t> </a:t>
            </a:r>
            <a:r>
              <a:rPr lang="ru-UA" sz="3500" dirty="0" err="1"/>
              <a:t>освіти</a:t>
            </a:r>
            <a:r>
              <a:rPr lang="ru-UA" sz="3500" dirty="0"/>
              <a:t> як </a:t>
            </a:r>
            <a:r>
              <a:rPr lang="ru-UA" sz="3500" dirty="0" err="1"/>
              <a:t>чогось</a:t>
            </a:r>
            <a:r>
              <a:rPr lang="ru-UA" sz="3500" dirty="0"/>
              <a:t> недорогого. Ми </a:t>
            </a:r>
            <a:r>
              <a:rPr lang="ru-UA" sz="3500" dirty="0" err="1"/>
              <a:t>радше</a:t>
            </a:r>
            <a:r>
              <a:rPr lang="ru-UA" sz="3500" dirty="0"/>
              <a:t> </a:t>
            </a:r>
            <a:r>
              <a:rPr lang="ru-UA" sz="3500" dirty="0" err="1"/>
              <a:t>купимо</a:t>
            </a:r>
            <a:r>
              <a:rPr lang="ru-UA" sz="3500" dirty="0"/>
              <a:t> </a:t>
            </a:r>
            <a:r>
              <a:rPr lang="ru-UA" sz="3500" dirty="0" err="1"/>
              <a:t>євробляху</a:t>
            </a:r>
            <a:r>
              <a:rPr lang="ru-UA" sz="3500" dirty="0"/>
              <a:t> за 100 </a:t>
            </a:r>
            <a:r>
              <a:rPr lang="ru-UA" sz="3500" dirty="0" err="1"/>
              <a:t>тисяч</a:t>
            </a:r>
            <a:r>
              <a:rPr lang="ru-UA" sz="3500" dirty="0"/>
              <a:t> </a:t>
            </a:r>
            <a:r>
              <a:rPr lang="ru-UA" sz="3500" dirty="0" err="1"/>
              <a:t>гривень</a:t>
            </a:r>
            <a:r>
              <a:rPr lang="ru-UA" sz="3500" dirty="0"/>
              <a:t>, </a:t>
            </a:r>
            <a:r>
              <a:rPr lang="ru-UA" sz="3500" dirty="0" err="1"/>
              <a:t>ніж</a:t>
            </a:r>
            <a:r>
              <a:rPr lang="ru-UA" sz="3500" dirty="0"/>
              <a:t> </a:t>
            </a:r>
            <a:r>
              <a:rPr lang="ru-UA" sz="3500" dirty="0" err="1"/>
              <a:t>оплатимо</a:t>
            </a:r>
            <a:r>
              <a:rPr lang="ru-UA" sz="3500" dirty="0"/>
              <a:t> 4 роки </a:t>
            </a:r>
            <a:r>
              <a:rPr lang="ru-UA" sz="3500" dirty="0" err="1"/>
              <a:t>навчання</a:t>
            </a:r>
            <a:r>
              <a:rPr lang="ru-UA" sz="3500" dirty="0"/>
              <a:t> на </a:t>
            </a:r>
            <a:r>
              <a:rPr lang="ru-UA" sz="3500" dirty="0" err="1"/>
              <a:t>бакалавраті</a:t>
            </a:r>
            <a:r>
              <a:rPr lang="ru-UA" sz="3500" dirty="0"/>
              <a:t> за </a:t>
            </a:r>
            <a:r>
              <a:rPr lang="ru-UA" sz="3500" dirty="0" err="1"/>
              <a:t>ці</a:t>
            </a:r>
            <a:r>
              <a:rPr lang="ru-UA" sz="3500" dirty="0"/>
              <a:t> </a:t>
            </a:r>
            <a:r>
              <a:rPr lang="ru-UA" sz="3500" dirty="0" err="1"/>
              <a:t>самі</a:t>
            </a:r>
            <a:r>
              <a:rPr lang="ru-UA" sz="3500" dirty="0"/>
              <a:t> </a:t>
            </a:r>
            <a:r>
              <a:rPr lang="ru-UA" sz="3500" dirty="0" err="1"/>
              <a:t>гроші</a:t>
            </a:r>
            <a:r>
              <a:rPr lang="ru-UA" sz="3500" dirty="0"/>
              <a:t>. Треба </a:t>
            </a:r>
            <a:r>
              <a:rPr lang="ru-UA" sz="3500" dirty="0" err="1"/>
              <a:t>закінчувати</a:t>
            </a:r>
            <a:r>
              <a:rPr lang="ru-UA" sz="3500" dirty="0"/>
              <a:t> з таким </a:t>
            </a:r>
            <a:r>
              <a:rPr lang="ru-UA" sz="3500" dirty="0" err="1"/>
              <a:t>підходом</a:t>
            </a:r>
            <a:r>
              <a:rPr lang="ru-UA" sz="3500" dirty="0"/>
              <a:t>, тому </a:t>
            </a:r>
            <a:r>
              <a:rPr lang="ru-UA" sz="3500" dirty="0" err="1"/>
              <a:t>що</a:t>
            </a:r>
            <a:r>
              <a:rPr lang="ru-UA" sz="3500" dirty="0"/>
              <a:t> </a:t>
            </a:r>
            <a:r>
              <a:rPr lang="ru-UA" sz="3500" dirty="0" err="1"/>
              <a:t>це</a:t>
            </a:r>
            <a:r>
              <a:rPr lang="ru-UA" sz="3500" dirty="0"/>
              <a:t> </a:t>
            </a:r>
            <a:r>
              <a:rPr lang="ru-UA" sz="3500" dirty="0" err="1"/>
              <a:t>питання</a:t>
            </a:r>
            <a:r>
              <a:rPr lang="ru-UA" sz="3500" dirty="0"/>
              <a:t> </a:t>
            </a:r>
            <a:r>
              <a:rPr lang="ru-UA" sz="3500" dirty="0" err="1"/>
              <a:t>якості</a:t>
            </a:r>
            <a:r>
              <a:rPr lang="ru-UA" sz="3500" dirty="0"/>
              <a:t> </a:t>
            </a:r>
            <a:r>
              <a:rPr lang="ru-UA" sz="3500" dirty="0" err="1"/>
              <a:t>навчання</a:t>
            </a:r>
            <a:r>
              <a:rPr lang="ru-UA" sz="3500" dirty="0"/>
              <a:t>, зарплат </a:t>
            </a:r>
            <a:r>
              <a:rPr lang="ru-UA" sz="3500" dirty="0" err="1"/>
              <a:t>викладачів</a:t>
            </a:r>
            <a:r>
              <a:rPr lang="ru-UA" sz="3500" dirty="0"/>
              <a:t> і </a:t>
            </a:r>
            <a:r>
              <a:rPr lang="ru-UA" sz="3500" dirty="0" err="1"/>
              <a:t>забезпеченості</a:t>
            </a:r>
            <a:r>
              <a:rPr lang="ru-UA" sz="3500" dirty="0"/>
              <a:t> </a:t>
            </a:r>
            <a:r>
              <a:rPr lang="ru-UA" sz="3500" dirty="0" err="1"/>
              <a:t>університетів</a:t>
            </a:r>
            <a:r>
              <a:rPr lang="ru-UA" sz="3500" dirty="0"/>
              <a:t>. </a:t>
            </a:r>
            <a:r>
              <a:rPr lang="ru-UA" sz="3500" dirty="0" err="1"/>
              <a:t>Запровадження</a:t>
            </a:r>
            <a:r>
              <a:rPr lang="ru-UA" sz="3500" dirty="0"/>
              <a:t> </a:t>
            </a:r>
            <a:r>
              <a:rPr lang="ru-UA" sz="3500" dirty="0" err="1"/>
              <a:t>індикативної</a:t>
            </a:r>
            <a:r>
              <a:rPr lang="ru-UA" sz="3500" dirty="0"/>
              <a:t> </a:t>
            </a:r>
            <a:r>
              <a:rPr lang="ru-UA" sz="3500" dirty="0" err="1"/>
              <a:t>собівартості</a:t>
            </a:r>
            <a:r>
              <a:rPr lang="ru-UA" sz="3500" dirty="0"/>
              <a:t> дозволить </a:t>
            </a:r>
            <a:r>
              <a:rPr lang="ru-UA" sz="3500" dirty="0" err="1"/>
              <a:t>це</a:t>
            </a:r>
            <a:r>
              <a:rPr lang="ru-UA" sz="3500" dirty="0"/>
              <a:t> </a:t>
            </a:r>
            <a:r>
              <a:rPr lang="ru-UA" sz="3500" dirty="0" err="1"/>
              <a:t>зробити</a:t>
            </a:r>
            <a:r>
              <a:rPr lang="ru-UA" sz="3500" dirty="0"/>
              <a:t>», - </a:t>
            </a:r>
            <a:r>
              <a:rPr lang="ru-UA" sz="3500" dirty="0" err="1"/>
              <a:t>каже</a:t>
            </a:r>
            <a:r>
              <a:rPr lang="ru-UA" sz="3500" dirty="0"/>
              <a:t> </a:t>
            </a:r>
            <a:r>
              <a:rPr lang="ru-UA" sz="3500" dirty="0" err="1"/>
              <a:t>Єгор</a:t>
            </a:r>
            <a:r>
              <a:rPr lang="ru-UA" sz="3500" dirty="0"/>
              <a:t> </a:t>
            </a:r>
            <a:r>
              <a:rPr lang="ru-UA" sz="3500" dirty="0" err="1"/>
              <a:t>Стадний</a:t>
            </a:r>
            <a:r>
              <a:rPr lang="ru-UA" sz="3500" dirty="0"/>
              <a:t>.</a:t>
            </a:r>
          </a:p>
          <a:p>
            <a:pPr algn="just"/>
            <a:r>
              <a:rPr lang="ru-UA" sz="3500" dirty="0" err="1"/>
              <a:t>Також</a:t>
            </a:r>
            <a:r>
              <a:rPr lang="ru-UA" sz="3500" dirty="0"/>
              <a:t> </a:t>
            </a:r>
            <a:r>
              <a:rPr lang="ru-UA" sz="3500" dirty="0" err="1"/>
              <a:t>він</a:t>
            </a:r>
            <a:r>
              <a:rPr lang="ru-UA" sz="3500" dirty="0"/>
              <a:t> припустив, </a:t>
            </a:r>
            <a:r>
              <a:rPr lang="ru-UA" sz="3500" dirty="0" err="1"/>
              <a:t>що</a:t>
            </a:r>
            <a:r>
              <a:rPr lang="ru-UA" sz="3500" dirty="0"/>
              <a:t> </a:t>
            </a:r>
            <a:r>
              <a:rPr lang="ru-UA" sz="3500" dirty="0" err="1"/>
              <a:t>демпінг</a:t>
            </a:r>
            <a:r>
              <a:rPr lang="ru-UA" sz="3500" dirty="0"/>
              <a:t> </a:t>
            </a:r>
            <a:r>
              <a:rPr lang="ru-UA" sz="3500" dirty="0" err="1"/>
              <a:t>університетів</a:t>
            </a:r>
            <a:r>
              <a:rPr lang="ru-UA" sz="3500" dirty="0"/>
              <a:t> на </a:t>
            </a:r>
            <a:r>
              <a:rPr lang="ru-UA" sz="3500" dirty="0" err="1"/>
              <a:t>вартості</a:t>
            </a:r>
            <a:r>
              <a:rPr lang="ru-UA" sz="3500" dirty="0"/>
              <a:t> </a:t>
            </a:r>
            <a:r>
              <a:rPr lang="ru-UA" sz="3500" dirty="0" err="1"/>
              <a:t>навчання</a:t>
            </a:r>
            <a:r>
              <a:rPr lang="ru-UA" sz="3500" dirty="0"/>
              <a:t> </a:t>
            </a:r>
            <a:r>
              <a:rPr lang="ru-UA" sz="3500" dirty="0" err="1"/>
              <a:t>може</a:t>
            </a:r>
            <a:r>
              <a:rPr lang="ru-UA" sz="3500" dirty="0"/>
              <a:t> </a:t>
            </a:r>
            <a:r>
              <a:rPr lang="ru-UA" sz="3500" dirty="0" err="1"/>
              <a:t>мати</a:t>
            </a:r>
            <a:r>
              <a:rPr lang="ru-UA" sz="3500" dirty="0"/>
              <a:t> й </a:t>
            </a:r>
            <a:r>
              <a:rPr lang="ru-UA" sz="3500" dirty="0" err="1"/>
              <a:t>корупційну</a:t>
            </a:r>
            <a:r>
              <a:rPr lang="ru-UA" sz="3500" dirty="0"/>
              <a:t> </a:t>
            </a:r>
            <a:r>
              <a:rPr lang="ru-UA" sz="3500" dirty="0" err="1"/>
              <a:t>складову</a:t>
            </a:r>
            <a:r>
              <a:rPr lang="ru-UA" sz="3500" dirty="0"/>
              <a:t>.</a:t>
            </a:r>
          </a:p>
          <a:p>
            <a:pPr algn="just"/>
            <a:r>
              <a:rPr lang="ru-UA" sz="3500" dirty="0"/>
              <a:t>«</a:t>
            </a:r>
            <a:r>
              <a:rPr lang="ru-UA" sz="3500" dirty="0" err="1"/>
              <a:t>Університети</a:t>
            </a:r>
            <a:r>
              <a:rPr lang="ru-UA" sz="3500" dirty="0"/>
              <a:t>, </a:t>
            </a:r>
            <a:r>
              <a:rPr lang="ru-UA" sz="3500" dirty="0" err="1"/>
              <a:t>які</a:t>
            </a:r>
            <a:r>
              <a:rPr lang="ru-UA" sz="3500" dirty="0"/>
              <a:t> зараз </a:t>
            </a:r>
            <a:r>
              <a:rPr lang="ru-UA" sz="3500" dirty="0" err="1"/>
              <a:t>ставлять</a:t>
            </a:r>
            <a:r>
              <a:rPr lang="ru-UA" sz="3500" dirty="0"/>
              <a:t> </a:t>
            </a:r>
            <a:r>
              <a:rPr lang="ru-UA" sz="3500" dirty="0" err="1"/>
              <a:t>ціну</a:t>
            </a:r>
            <a:r>
              <a:rPr lang="ru-UA" sz="3500" dirty="0"/>
              <a:t> на контракт 12-13 </a:t>
            </a:r>
            <a:r>
              <a:rPr lang="ru-UA" sz="3500" dirty="0" err="1"/>
              <a:t>тисяч</a:t>
            </a:r>
            <a:r>
              <a:rPr lang="ru-UA" sz="3500" dirty="0"/>
              <a:t> на </a:t>
            </a:r>
            <a:r>
              <a:rPr lang="ru-UA" sz="3500" dirty="0" err="1"/>
              <a:t>популярні</a:t>
            </a:r>
            <a:r>
              <a:rPr lang="ru-UA" sz="3500" dirty="0"/>
              <a:t> </a:t>
            </a:r>
            <a:r>
              <a:rPr lang="ru-UA" sz="3500" dirty="0" err="1"/>
              <a:t>спеціальності</a:t>
            </a:r>
            <a:r>
              <a:rPr lang="ru-UA" sz="3500" dirty="0"/>
              <a:t> – я ж </a:t>
            </a:r>
            <a:r>
              <a:rPr lang="ru-UA" sz="3500" dirty="0" err="1"/>
              <a:t>розумію</a:t>
            </a:r>
            <a:r>
              <a:rPr lang="ru-UA" sz="3500" dirty="0"/>
              <a:t>, </a:t>
            </a:r>
            <a:r>
              <a:rPr lang="ru-UA" sz="3500" dirty="0" err="1"/>
              <a:t>що</a:t>
            </a:r>
            <a:r>
              <a:rPr lang="ru-UA" sz="3500" dirty="0"/>
              <a:t> </a:t>
            </a:r>
            <a:r>
              <a:rPr lang="ru-UA" sz="3500" dirty="0" err="1"/>
              <a:t>деякі</a:t>
            </a:r>
            <a:r>
              <a:rPr lang="ru-UA" sz="3500" dirty="0"/>
              <a:t> з них не </a:t>
            </a:r>
            <a:r>
              <a:rPr lang="ru-UA" sz="3500" dirty="0" err="1"/>
              <a:t>чисті</a:t>
            </a:r>
            <a:r>
              <a:rPr lang="ru-UA" sz="3500" dirty="0"/>
              <a:t> на руку і «</a:t>
            </a:r>
            <a:r>
              <a:rPr lang="ru-UA" sz="3500" dirty="0" err="1"/>
              <a:t>добирають</a:t>
            </a:r>
            <a:r>
              <a:rPr lang="ru-UA" sz="3500" dirty="0"/>
              <a:t>» на </a:t>
            </a:r>
            <a:r>
              <a:rPr lang="ru-UA" sz="3500" dirty="0" err="1"/>
              <a:t>сесіях</a:t>
            </a:r>
            <a:r>
              <a:rPr lang="ru-UA" sz="3500" dirty="0"/>
              <a:t>. </a:t>
            </a:r>
            <a:r>
              <a:rPr lang="ru-UA" sz="3500" dirty="0" err="1"/>
              <a:t>Тобто</a:t>
            </a:r>
            <a:r>
              <a:rPr lang="ru-UA" sz="3500" dirty="0"/>
              <a:t> зарплату </a:t>
            </a:r>
            <a:r>
              <a:rPr lang="ru-UA" sz="3500" dirty="0" err="1"/>
              <a:t>офіційну</a:t>
            </a:r>
            <a:r>
              <a:rPr lang="ru-UA" sz="3500" dirty="0"/>
              <a:t> </a:t>
            </a:r>
            <a:r>
              <a:rPr lang="ru-UA" sz="3500" dirty="0" err="1"/>
              <a:t>викладачу</a:t>
            </a:r>
            <a:r>
              <a:rPr lang="ru-UA" sz="3500" dirty="0"/>
              <a:t> </a:t>
            </a:r>
            <a:r>
              <a:rPr lang="ru-UA" sz="3500" dirty="0" err="1"/>
              <a:t>високу</a:t>
            </a:r>
            <a:r>
              <a:rPr lang="ru-UA" sz="3500" dirty="0"/>
              <a:t> </a:t>
            </a:r>
            <a:r>
              <a:rPr lang="ru-UA" sz="3500" dirty="0" err="1"/>
              <a:t>дати</a:t>
            </a:r>
            <a:r>
              <a:rPr lang="ru-UA" sz="3500" dirty="0"/>
              <a:t> не </a:t>
            </a:r>
            <a:r>
              <a:rPr lang="ru-UA" sz="3500" dirty="0" err="1"/>
              <a:t>можемо</a:t>
            </a:r>
            <a:r>
              <a:rPr lang="ru-UA" sz="3500" dirty="0"/>
              <a:t>, </a:t>
            </a:r>
            <a:r>
              <a:rPr lang="ru-UA" sz="3500" dirty="0" err="1"/>
              <a:t>бо</a:t>
            </a:r>
            <a:r>
              <a:rPr lang="ru-UA" sz="3500" dirty="0"/>
              <a:t> </a:t>
            </a:r>
            <a:r>
              <a:rPr lang="ru-UA" sz="3500" dirty="0" err="1"/>
              <a:t>контракти</a:t>
            </a:r>
            <a:r>
              <a:rPr lang="ru-UA" sz="3500" dirty="0"/>
              <a:t> </a:t>
            </a:r>
            <a:r>
              <a:rPr lang="ru-UA" sz="3500" dirty="0" err="1"/>
              <a:t>низькі</a:t>
            </a:r>
            <a:r>
              <a:rPr lang="ru-UA" sz="3500" dirty="0"/>
              <a:t>, а на </a:t>
            </a:r>
            <a:r>
              <a:rPr lang="ru-UA" sz="3500" dirty="0" err="1"/>
              <a:t>сесіях</a:t>
            </a:r>
            <a:r>
              <a:rPr lang="ru-UA" sz="3500" dirty="0"/>
              <a:t> – </a:t>
            </a:r>
            <a:r>
              <a:rPr lang="ru-UA" sz="3500" dirty="0" err="1"/>
              <a:t>вольниця</a:t>
            </a:r>
            <a:r>
              <a:rPr lang="ru-UA" sz="3500" dirty="0"/>
              <a:t>, </a:t>
            </a:r>
            <a:r>
              <a:rPr lang="ru-UA" sz="3500" dirty="0" err="1"/>
              <a:t>знімайте</a:t>
            </a:r>
            <a:r>
              <a:rPr lang="ru-UA" sz="3500" dirty="0"/>
              <a:t> урожай. </a:t>
            </a:r>
            <a:r>
              <a:rPr lang="ru-UA" sz="3500" dirty="0" err="1"/>
              <a:t>Сподіваюся</a:t>
            </a:r>
            <a:r>
              <a:rPr lang="ru-UA" sz="3500" dirty="0"/>
              <a:t>, </a:t>
            </a:r>
            <a:r>
              <a:rPr lang="ru-UA" sz="3500" dirty="0" err="1"/>
              <a:t>це</a:t>
            </a:r>
            <a:r>
              <a:rPr lang="ru-UA" sz="3500" dirty="0"/>
              <a:t> не </a:t>
            </a:r>
            <a:r>
              <a:rPr lang="ru-UA" sz="3500" dirty="0" err="1"/>
              <a:t>поширене</a:t>
            </a:r>
            <a:r>
              <a:rPr lang="ru-UA" sz="3500" dirty="0"/>
              <a:t> </a:t>
            </a:r>
            <a:r>
              <a:rPr lang="ru-UA" sz="3500" dirty="0" err="1"/>
              <a:t>явище</a:t>
            </a:r>
            <a:r>
              <a:rPr lang="ru-UA" sz="3500" dirty="0"/>
              <a:t>, </a:t>
            </a:r>
            <a:r>
              <a:rPr lang="ru-UA" sz="3500" dirty="0" err="1"/>
              <a:t>характерне</a:t>
            </a:r>
            <a:r>
              <a:rPr lang="ru-UA" sz="3500" dirty="0"/>
              <a:t> для </a:t>
            </a:r>
            <a:r>
              <a:rPr lang="ru-UA" sz="3500" dirty="0" err="1"/>
              <a:t>малої</a:t>
            </a:r>
            <a:r>
              <a:rPr lang="ru-UA" sz="3500" dirty="0"/>
              <a:t> </a:t>
            </a:r>
            <a:r>
              <a:rPr lang="ru-UA" sz="3500" dirty="0" err="1"/>
              <a:t>кількості</a:t>
            </a:r>
            <a:r>
              <a:rPr lang="ru-UA" sz="3500" dirty="0"/>
              <a:t> </a:t>
            </a:r>
            <a:r>
              <a:rPr lang="ru-UA" sz="3500" dirty="0" err="1"/>
              <a:t>закладів</a:t>
            </a:r>
            <a:r>
              <a:rPr lang="ru-UA" sz="3500" dirty="0"/>
              <a:t>. А </a:t>
            </a:r>
            <a:r>
              <a:rPr lang="ru-UA" sz="3500" dirty="0" err="1"/>
              <a:t>хіба</a:t>
            </a:r>
            <a:r>
              <a:rPr lang="ru-UA" sz="3500" dirty="0"/>
              <a:t> </a:t>
            </a:r>
            <a:r>
              <a:rPr lang="ru-UA" sz="3500" dirty="0" err="1"/>
              <a:t>хтось</a:t>
            </a:r>
            <a:r>
              <a:rPr lang="ru-UA" sz="3500" dirty="0"/>
              <a:t> </a:t>
            </a:r>
            <a:r>
              <a:rPr lang="ru-UA" sz="3500" dirty="0" err="1"/>
              <a:t>захоче</a:t>
            </a:r>
            <a:r>
              <a:rPr lang="ru-UA" sz="3500" dirty="0"/>
              <a:t> в </a:t>
            </a:r>
            <a:r>
              <a:rPr lang="ru-UA" sz="3500" dirty="0" err="1"/>
              <a:t>умовах</a:t>
            </a:r>
            <a:r>
              <a:rPr lang="ru-UA" sz="3500" dirty="0"/>
              <a:t> </a:t>
            </a:r>
            <a:r>
              <a:rPr lang="ru-UA" sz="3500" dirty="0" err="1"/>
              <a:t>високої</a:t>
            </a:r>
            <a:r>
              <a:rPr lang="ru-UA" sz="3500" dirty="0"/>
              <a:t> </a:t>
            </a:r>
            <a:r>
              <a:rPr lang="ru-UA" sz="3500" dirty="0" err="1"/>
              <a:t>ціни</a:t>
            </a:r>
            <a:r>
              <a:rPr lang="ru-UA" sz="3500" dirty="0"/>
              <a:t> на </a:t>
            </a:r>
            <a:r>
              <a:rPr lang="ru-UA" sz="3500" dirty="0" err="1"/>
              <a:t>контрактне</a:t>
            </a:r>
            <a:r>
              <a:rPr lang="ru-UA" sz="3500" dirty="0"/>
              <a:t> </a:t>
            </a:r>
            <a:r>
              <a:rPr lang="ru-UA" sz="3500" dirty="0" err="1"/>
              <a:t>навчання</a:t>
            </a:r>
            <a:r>
              <a:rPr lang="ru-UA" sz="3500" dirty="0"/>
              <a:t> </a:t>
            </a:r>
            <a:r>
              <a:rPr lang="ru-UA" sz="3500" dirty="0" err="1"/>
              <a:t>платити</a:t>
            </a:r>
            <a:r>
              <a:rPr lang="ru-UA" sz="3500" dirty="0"/>
              <a:t> </a:t>
            </a:r>
            <a:r>
              <a:rPr lang="ru-UA" sz="3500" dirty="0" err="1"/>
              <a:t>ще</a:t>
            </a:r>
            <a:r>
              <a:rPr lang="ru-UA" sz="3500" dirty="0"/>
              <a:t> й </a:t>
            </a:r>
            <a:r>
              <a:rPr lang="ru-UA" sz="3500" dirty="0" err="1"/>
              <a:t>хабарі</a:t>
            </a:r>
            <a:r>
              <a:rPr lang="ru-UA" sz="3500" dirty="0"/>
              <a:t> на </a:t>
            </a:r>
            <a:r>
              <a:rPr lang="ru-UA" sz="3500" dirty="0" err="1"/>
              <a:t>сесії</a:t>
            </a:r>
            <a:r>
              <a:rPr lang="ru-UA" sz="3500" dirty="0"/>
              <a:t>?», - </a:t>
            </a:r>
            <a:r>
              <a:rPr lang="ru-UA" sz="3500" dirty="0" err="1"/>
              <a:t>підкреслив</a:t>
            </a:r>
            <a:r>
              <a:rPr lang="ru-UA" sz="3500" dirty="0"/>
              <a:t> заступник </a:t>
            </a:r>
            <a:r>
              <a:rPr lang="ru-UA" sz="3500" dirty="0" err="1"/>
              <a:t>міністра</a:t>
            </a:r>
            <a:r>
              <a:rPr lang="ru-UA" sz="3500" dirty="0"/>
              <a:t> </a:t>
            </a:r>
            <a:r>
              <a:rPr lang="ru-UA" sz="3500" dirty="0" err="1"/>
              <a:t>освіти</a:t>
            </a:r>
            <a:r>
              <a:rPr lang="ru-UA" sz="3500" dirty="0"/>
              <a:t> і науки.</a:t>
            </a:r>
          </a:p>
          <a:p>
            <a:pPr marL="0" indent="0">
              <a:buNone/>
            </a:pPr>
            <a:endParaRPr lang="ru-UA" dirty="0"/>
          </a:p>
        </p:txBody>
      </p:sp>
    </p:spTree>
    <p:extLst>
      <p:ext uri="{BB962C8B-B14F-4D97-AF65-F5344CB8AC3E}">
        <p14:creationId xmlns:p14="http://schemas.microsoft.com/office/powerpoint/2010/main" val="2280264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39700" t="15866" r="28275" b="10133"/>
          <a:stretch/>
        </p:blipFill>
        <p:spPr>
          <a:xfrm>
            <a:off x="411480" y="257175"/>
            <a:ext cx="4880610" cy="6343650"/>
          </a:xfrm>
          <a:prstGeom prst="rect">
            <a:avLst/>
          </a:prstGeom>
        </p:spPr>
      </p:pic>
      <p:sp>
        <p:nvSpPr>
          <p:cNvPr id="5" name="Овал 4"/>
          <p:cNvSpPr/>
          <p:nvPr/>
        </p:nvSpPr>
        <p:spPr>
          <a:xfrm>
            <a:off x="2338037" y="257175"/>
            <a:ext cx="3427143" cy="73486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6" name="Рисунок 5"/>
          <p:cNvPicPr>
            <a:picLocks noChangeAspect="1"/>
          </p:cNvPicPr>
          <p:nvPr/>
        </p:nvPicPr>
        <p:blipFill rotWithShape="1">
          <a:blip r:embed="rId3"/>
          <a:srcRect l="34374" t="16934" r="22391" b="25870"/>
          <a:stretch/>
        </p:blipFill>
        <p:spPr>
          <a:xfrm>
            <a:off x="5420887" y="1174224"/>
            <a:ext cx="6588977" cy="4903191"/>
          </a:xfrm>
          <a:prstGeom prst="rect">
            <a:avLst/>
          </a:prstGeom>
        </p:spPr>
      </p:pic>
      <p:sp>
        <p:nvSpPr>
          <p:cNvPr id="7" name="Овал 6"/>
          <p:cNvSpPr/>
          <p:nvPr/>
        </p:nvSpPr>
        <p:spPr>
          <a:xfrm>
            <a:off x="6794808" y="2026502"/>
            <a:ext cx="4300655" cy="73486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0851956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838200" y="1197357"/>
            <a:ext cx="10515600" cy="4979606"/>
          </a:xfrm>
        </p:spPr>
        <p:txBody>
          <a:bodyPr/>
          <a:lstStyle/>
          <a:p>
            <a:pPr marL="0" indent="0" algn="just">
              <a:buNone/>
            </a:pPr>
            <a:r>
              <a:rPr lang="uk-UA" sz="4000" b="1" dirty="0">
                <a:solidFill>
                  <a:srgbClr val="0070C0"/>
                </a:solidFill>
              </a:rPr>
              <a:t>Академічна доброчесність</a:t>
            </a:r>
            <a:r>
              <a:rPr lang="uk-UA" sz="4000" dirty="0">
                <a:solidFill>
                  <a:srgbClr val="0070C0"/>
                </a:solidFill>
              </a:rPr>
              <a:t> </a:t>
            </a:r>
            <a:r>
              <a:rPr lang="uk-UA" sz="4000" dirty="0"/>
              <a:t>– це сукупність етичних принципів та визначених законом правил, якими мають керуватися учасники освітнього процесу під час навчання, викладання та провадження наукової (творчої) діяльності з метою забезпечення довіри до результатів навчання та/або наукових (творчих) досягнень.</a:t>
            </a:r>
          </a:p>
          <a:p>
            <a:endParaRPr lang="uk-UA" dirty="0"/>
          </a:p>
        </p:txBody>
      </p:sp>
      <p:pic>
        <p:nvPicPr>
          <p:cNvPr id="4" name="Picture 2" descr="nubip-logo-gerb"/>
          <p:cNvPicPr>
            <a:picLocks noChangeAspect="1" noChangeArrowheads="1"/>
          </p:cNvPicPr>
          <p:nvPr/>
        </p:nvPicPr>
        <p:blipFill>
          <a:blip r:embed="rId2">
            <a:extLst>
              <a:ext uri="{28A0092B-C50C-407E-A947-70E740481C1C}">
                <a14:useLocalDpi xmlns:a14="http://schemas.microsoft.com/office/drawing/2010/main" val="0"/>
              </a:ext>
            </a:extLst>
          </a:blip>
          <a:srcRect r="78058"/>
          <a:stretch>
            <a:fillRect/>
          </a:stretch>
        </p:blipFill>
        <p:spPr bwMode="auto">
          <a:xfrm>
            <a:off x="4763" y="4762"/>
            <a:ext cx="1233022" cy="119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95395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237785" y="721895"/>
            <a:ext cx="10194074" cy="6083713"/>
          </a:xfrm>
        </p:spPr>
        <p:txBody>
          <a:bodyPr>
            <a:normAutofit lnSpcReduction="10000"/>
          </a:bodyPr>
          <a:lstStyle/>
          <a:p>
            <a:pPr marL="0" indent="0">
              <a:buNone/>
            </a:pPr>
            <a:r>
              <a:rPr lang="uk-UA" sz="3900" dirty="0">
                <a:solidFill>
                  <a:srgbClr val="0070C0"/>
                </a:solidFill>
                <a:latin typeface="Arial" panose="020B0604020202020204" pitchFamily="34" charset="0"/>
                <a:cs typeface="Arial" panose="020B0604020202020204" pitchFamily="34" charset="0"/>
              </a:rPr>
              <a:t>Дотримання академічної доброчесності науково-педагогічними, педагогічними та науковими працівниками передбачає:</a:t>
            </a:r>
          </a:p>
          <a:p>
            <a:pPr lvl="0"/>
            <a:r>
              <a:rPr lang="uk-UA" dirty="0"/>
              <a:t>посилання на джерела інформації у разі використання ідей, розробок, тверджень, відомостей;</a:t>
            </a:r>
          </a:p>
          <a:p>
            <a:pPr lvl="0"/>
            <a:r>
              <a:rPr lang="uk-UA" dirty="0"/>
              <a:t>дотримання норм законодавства про авторське право і суміжні права;</a:t>
            </a:r>
          </a:p>
          <a:p>
            <a:pPr lvl="0"/>
            <a:r>
              <a:rPr lang="uk-UA" dirty="0"/>
              <a:t>надання достовірної інформації про методики і результати досліджень, джерела використаної інформації та власну педагогічну (науково-педагогічну, творчу) діяльність;</a:t>
            </a:r>
          </a:p>
          <a:p>
            <a:pPr lvl="0"/>
            <a:r>
              <a:rPr lang="uk-UA" dirty="0"/>
              <a:t>контроль за дотриманням академічної доброчесності здобувачами освіти;</a:t>
            </a:r>
          </a:p>
          <a:p>
            <a:pPr lvl="0"/>
            <a:r>
              <a:rPr lang="uk-UA" dirty="0"/>
              <a:t>об'єктивне оцінювання результатів навчання.</a:t>
            </a:r>
          </a:p>
          <a:p>
            <a:endParaRPr lang="uk-UA" dirty="0"/>
          </a:p>
        </p:txBody>
      </p:sp>
      <p:pic>
        <p:nvPicPr>
          <p:cNvPr id="4" name="Picture 2" descr="nubip-logo-gerb"/>
          <p:cNvPicPr>
            <a:picLocks noChangeAspect="1" noChangeArrowheads="1"/>
          </p:cNvPicPr>
          <p:nvPr/>
        </p:nvPicPr>
        <p:blipFill>
          <a:blip r:embed="rId2">
            <a:extLst>
              <a:ext uri="{28A0092B-C50C-407E-A947-70E740481C1C}">
                <a14:useLocalDpi xmlns:a14="http://schemas.microsoft.com/office/drawing/2010/main" val="0"/>
              </a:ext>
            </a:extLst>
          </a:blip>
          <a:srcRect r="78058"/>
          <a:stretch>
            <a:fillRect/>
          </a:stretch>
        </p:blipFill>
        <p:spPr bwMode="auto">
          <a:xfrm>
            <a:off x="4763" y="4762"/>
            <a:ext cx="1233022" cy="119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6731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838200" y="1227447"/>
            <a:ext cx="10515600" cy="5630553"/>
          </a:xfrm>
        </p:spPr>
        <p:txBody>
          <a:bodyPr>
            <a:normAutofit lnSpcReduction="10000"/>
          </a:bodyPr>
          <a:lstStyle/>
          <a:p>
            <a:pPr marL="0" indent="0" algn="just">
              <a:buNone/>
            </a:pPr>
            <a:r>
              <a:rPr lang="uk-UA" sz="3900" dirty="0">
                <a:solidFill>
                  <a:srgbClr val="0070C0"/>
                </a:solidFill>
              </a:rPr>
              <a:t>Дотримання академічної доброчесності здобувачами вищої освіти передбачає:</a:t>
            </a:r>
          </a:p>
          <a:p>
            <a:pPr lvl="0" algn="just"/>
            <a:r>
              <a:rPr lang="uk-UA" dirty="0"/>
              <a:t>самостійне виконання навчальних завдань, завдань поточного та підсумкового контролю результатів навчання (для осіб з особливими освітніми потребами ця вимога застосовується з урахуванням їхніх індивідуальних потреб і можливостей);</a:t>
            </a:r>
          </a:p>
          <a:p>
            <a:pPr lvl="0" algn="just"/>
            <a:r>
              <a:rPr lang="uk-UA" dirty="0"/>
              <a:t>посилання на джерела інформації у разі використання ідей, розробок, тверджень, відомостей;</a:t>
            </a:r>
          </a:p>
          <a:p>
            <a:pPr lvl="0" algn="just"/>
            <a:r>
              <a:rPr lang="uk-UA" dirty="0"/>
              <a:t>дотримання норм законодавства про авторське право і суміжні права;</a:t>
            </a:r>
          </a:p>
          <a:p>
            <a:pPr lvl="0" algn="just"/>
            <a:r>
              <a:rPr lang="uk-UA" dirty="0"/>
              <a:t>надання достовірної інформації про результати власної навчальної (наукової, творчої) діяльності, використані методики досліджень і джерела інформації.</a:t>
            </a:r>
          </a:p>
          <a:p>
            <a:endParaRPr lang="uk-UA" dirty="0"/>
          </a:p>
        </p:txBody>
      </p:sp>
      <p:pic>
        <p:nvPicPr>
          <p:cNvPr id="4" name="Picture 2" descr="nubip-logo-gerb"/>
          <p:cNvPicPr>
            <a:picLocks noChangeAspect="1" noChangeArrowheads="1"/>
          </p:cNvPicPr>
          <p:nvPr/>
        </p:nvPicPr>
        <p:blipFill>
          <a:blip r:embed="rId2">
            <a:extLst>
              <a:ext uri="{28A0092B-C50C-407E-A947-70E740481C1C}">
                <a14:useLocalDpi xmlns:a14="http://schemas.microsoft.com/office/drawing/2010/main" val="0"/>
              </a:ext>
            </a:extLst>
          </a:blip>
          <a:srcRect r="78058"/>
          <a:stretch>
            <a:fillRect/>
          </a:stretch>
        </p:blipFill>
        <p:spPr bwMode="auto">
          <a:xfrm>
            <a:off x="4763" y="4762"/>
            <a:ext cx="1233022" cy="119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5336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71938"/>
          </a:xfrm>
        </p:spPr>
        <p:txBody>
          <a:bodyPr>
            <a:normAutofit/>
          </a:bodyPr>
          <a:lstStyle/>
          <a:p>
            <a:pPr algn="ctr"/>
            <a:r>
              <a:rPr lang="uk-UA" sz="3200" b="1" dirty="0">
                <a:solidFill>
                  <a:srgbClr val="0070C0"/>
                </a:solidFill>
              </a:rPr>
              <a:t>Порушенням академічної доброчесності вважається:</a:t>
            </a:r>
          </a:p>
        </p:txBody>
      </p:sp>
      <p:sp>
        <p:nvSpPr>
          <p:cNvPr id="3" name="Місце для вмісту 2"/>
          <p:cNvSpPr>
            <a:spLocks noGrp="1"/>
          </p:cNvSpPr>
          <p:nvPr>
            <p:ph idx="1"/>
          </p:nvPr>
        </p:nvSpPr>
        <p:spPr>
          <a:xfrm>
            <a:off x="838200" y="1037064"/>
            <a:ext cx="10515600" cy="5820935"/>
          </a:xfrm>
        </p:spPr>
        <p:txBody>
          <a:bodyPr>
            <a:normAutofit fontScale="70000" lnSpcReduction="20000"/>
          </a:bodyPr>
          <a:lstStyle/>
          <a:p>
            <a:pPr lvl="0"/>
            <a:r>
              <a:rPr lang="uk-UA" b="1" dirty="0"/>
              <a:t>академічний плагіат </a:t>
            </a:r>
            <a:r>
              <a:rPr lang="uk-UA" dirty="0"/>
              <a:t>- оприлюднення (частково або повністю) наукових (творчих) результатів, отриманих іншими особами, як результатів власного дослідження (творчості) та/або відтворення опублікованих текстів (оприлюднених творів мистецтва) інших авторів без зазначення авторства;</a:t>
            </a:r>
          </a:p>
          <a:p>
            <a:pPr lvl="0"/>
            <a:r>
              <a:rPr lang="uk-UA" b="1" dirty="0"/>
              <a:t>само плагіат </a:t>
            </a:r>
            <a:r>
              <a:rPr lang="uk-UA" dirty="0"/>
              <a:t>- оприлюднення (частково або повністю) власних раніше опублікованих наукових результатів як нових наукових результатів;</a:t>
            </a:r>
          </a:p>
          <a:p>
            <a:pPr lvl="0"/>
            <a:r>
              <a:rPr lang="uk-UA" b="1" dirty="0"/>
              <a:t>фабрикація</a:t>
            </a:r>
            <a:r>
              <a:rPr lang="uk-UA" dirty="0"/>
              <a:t> - вигадування даних чи фактів, що використовуються в освітньому процесі або наукових дослідженнях;</a:t>
            </a:r>
          </a:p>
          <a:p>
            <a:pPr lvl="0"/>
            <a:r>
              <a:rPr lang="uk-UA" b="1" dirty="0"/>
              <a:t>фальсифікація</a:t>
            </a:r>
            <a:r>
              <a:rPr lang="uk-UA" dirty="0"/>
              <a:t> - свідома зміна чи модифікація вже наявних даних, що стосуються освітнього процесу чи наукових досліджень;</a:t>
            </a:r>
          </a:p>
          <a:p>
            <a:pPr lvl="0"/>
            <a:r>
              <a:rPr lang="uk-UA" b="1" dirty="0"/>
              <a:t>списування</a:t>
            </a:r>
            <a:r>
              <a:rPr lang="uk-UA" dirty="0"/>
              <a:t> - виконання письмових робіт із залученням зовнішніх джерел інформації, крім дозволених для використання, зокрема під час оцінювання результатів навчання;</a:t>
            </a:r>
          </a:p>
          <a:p>
            <a:pPr lvl="0"/>
            <a:r>
              <a:rPr lang="uk-UA" b="1" dirty="0"/>
              <a:t>обман</a:t>
            </a:r>
            <a:r>
              <a:rPr lang="uk-UA" dirty="0"/>
              <a:t> - надання завідомо неправдивої інформації щодо власної освітньої (наукової, творчої) діяльності чи організації освітнього процесу; формами обману є, зокрема, академічний плагіат, само плагіат, фабрикація, фальсифікація та списування;</a:t>
            </a:r>
          </a:p>
          <a:p>
            <a:pPr lvl="0"/>
            <a:r>
              <a:rPr lang="uk-UA" b="1" dirty="0"/>
              <a:t>хабарництво</a:t>
            </a:r>
            <a:r>
              <a:rPr lang="uk-UA" dirty="0"/>
              <a:t> - надання (отримання) учасником освітнього процесу чи пропозиція щодо надання (отримання) коштів, майна, послуг, пільг чи будь-яких інших благ матеріального або нематеріального характеру з метою отримання неправомірної переваги в освітньому процесі;</a:t>
            </a:r>
          </a:p>
          <a:p>
            <a:pPr lvl="0"/>
            <a:r>
              <a:rPr lang="uk-UA" b="1" dirty="0"/>
              <a:t>необ'єктивне оцінювання </a:t>
            </a:r>
            <a:r>
              <a:rPr lang="uk-UA" dirty="0"/>
              <a:t>- свідоме завищення або заниження оцінки результатів навчання здобувачів вищої освіти.</a:t>
            </a:r>
          </a:p>
          <a:p>
            <a:endParaRPr lang="uk-UA" dirty="0"/>
          </a:p>
        </p:txBody>
      </p:sp>
      <p:pic>
        <p:nvPicPr>
          <p:cNvPr id="4" name="Picture 2" descr="nubip-logo-gerb"/>
          <p:cNvPicPr>
            <a:picLocks noChangeAspect="1" noChangeArrowheads="1"/>
          </p:cNvPicPr>
          <p:nvPr/>
        </p:nvPicPr>
        <p:blipFill>
          <a:blip r:embed="rId2">
            <a:extLst>
              <a:ext uri="{28A0092B-C50C-407E-A947-70E740481C1C}">
                <a14:useLocalDpi xmlns:a14="http://schemas.microsoft.com/office/drawing/2010/main" val="0"/>
              </a:ext>
            </a:extLst>
          </a:blip>
          <a:srcRect r="78058"/>
          <a:stretch>
            <a:fillRect/>
          </a:stretch>
        </p:blipFill>
        <p:spPr bwMode="auto">
          <a:xfrm>
            <a:off x="4763" y="4762"/>
            <a:ext cx="1233022" cy="119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2102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838200" y="1103971"/>
            <a:ext cx="10515600" cy="5072992"/>
          </a:xfrm>
        </p:spPr>
        <p:txBody>
          <a:bodyPr>
            <a:normAutofit lnSpcReduction="10000"/>
          </a:bodyPr>
          <a:lstStyle/>
          <a:p>
            <a:pPr marL="0" indent="0">
              <a:buNone/>
            </a:pPr>
            <a:r>
              <a:rPr lang="uk-UA" sz="3200" b="1" dirty="0">
                <a:solidFill>
                  <a:srgbClr val="0070C0"/>
                </a:solidFill>
              </a:rPr>
              <a:t>З метою самостійної підготовки здобувачами вищої освіти усіх форм навчання дипломних робіт </a:t>
            </a:r>
            <a:r>
              <a:rPr lang="uk-UA" dirty="0"/>
              <a:t>:</a:t>
            </a:r>
          </a:p>
          <a:p>
            <a:r>
              <a:rPr lang="uk-UA" dirty="0"/>
              <a:t>захист дипломних робіт здійснюється публічно;</a:t>
            </a:r>
          </a:p>
          <a:p>
            <a:r>
              <a:rPr lang="uk-UA" dirty="0"/>
              <a:t>дипломні роботи здобувачів вищої освіти розміщуються у спеціальному розділі </a:t>
            </a:r>
            <a:r>
              <a:rPr lang="uk-UA" dirty="0" err="1"/>
              <a:t>репозиторію</a:t>
            </a:r>
            <a:r>
              <a:rPr lang="uk-UA" dirty="0"/>
              <a:t>;</a:t>
            </a:r>
          </a:p>
          <a:p>
            <a:r>
              <a:rPr lang="uk-UA" dirty="0"/>
              <a:t>результати дипломних робіт обговорюються на наукових конференціях та повинні бути представлені у вигляді тез / наукових статей в університетських та інших наукових виданнях;</a:t>
            </a:r>
          </a:p>
          <a:p>
            <a:r>
              <a:rPr lang="uk-UA" dirty="0"/>
              <a:t>результати наукових досліджень здобувачів вищої освіти систематично обговорюються на засіданнях кафедр, науково-методичних семінарах, засіданнях наукових студентських гуртків, товариств молодих вчених, круглих столів.</a:t>
            </a:r>
          </a:p>
          <a:p>
            <a:endParaRPr lang="uk-UA" dirty="0"/>
          </a:p>
        </p:txBody>
      </p:sp>
      <p:pic>
        <p:nvPicPr>
          <p:cNvPr id="4" name="Picture 2" descr="nubip-logo-gerb"/>
          <p:cNvPicPr>
            <a:picLocks noChangeAspect="1" noChangeArrowheads="1"/>
          </p:cNvPicPr>
          <p:nvPr/>
        </p:nvPicPr>
        <p:blipFill>
          <a:blip r:embed="rId2">
            <a:extLst>
              <a:ext uri="{28A0092B-C50C-407E-A947-70E740481C1C}">
                <a14:useLocalDpi xmlns:a14="http://schemas.microsoft.com/office/drawing/2010/main" val="0"/>
              </a:ext>
            </a:extLst>
          </a:blip>
          <a:srcRect r="78058"/>
          <a:stretch>
            <a:fillRect/>
          </a:stretch>
        </p:blipFill>
        <p:spPr bwMode="auto">
          <a:xfrm>
            <a:off x="4763" y="4762"/>
            <a:ext cx="1233022" cy="119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7229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838200" y="1416204"/>
            <a:ext cx="10515600" cy="5340622"/>
          </a:xfrm>
        </p:spPr>
        <p:txBody>
          <a:bodyPr>
            <a:normAutofit lnSpcReduction="10000"/>
          </a:bodyPr>
          <a:lstStyle/>
          <a:p>
            <a:pPr marL="0" indent="0">
              <a:buNone/>
            </a:pPr>
            <a:r>
              <a:rPr lang="uk-UA" sz="3500" dirty="0">
                <a:solidFill>
                  <a:srgbClr val="0070C0"/>
                </a:solidFill>
              </a:rPr>
              <a:t>За порушення академічної доброчесності педагогічні, науково-педагогічні та наукові працівники можуть бути притягнені до такої академічної відповідальності:</a:t>
            </a:r>
          </a:p>
          <a:p>
            <a:pPr lvl="0"/>
            <a:r>
              <a:rPr lang="uk-UA" dirty="0"/>
              <a:t>відмова у присудженні наукового ступеня чи присвоєнні вченого звання;</a:t>
            </a:r>
          </a:p>
          <a:p>
            <a:pPr lvl="0"/>
            <a:r>
              <a:rPr lang="uk-UA" dirty="0"/>
              <a:t>позбавлення присудженого наукового (</a:t>
            </a:r>
            <a:r>
              <a:rPr lang="uk-UA" dirty="0" err="1"/>
              <a:t>освітньо</a:t>
            </a:r>
            <a:r>
              <a:rPr lang="uk-UA" dirty="0"/>
              <a:t>-творчого) ступеня чи присвоєного вченого звання;</a:t>
            </a:r>
          </a:p>
          <a:p>
            <a:pPr lvl="0"/>
            <a:r>
              <a:rPr lang="uk-UA" dirty="0"/>
              <a:t>відмова в присвоєнні або позбавлення присвоєного педагогічного звання, кваліфікаційної категорії;</a:t>
            </a:r>
          </a:p>
          <a:p>
            <a:pPr lvl="0"/>
            <a:r>
              <a:rPr lang="uk-UA" dirty="0"/>
              <a:t>позбавлення права брати участь у роботі визначених законом органів чи займати визначені законом посади.</a:t>
            </a:r>
          </a:p>
          <a:p>
            <a:endParaRPr lang="uk-UA" dirty="0"/>
          </a:p>
        </p:txBody>
      </p:sp>
      <p:pic>
        <p:nvPicPr>
          <p:cNvPr id="4" name="Picture 2" descr="nubip-logo-gerb"/>
          <p:cNvPicPr>
            <a:picLocks noChangeAspect="1" noChangeArrowheads="1"/>
          </p:cNvPicPr>
          <p:nvPr/>
        </p:nvPicPr>
        <p:blipFill>
          <a:blip r:embed="rId2">
            <a:extLst>
              <a:ext uri="{28A0092B-C50C-407E-A947-70E740481C1C}">
                <a14:useLocalDpi xmlns:a14="http://schemas.microsoft.com/office/drawing/2010/main" val="0"/>
              </a:ext>
            </a:extLst>
          </a:blip>
          <a:srcRect r="78058"/>
          <a:stretch>
            <a:fillRect/>
          </a:stretch>
        </p:blipFill>
        <p:spPr bwMode="auto">
          <a:xfrm>
            <a:off x="4763" y="4762"/>
            <a:ext cx="1233022" cy="119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9910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838200" y="1093632"/>
            <a:ext cx="10515600" cy="5764368"/>
          </a:xfrm>
        </p:spPr>
        <p:txBody>
          <a:bodyPr>
            <a:normAutofit lnSpcReduction="10000"/>
          </a:bodyPr>
          <a:lstStyle/>
          <a:p>
            <a:pPr marL="0" indent="0">
              <a:buNone/>
            </a:pPr>
            <a:r>
              <a:rPr lang="uk-UA" sz="3900" b="1" dirty="0">
                <a:solidFill>
                  <a:srgbClr val="0070C0"/>
                </a:solidFill>
              </a:rPr>
              <a:t>За порушення академічної доброчесності здобувачі вищої освіти можуть бути притягнені до такої академічної відповідальності:</a:t>
            </a:r>
          </a:p>
          <a:p>
            <a:pPr lvl="0"/>
            <a:r>
              <a:rPr lang="uk-UA" dirty="0"/>
              <a:t>повторне проходження оцінювання (контрольна робота, екзамен, залік тощо) (</a:t>
            </a:r>
            <a:r>
              <a:rPr lang="uk-UA" i="1" dirty="0"/>
              <a:t>рішення вченої ради факультету</a:t>
            </a:r>
            <a:r>
              <a:rPr lang="uk-UA" dirty="0"/>
              <a:t>);</a:t>
            </a:r>
          </a:p>
          <a:p>
            <a:pPr lvl="0"/>
            <a:r>
              <a:rPr lang="uk-UA" dirty="0"/>
              <a:t>повторне проходження відповідного освітнього компонента освітньої програми (</a:t>
            </a:r>
            <a:r>
              <a:rPr lang="uk-UA" i="1" dirty="0"/>
              <a:t>рішення вченої ради факультету</a:t>
            </a:r>
            <a:r>
              <a:rPr lang="uk-UA" dirty="0"/>
              <a:t>);</a:t>
            </a:r>
          </a:p>
          <a:p>
            <a:pPr lvl="0"/>
            <a:r>
              <a:rPr lang="uk-UA" dirty="0"/>
              <a:t>відрахування з Університету (</a:t>
            </a:r>
            <a:r>
              <a:rPr lang="uk-UA" i="1" dirty="0"/>
              <a:t>рішення вченої ради університету</a:t>
            </a:r>
            <a:r>
              <a:rPr lang="uk-UA" dirty="0"/>
              <a:t>);</a:t>
            </a:r>
          </a:p>
          <a:p>
            <a:pPr lvl="0"/>
            <a:r>
              <a:rPr lang="uk-UA" dirty="0"/>
              <a:t>позбавлення академічної стипендії (</a:t>
            </a:r>
            <a:r>
              <a:rPr lang="uk-UA" i="1" dirty="0"/>
              <a:t>рішення вченої ради університету</a:t>
            </a:r>
            <a:r>
              <a:rPr lang="uk-UA" dirty="0"/>
              <a:t>);</a:t>
            </a:r>
          </a:p>
          <a:p>
            <a:pPr lvl="0"/>
            <a:r>
              <a:rPr lang="uk-UA" dirty="0"/>
              <a:t>позбавлення наданих Університетом пільг з оплати навчання (</a:t>
            </a:r>
            <a:r>
              <a:rPr lang="uk-UA" i="1" dirty="0"/>
              <a:t>рішення вченої ради університету</a:t>
            </a:r>
            <a:r>
              <a:rPr lang="uk-UA" dirty="0"/>
              <a:t>).</a:t>
            </a:r>
          </a:p>
          <a:p>
            <a:endParaRPr lang="uk-UA" dirty="0"/>
          </a:p>
        </p:txBody>
      </p:sp>
      <p:pic>
        <p:nvPicPr>
          <p:cNvPr id="4" name="Picture 2" descr="nubip-logo-gerb"/>
          <p:cNvPicPr>
            <a:picLocks noChangeAspect="1" noChangeArrowheads="1"/>
          </p:cNvPicPr>
          <p:nvPr/>
        </p:nvPicPr>
        <p:blipFill>
          <a:blip r:embed="rId2">
            <a:extLst>
              <a:ext uri="{28A0092B-C50C-407E-A947-70E740481C1C}">
                <a14:useLocalDpi xmlns:a14="http://schemas.microsoft.com/office/drawing/2010/main" val="0"/>
              </a:ext>
            </a:extLst>
          </a:blip>
          <a:srcRect r="78058"/>
          <a:stretch>
            <a:fillRect/>
          </a:stretch>
        </p:blipFill>
        <p:spPr bwMode="auto">
          <a:xfrm>
            <a:off x="4763" y="4762"/>
            <a:ext cx="1233022" cy="119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10113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p:cNvSpPr>
          <p:nvPr>
            <p:ph type="body" idx="4294967295"/>
          </p:nvPr>
        </p:nvSpPr>
        <p:spPr>
          <a:xfrm>
            <a:off x="0" y="1752601"/>
            <a:ext cx="12192000" cy="3451225"/>
          </a:xfrm>
        </p:spPr>
        <p:txBody>
          <a:bodyPr>
            <a:normAutofit/>
          </a:bodyPr>
          <a:lstStyle/>
          <a:p>
            <a:pPr marL="273050" indent="-273050" algn="ctr">
              <a:buFontTx/>
              <a:buNone/>
            </a:pPr>
            <a:r>
              <a:rPr lang="uk-UA" altLang="uk-UA" sz="4400" b="1" i="1" dirty="0">
                <a:solidFill>
                  <a:srgbClr val="0070C0"/>
                </a:solidFill>
              </a:rPr>
              <a:t>Первинна відповідальність </a:t>
            </a:r>
          </a:p>
          <a:p>
            <a:pPr marL="273050" indent="-273050" algn="ctr">
              <a:buFontTx/>
              <a:buNone/>
            </a:pPr>
            <a:r>
              <a:rPr lang="uk-UA" altLang="uk-UA" sz="4400" b="1" i="1" dirty="0">
                <a:solidFill>
                  <a:srgbClr val="0070C0"/>
                </a:solidFill>
              </a:rPr>
              <a:t>за якість вищої освіти </a:t>
            </a:r>
          </a:p>
          <a:p>
            <a:pPr marL="273050" indent="-273050" algn="ctr">
              <a:buFontTx/>
              <a:buNone/>
            </a:pPr>
            <a:r>
              <a:rPr lang="uk-UA" altLang="uk-UA" sz="4400" b="1" i="1" dirty="0">
                <a:solidFill>
                  <a:srgbClr val="0070C0"/>
                </a:solidFill>
              </a:rPr>
              <a:t>лежить на кожному окремому ВНЗ</a:t>
            </a:r>
            <a:endParaRPr lang="ru-RU" altLang="uk-UA" sz="4400" b="1" i="1" dirty="0">
              <a:solidFill>
                <a:srgbClr val="0070C0"/>
              </a:solidFill>
            </a:endParaRPr>
          </a:p>
        </p:txBody>
      </p:sp>
      <p:pic>
        <p:nvPicPr>
          <p:cNvPr id="22531" name="Picture 5" descr="it_for_non_it_manag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0" y="4371976"/>
            <a:ext cx="38100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Рисунок 3"/>
          <p:cNvPicPr>
            <a:picLocks noChangeAspect="1"/>
          </p:cNvPicPr>
          <p:nvPr/>
        </p:nvPicPr>
        <p:blipFill>
          <a:blip r:embed="rId3" cstate="print">
            <a:extLst>
              <a:ext uri="{28A0092B-C50C-407E-A947-70E740481C1C}">
                <a14:useLocalDpi xmlns:a14="http://schemas.microsoft.com/office/drawing/2010/main" val="0"/>
              </a:ext>
            </a:extLst>
          </a:blip>
          <a:srcRect t="15462"/>
          <a:stretch>
            <a:fillRect/>
          </a:stretch>
        </p:blipFill>
        <p:spPr bwMode="auto">
          <a:xfrm>
            <a:off x="0" y="0"/>
            <a:ext cx="2743200"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87866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1524000" y="11113"/>
            <a:ext cx="10668000" cy="1143000"/>
          </a:xfrm>
        </p:spPr>
        <p:txBody>
          <a:bodyPr/>
          <a:lstStyle/>
          <a:p>
            <a:pPr algn="ctr"/>
            <a:r>
              <a:rPr lang="uk-UA" altLang="ru-RU" sz="2000" b="1" i="1" dirty="0">
                <a:solidFill>
                  <a:srgbClr val="FF0000"/>
                </a:solidFill>
              </a:rPr>
              <a:t>Про реалізацію статті 16 Закону України “Про вищу освіту”</a:t>
            </a:r>
            <a:br>
              <a:rPr lang="uk-UA" altLang="ru-RU" sz="2000" b="1" i="1" dirty="0">
                <a:solidFill>
                  <a:srgbClr val="FF0000"/>
                </a:solidFill>
              </a:rPr>
            </a:br>
            <a:r>
              <a:rPr lang="uk-UA" altLang="ru-RU" sz="2400" b="1" i="1" dirty="0">
                <a:solidFill>
                  <a:srgbClr val="0070C0"/>
                </a:solidFill>
                <a:cs typeface="Arial" charset="0"/>
              </a:rPr>
              <a:t>Система внутрішнього забезпечення якості</a:t>
            </a:r>
            <a:r>
              <a:rPr lang="uk-UA" altLang="ru-RU" sz="2400" b="1" dirty="0">
                <a:solidFill>
                  <a:srgbClr val="0070C0"/>
                </a:solidFill>
                <a:cs typeface="Arial" charset="0"/>
              </a:rPr>
              <a:t> передбачає здійснення таких процедур і заходів:</a:t>
            </a:r>
            <a:endParaRPr lang="ru-RU" altLang="ru-RU" sz="2400" b="1" dirty="0">
              <a:solidFill>
                <a:srgbClr val="0070C0"/>
              </a:solidFill>
              <a:cs typeface="Arial" charset="0"/>
            </a:endParaRPr>
          </a:p>
        </p:txBody>
      </p:sp>
      <p:sp>
        <p:nvSpPr>
          <p:cNvPr id="23555" name="Rectangle 3"/>
          <p:cNvSpPr>
            <a:spLocks noGrp="1"/>
          </p:cNvSpPr>
          <p:nvPr>
            <p:ph type="body" idx="4294967295"/>
          </p:nvPr>
        </p:nvSpPr>
        <p:spPr>
          <a:xfrm>
            <a:off x="25399" y="1160464"/>
            <a:ext cx="6578601" cy="5697537"/>
          </a:xfrm>
        </p:spPr>
        <p:txBody>
          <a:bodyPr/>
          <a:lstStyle/>
          <a:p>
            <a:pPr algn="just">
              <a:lnSpc>
                <a:spcPct val="80000"/>
              </a:lnSpc>
              <a:buFont typeface="Symbol" pitchFamily="18" charset="2"/>
              <a:buNone/>
            </a:pPr>
            <a:r>
              <a:rPr lang="uk-UA" altLang="ru-RU" sz="1500" b="1" dirty="0">
                <a:cs typeface="Arial" charset="0"/>
              </a:rPr>
              <a:t>1</a:t>
            </a:r>
            <a:r>
              <a:rPr lang="uk-UA" altLang="ru-RU" sz="1800" b="1" dirty="0">
                <a:cs typeface="Arial" charset="0"/>
              </a:rPr>
              <a:t>) визначення принципів та процедур забезпечення якості вищої освіти;</a:t>
            </a:r>
          </a:p>
          <a:p>
            <a:pPr algn="just">
              <a:lnSpc>
                <a:spcPct val="80000"/>
              </a:lnSpc>
              <a:buFont typeface="Symbol" pitchFamily="18" charset="2"/>
              <a:buNone/>
            </a:pPr>
            <a:r>
              <a:rPr lang="uk-UA" altLang="ru-RU" sz="1800" b="1" dirty="0">
                <a:cs typeface="Arial" charset="0"/>
              </a:rPr>
              <a:t>2) здійснення моніторингу та періодичного перегляду освітніх програм;</a:t>
            </a:r>
          </a:p>
          <a:p>
            <a:pPr algn="just">
              <a:lnSpc>
                <a:spcPct val="80000"/>
              </a:lnSpc>
              <a:buFont typeface="Symbol" pitchFamily="18" charset="2"/>
              <a:buNone/>
            </a:pPr>
            <a:r>
              <a:rPr lang="uk-UA" altLang="ru-RU" sz="1800" b="1" dirty="0">
                <a:cs typeface="Arial" charset="0"/>
              </a:rPr>
              <a:t>3) щорічне оцінювання здобувачів вищої освіти, науково-педагогічних і педагогічних працівників ВНЗ та регулярне оприлюднення результатів таких оцінювань на офіційному веб-сайті ВНЗ;</a:t>
            </a:r>
          </a:p>
          <a:p>
            <a:pPr algn="just">
              <a:lnSpc>
                <a:spcPct val="80000"/>
              </a:lnSpc>
              <a:buFont typeface="Symbol" pitchFamily="18" charset="2"/>
              <a:buNone/>
            </a:pPr>
            <a:r>
              <a:rPr lang="uk-UA" altLang="ru-RU" sz="1800" b="1" dirty="0">
                <a:cs typeface="Arial" charset="0"/>
              </a:rPr>
              <a:t>4) забезпечення підвищення кваліфікації педагогічних, наукових і науково-педагогічних працівників;</a:t>
            </a:r>
          </a:p>
          <a:p>
            <a:pPr algn="just">
              <a:lnSpc>
                <a:spcPct val="80000"/>
              </a:lnSpc>
              <a:buFont typeface="Symbol" pitchFamily="18" charset="2"/>
              <a:buNone/>
            </a:pPr>
            <a:r>
              <a:rPr lang="uk-UA" altLang="ru-RU" sz="1800" b="1" dirty="0">
                <a:cs typeface="Arial" charset="0"/>
              </a:rPr>
              <a:t>5) забезпечення наявності необхідних ресурсів для організації освітнього процесу, у тому числі самостійної роботи студентів, за кожною освітньою програмою;</a:t>
            </a:r>
          </a:p>
          <a:p>
            <a:pPr algn="just">
              <a:lnSpc>
                <a:spcPct val="80000"/>
              </a:lnSpc>
              <a:buFont typeface="Symbol" pitchFamily="18" charset="2"/>
              <a:buNone/>
            </a:pPr>
            <a:r>
              <a:rPr lang="uk-UA" altLang="ru-RU" sz="1800" b="1" dirty="0">
                <a:cs typeface="Arial" charset="0"/>
              </a:rPr>
              <a:t>6) забезпечення наявності інформаційних систем для ефективного управління освітнім процесом;</a:t>
            </a:r>
          </a:p>
          <a:p>
            <a:pPr algn="just">
              <a:lnSpc>
                <a:spcPct val="80000"/>
              </a:lnSpc>
              <a:buFont typeface="Symbol" pitchFamily="18" charset="2"/>
              <a:buNone/>
            </a:pPr>
            <a:r>
              <a:rPr lang="uk-UA" altLang="ru-RU" sz="1800" b="1" dirty="0">
                <a:cs typeface="Arial" charset="0"/>
              </a:rPr>
              <a:t>7) забезпечення публічності інформації про освітні програми, ступені вищої освіти та кваліфікації;</a:t>
            </a:r>
          </a:p>
          <a:p>
            <a:pPr algn="just">
              <a:lnSpc>
                <a:spcPct val="80000"/>
              </a:lnSpc>
              <a:buFont typeface="Symbol" pitchFamily="18" charset="2"/>
              <a:buNone/>
            </a:pPr>
            <a:r>
              <a:rPr lang="uk-UA" altLang="ru-RU" sz="1800" b="1" dirty="0">
                <a:cs typeface="Arial" charset="0"/>
              </a:rPr>
              <a:t>8) забезпечення ефективної системи запобігання та виявлення академічного плагіату у наукових працях працівників ВНЗ і здобувачів вищої освіти</a:t>
            </a:r>
            <a:r>
              <a:rPr lang="ru-RU" altLang="ru-RU" sz="1800" b="1" dirty="0">
                <a:cs typeface="Arial" charset="0"/>
              </a:rPr>
              <a:t>.</a:t>
            </a:r>
          </a:p>
        </p:txBody>
      </p:sp>
      <p:graphicFrame>
        <p:nvGraphicFramePr>
          <p:cNvPr id="2" name="Діаграма 1"/>
          <p:cNvGraphicFramePr>
            <a:graphicFrameLocks/>
          </p:cNvGraphicFramePr>
          <p:nvPr/>
        </p:nvGraphicFramePr>
        <p:xfrm>
          <a:off x="6400800" y="1821306"/>
          <a:ext cx="5827171" cy="5036694"/>
        </p:xfrm>
        <a:graphic>
          <a:graphicData uri="http://schemas.openxmlformats.org/drawingml/2006/chart">
            <c:chart xmlns:c="http://schemas.openxmlformats.org/drawingml/2006/chart" xmlns:r="http://schemas.openxmlformats.org/officeDocument/2006/relationships" r:id="rId2"/>
          </a:graphicData>
        </a:graphic>
      </p:graphicFrame>
      <p:sp>
        <p:nvSpPr>
          <p:cNvPr id="23557" name="Прямокутник 2"/>
          <p:cNvSpPr>
            <a:spLocks noChangeArrowheads="1"/>
          </p:cNvSpPr>
          <p:nvPr/>
        </p:nvSpPr>
        <p:spPr bwMode="auto">
          <a:xfrm>
            <a:off x="6604001" y="1165225"/>
            <a:ext cx="5568951"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800" b="1">
                <a:solidFill>
                  <a:srgbClr val="002060"/>
                </a:solidFill>
              </a:rPr>
              <a:t>Чи хочете Ви продовжувати навчання в НУБіП України</a:t>
            </a:r>
          </a:p>
        </p:txBody>
      </p:sp>
      <p:pic>
        <p:nvPicPr>
          <p:cNvPr id="23558" name="Рисунок 5"/>
          <p:cNvPicPr>
            <a:picLocks noChangeAspect="1"/>
          </p:cNvPicPr>
          <p:nvPr/>
        </p:nvPicPr>
        <p:blipFill>
          <a:blip r:embed="rId3">
            <a:extLst>
              <a:ext uri="{28A0092B-C50C-407E-A947-70E740481C1C}">
                <a14:useLocalDpi xmlns:a14="http://schemas.microsoft.com/office/drawing/2010/main" val="0"/>
              </a:ext>
            </a:extLst>
          </a:blip>
          <a:srcRect t="15462"/>
          <a:stretch>
            <a:fillRect/>
          </a:stretch>
        </p:blipFill>
        <p:spPr bwMode="auto">
          <a:xfrm>
            <a:off x="1" y="0"/>
            <a:ext cx="1657351"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5047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1353800" cy="1668211"/>
          </a:xfrm>
        </p:spPr>
        <p:txBody>
          <a:bodyPr>
            <a:normAutofit fontScale="90000"/>
          </a:bodyPr>
          <a:lstStyle/>
          <a:p>
            <a:pPr algn="ctr"/>
            <a:r>
              <a:rPr lang="ru-RU" dirty="0">
                <a:solidFill>
                  <a:srgbClr val="0070C0"/>
                </a:solidFill>
                <a:latin typeface="Arial" panose="020B0604020202020204" pitchFamily="34" charset="0"/>
                <a:cs typeface="Arial" panose="020B0604020202020204" pitchFamily="34" charset="0"/>
              </a:rPr>
              <a:t>Над </a:t>
            </a:r>
            <a:r>
              <a:rPr lang="ru-RU" dirty="0" err="1">
                <a:solidFill>
                  <a:srgbClr val="0070C0"/>
                </a:solidFill>
                <a:latin typeface="Arial" panose="020B0604020202020204" pitchFamily="34" charset="0"/>
                <a:cs typeface="Arial" panose="020B0604020202020204" pitchFamily="34" charset="0"/>
              </a:rPr>
              <a:t>чим</a:t>
            </a:r>
            <a:r>
              <a:rPr lang="ru-RU" dirty="0">
                <a:solidFill>
                  <a:srgbClr val="0070C0"/>
                </a:solidFill>
                <a:latin typeface="Arial" panose="020B0604020202020204" pitchFamily="34" charset="0"/>
                <a:cs typeface="Arial" panose="020B0604020202020204" pitchFamily="34" charset="0"/>
              </a:rPr>
              <a:t> </a:t>
            </a:r>
            <a:r>
              <a:rPr lang="ru-RU" dirty="0" err="1">
                <a:solidFill>
                  <a:srgbClr val="0070C0"/>
                </a:solidFill>
                <a:latin typeface="Arial" panose="020B0604020202020204" pitchFamily="34" charset="0"/>
                <a:cs typeface="Arial" panose="020B0604020202020204" pitchFamily="34" charset="0"/>
              </a:rPr>
              <a:t>працює</a:t>
            </a:r>
            <a:r>
              <a:rPr lang="ru-RU" dirty="0">
                <a:solidFill>
                  <a:srgbClr val="0070C0"/>
                </a:solidFill>
                <a:latin typeface="Arial" panose="020B0604020202020204" pitchFamily="34" charset="0"/>
                <a:cs typeface="Arial" panose="020B0604020202020204" pitchFamily="34" charset="0"/>
              </a:rPr>
              <a:t> МОН у </a:t>
            </a:r>
            <a:r>
              <a:rPr lang="ru-RU" dirty="0" err="1">
                <a:solidFill>
                  <a:srgbClr val="0070C0"/>
                </a:solidFill>
                <a:latin typeface="Arial" panose="020B0604020202020204" pitchFamily="34" charset="0"/>
                <a:cs typeface="Arial" panose="020B0604020202020204" pitchFamily="34" charset="0"/>
              </a:rPr>
              <a:t>реформі</a:t>
            </a:r>
            <a:r>
              <a:rPr lang="ru-RU" dirty="0">
                <a:solidFill>
                  <a:srgbClr val="0070C0"/>
                </a:solidFill>
                <a:latin typeface="Arial" panose="020B0604020202020204" pitchFamily="34" charset="0"/>
                <a:cs typeface="Arial" panose="020B0604020202020204" pitchFamily="34" charset="0"/>
              </a:rPr>
              <a:t> </a:t>
            </a:r>
            <a:r>
              <a:rPr lang="ru-RU" dirty="0" err="1">
                <a:solidFill>
                  <a:srgbClr val="0070C0"/>
                </a:solidFill>
                <a:latin typeface="Arial" panose="020B0604020202020204" pitchFamily="34" charset="0"/>
                <a:cs typeface="Arial" panose="020B0604020202020204" pitchFamily="34" charset="0"/>
              </a:rPr>
              <a:t>вищої</a:t>
            </a:r>
            <a:r>
              <a:rPr lang="ru-RU" dirty="0">
                <a:solidFill>
                  <a:srgbClr val="0070C0"/>
                </a:solidFill>
                <a:latin typeface="Arial" panose="020B0604020202020204" pitchFamily="34" charset="0"/>
                <a:cs typeface="Arial" panose="020B0604020202020204" pitchFamily="34" charset="0"/>
              </a:rPr>
              <a:t> </a:t>
            </a:r>
            <a:r>
              <a:rPr lang="ru-RU" dirty="0" err="1">
                <a:solidFill>
                  <a:srgbClr val="0070C0"/>
                </a:solidFill>
                <a:latin typeface="Arial" panose="020B0604020202020204" pitchFamily="34" charset="0"/>
                <a:cs typeface="Arial" panose="020B0604020202020204" pitchFamily="34" charset="0"/>
              </a:rPr>
              <a:t>школи</a:t>
            </a:r>
            <a:br>
              <a:rPr lang="ru-RU" dirty="0">
                <a:latin typeface="Arial" panose="020B0604020202020204" pitchFamily="34" charset="0"/>
                <a:cs typeface="Arial" panose="020B0604020202020204" pitchFamily="34" charset="0"/>
              </a:rPr>
            </a:br>
            <a:endParaRPr lang="ru-RU"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838200" y="1696453"/>
            <a:ext cx="11036968" cy="5847346"/>
          </a:xfrm>
        </p:spPr>
        <p:txBody>
          <a:bodyPr>
            <a:normAutofit fontScale="25000" lnSpcReduction="20000"/>
          </a:bodyPr>
          <a:lstStyle/>
          <a:p>
            <a:pPr marL="0" lvl="0" indent="0">
              <a:lnSpc>
                <a:spcPct val="120000"/>
              </a:lnSpc>
              <a:buNone/>
            </a:pPr>
            <a:r>
              <a:rPr lang="uk-UA" sz="9600" b="1" dirty="0">
                <a:solidFill>
                  <a:srgbClr val="FF0000"/>
                </a:solidFill>
                <a:latin typeface="Arial" panose="020B0604020202020204" pitchFamily="34" charset="0"/>
                <a:cs typeface="Arial" panose="020B0604020202020204" pitchFamily="34" charset="0"/>
              </a:rPr>
              <a:t>1)  По-перше</a:t>
            </a:r>
            <a:r>
              <a:rPr lang="ru-RU" sz="9600" b="1" dirty="0">
                <a:solidFill>
                  <a:srgbClr val="FF0000"/>
                </a:solidFill>
                <a:latin typeface="Arial" panose="020B0604020202020204" pitchFamily="34" charset="0"/>
                <a:cs typeface="Arial" panose="020B0604020202020204" pitchFamily="34" charset="0"/>
              </a:rPr>
              <a:t>, </a:t>
            </a:r>
            <a:r>
              <a:rPr lang="ru-RU" sz="9600" dirty="0">
                <a:latin typeface="Arial" panose="020B0604020202020204" pitchFamily="34" charset="0"/>
                <a:cs typeface="Arial" panose="020B0604020202020204" pitchFamily="34" charset="0"/>
              </a:rPr>
              <a:t>– </a:t>
            </a:r>
            <a:r>
              <a:rPr lang="ru-RU" sz="9600" dirty="0" err="1">
                <a:latin typeface="Arial" panose="020B0604020202020204" pitchFamily="34" charset="0"/>
                <a:cs typeface="Arial" panose="020B0604020202020204" pitchFamily="34" charset="0"/>
              </a:rPr>
              <a:t>підвищення</a:t>
            </a:r>
            <a:r>
              <a:rPr lang="ru-RU" sz="9600" dirty="0">
                <a:latin typeface="Arial" panose="020B0604020202020204" pitchFamily="34" charset="0"/>
                <a:cs typeface="Arial" panose="020B0604020202020204" pitchFamily="34" charset="0"/>
              </a:rPr>
              <a:t> </a:t>
            </a:r>
            <a:r>
              <a:rPr lang="ru-RU" sz="9600" dirty="0" err="1">
                <a:latin typeface="Arial" panose="020B0604020202020204" pitchFamily="34" charset="0"/>
                <a:cs typeface="Arial" panose="020B0604020202020204" pitchFamily="34" charset="0"/>
              </a:rPr>
              <a:t>якості</a:t>
            </a:r>
            <a:r>
              <a:rPr lang="ru-RU" sz="9600" dirty="0">
                <a:latin typeface="Arial" panose="020B0604020202020204" pitchFamily="34" charset="0"/>
                <a:cs typeface="Arial" panose="020B0604020202020204" pitchFamily="34" charset="0"/>
              </a:rPr>
              <a:t> </a:t>
            </a:r>
            <a:r>
              <a:rPr lang="ru-RU" sz="9600" dirty="0" err="1">
                <a:latin typeface="Arial" panose="020B0604020202020204" pitchFamily="34" charset="0"/>
                <a:cs typeface="Arial" panose="020B0604020202020204" pitchFamily="34" charset="0"/>
              </a:rPr>
              <a:t>вищої</a:t>
            </a:r>
            <a:r>
              <a:rPr lang="ru-RU" sz="9600" dirty="0">
                <a:latin typeface="Arial" panose="020B0604020202020204" pitchFamily="34" charset="0"/>
                <a:cs typeface="Arial" panose="020B0604020202020204" pitchFamily="34" charset="0"/>
              </a:rPr>
              <a:t> </a:t>
            </a:r>
            <a:r>
              <a:rPr lang="ru-RU" sz="9600" dirty="0" err="1">
                <a:latin typeface="Arial" panose="020B0604020202020204" pitchFamily="34" charset="0"/>
                <a:cs typeface="Arial" panose="020B0604020202020204" pitchFamily="34" charset="0"/>
              </a:rPr>
              <a:t>освіти</a:t>
            </a:r>
            <a:r>
              <a:rPr lang="ru-RU" sz="9600" dirty="0">
                <a:latin typeface="Arial" panose="020B0604020202020204" pitchFamily="34" charset="0"/>
                <a:cs typeface="Arial" panose="020B0604020202020204" pitchFamily="34" charset="0"/>
              </a:rPr>
              <a:t> в </a:t>
            </a:r>
            <a:r>
              <a:rPr lang="ru-RU" sz="9600" dirty="0" err="1">
                <a:latin typeface="Arial" panose="020B0604020202020204" pitchFamily="34" charset="0"/>
                <a:cs typeface="Arial" panose="020B0604020202020204" pitchFamily="34" charset="0"/>
              </a:rPr>
              <a:t>Україні</a:t>
            </a:r>
            <a:r>
              <a:rPr lang="ru-RU" sz="9600" dirty="0">
                <a:latin typeface="Arial" panose="020B0604020202020204" pitchFamily="34" charset="0"/>
                <a:cs typeface="Arial" panose="020B0604020202020204" pitchFamily="34" charset="0"/>
              </a:rPr>
              <a:t>, а для </a:t>
            </a:r>
            <a:r>
              <a:rPr lang="ru-RU" sz="9600" dirty="0" err="1">
                <a:latin typeface="Arial" panose="020B0604020202020204" pitchFamily="34" charset="0"/>
                <a:cs typeface="Arial" panose="020B0604020202020204" pitchFamily="34" charset="0"/>
              </a:rPr>
              <a:t>цього</a:t>
            </a:r>
            <a:r>
              <a:rPr lang="ru-RU" sz="9600" dirty="0">
                <a:latin typeface="Arial" panose="020B0604020202020204" pitchFamily="34" charset="0"/>
                <a:cs typeface="Arial" panose="020B0604020202020204" pitchFamily="34" charset="0"/>
              </a:rPr>
              <a:t> </a:t>
            </a:r>
            <a:r>
              <a:rPr lang="ru-RU" sz="9600" dirty="0" err="1">
                <a:latin typeface="Arial" panose="020B0604020202020204" pitchFamily="34" charset="0"/>
                <a:cs typeface="Arial" panose="020B0604020202020204" pitchFamily="34" charset="0"/>
              </a:rPr>
              <a:t>потрібно</a:t>
            </a:r>
            <a:r>
              <a:rPr lang="ru-RU" sz="9600" dirty="0">
                <a:latin typeface="Arial" panose="020B0604020202020204" pitchFamily="34" charset="0"/>
                <a:cs typeface="Arial" panose="020B0604020202020204" pitchFamily="34" charset="0"/>
              </a:rPr>
              <a:t> </a:t>
            </a:r>
            <a:r>
              <a:rPr lang="ru-RU" sz="9600" dirty="0" err="1">
                <a:latin typeface="Arial" panose="020B0604020202020204" pitchFamily="34" charset="0"/>
                <a:cs typeface="Arial" panose="020B0604020202020204" pitchFamily="34" charset="0"/>
              </a:rPr>
              <a:t>змінити</a:t>
            </a:r>
            <a:r>
              <a:rPr lang="ru-RU" sz="9600" dirty="0">
                <a:latin typeface="Arial" panose="020B0604020202020204" pitchFamily="34" charset="0"/>
                <a:cs typeface="Arial" panose="020B0604020202020204" pitchFamily="34" charset="0"/>
              </a:rPr>
              <a:t> </a:t>
            </a:r>
            <a:r>
              <a:rPr lang="ru-RU" sz="9600" dirty="0" err="1">
                <a:latin typeface="Arial" panose="020B0604020202020204" pitchFamily="34" charset="0"/>
                <a:cs typeface="Arial" panose="020B0604020202020204" pitchFamily="34" charset="0"/>
              </a:rPr>
              <a:t>багато</a:t>
            </a:r>
            <a:r>
              <a:rPr lang="ru-RU" sz="9600" dirty="0">
                <a:latin typeface="Arial" panose="020B0604020202020204" pitchFamily="34" charset="0"/>
                <a:cs typeface="Arial" panose="020B0604020202020204" pitchFamily="34" charset="0"/>
              </a:rPr>
              <a:t> </a:t>
            </a:r>
            <a:r>
              <a:rPr lang="ru-RU" sz="9600" dirty="0" err="1">
                <a:latin typeface="Arial" panose="020B0604020202020204" pitchFamily="34" charset="0"/>
                <a:cs typeface="Arial" panose="020B0604020202020204" pitchFamily="34" charset="0"/>
              </a:rPr>
              <a:t>елементів</a:t>
            </a:r>
            <a:r>
              <a:rPr lang="ru-RU" sz="9600" dirty="0">
                <a:latin typeface="Arial" panose="020B0604020202020204" pitchFamily="34" charset="0"/>
                <a:cs typeface="Arial" panose="020B0604020202020204" pitchFamily="34" charset="0"/>
              </a:rPr>
              <a:t>: </a:t>
            </a:r>
          </a:p>
          <a:p>
            <a:pPr lvl="0">
              <a:lnSpc>
                <a:spcPct val="120000"/>
              </a:lnSpc>
            </a:pPr>
            <a:r>
              <a:rPr lang="ru-RU" sz="9600" dirty="0">
                <a:latin typeface="Arial" panose="020B0604020202020204" pitchFamily="34" charset="0"/>
                <a:cs typeface="Arial" panose="020B0604020202020204" pitchFamily="34" charset="0"/>
              </a:rPr>
              <a:t>Перш за все, </a:t>
            </a:r>
            <a:r>
              <a:rPr lang="ru-RU" sz="9600" dirty="0" err="1">
                <a:latin typeface="Arial" panose="020B0604020202020204" pitchFamily="34" charset="0"/>
                <a:cs typeface="Arial" panose="020B0604020202020204" pitchFamily="34" charset="0"/>
              </a:rPr>
              <a:t>необхідно</a:t>
            </a:r>
            <a:r>
              <a:rPr lang="ru-RU" sz="9600" dirty="0">
                <a:latin typeface="Arial" panose="020B0604020202020204" pitchFamily="34" charset="0"/>
                <a:cs typeface="Arial" panose="020B0604020202020204" pitchFamily="34" charset="0"/>
              </a:rPr>
              <a:t> </a:t>
            </a:r>
            <a:r>
              <a:rPr lang="ru-RU" sz="9600" dirty="0" err="1">
                <a:latin typeface="Arial" panose="020B0604020202020204" pitchFamily="34" charset="0"/>
                <a:cs typeface="Arial" panose="020B0604020202020204" pitchFamily="34" charset="0"/>
              </a:rPr>
              <a:t>удосконалити</a:t>
            </a:r>
            <a:r>
              <a:rPr lang="ru-RU" sz="9600" dirty="0">
                <a:latin typeface="Arial" panose="020B0604020202020204" pitchFamily="34" charset="0"/>
                <a:cs typeface="Arial" panose="020B0604020202020204" pitchFamily="34" charset="0"/>
              </a:rPr>
              <a:t> систему </a:t>
            </a:r>
            <a:r>
              <a:rPr lang="ru-RU" sz="9600" dirty="0" err="1">
                <a:latin typeface="Arial" panose="020B0604020202020204" pitchFamily="34" charset="0"/>
                <a:cs typeface="Arial" panose="020B0604020202020204" pitchFamily="34" charset="0"/>
              </a:rPr>
              <a:t>вступу</a:t>
            </a:r>
            <a:r>
              <a:rPr lang="ru-RU" sz="9600" dirty="0">
                <a:latin typeface="Arial" panose="020B0604020202020204" pitchFamily="34" charset="0"/>
                <a:cs typeface="Arial" panose="020B0604020202020204" pitchFamily="34" charset="0"/>
              </a:rPr>
              <a:t> до </a:t>
            </a:r>
            <a:r>
              <a:rPr lang="ru-RU" sz="9600" dirty="0" err="1">
                <a:latin typeface="Arial" panose="020B0604020202020204" pitchFamily="34" charset="0"/>
                <a:cs typeface="Arial" panose="020B0604020202020204" pitchFamily="34" charset="0"/>
              </a:rPr>
              <a:t>вищої</a:t>
            </a:r>
            <a:r>
              <a:rPr lang="ru-RU" sz="9600" dirty="0">
                <a:latin typeface="Arial" panose="020B0604020202020204" pitchFamily="34" charset="0"/>
                <a:cs typeface="Arial" panose="020B0604020202020204" pitchFamily="34" charset="0"/>
              </a:rPr>
              <a:t> </a:t>
            </a:r>
            <a:r>
              <a:rPr lang="ru-RU" sz="9600" dirty="0" err="1">
                <a:latin typeface="Arial" panose="020B0604020202020204" pitchFamily="34" charset="0"/>
                <a:cs typeface="Arial" panose="020B0604020202020204" pitchFamily="34" charset="0"/>
              </a:rPr>
              <a:t>освіти</a:t>
            </a:r>
            <a:r>
              <a:rPr lang="ru-RU" sz="9600" dirty="0">
                <a:latin typeface="Arial" panose="020B0604020202020204" pitchFamily="34" charset="0"/>
                <a:cs typeface="Arial" panose="020B0604020202020204" pitchFamily="34" charset="0"/>
              </a:rPr>
              <a:t>, </a:t>
            </a:r>
            <a:r>
              <a:rPr lang="ru-RU" sz="9600" dirty="0" err="1">
                <a:latin typeface="Arial" panose="020B0604020202020204" pitchFamily="34" charset="0"/>
                <a:cs typeface="Arial" panose="020B0604020202020204" pitchFamily="34" charset="0"/>
              </a:rPr>
              <a:t>адже</a:t>
            </a:r>
            <a:r>
              <a:rPr lang="ru-RU" sz="9600" dirty="0">
                <a:latin typeface="Arial" panose="020B0604020202020204" pitchFamily="34" charset="0"/>
                <a:cs typeface="Arial" panose="020B0604020202020204" pitchFamily="34" charset="0"/>
              </a:rPr>
              <a:t> не </a:t>
            </a:r>
            <a:r>
              <a:rPr lang="ru-RU" sz="9600" dirty="0" err="1">
                <a:latin typeface="Arial" panose="020B0604020202020204" pitchFamily="34" charset="0"/>
                <a:cs typeface="Arial" panose="020B0604020202020204" pitchFamily="34" charset="0"/>
              </a:rPr>
              <a:t>може</a:t>
            </a:r>
            <a:r>
              <a:rPr lang="ru-RU" sz="9600" dirty="0">
                <a:latin typeface="Arial" panose="020B0604020202020204" pitchFamily="34" charset="0"/>
                <a:cs typeface="Arial" panose="020B0604020202020204" pitchFamily="34" charset="0"/>
              </a:rPr>
              <a:t> бути так, </a:t>
            </a:r>
            <a:r>
              <a:rPr lang="ru-RU" sz="9600" dirty="0" err="1">
                <a:latin typeface="Arial" panose="020B0604020202020204" pitchFamily="34" charset="0"/>
                <a:cs typeface="Arial" panose="020B0604020202020204" pitchFamily="34" charset="0"/>
              </a:rPr>
              <a:t>щоб</a:t>
            </a:r>
            <a:r>
              <a:rPr lang="ru-RU" sz="9600" dirty="0">
                <a:latin typeface="Arial" panose="020B0604020202020204" pitchFamily="34" charset="0"/>
                <a:cs typeface="Arial" panose="020B0604020202020204" pitchFamily="34" charset="0"/>
              </a:rPr>
              <a:t> 80% </a:t>
            </a:r>
            <a:r>
              <a:rPr lang="ru-RU" sz="9600" dirty="0" err="1">
                <a:latin typeface="Arial" panose="020B0604020202020204" pitchFamily="34" charset="0"/>
                <a:cs typeface="Arial" panose="020B0604020202020204" pitchFamily="34" charset="0"/>
              </a:rPr>
              <a:t>випускників</a:t>
            </a:r>
            <a:r>
              <a:rPr lang="ru-RU" sz="9600" dirty="0">
                <a:latin typeface="Arial" panose="020B0604020202020204" pitchFamily="34" charset="0"/>
                <a:cs typeface="Arial" panose="020B0604020202020204" pitchFamily="34" charset="0"/>
              </a:rPr>
              <a:t> вступали до </a:t>
            </a:r>
            <a:r>
              <a:rPr lang="ru-RU" sz="9600" dirty="0" err="1">
                <a:latin typeface="Arial" panose="020B0604020202020204" pitchFamily="34" charset="0"/>
                <a:cs typeface="Arial" panose="020B0604020202020204" pitchFamily="34" charset="0"/>
              </a:rPr>
              <a:t>університетів</a:t>
            </a:r>
            <a:r>
              <a:rPr lang="ru-RU" sz="9600" dirty="0">
                <a:latin typeface="Arial" panose="020B0604020202020204" pitchFamily="34" charset="0"/>
                <a:cs typeface="Arial" panose="020B0604020202020204" pitchFamily="34" charset="0"/>
              </a:rPr>
              <a:t> і </a:t>
            </a:r>
            <a:r>
              <a:rPr lang="ru-RU" sz="9600" dirty="0" err="1">
                <a:latin typeface="Arial" panose="020B0604020202020204" pitchFamily="34" charset="0"/>
                <a:cs typeface="Arial" panose="020B0604020202020204" pitchFamily="34" charset="0"/>
              </a:rPr>
              <a:t>отримували</a:t>
            </a:r>
            <a:r>
              <a:rPr lang="ru-RU" sz="9600" dirty="0">
                <a:latin typeface="Arial" panose="020B0604020202020204" pitchFamily="34" charset="0"/>
                <a:cs typeface="Arial" panose="020B0604020202020204" pitchFamily="34" charset="0"/>
              </a:rPr>
              <a:t> </a:t>
            </a:r>
            <a:r>
              <a:rPr lang="ru-RU" sz="9600" dirty="0" err="1">
                <a:latin typeface="Arial" panose="020B0604020202020204" pitchFamily="34" charset="0"/>
                <a:cs typeface="Arial" panose="020B0604020202020204" pitchFamily="34" charset="0"/>
              </a:rPr>
              <a:t>дипломи</a:t>
            </a:r>
            <a:r>
              <a:rPr lang="ru-RU" sz="9600" dirty="0">
                <a:latin typeface="Arial" panose="020B0604020202020204" pitchFamily="34" charset="0"/>
                <a:cs typeface="Arial" panose="020B0604020202020204" pitchFamily="34" charset="0"/>
              </a:rPr>
              <a:t> </a:t>
            </a:r>
            <a:r>
              <a:rPr lang="ru-RU" sz="9600" dirty="0" err="1">
                <a:latin typeface="Arial" panose="020B0604020202020204" pitchFamily="34" charset="0"/>
                <a:cs typeface="Arial" panose="020B0604020202020204" pitchFamily="34" charset="0"/>
              </a:rPr>
              <a:t>магістра</a:t>
            </a:r>
            <a:r>
              <a:rPr lang="ru-RU" sz="9600" dirty="0">
                <a:latin typeface="Arial" panose="020B0604020202020204" pitchFamily="34" charset="0"/>
                <a:cs typeface="Arial" panose="020B0604020202020204" pitchFamily="34" charset="0"/>
              </a:rPr>
              <a:t>.</a:t>
            </a:r>
          </a:p>
          <a:p>
            <a:pPr>
              <a:lnSpc>
                <a:spcPct val="120000"/>
              </a:lnSpc>
            </a:pPr>
            <a:r>
              <a:rPr lang="ru-RU" sz="9600" dirty="0" err="1">
                <a:latin typeface="Arial" panose="020B0604020202020204" pitchFamily="34" charset="0"/>
                <a:cs typeface="Arial" panose="020B0604020202020204" pitchFamily="34" charset="0"/>
              </a:rPr>
              <a:t>Що</a:t>
            </a:r>
            <a:r>
              <a:rPr lang="ru-RU" sz="9600" dirty="0">
                <a:latin typeface="Arial" panose="020B0604020202020204" pitchFamily="34" charset="0"/>
                <a:cs typeface="Arial" panose="020B0604020202020204" pitchFamily="34" charset="0"/>
              </a:rPr>
              <a:t> </a:t>
            </a:r>
            <a:r>
              <a:rPr lang="ru-RU" sz="9600" dirty="0" err="1">
                <a:latin typeface="Arial" panose="020B0604020202020204" pitchFamily="34" charset="0"/>
                <a:cs typeface="Arial" panose="020B0604020202020204" pitchFamily="34" charset="0"/>
              </a:rPr>
              <a:t>вищий</a:t>
            </a:r>
            <a:r>
              <a:rPr lang="ru-RU" sz="9600" dirty="0">
                <a:latin typeface="Arial" panose="020B0604020202020204" pitchFamily="34" charset="0"/>
                <a:cs typeface="Arial" panose="020B0604020202020204" pitchFamily="34" charset="0"/>
              </a:rPr>
              <a:t> </a:t>
            </a:r>
            <a:r>
              <a:rPr lang="ru-RU" sz="9600" dirty="0" err="1">
                <a:latin typeface="Arial" panose="020B0604020202020204" pitchFamily="34" charset="0"/>
                <a:cs typeface="Arial" panose="020B0604020202020204" pitchFamily="34" charset="0"/>
              </a:rPr>
              <a:t>рівень</a:t>
            </a:r>
            <a:r>
              <a:rPr lang="ru-RU" sz="9600" dirty="0">
                <a:latin typeface="Arial" panose="020B0604020202020204" pitchFamily="34" charset="0"/>
                <a:cs typeface="Arial" panose="020B0604020202020204" pitchFamily="34" charset="0"/>
              </a:rPr>
              <a:t> </a:t>
            </a:r>
            <a:r>
              <a:rPr lang="ru-RU" sz="9600" dirty="0" err="1">
                <a:latin typeface="Arial" panose="020B0604020202020204" pitchFamily="34" charset="0"/>
                <a:cs typeface="Arial" panose="020B0604020202020204" pitchFamily="34" charset="0"/>
              </a:rPr>
              <a:t>освіти</a:t>
            </a:r>
            <a:r>
              <a:rPr lang="ru-RU" sz="9600" dirty="0">
                <a:latin typeface="Arial" panose="020B0604020202020204" pitchFamily="34" charset="0"/>
                <a:cs typeface="Arial" panose="020B0604020202020204" pitchFamily="34" charset="0"/>
              </a:rPr>
              <a:t>, то </a:t>
            </a:r>
            <a:r>
              <a:rPr lang="ru-RU" sz="9600" dirty="0" err="1">
                <a:latin typeface="Arial" panose="020B0604020202020204" pitchFamily="34" charset="0"/>
                <a:cs typeface="Arial" panose="020B0604020202020204" pitchFamily="34" charset="0"/>
              </a:rPr>
              <a:t>менша</a:t>
            </a:r>
            <a:r>
              <a:rPr lang="ru-RU" sz="9600" dirty="0">
                <a:latin typeface="Arial" panose="020B0604020202020204" pitchFamily="34" charset="0"/>
                <a:cs typeface="Arial" panose="020B0604020202020204" pitchFamily="34" charset="0"/>
              </a:rPr>
              <a:t> </a:t>
            </a:r>
            <a:r>
              <a:rPr lang="ru-RU" sz="9600" dirty="0" err="1">
                <a:latin typeface="Arial" panose="020B0604020202020204" pitchFamily="34" charset="0"/>
                <a:cs typeface="Arial" panose="020B0604020202020204" pitchFamily="34" charset="0"/>
              </a:rPr>
              <a:t>кількість</a:t>
            </a:r>
            <a:r>
              <a:rPr lang="ru-RU" sz="9600" dirty="0">
                <a:latin typeface="Arial" panose="020B0604020202020204" pitchFamily="34" charset="0"/>
                <a:cs typeface="Arial" panose="020B0604020202020204" pitchFamily="34" charset="0"/>
              </a:rPr>
              <a:t> людей </a:t>
            </a:r>
            <a:r>
              <a:rPr lang="ru-RU" sz="9600" dirty="0" err="1">
                <a:latin typeface="Arial" panose="020B0604020202020204" pitchFamily="34" charset="0"/>
                <a:cs typeface="Arial" panose="020B0604020202020204" pitchFamily="34" charset="0"/>
              </a:rPr>
              <a:t>має</a:t>
            </a:r>
            <a:r>
              <a:rPr lang="ru-RU" sz="9600" dirty="0">
                <a:latin typeface="Arial" panose="020B0604020202020204" pitchFamily="34" charset="0"/>
                <a:cs typeface="Arial" panose="020B0604020202020204" pitchFamily="34" charset="0"/>
              </a:rPr>
              <a:t> </a:t>
            </a:r>
            <a:r>
              <a:rPr lang="ru-RU" sz="9600" dirty="0" err="1">
                <a:latin typeface="Arial" panose="020B0604020202020204" pitchFamily="34" charset="0"/>
                <a:cs typeface="Arial" panose="020B0604020202020204" pitchFamily="34" charset="0"/>
              </a:rPr>
              <a:t>туди</a:t>
            </a:r>
            <a:r>
              <a:rPr lang="ru-RU" sz="9600" dirty="0">
                <a:latin typeface="Arial" panose="020B0604020202020204" pitchFamily="34" charset="0"/>
                <a:cs typeface="Arial" panose="020B0604020202020204" pitchFamily="34" charset="0"/>
              </a:rPr>
              <a:t> </a:t>
            </a:r>
            <a:r>
              <a:rPr lang="ru-RU" sz="9600" dirty="0" err="1">
                <a:latin typeface="Arial" panose="020B0604020202020204" pitchFamily="34" charset="0"/>
                <a:cs typeface="Arial" panose="020B0604020202020204" pitchFamily="34" charset="0"/>
              </a:rPr>
              <a:t>дістатись</a:t>
            </a:r>
            <a:r>
              <a:rPr lang="ru-RU" sz="9600" dirty="0">
                <a:latin typeface="Arial" panose="020B0604020202020204" pitchFamily="34" charset="0"/>
                <a:cs typeface="Arial" panose="020B0604020202020204" pitchFamily="34" charset="0"/>
              </a:rPr>
              <a:t> і </a:t>
            </a:r>
            <a:r>
              <a:rPr lang="ru-RU" sz="9600" dirty="0" err="1">
                <a:latin typeface="Arial" panose="020B0604020202020204" pitchFamily="34" charset="0"/>
                <a:cs typeface="Arial" panose="020B0604020202020204" pitchFamily="34" charset="0"/>
              </a:rPr>
              <a:t>зробити</a:t>
            </a:r>
            <a:r>
              <a:rPr lang="ru-RU" sz="9600" dirty="0">
                <a:latin typeface="Arial" panose="020B0604020202020204" pitchFamily="34" charset="0"/>
                <a:cs typeface="Arial" panose="020B0604020202020204" pitchFamily="34" charset="0"/>
              </a:rPr>
              <a:t> </a:t>
            </a:r>
            <a:r>
              <a:rPr lang="ru-RU" sz="9600" dirty="0" err="1">
                <a:latin typeface="Arial" panose="020B0604020202020204" pitchFamily="34" charset="0"/>
                <a:cs typeface="Arial" panose="020B0604020202020204" pitchFamily="34" charset="0"/>
              </a:rPr>
              <a:t>це</a:t>
            </a:r>
            <a:r>
              <a:rPr lang="ru-RU" sz="9600" dirty="0">
                <a:latin typeface="Arial" panose="020B0604020202020204" pitchFamily="34" charset="0"/>
                <a:cs typeface="Arial" panose="020B0604020202020204" pitchFamily="34" charset="0"/>
              </a:rPr>
              <a:t> через </a:t>
            </a:r>
            <a:r>
              <a:rPr lang="ru-RU" sz="9600" dirty="0" err="1">
                <a:latin typeface="Arial" panose="020B0604020202020204" pitchFamily="34" charset="0"/>
                <a:cs typeface="Arial" panose="020B0604020202020204" pitchFamily="34" charset="0"/>
              </a:rPr>
              <a:t>конкурси</a:t>
            </a:r>
            <a:r>
              <a:rPr lang="ru-RU" sz="9600" dirty="0">
                <a:latin typeface="Arial" panose="020B0604020202020204" pitchFamily="34" charset="0"/>
                <a:cs typeface="Arial" panose="020B0604020202020204" pitchFamily="34" charset="0"/>
              </a:rPr>
              <a:t>, через </a:t>
            </a:r>
            <a:r>
              <a:rPr lang="ru-RU" sz="9600" dirty="0" err="1">
                <a:latin typeface="Arial" panose="020B0604020202020204" pitchFamily="34" charset="0"/>
                <a:cs typeface="Arial" panose="020B0604020202020204" pitchFamily="34" charset="0"/>
              </a:rPr>
              <a:t>високі</a:t>
            </a:r>
            <a:r>
              <a:rPr lang="ru-RU" sz="9600" dirty="0">
                <a:latin typeface="Arial" panose="020B0604020202020204" pitchFamily="34" charset="0"/>
                <a:cs typeface="Arial" panose="020B0604020202020204" pitchFamily="34" charset="0"/>
              </a:rPr>
              <a:t> </a:t>
            </a:r>
            <a:r>
              <a:rPr lang="ru-RU" sz="9600" dirty="0" err="1">
                <a:latin typeface="Arial" panose="020B0604020202020204" pitchFamily="34" charset="0"/>
                <a:cs typeface="Arial" panose="020B0604020202020204" pitchFamily="34" charset="0"/>
              </a:rPr>
              <a:t>вимоги</a:t>
            </a:r>
            <a:r>
              <a:rPr lang="ru-RU" sz="9600" dirty="0">
                <a:latin typeface="Arial" panose="020B0604020202020204" pitchFamily="34" charset="0"/>
                <a:cs typeface="Arial" panose="020B0604020202020204" pitchFamily="34" charset="0"/>
              </a:rPr>
              <a:t>.</a:t>
            </a:r>
          </a:p>
          <a:p>
            <a:pPr>
              <a:lnSpc>
                <a:spcPct val="120000"/>
              </a:lnSpc>
            </a:pPr>
            <a:r>
              <a:rPr lang="ru-RU" sz="9600" dirty="0" err="1">
                <a:latin typeface="Arial" panose="020B0604020202020204" pitchFamily="34" charset="0"/>
                <a:cs typeface="Arial" panose="020B0604020202020204" pitchFamily="34" charset="0"/>
              </a:rPr>
              <a:t>Зокрема</a:t>
            </a:r>
            <a:r>
              <a:rPr lang="ru-RU" sz="9600" dirty="0">
                <a:latin typeface="Arial" panose="020B0604020202020204" pitchFamily="34" charset="0"/>
                <a:cs typeface="Arial" panose="020B0604020202020204" pitchFamily="34" charset="0"/>
              </a:rPr>
              <a:t>, </a:t>
            </a:r>
            <a:r>
              <a:rPr lang="ru-RU" sz="9600" dirty="0" err="1">
                <a:latin typeface="Arial" panose="020B0604020202020204" pitchFamily="34" charset="0"/>
                <a:cs typeface="Arial" panose="020B0604020202020204" pitchFamily="34" charset="0"/>
              </a:rPr>
              <a:t>інструмент</a:t>
            </a:r>
            <a:r>
              <a:rPr lang="ru-RU" sz="9600" dirty="0">
                <a:latin typeface="Arial" panose="020B0604020202020204" pitchFamily="34" charset="0"/>
                <a:cs typeface="Arial" panose="020B0604020202020204" pitchFamily="34" charset="0"/>
              </a:rPr>
              <a:t> ЗНО </a:t>
            </a:r>
            <a:r>
              <a:rPr lang="ru-RU" sz="9600" dirty="0" err="1">
                <a:latin typeface="Arial" panose="020B0604020202020204" pitchFamily="34" charset="0"/>
                <a:cs typeface="Arial" panose="020B0604020202020204" pitchFamily="34" charset="0"/>
              </a:rPr>
              <a:t>потрібно</a:t>
            </a:r>
            <a:r>
              <a:rPr lang="ru-RU" sz="9600" dirty="0">
                <a:latin typeface="Arial" panose="020B0604020202020204" pitchFamily="34" charset="0"/>
                <a:cs typeface="Arial" panose="020B0604020202020204" pitchFamily="34" charset="0"/>
              </a:rPr>
              <a:t> </a:t>
            </a:r>
            <a:r>
              <a:rPr lang="ru-RU" sz="9600" dirty="0" err="1">
                <a:latin typeface="Arial" panose="020B0604020202020204" pitchFamily="34" charset="0"/>
                <a:cs typeface="Arial" panose="020B0604020202020204" pitchFamily="34" charset="0"/>
              </a:rPr>
              <a:t>використовувати</a:t>
            </a:r>
            <a:r>
              <a:rPr lang="ru-RU" sz="9600" dirty="0">
                <a:latin typeface="Arial" panose="020B0604020202020204" pitchFamily="34" charset="0"/>
                <a:cs typeface="Arial" panose="020B0604020202020204" pitchFamily="34" charset="0"/>
              </a:rPr>
              <a:t> до </a:t>
            </a:r>
            <a:r>
              <a:rPr lang="ru-RU" sz="9600" dirty="0" err="1">
                <a:latin typeface="Arial" panose="020B0604020202020204" pitchFamily="34" charset="0"/>
                <a:cs typeface="Arial" panose="020B0604020202020204" pitchFamily="34" charset="0"/>
              </a:rPr>
              <a:t>вручення</a:t>
            </a:r>
            <a:r>
              <a:rPr lang="ru-RU" sz="9600" dirty="0">
                <a:latin typeface="Arial" panose="020B0604020202020204" pitchFamily="34" charset="0"/>
                <a:cs typeface="Arial" panose="020B0604020202020204" pitchFamily="34" charset="0"/>
              </a:rPr>
              <a:t> </a:t>
            </a:r>
            <a:r>
              <a:rPr lang="ru-RU" sz="9600" dirty="0" err="1">
                <a:latin typeface="Arial" panose="020B0604020202020204" pitchFamily="34" charset="0"/>
                <a:cs typeface="Arial" panose="020B0604020202020204" pitchFamily="34" charset="0"/>
              </a:rPr>
              <a:t>сертифікату</a:t>
            </a:r>
            <a:r>
              <a:rPr lang="ru-RU" sz="9600" dirty="0">
                <a:latin typeface="Arial" panose="020B0604020202020204" pitchFamily="34" charset="0"/>
                <a:cs typeface="Arial" panose="020B0604020202020204" pitchFamily="34" charset="0"/>
              </a:rPr>
              <a:t> про </a:t>
            </a:r>
            <a:r>
              <a:rPr lang="ru-RU" sz="9600" dirty="0" err="1">
                <a:latin typeface="Arial" panose="020B0604020202020204" pitchFamily="34" charset="0"/>
                <a:cs typeface="Arial" panose="020B0604020202020204" pitchFamily="34" charset="0"/>
              </a:rPr>
              <a:t>середню</a:t>
            </a:r>
            <a:r>
              <a:rPr lang="ru-RU" sz="9600" dirty="0">
                <a:latin typeface="Arial" panose="020B0604020202020204" pitchFamily="34" charset="0"/>
                <a:cs typeface="Arial" panose="020B0604020202020204" pitchFamily="34" charset="0"/>
              </a:rPr>
              <a:t> </a:t>
            </a:r>
            <a:r>
              <a:rPr lang="ru-RU" sz="9600" dirty="0" err="1">
                <a:latin typeface="Arial" panose="020B0604020202020204" pitchFamily="34" charset="0"/>
                <a:cs typeface="Arial" panose="020B0604020202020204" pitchFamily="34" charset="0"/>
              </a:rPr>
              <a:t>освіту</a:t>
            </a:r>
            <a:r>
              <a:rPr lang="ru-RU" sz="9600" dirty="0">
                <a:latin typeface="Arial" panose="020B0604020202020204" pitchFamily="34" charset="0"/>
                <a:cs typeface="Arial" panose="020B0604020202020204" pitchFamily="34" charset="0"/>
              </a:rPr>
              <a:t>. </a:t>
            </a:r>
            <a:r>
              <a:rPr lang="ru-RU" sz="9600" b="1" dirty="0">
                <a:latin typeface="Arial" panose="020B0604020202020204" pitchFamily="34" charset="0"/>
                <a:cs typeface="Arial" panose="020B0604020202020204" pitchFamily="34" charset="0"/>
              </a:rPr>
              <a:t>Зараз </a:t>
            </a:r>
            <a:r>
              <a:rPr lang="ru-RU" sz="9600" b="1" dirty="0" err="1">
                <a:latin typeface="Arial" panose="020B0604020202020204" pitchFamily="34" charset="0"/>
                <a:cs typeface="Arial" panose="020B0604020202020204" pitchFamily="34" charset="0"/>
              </a:rPr>
              <a:t>лише</a:t>
            </a:r>
            <a:r>
              <a:rPr lang="ru-RU" sz="9600" b="1" dirty="0">
                <a:latin typeface="Arial" panose="020B0604020202020204" pitchFamily="34" charset="0"/>
                <a:cs typeface="Arial" panose="020B0604020202020204" pitchFamily="34" charset="0"/>
              </a:rPr>
              <a:t> ДПА з </a:t>
            </a:r>
            <a:r>
              <a:rPr lang="ru-RU" sz="9600" b="1" dirty="0" err="1">
                <a:latin typeface="Arial" panose="020B0604020202020204" pitchFamily="34" charset="0"/>
                <a:cs typeface="Arial" panose="020B0604020202020204" pitchFamily="34" charset="0"/>
              </a:rPr>
              <a:t>української</a:t>
            </a:r>
            <a:r>
              <a:rPr lang="ru-RU" sz="9600" b="1" dirty="0">
                <a:latin typeface="Arial" panose="020B0604020202020204" pitchFamily="34" charset="0"/>
                <a:cs typeface="Arial" panose="020B0604020202020204" pitchFamily="34" charset="0"/>
              </a:rPr>
              <a:t> </a:t>
            </a:r>
            <a:r>
              <a:rPr lang="ru-RU" sz="9600" b="1" dirty="0" err="1">
                <a:latin typeface="Arial" panose="020B0604020202020204" pitchFamily="34" charset="0"/>
                <a:cs typeface="Arial" panose="020B0604020202020204" pitchFamily="34" charset="0"/>
              </a:rPr>
              <a:t>мови</a:t>
            </a:r>
            <a:r>
              <a:rPr lang="ru-RU" sz="9600" b="1" dirty="0">
                <a:latin typeface="Arial" panose="020B0604020202020204" pitchFamily="34" charset="0"/>
                <a:cs typeface="Arial" panose="020B0604020202020204" pitchFamily="34" charset="0"/>
              </a:rPr>
              <a:t> та </a:t>
            </a:r>
            <a:r>
              <a:rPr lang="ru-RU" sz="9600" b="1" dirty="0" err="1">
                <a:latin typeface="Arial" panose="020B0604020202020204" pitchFamily="34" charset="0"/>
                <a:cs typeface="Arial" panose="020B0604020202020204" pitchFamily="34" charset="0"/>
              </a:rPr>
              <a:t>літератури</a:t>
            </a:r>
            <a:r>
              <a:rPr lang="ru-RU" sz="9600" b="1" dirty="0">
                <a:latin typeface="Arial" panose="020B0604020202020204" pitchFamily="34" charset="0"/>
                <a:cs typeface="Arial" panose="020B0604020202020204" pitchFamily="34" charset="0"/>
              </a:rPr>
              <a:t> проводиться через ЗНО</a:t>
            </a:r>
            <a:r>
              <a:rPr lang="ru-RU" sz="9600" dirty="0">
                <a:latin typeface="Arial" panose="020B0604020202020204" pitchFamily="34" charset="0"/>
                <a:cs typeface="Arial" panose="020B0604020202020204" pitchFamily="34" charset="0"/>
              </a:rPr>
              <a:t>, у 2021 </a:t>
            </a:r>
            <a:r>
              <a:rPr lang="ru-RU" sz="9600" dirty="0" err="1">
                <a:latin typeface="Arial" panose="020B0604020202020204" pitchFamily="34" charset="0"/>
                <a:cs typeface="Arial" panose="020B0604020202020204" pitchFamily="34" charset="0"/>
              </a:rPr>
              <a:t>році</a:t>
            </a:r>
            <a:r>
              <a:rPr lang="ru-RU" sz="9600" dirty="0">
                <a:latin typeface="Arial" panose="020B0604020202020204" pitchFamily="34" charset="0"/>
                <a:cs typeface="Arial" panose="020B0604020202020204" pitchFamily="34" charset="0"/>
              </a:rPr>
              <a:t> </a:t>
            </a:r>
            <a:r>
              <a:rPr lang="ru-RU" sz="9600" dirty="0" err="1">
                <a:latin typeface="Arial" panose="020B0604020202020204" pitchFamily="34" charset="0"/>
                <a:cs typeface="Arial" panose="020B0604020202020204" pitchFamily="34" charset="0"/>
              </a:rPr>
              <a:t>обов’язковою</a:t>
            </a:r>
            <a:r>
              <a:rPr lang="ru-RU" sz="9600" dirty="0">
                <a:latin typeface="Arial" panose="020B0604020202020204" pitchFamily="34" charset="0"/>
                <a:cs typeface="Arial" panose="020B0604020202020204" pitchFamily="34" charset="0"/>
              </a:rPr>
              <a:t> буде ДПА з математики через ЗНО. </a:t>
            </a:r>
            <a:r>
              <a:rPr lang="ru-RU" sz="9600" dirty="0" err="1">
                <a:latin typeface="Arial" panose="020B0604020202020204" pitchFamily="34" charset="0"/>
                <a:cs typeface="Arial" panose="020B0604020202020204" pitchFamily="34" charset="0"/>
              </a:rPr>
              <a:t>Відтак</a:t>
            </a:r>
            <a:r>
              <a:rPr lang="ru-RU" sz="9600" dirty="0">
                <a:latin typeface="Arial" panose="020B0604020202020204" pitchFamily="34" charset="0"/>
                <a:cs typeface="Arial" panose="020B0604020202020204" pitchFamily="34" charset="0"/>
              </a:rPr>
              <a:t>, </a:t>
            </a:r>
            <a:r>
              <a:rPr lang="ru-RU" sz="9600" dirty="0" err="1">
                <a:latin typeface="Arial" panose="020B0604020202020204" pitchFamily="34" charset="0"/>
                <a:cs typeface="Arial" panose="020B0604020202020204" pitchFamily="34" charset="0"/>
              </a:rPr>
              <a:t>потрібно</a:t>
            </a:r>
            <a:r>
              <a:rPr lang="ru-RU" sz="9600" dirty="0">
                <a:latin typeface="Arial" panose="020B0604020202020204" pitchFamily="34" charset="0"/>
                <a:cs typeface="Arial" panose="020B0604020202020204" pitchFamily="34" charset="0"/>
              </a:rPr>
              <a:t> </a:t>
            </a:r>
            <a:r>
              <a:rPr lang="ru-RU" sz="9600" dirty="0" err="1">
                <a:latin typeface="Arial" panose="020B0604020202020204" pitchFamily="34" charset="0"/>
                <a:cs typeface="Arial" panose="020B0604020202020204" pitchFamily="34" charset="0"/>
              </a:rPr>
              <a:t>додати</a:t>
            </a:r>
            <a:r>
              <a:rPr lang="ru-RU" sz="9600" dirty="0">
                <a:latin typeface="Arial" panose="020B0604020202020204" pitchFamily="34" charset="0"/>
                <a:cs typeface="Arial" panose="020B0604020202020204" pitchFamily="34" charset="0"/>
              </a:rPr>
              <a:t> </a:t>
            </a:r>
            <a:r>
              <a:rPr lang="ru-RU" sz="9600" dirty="0" err="1">
                <a:latin typeface="Arial" panose="020B0604020202020204" pitchFamily="34" charset="0"/>
                <a:cs typeface="Arial" panose="020B0604020202020204" pitchFamily="34" charset="0"/>
              </a:rPr>
              <a:t>історію</a:t>
            </a:r>
            <a:r>
              <a:rPr lang="ru-RU" sz="9600" dirty="0">
                <a:latin typeface="Arial" panose="020B0604020202020204" pitchFamily="34" charset="0"/>
                <a:cs typeface="Arial" panose="020B0604020202020204" pitchFamily="34" charset="0"/>
              </a:rPr>
              <a:t> та </a:t>
            </a:r>
            <a:r>
              <a:rPr lang="ru-RU" sz="9600" dirty="0" err="1">
                <a:latin typeface="Arial" panose="020B0604020202020204" pitchFamily="34" charset="0"/>
                <a:cs typeface="Arial" panose="020B0604020202020204" pitchFamily="34" charset="0"/>
              </a:rPr>
              <a:t>іноземну</a:t>
            </a:r>
            <a:r>
              <a:rPr lang="ru-RU" sz="9600" dirty="0">
                <a:latin typeface="Arial" panose="020B0604020202020204" pitchFamily="34" charset="0"/>
                <a:cs typeface="Arial" panose="020B0604020202020204" pitchFamily="34" charset="0"/>
              </a:rPr>
              <a:t> </a:t>
            </a:r>
            <a:r>
              <a:rPr lang="ru-RU" sz="9600" dirty="0" err="1">
                <a:latin typeface="Arial" panose="020B0604020202020204" pitchFamily="34" charset="0"/>
                <a:cs typeface="Arial" panose="020B0604020202020204" pitchFamily="34" charset="0"/>
              </a:rPr>
              <a:t>мову</a:t>
            </a:r>
            <a:r>
              <a:rPr lang="ru-RU" sz="9600" dirty="0">
                <a:latin typeface="Arial" panose="020B0604020202020204" pitchFamily="34" charset="0"/>
                <a:cs typeface="Arial" panose="020B0604020202020204" pitchFamily="34" charset="0"/>
              </a:rPr>
              <a:t>.</a:t>
            </a:r>
            <a:br>
              <a:rPr lang="ru-RU" sz="9600" dirty="0">
                <a:latin typeface="Arial" panose="020B0604020202020204" pitchFamily="34" charset="0"/>
                <a:cs typeface="Arial" panose="020B0604020202020204" pitchFamily="34" charset="0"/>
              </a:rPr>
            </a:br>
            <a:endParaRPr lang="ru-RU" sz="9600" dirty="0">
              <a:latin typeface="Arial" panose="020B0604020202020204" pitchFamily="34" charset="0"/>
              <a:cs typeface="Arial" panose="020B0604020202020204" pitchFamily="34" charset="0"/>
            </a:endParaRPr>
          </a:p>
        </p:txBody>
      </p:sp>
      <p:pic>
        <p:nvPicPr>
          <p:cNvPr id="5" name="Picture 2" descr="nubip-logo-gerb"/>
          <p:cNvPicPr>
            <a:picLocks noChangeAspect="1" noChangeArrowheads="1"/>
          </p:cNvPicPr>
          <p:nvPr/>
        </p:nvPicPr>
        <p:blipFill>
          <a:blip r:embed="rId2">
            <a:extLst>
              <a:ext uri="{28A0092B-C50C-407E-A947-70E740481C1C}">
                <a14:useLocalDpi xmlns:a14="http://schemas.microsoft.com/office/drawing/2010/main" val="0"/>
              </a:ext>
            </a:extLst>
          </a:blip>
          <a:srcRect r="78058"/>
          <a:stretch>
            <a:fillRect/>
          </a:stretch>
        </p:blipFill>
        <p:spPr bwMode="auto">
          <a:xfrm>
            <a:off x="4763" y="4762"/>
            <a:ext cx="1233022" cy="119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46780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1422400" y="66675"/>
            <a:ext cx="10769600" cy="1457325"/>
          </a:xfrm>
        </p:spPr>
        <p:txBody>
          <a:bodyPr>
            <a:normAutofit/>
          </a:bodyPr>
          <a:lstStyle/>
          <a:p>
            <a:pPr algn="ctr"/>
            <a:r>
              <a:rPr lang="uk-UA" altLang="ru-RU" sz="2400" b="1" i="1" dirty="0">
                <a:solidFill>
                  <a:srgbClr val="FF0000"/>
                </a:solidFill>
              </a:rPr>
              <a:t>1.1“Визначення принципів та процедур забезпечення якості вищої освіти”</a:t>
            </a:r>
            <a:br>
              <a:rPr lang="uk-UA" altLang="ru-RU" sz="2400" b="1" i="1" dirty="0">
                <a:solidFill>
                  <a:srgbClr val="FF0000"/>
                </a:solidFill>
              </a:rPr>
            </a:br>
            <a:r>
              <a:rPr lang="uk-UA" altLang="ru-RU" sz="2400" b="1" i="1" dirty="0">
                <a:solidFill>
                  <a:srgbClr val="0070C0"/>
                </a:solidFill>
                <a:cs typeface="Arial" charset="0"/>
              </a:rPr>
              <a:t>Про удосконалення положення “Про забезпечення якості освітньої діяльності та якості вищої освіти у НУБіП України</a:t>
            </a:r>
            <a:endParaRPr lang="ru-RU" altLang="uk-UA" sz="2400" b="1" i="1" dirty="0">
              <a:solidFill>
                <a:srgbClr val="0070C0"/>
              </a:solidFill>
              <a:cs typeface="Arial" charset="0"/>
            </a:endParaRPr>
          </a:p>
        </p:txBody>
      </p:sp>
      <p:sp>
        <p:nvSpPr>
          <p:cNvPr id="24579" name="Rectangle 3"/>
          <p:cNvSpPr>
            <a:spLocks noGrp="1"/>
          </p:cNvSpPr>
          <p:nvPr>
            <p:ph type="body" idx="4294967295"/>
          </p:nvPr>
        </p:nvSpPr>
        <p:spPr>
          <a:xfrm>
            <a:off x="1" y="1592179"/>
            <a:ext cx="7990416" cy="5638800"/>
          </a:xfrm>
        </p:spPr>
        <p:txBody>
          <a:bodyPr/>
          <a:lstStyle/>
          <a:p>
            <a:pPr marL="0" indent="273050">
              <a:lnSpc>
                <a:spcPct val="90000"/>
              </a:lnSpc>
              <a:buFontTx/>
              <a:buNone/>
            </a:pPr>
            <a:r>
              <a:rPr lang="uk-UA" altLang="ru-RU" sz="1600" b="1" dirty="0"/>
              <a:t>З метою отримання достовірної інформації щодо якості надання освітніх послуг у НУБіП України </a:t>
            </a:r>
            <a:r>
              <a:rPr lang="uk-UA" altLang="ru-RU" sz="1600" b="1" dirty="0" err="1"/>
              <a:t>внесено</a:t>
            </a:r>
            <a:r>
              <a:rPr lang="uk-UA" altLang="ru-RU" sz="1600" b="1" dirty="0"/>
              <a:t> зміни до положення про «Про забезпечення якості освітньої діяльності та якості вищої освіти у НУБіП України» затвердженого Вченою радою НУБіП України (протокол № 5) у п. 3.5.5. «Анкетування студентів та завідувачів кафедрами». </a:t>
            </a:r>
          </a:p>
          <a:p>
            <a:pPr marL="0" indent="273050">
              <a:lnSpc>
                <a:spcPct val="90000"/>
              </a:lnSpc>
              <a:buFontTx/>
              <a:buNone/>
            </a:pPr>
            <a:r>
              <a:rPr lang="uk-UA" altLang="ru-RU" sz="1600" b="1" dirty="0"/>
              <a:t>Згідно з внесеними змінами з 1 вересня 2018 року в університеті запроваджується система анкетування студентів, науково-педагогічних працівників, методистів, секретарів деканатів і лаборантів кафедр для вивчення соціальної думки. З цією метою в університеті розроблено анкети для: </a:t>
            </a:r>
          </a:p>
          <a:p>
            <a:pPr marL="0" indent="273050">
              <a:lnSpc>
                <a:spcPct val="90000"/>
              </a:lnSpc>
              <a:spcBef>
                <a:spcPct val="0"/>
              </a:spcBef>
            </a:pPr>
            <a:r>
              <a:rPr lang="uk-UA" altLang="ru-RU" sz="1600" b="1" dirty="0" err="1"/>
              <a:t>старост</a:t>
            </a:r>
            <a:r>
              <a:rPr lang="uk-UA" altLang="ru-RU" sz="1600" b="1" dirty="0"/>
              <a:t> академічних груп; </a:t>
            </a:r>
          </a:p>
          <a:p>
            <a:pPr marL="0" indent="273050">
              <a:lnSpc>
                <a:spcPct val="90000"/>
              </a:lnSpc>
              <a:spcBef>
                <a:spcPct val="0"/>
              </a:spcBef>
            </a:pPr>
            <a:r>
              <a:rPr lang="uk-UA" altLang="ru-RU" sz="1600" b="1" dirty="0"/>
              <a:t>студентів (інтерактивна, для використання на сайті факультету); </a:t>
            </a:r>
          </a:p>
          <a:p>
            <a:pPr marL="0" indent="273050">
              <a:lnSpc>
                <a:spcPct val="90000"/>
              </a:lnSpc>
              <a:spcBef>
                <a:spcPct val="0"/>
              </a:spcBef>
            </a:pPr>
            <a:r>
              <a:rPr lang="uk-UA" altLang="ru-RU" sz="1600" b="1" dirty="0"/>
              <a:t>випускників університету</a:t>
            </a:r>
            <a:r>
              <a:rPr lang="uk-UA" altLang="ru-RU" sz="1600" b="1" i="1" dirty="0"/>
              <a:t>; </a:t>
            </a:r>
          </a:p>
          <a:p>
            <a:pPr marL="0" indent="273050">
              <a:lnSpc>
                <a:spcPct val="90000"/>
              </a:lnSpc>
              <a:spcBef>
                <a:spcPct val="0"/>
              </a:spcBef>
            </a:pPr>
            <a:r>
              <a:rPr lang="uk-UA" altLang="ru-RU" sz="1600" b="1" dirty="0"/>
              <a:t>завідувачів кафедрами; </a:t>
            </a:r>
          </a:p>
          <a:p>
            <a:pPr marL="0" indent="273050">
              <a:lnSpc>
                <a:spcPct val="90000"/>
              </a:lnSpc>
              <a:spcBef>
                <a:spcPct val="0"/>
              </a:spcBef>
            </a:pPr>
            <a:r>
              <a:rPr lang="uk-UA" altLang="ru-RU" sz="1600" b="1" dirty="0"/>
              <a:t>науково-педагогічних працівників; </a:t>
            </a:r>
          </a:p>
          <a:p>
            <a:pPr marL="0" indent="273050">
              <a:lnSpc>
                <a:spcPct val="90000"/>
              </a:lnSpc>
              <a:spcBef>
                <a:spcPct val="0"/>
              </a:spcBef>
            </a:pPr>
            <a:r>
              <a:rPr lang="uk-UA" altLang="ko-KR" sz="1600" b="1" dirty="0"/>
              <a:t>методистів.</a:t>
            </a:r>
            <a:endParaRPr lang="uk-UA" altLang="ko-KR" sz="1600" dirty="0"/>
          </a:p>
          <a:p>
            <a:pPr marL="0" indent="273050">
              <a:lnSpc>
                <a:spcPct val="90000"/>
              </a:lnSpc>
              <a:buFontTx/>
              <a:buNone/>
            </a:pPr>
            <a:r>
              <a:rPr lang="uk-UA" altLang="ru-RU" sz="1600" b="1" dirty="0">
                <a:solidFill>
                  <a:srgbClr val="FF0000"/>
                </a:solidFill>
              </a:rPr>
              <a:t>Завдання на 2018-2019 </a:t>
            </a:r>
            <a:r>
              <a:rPr lang="uk-UA" altLang="ru-RU" sz="1400" b="1" dirty="0" err="1">
                <a:solidFill>
                  <a:srgbClr val="FF0000"/>
                </a:solidFill>
              </a:rPr>
              <a:t>н.р</a:t>
            </a:r>
            <a:r>
              <a:rPr lang="uk-UA" altLang="ru-RU" sz="1400" b="1" dirty="0">
                <a:solidFill>
                  <a:srgbClr val="FF0000"/>
                </a:solidFill>
              </a:rPr>
              <a:t>.</a:t>
            </a:r>
          </a:p>
          <a:p>
            <a:pPr marL="0" indent="273050">
              <a:lnSpc>
                <a:spcPct val="90000"/>
              </a:lnSpc>
              <a:buFontTx/>
              <a:buNone/>
            </a:pPr>
            <a:r>
              <a:rPr lang="uk-UA" altLang="ru-RU" sz="1400" b="1" dirty="0"/>
              <a:t>Для вивчення соціальної думки та оперативного отримання достовірної інформації про якість надання </a:t>
            </a:r>
            <a:r>
              <a:rPr lang="uk-UA" altLang="ru-RU" sz="1400" b="1" dirty="0" err="1"/>
              <a:t>освітн</a:t>
            </a:r>
            <a:r>
              <a:rPr lang="ru-RU" altLang="ru-RU" sz="1400" b="1" dirty="0" err="1"/>
              <a:t>іх</a:t>
            </a:r>
            <a:r>
              <a:rPr lang="ru-RU" altLang="ru-RU" sz="1400" b="1" dirty="0"/>
              <a:t> </a:t>
            </a:r>
            <a:r>
              <a:rPr lang="ru-RU" altLang="ru-RU" sz="1400" b="1" dirty="0" err="1"/>
              <a:t>послуг</a:t>
            </a:r>
            <a:r>
              <a:rPr lang="ru-RU" altLang="ru-RU" sz="1400" b="1" dirty="0"/>
              <a:t> </a:t>
            </a:r>
            <a:r>
              <a:rPr lang="ru-RU" altLang="ru-RU" sz="1400" b="1" dirty="0" err="1"/>
              <a:t>продовжити</a:t>
            </a:r>
            <a:r>
              <a:rPr lang="ru-RU" altLang="ru-RU" sz="1400" b="1" dirty="0"/>
              <a:t> </a:t>
            </a:r>
            <a:r>
              <a:rPr lang="ru-RU" altLang="ru-RU" sz="1400" b="1" dirty="0" err="1"/>
              <a:t>реалізацію</a:t>
            </a:r>
            <a:r>
              <a:rPr lang="ru-RU" altLang="ru-RU" sz="1400" b="1" dirty="0"/>
              <a:t> </a:t>
            </a:r>
            <a:r>
              <a:rPr lang="uk-UA" altLang="ru-RU" sz="1400" b="1" dirty="0"/>
              <a:t>систему анкетування студентів, науково-педагогічних працівників, методистів, секретарів деканатів і лаборантів кафедр</a:t>
            </a:r>
          </a:p>
        </p:txBody>
      </p:sp>
      <p:graphicFrame>
        <p:nvGraphicFramePr>
          <p:cNvPr id="4" name="Діаграма 3"/>
          <p:cNvGraphicFramePr>
            <a:graphicFrameLocks/>
          </p:cNvGraphicFramePr>
          <p:nvPr/>
        </p:nvGraphicFramePr>
        <p:xfrm>
          <a:off x="7315200" y="2668120"/>
          <a:ext cx="5563944" cy="4189588"/>
        </p:xfrm>
        <a:graphic>
          <a:graphicData uri="http://schemas.openxmlformats.org/drawingml/2006/chart">
            <c:chart xmlns:c="http://schemas.openxmlformats.org/drawingml/2006/chart" xmlns:r="http://schemas.openxmlformats.org/officeDocument/2006/relationships" r:id="rId2"/>
          </a:graphicData>
        </a:graphic>
      </p:graphicFrame>
      <p:sp>
        <p:nvSpPr>
          <p:cNvPr id="24581" name="Прямокутник 4"/>
          <p:cNvSpPr>
            <a:spLocks noChangeArrowheads="1"/>
          </p:cNvSpPr>
          <p:nvPr/>
        </p:nvSpPr>
        <p:spPr bwMode="auto">
          <a:xfrm>
            <a:off x="7391400" y="1828800"/>
            <a:ext cx="4800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ru-RU" altLang="ru-RU" sz="1800" b="1">
                <a:solidFill>
                  <a:srgbClr val="002060"/>
                </a:solidFill>
              </a:rPr>
              <a:t>Чи відчули Ви зміни в якості навчального процесу в минулому семестрі</a:t>
            </a:r>
          </a:p>
        </p:txBody>
      </p:sp>
      <p:pic>
        <p:nvPicPr>
          <p:cNvPr id="24582" name="Рисунок 5"/>
          <p:cNvPicPr>
            <a:picLocks noChangeAspect="1"/>
          </p:cNvPicPr>
          <p:nvPr/>
        </p:nvPicPr>
        <p:blipFill>
          <a:blip r:embed="rId3">
            <a:extLst>
              <a:ext uri="{28A0092B-C50C-407E-A947-70E740481C1C}">
                <a14:useLocalDpi xmlns:a14="http://schemas.microsoft.com/office/drawing/2010/main" val="0"/>
              </a:ext>
            </a:extLst>
          </a:blip>
          <a:srcRect t="15462"/>
          <a:stretch>
            <a:fillRect/>
          </a:stretch>
        </p:blipFill>
        <p:spPr bwMode="auto">
          <a:xfrm>
            <a:off x="1" y="0"/>
            <a:ext cx="1657351"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309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b="10165"/>
          <a:stretch/>
        </p:blipFill>
        <p:spPr>
          <a:xfrm>
            <a:off x="328085" y="4376738"/>
            <a:ext cx="3371849" cy="2019300"/>
          </a:xfrm>
          <a:prstGeom prst="rect">
            <a:avLst/>
          </a:prstGeom>
          <a:ln>
            <a:noFill/>
          </a:ln>
          <a:effectLst>
            <a:outerShdw blurRad="292100" dist="139700" dir="2700000" algn="tl" rotWithShape="0">
              <a:srgbClr val="333333">
                <a:alpha val="65000"/>
              </a:srgbClr>
            </a:outerShdw>
          </a:effectLst>
        </p:spPr>
      </p:pic>
      <p:sp>
        <p:nvSpPr>
          <p:cNvPr id="25603" name="Rectangle 2"/>
          <p:cNvSpPr>
            <a:spLocks noGrp="1" noChangeArrowheads="1"/>
          </p:cNvSpPr>
          <p:nvPr>
            <p:ph type="title"/>
          </p:nvPr>
        </p:nvSpPr>
        <p:spPr>
          <a:xfrm>
            <a:off x="132346" y="65088"/>
            <a:ext cx="12059653" cy="1143000"/>
          </a:xfrm>
        </p:spPr>
        <p:txBody>
          <a:bodyPr anchor="b">
            <a:normAutofit fontScale="90000"/>
          </a:bodyPr>
          <a:lstStyle/>
          <a:p>
            <a:pPr algn="ctr"/>
            <a:r>
              <a:rPr lang="uk-UA" altLang="ru-RU" sz="2400" b="1" i="1" dirty="0">
                <a:solidFill>
                  <a:srgbClr val="FF0000"/>
                </a:solidFill>
              </a:rPr>
              <a:t>1.2.“Визначення принципів та процедур забезпечення якості вищої освіти”</a:t>
            </a:r>
            <a:r>
              <a:rPr lang="uk-UA" altLang="ru-RU" sz="2400" b="1" dirty="0"/>
              <a:t> </a:t>
            </a:r>
            <a:br>
              <a:rPr lang="uk-UA" altLang="ru-RU" sz="2400" b="1" dirty="0"/>
            </a:br>
            <a:r>
              <a:rPr lang="uk-UA" altLang="ru-RU" sz="2800" b="1" i="1" dirty="0">
                <a:solidFill>
                  <a:srgbClr val="0070C0"/>
                </a:solidFill>
                <a:cs typeface="Arial" charset="0"/>
              </a:rPr>
              <a:t>Анкетування студентів для визначення їх задоволеності якістю надання освітніх послуг</a:t>
            </a:r>
          </a:p>
        </p:txBody>
      </p:sp>
      <p:pic>
        <p:nvPicPr>
          <p:cNvPr id="25604" name="Picture 4" descr="Картинки по запросу якість вищої осві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1752" y="4395788"/>
            <a:ext cx="3270249"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5" name="Group 6"/>
          <p:cNvGrpSpPr>
            <a:grpSpLocks noChangeAspect="1"/>
          </p:cNvGrpSpPr>
          <p:nvPr/>
        </p:nvGrpSpPr>
        <p:grpSpPr bwMode="auto">
          <a:xfrm>
            <a:off x="180480" y="1219200"/>
            <a:ext cx="11785600" cy="5638800"/>
            <a:chOff x="2281" y="3658"/>
            <a:chExt cx="7200" cy="8779"/>
          </a:xfrm>
        </p:grpSpPr>
        <p:sp>
          <p:nvSpPr>
            <p:cNvPr id="55301" name="AutoShape 7"/>
            <p:cNvSpPr>
              <a:spLocks noChangeAspect="1" noChangeArrowheads="1"/>
            </p:cNvSpPr>
            <p:nvPr/>
          </p:nvSpPr>
          <p:spPr bwMode="auto">
            <a:xfrm>
              <a:off x="2281" y="3658"/>
              <a:ext cx="7200" cy="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defRPr/>
              </a:pPr>
              <a:endParaRPr lang="en-US" altLang="ru-RU" sz="1800">
                <a:solidFill>
                  <a:schemeClr val="tx1"/>
                </a:solidFill>
                <a:latin typeface="+mn-lt"/>
                <a:cs typeface="Arial" panose="020B0604020202020204" pitchFamily="34" charset="0"/>
              </a:endParaRPr>
            </a:p>
          </p:txBody>
        </p:sp>
        <p:sp>
          <p:nvSpPr>
            <p:cNvPr id="25607" name="Rectangle 8"/>
            <p:cNvSpPr>
              <a:spLocks noChangeArrowheads="1"/>
            </p:cNvSpPr>
            <p:nvPr/>
          </p:nvSpPr>
          <p:spPr bwMode="auto">
            <a:xfrm>
              <a:off x="2281" y="3658"/>
              <a:ext cx="7200" cy="697"/>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ru-RU" altLang="ko-KR" sz="1400" b="1" dirty="0" err="1">
                  <a:ea typeface="Batang" pitchFamily="18" charset="-127"/>
                  <a:cs typeface="Batang" pitchFamily="18" charset="-127"/>
                </a:rPr>
                <a:t>Удосконалення</a:t>
              </a:r>
              <a:r>
                <a:rPr lang="ru-RU" altLang="ko-KR" sz="1400" b="1" dirty="0">
                  <a:ea typeface="Batang" pitchFamily="18" charset="-127"/>
                  <a:cs typeface="Batang" pitchFamily="18" charset="-127"/>
                </a:rPr>
                <a:t> контролю </a:t>
              </a:r>
              <a:r>
                <a:rPr lang="ru-RU" altLang="ko-KR" sz="1400" b="1" dirty="0" err="1">
                  <a:ea typeface="Batang" pitchFamily="18" charset="-127"/>
                  <a:cs typeface="Batang" pitchFamily="18" charset="-127"/>
                </a:rPr>
                <a:t>якості</a:t>
              </a:r>
              <a:r>
                <a:rPr lang="ru-RU" altLang="ko-KR" sz="1400" b="1" dirty="0">
                  <a:ea typeface="Batang" pitchFamily="18" charset="-127"/>
                  <a:cs typeface="Batang" pitchFamily="18" charset="-127"/>
                </a:rPr>
                <a:t> </a:t>
              </a:r>
              <a:r>
                <a:rPr lang="ru-RU" altLang="ko-KR" sz="1400" b="1" dirty="0" err="1">
                  <a:ea typeface="Batang" pitchFamily="18" charset="-127"/>
                  <a:cs typeface="Batang" pitchFamily="18" charset="-127"/>
                </a:rPr>
                <a:t>надання</a:t>
              </a:r>
              <a:r>
                <a:rPr lang="ru-RU" altLang="ko-KR" sz="1400" b="1" dirty="0">
                  <a:ea typeface="Batang" pitchFamily="18" charset="-127"/>
                  <a:cs typeface="Batang" pitchFamily="18" charset="-127"/>
                </a:rPr>
                <a:t> </a:t>
              </a:r>
              <a:r>
                <a:rPr lang="ru-RU" altLang="ko-KR" sz="1400" b="1" dirty="0" err="1">
                  <a:ea typeface="Batang" pitchFamily="18" charset="-127"/>
                  <a:cs typeface="Batang" pitchFamily="18" charset="-127"/>
                </a:rPr>
                <a:t>освітніх</a:t>
              </a:r>
              <a:r>
                <a:rPr lang="ru-RU" altLang="ko-KR" sz="1400" b="1" dirty="0">
                  <a:ea typeface="Batang" pitchFamily="18" charset="-127"/>
                  <a:cs typeface="Batang" pitchFamily="18" charset="-127"/>
                </a:rPr>
                <a:t> </a:t>
              </a:r>
              <a:r>
                <a:rPr lang="ru-RU" altLang="ko-KR" sz="1400" b="1" dirty="0" err="1">
                  <a:ea typeface="Batang" pitchFamily="18" charset="-127"/>
                  <a:cs typeface="Batang" pitchFamily="18" charset="-127"/>
                </a:rPr>
                <a:t>послуг</a:t>
              </a:r>
              <a:r>
                <a:rPr lang="ru-RU" altLang="ko-KR" sz="1400" b="1" dirty="0">
                  <a:ea typeface="Batang" pitchFamily="18" charset="-127"/>
                  <a:cs typeface="Batang" pitchFamily="18" charset="-127"/>
                </a:rPr>
                <a:t> у </a:t>
              </a:r>
              <a:r>
                <a:rPr lang="ru-RU" altLang="ko-KR" sz="1400" b="1" dirty="0" err="1">
                  <a:ea typeface="Batang" pitchFamily="18" charset="-127"/>
                  <a:cs typeface="Batang" pitchFamily="18" charset="-127"/>
                </a:rPr>
                <a:t>НУБіП</a:t>
              </a:r>
              <a:r>
                <a:rPr lang="ru-RU" altLang="ko-KR" sz="1400" b="1" dirty="0">
                  <a:ea typeface="Batang" pitchFamily="18" charset="-127"/>
                  <a:cs typeface="Batang" pitchFamily="18" charset="-127"/>
                </a:rPr>
                <a:t> </a:t>
              </a:r>
              <a:r>
                <a:rPr lang="ru-RU" altLang="ko-KR" sz="1400" b="1" dirty="0" err="1">
                  <a:ea typeface="Batang" pitchFamily="18" charset="-127"/>
                  <a:cs typeface="Batang" pitchFamily="18" charset="-127"/>
                </a:rPr>
                <a:t>України</a:t>
              </a:r>
              <a:endParaRPr lang="ru-RU" altLang="ko-KR" sz="1400" b="1" dirty="0">
                <a:ea typeface="Batang" pitchFamily="18" charset="-127"/>
                <a:cs typeface="Batang" pitchFamily="18" charset="-127"/>
              </a:endParaRPr>
            </a:p>
            <a:p>
              <a:pPr eaLnBrk="1" hangingPunct="1">
                <a:spcBef>
                  <a:spcPct val="0"/>
                </a:spcBef>
                <a:buFontTx/>
                <a:buNone/>
              </a:pPr>
              <a:endParaRPr lang="ru-RU" altLang="ru-RU" sz="1800" dirty="0">
                <a:ea typeface="Batang" pitchFamily="18" charset="-127"/>
                <a:cs typeface="Batang" pitchFamily="18" charset="-127"/>
              </a:endParaRPr>
            </a:p>
          </p:txBody>
        </p:sp>
        <p:sp>
          <p:nvSpPr>
            <p:cNvPr id="25608" name="AutoShape 9"/>
            <p:cNvSpPr>
              <a:spLocks noChangeArrowheads="1"/>
            </p:cNvSpPr>
            <p:nvPr/>
          </p:nvSpPr>
          <p:spPr bwMode="auto">
            <a:xfrm>
              <a:off x="4681" y="5556"/>
              <a:ext cx="2400" cy="697"/>
            </a:xfrm>
            <a:prstGeom prst="roundRect">
              <a:avLst>
                <a:gd name="adj" fmla="val 16667"/>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ru-RU" altLang="ko-KR" sz="1200" b="1">
                  <a:ea typeface="Batang" pitchFamily="18" charset="-127"/>
                  <a:cs typeface="Batang" pitchFamily="18" charset="-127"/>
                </a:rPr>
                <a:t>Студенти</a:t>
              </a:r>
              <a:endParaRPr lang="ru-RU" altLang="ru-RU" sz="1800">
                <a:ea typeface="Batang" pitchFamily="18" charset="-127"/>
                <a:cs typeface="Batang" pitchFamily="18" charset="-127"/>
              </a:endParaRPr>
            </a:p>
          </p:txBody>
        </p:sp>
        <p:sp>
          <p:nvSpPr>
            <p:cNvPr id="25609" name="AutoShape 10"/>
            <p:cNvSpPr>
              <a:spLocks noChangeArrowheads="1"/>
            </p:cNvSpPr>
            <p:nvPr/>
          </p:nvSpPr>
          <p:spPr bwMode="auto">
            <a:xfrm>
              <a:off x="2281" y="5556"/>
              <a:ext cx="2260" cy="697"/>
            </a:xfrm>
            <a:prstGeom prst="roundRect">
              <a:avLst>
                <a:gd name="adj" fmla="val 16667"/>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ru-RU" altLang="ko-KR" sz="1200" b="1">
                  <a:ea typeface="Batang" pitchFamily="18" charset="-127"/>
                  <a:cs typeface="Batang" pitchFamily="18" charset="-127"/>
                </a:rPr>
                <a:t>Науково-педагогічні працівники</a:t>
              </a:r>
              <a:endParaRPr lang="ru-RU" altLang="ru-RU" sz="1800">
                <a:ea typeface="Batang" pitchFamily="18" charset="-127"/>
                <a:cs typeface="Batang" pitchFamily="18" charset="-127"/>
              </a:endParaRPr>
            </a:p>
          </p:txBody>
        </p:sp>
        <p:sp>
          <p:nvSpPr>
            <p:cNvPr id="25610" name="AutoShape 11"/>
            <p:cNvSpPr>
              <a:spLocks noChangeArrowheads="1"/>
            </p:cNvSpPr>
            <p:nvPr/>
          </p:nvSpPr>
          <p:spPr bwMode="auto">
            <a:xfrm>
              <a:off x="7222" y="5556"/>
              <a:ext cx="2259" cy="697"/>
            </a:xfrm>
            <a:prstGeom prst="roundRect">
              <a:avLst>
                <a:gd name="adj" fmla="val 16667"/>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ru-RU" altLang="ko-KR" sz="1200" b="1">
                  <a:ea typeface="Batang" pitchFamily="18" charset="-127"/>
                  <a:cs typeface="Batang" pitchFamily="18" charset="-127"/>
                </a:rPr>
                <a:t>Методисти, </a:t>
              </a:r>
            </a:p>
            <a:p>
              <a:pPr algn="ctr" eaLnBrk="1" hangingPunct="1">
                <a:spcBef>
                  <a:spcPct val="0"/>
                </a:spcBef>
                <a:buFontTx/>
                <a:buNone/>
              </a:pPr>
              <a:r>
                <a:rPr lang="ru-RU" altLang="ko-KR" sz="1200" b="1">
                  <a:ea typeface="Batang" pitchFamily="18" charset="-127"/>
                  <a:cs typeface="Batang" pitchFamily="18" charset="-127"/>
                </a:rPr>
                <a:t>секретарі деканатів</a:t>
              </a:r>
              <a:endParaRPr lang="ru-RU" altLang="ru-RU" sz="1800">
                <a:ea typeface="Batang" pitchFamily="18" charset="-127"/>
                <a:cs typeface="Batang" pitchFamily="18" charset="-127"/>
              </a:endParaRPr>
            </a:p>
          </p:txBody>
        </p:sp>
        <p:sp>
          <p:nvSpPr>
            <p:cNvPr id="25611" name="AutoShape 12"/>
            <p:cNvSpPr>
              <a:spLocks noChangeArrowheads="1"/>
            </p:cNvSpPr>
            <p:nvPr/>
          </p:nvSpPr>
          <p:spPr bwMode="auto">
            <a:xfrm>
              <a:off x="2846" y="4493"/>
              <a:ext cx="6211" cy="872"/>
            </a:xfrm>
            <a:prstGeom prst="roundRect">
              <a:avLst>
                <a:gd name="adj" fmla="val 16667"/>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ru-RU" altLang="ko-KR" sz="1400" b="1" i="1">
                  <a:ea typeface="Batang" pitchFamily="18" charset="-127"/>
                  <a:cs typeface="Batang" pitchFamily="18" charset="-127"/>
                </a:rPr>
                <a:t>Анкетування з метою вивчення соціальної думки </a:t>
              </a:r>
            </a:p>
            <a:p>
              <a:pPr algn="ctr" eaLnBrk="1" hangingPunct="1">
                <a:spcBef>
                  <a:spcPct val="0"/>
                </a:spcBef>
                <a:buFontTx/>
                <a:buNone/>
              </a:pPr>
              <a:r>
                <a:rPr lang="ru-RU" altLang="ko-KR" sz="1400" b="1" i="1">
                  <a:ea typeface="Batang" pitchFamily="18" charset="-127"/>
                  <a:cs typeface="Batang" pitchFamily="18" charset="-127"/>
                </a:rPr>
                <a:t>та тестування студентів для виявлення рівня знань</a:t>
              </a:r>
              <a:endParaRPr lang="ru-RU" altLang="ru-RU" sz="1800">
                <a:ea typeface="Batang" pitchFamily="18" charset="-127"/>
                <a:cs typeface="Batang" pitchFamily="18" charset="-127"/>
              </a:endParaRPr>
            </a:p>
          </p:txBody>
        </p:sp>
        <p:sp>
          <p:nvSpPr>
            <p:cNvPr id="25612" name="AutoShape 13"/>
            <p:cNvSpPr>
              <a:spLocks noChangeArrowheads="1"/>
            </p:cNvSpPr>
            <p:nvPr/>
          </p:nvSpPr>
          <p:spPr bwMode="auto">
            <a:xfrm>
              <a:off x="4822" y="6384"/>
              <a:ext cx="2118" cy="835"/>
            </a:xfrm>
            <a:prstGeom prst="roundRect">
              <a:avLst>
                <a:gd name="adj" fmla="val 16667"/>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ru-RU" altLang="ko-KR" sz="1100" i="1">
                  <a:ea typeface="Batang" pitchFamily="18" charset="-127"/>
                  <a:cs typeface="Batang" pitchFamily="18" charset="-127"/>
                </a:rPr>
                <a:t>Анкетування старост академічних груп (кінець вересня)</a:t>
              </a:r>
              <a:endParaRPr lang="ru-RU" altLang="ru-RU" sz="1800">
                <a:ea typeface="Batang" pitchFamily="18" charset="-127"/>
                <a:cs typeface="Batang" pitchFamily="18" charset="-127"/>
              </a:endParaRPr>
            </a:p>
          </p:txBody>
        </p:sp>
        <p:sp>
          <p:nvSpPr>
            <p:cNvPr id="25613" name="AutoShape 14"/>
            <p:cNvSpPr>
              <a:spLocks noChangeArrowheads="1"/>
            </p:cNvSpPr>
            <p:nvPr/>
          </p:nvSpPr>
          <p:spPr bwMode="auto">
            <a:xfrm>
              <a:off x="2422" y="6384"/>
              <a:ext cx="1977" cy="838"/>
            </a:xfrm>
            <a:prstGeom prst="roundRect">
              <a:avLst>
                <a:gd name="adj" fmla="val 16667"/>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ru-RU" altLang="ko-KR" sz="1200" i="1">
                  <a:ea typeface="Batang" pitchFamily="18" charset="-127"/>
                  <a:cs typeface="Batang" pitchFamily="18" charset="-127"/>
                </a:rPr>
                <a:t>Анкетування зав. кафедрами </a:t>
              </a:r>
            </a:p>
            <a:p>
              <a:pPr algn="ctr" eaLnBrk="1" hangingPunct="1">
                <a:spcBef>
                  <a:spcPct val="0"/>
                </a:spcBef>
                <a:buFontTx/>
                <a:buNone/>
              </a:pPr>
              <a:r>
                <a:rPr lang="ru-RU" altLang="ko-KR" sz="1200" i="1">
                  <a:ea typeface="Batang" pitchFamily="18" charset="-127"/>
                  <a:cs typeface="Batang" pitchFamily="18" charset="-127"/>
                </a:rPr>
                <a:t>(кінець вересня)</a:t>
              </a:r>
              <a:endParaRPr lang="ru-RU" altLang="ru-RU" sz="1800">
                <a:ea typeface="Batang" pitchFamily="18" charset="-127"/>
                <a:cs typeface="Batang" pitchFamily="18" charset="-127"/>
              </a:endParaRPr>
            </a:p>
          </p:txBody>
        </p:sp>
        <p:sp>
          <p:nvSpPr>
            <p:cNvPr id="25614" name="AutoShape 15"/>
            <p:cNvSpPr>
              <a:spLocks noChangeArrowheads="1"/>
            </p:cNvSpPr>
            <p:nvPr/>
          </p:nvSpPr>
          <p:spPr bwMode="auto">
            <a:xfrm>
              <a:off x="7363" y="6384"/>
              <a:ext cx="2118" cy="1812"/>
            </a:xfrm>
            <a:prstGeom prst="roundRect">
              <a:avLst>
                <a:gd name="adj" fmla="val 16667"/>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ru-RU" altLang="ko-KR" sz="1200" i="1">
                <a:ea typeface="Batang" pitchFamily="18" charset="-127"/>
                <a:cs typeface="Batang" pitchFamily="18" charset="-127"/>
              </a:endParaRPr>
            </a:p>
            <a:p>
              <a:pPr algn="ctr" eaLnBrk="1" hangingPunct="1">
                <a:spcBef>
                  <a:spcPct val="0"/>
                </a:spcBef>
                <a:buFontTx/>
                <a:buNone/>
              </a:pPr>
              <a:r>
                <a:rPr lang="ru-RU" altLang="ko-KR" sz="1200" i="1">
                  <a:ea typeface="Batang" pitchFamily="18" charset="-127"/>
                  <a:cs typeface="Batang" pitchFamily="18" charset="-127"/>
                </a:rPr>
                <a:t>Методисти, секретарі деканатів,</a:t>
              </a:r>
            </a:p>
            <a:p>
              <a:pPr algn="ctr" eaLnBrk="1" hangingPunct="1">
                <a:spcBef>
                  <a:spcPct val="0"/>
                </a:spcBef>
                <a:buFontTx/>
                <a:buNone/>
              </a:pPr>
              <a:r>
                <a:rPr lang="ru-RU" altLang="ko-KR" sz="1200" i="1">
                  <a:ea typeface="Batang" pitchFamily="18" charset="-127"/>
                  <a:cs typeface="Batang" pitchFamily="18" charset="-127"/>
                </a:rPr>
                <a:t>лаборанти (вересень, червень)</a:t>
              </a:r>
              <a:endParaRPr lang="ru-RU" altLang="ru-RU" sz="1800">
                <a:ea typeface="Batang" pitchFamily="18" charset="-127"/>
                <a:cs typeface="Batang" pitchFamily="18" charset="-127"/>
              </a:endParaRPr>
            </a:p>
          </p:txBody>
        </p:sp>
        <p:sp>
          <p:nvSpPr>
            <p:cNvPr id="25615" name="AutoShape 16"/>
            <p:cNvSpPr>
              <a:spLocks noChangeArrowheads="1"/>
            </p:cNvSpPr>
            <p:nvPr/>
          </p:nvSpPr>
          <p:spPr bwMode="auto">
            <a:xfrm>
              <a:off x="4822" y="7358"/>
              <a:ext cx="2119" cy="838"/>
            </a:xfrm>
            <a:prstGeom prst="roundRect">
              <a:avLst>
                <a:gd name="adj" fmla="val 16667"/>
              </a:avLst>
            </a:prstGeom>
            <a:solidFill>
              <a:srgbClr val="FFFFFF"/>
            </a:solidFill>
            <a:ln w="9525">
              <a:solidFill>
                <a:srgbClr val="000000"/>
              </a:solidFill>
              <a:round/>
              <a:headEnd/>
              <a:tailEnd/>
            </a:ln>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ru-RU" altLang="ko-KR" sz="1100" i="1">
                  <a:ea typeface="Batang" pitchFamily="18" charset="-127"/>
                  <a:cs typeface="Batang" pitchFamily="18" charset="-127"/>
                </a:rPr>
                <a:t>Анкетування студентів факультетів чи ННІ </a:t>
              </a:r>
            </a:p>
            <a:p>
              <a:pPr algn="ctr" eaLnBrk="1" hangingPunct="1">
                <a:spcBef>
                  <a:spcPct val="0"/>
                </a:spcBef>
                <a:buFontTx/>
                <a:buNone/>
              </a:pPr>
              <a:r>
                <a:rPr lang="ru-RU" altLang="ko-KR" sz="1100" i="1">
                  <a:ea typeface="Batang" pitchFamily="18" charset="-127"/>
                  <a:cs typeface="Batang" pitchFamily="18" charset="-127"/>
                </a:rPr>
                <a:t>(за планом вченої ради)</a:t>
              </a:r>
              <a:endParaRPr lang="ru-RU" altLang="ru-RU" sz="1800">
                <a:ea typeface="Batang" pitchFamily="18" charset="-127"/>
                <a:cs typeface="Batang" pitchFamily="18" charset="-127"/>
              </a:endParaRPr>
            </a:p>
          </p:txBody>
        </p:sp>
        <p:sp>
          <p:nvSpPr>
            <p:cNvPr id="25616" name="AutoShape 17"/>
            <p:cNvSpPr>
              <a:spLocks noChangeArrowheads="1"/>
            </p:cNvSpPr>
            <p:nvPr/>
          </p:nvSpPr>
          <p:spPr bwMode="auto">
            <a:xfrm>
              <a:off x="4257" y="8334"/>
              <a:ext cx="3106" cy="838"/>
            </a:xfrm>
            <a:prstGeom prst="roundRect">
              <a:avLst>
                <a:gd name="adj" fmla="val 16667"/>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ru-RU" altLang="ko-KR" sz="1100" i="1">
                  <a:ea typeface="Batang" pitchFamily="18" charset="-127"/>
                  <a:cs typeface="Batang" pitchFamily="18" charset="-127"/>
                </a:rPr>
                <a:t>Анкетування студентів через сайт</a:t>
              </a:r>
              <a:r>
                <a:rPr lang="en-US" altLang="ko-KR" sz="1100" i="1">
                  <a:ea typeface="Batang" pitchFamily="18" charset="-127"/>
                </a:rPr>
                <a:t> </a:t>
              </a:r>
              <a:r>
                <a:rPr lang="ru-RU" altLang="ko-KR" sz="1100" i="1">
                  <a:ea typeface="Batang" pitchFamily="18" charset="-127"/>
                  <a:cs typeface="Batang" pitchFamily="18" charset="-127"/>
                </a:rPr>
                <a:t>університету </a:t>
              </a:r>
            </a:p>
            <a:p>
              <a:pPr algn="ctr" eaLnBrk="1" hangingPunct="1">
                <a:spcBef>
                  <a:spcPct val="0"/>
                </a:spcBef>
                <a:buFontTx/>
                <a:buNone/>
              </a:pPr>
              <a:r>
                <a:rPr lang="ru-RU" altLang="ko-KR" sz="1100" i="1">
                  <a:ea typeface="Batang" pitchFamily="18" charset="-127"/>
                  <a:cs typeface="Batang" pitchFamily="18" charset="-127"/>
                </a:rPr>
                <a:t>(за результатами сесій)</a:t>
              </a:r>
              <a:endParaRPr lang="ru-RU" altLang="ru-RU" sz="1800">
                <a:ea typeface="Batang" pitchFamily="18" charset="-127"/>
                <a:cs typeface="Batang" pitchFamily="18" charset="-127"/>
              </a:endParaRPr>
            </a:p>
          </p:txBody>
        </p:sp>
        <p:sp>
          <p:nvSpPr>
            <p:cNvPr id="25617" name="AutoShape 18"/>
            <p:cNvSpPr>
              <a:spLocks noChangeArrowheads="1"/>
            </p:cNvSpPr>
            <p:nvPr/>
          </p:nvSpPr>
          <p:spPr bwMode="auto">
            <a:xfrm>
              <a:off x="4257" y="11261"/>
              <a:ext cx="3106" cy="835"/>
            </a:xfrm>
            <a:prstGeom prst="roundRect">
              <a:avLst>
                <a:gd name="adj" fmla="val 16667"/>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ru-RU" altLang="ko-KR" sz="1200" i="1">
                  <a:ea typeface="Batang" pitchFamily="18" charset="-127"/>
                  <a:cs typeface="Batang" pitchFamily="18" charset="-127"/>
                </a:rPr>
                <a:t>Анкетування випускників</a:t>
              </a:r>
            </a:p>
            <a:p>
              <a:pPr algn="ctr" eaLnBrk="1" hangingPunct="1">
                <a:spcBef>
                  <a:spcPct val="0"/>
                </a:spcBef>
                <a:buFontTx/>
                <a:buNone/>
              </a:pPr>
              <a:r>
                <a:rPr lang="ru-RU" altLang="ko-KR" sz="1200" i="1">
                  <a:ea typeface="Batang" pitchFamily="18" charset="-127"/>
                  <a:cs typeface="Batang" pitchFamily="18" charset="-127"/>
                </a:rPr>
                <a:t> (кінець травня, червень)</a:t>
              </a:r>
              <a:endParaRPr lang="ru-RU" altLang="ru-RU" sz="1800">
                <a:ea typeface="Batang" pitchFamily="18" charset="-127"/>
                <a:cs typeface="Batang" pitchFamily="18" charset="-127"/>
              </a:endParaRPr>
            </a:p>
          </p:txBody>
        </p:sp>
        <p:sp>
          <p:nvSpPr>
            <p:cNvPr id="25618" name="AutoShape 19"/>
            <p:cNvSpPr>
              <a:spLocks noChangeArrowheads="1"/>
            </p:cNvSpPr>
            <p:nvPr/>
          </p:nvSpPr>
          <p:spPr bwMode="auto">
            <a:xfrm>
              <a:off x="2422" y="7358"/>
              <a:ext cx="1977" cy="840"/>
            </a:xfrm>
            <a:prstGeom prst="roundRect">
              <a:avLst>
                <a:gd name="adj" fmla="val 16667"/>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ru-RU" altLang="ko-KR" sz="1200" i="1">
                  <a:ea typeface="Batang" pitchFamily="18" charset="-127"/>
                  <a:cs typeface="Batang" pitchFamily="18" charset="-127"/>
                </a:rPr>
                <a:t>НПП </a:t>
              </a:r>
              <a:r>
                <a:rPr lang="ru-RU" altLang="ko-KR" sz="1100" i="1">
                  <a:ea typeface="Batang" pitchFamily="18" charset="-127"/>
                  <a:cs typeface="Batang" pitchFamily="18" charset="-127"/>
                </a:rPr>
                <a:t>окремих факультетів ННІ (за планом вченої ради</a:t>
              </a:r>
              <a:endParaRPr lang="ru-RU" altLang="ru-RU" sz="1800">
                <a:ea typeface="Batang" pitchFamily="18" charset="-127"/>
                <a:cs typeface="Batang" pitchFamily="18" charset="-127"/>
              </a:endParaRPr>
            </a:p>
          </p:txBody>
        </p:sp>
        <p:sp>
          <p:nvSpPr>
            <p:cNvPr id="25619" name="AutoShape 20"/>
            <p:cNvSpPr>
              <a:spLocks noChangeArrowheads="1"/>
            </p:cNvSpPr>
            <p:nvPr/>
          </p:nvSpPr>
          <p:spPr bwMode="auto">
            <a:xfrm>
              <a:off x="4257" y="10284"/>
              <a:ext cx="3106" cy="838"/>
            </a:xfrm>
            <a:prstGeom prst="roundRect">
              <a:avLst>
                <a:gd name="adj" fmla="val 16667"/>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ru-RU" altLang="ko-KR" sz="1100" i="1">
                  <a:ea typeface="Batang" pitchFamily="18" charset="-127"/>
                  <a:cs typeface="Batang" pitchFamily="18" charset="-127"/>
                </a:rPr>
                <a:t>Тестування випускників</a:t>
              </a:r>
              <a:r>
                <a:rPr lang="en-US" altLang="ko-KR" sz="1100" i="1">
                  <a:ea typeface="Batang" pitchFamily="18" charset="-127"/>
                </a:rPr>
                <a:t> </a:t>
              </a:r>
              <a:r>
                <a:rPr lang="ru-RU" altLang="ko-KR" sz="1100" i="1">
                  <a:ea typeface="Batang" pitchFamily="18" charset="-127"/>
                  <a:cs typeface="Batang" pitchFamily="18" charset="-127"/>
                </a:rPr>
                <a:t>у системі moodle </a:t>
              </a:r>
            </a:p>
            <a:p>
              <a:pPr algn="ctr" eaLnBrk="1" hangingPunct="1">
                <a:spcBef>
                  <a:spcPct val="0"/>
                </a:spcBef>
                <a:buFontTx/>
                <a:buNone/>
              </a:pPr>
              <a:r>
                <a:rPr lang="ru-RU" altLang="ko-KR" sz="1100" i="1">
                  <a:ea typeface="Batang" pitchFamily="18" charset="-127"/>
                  <a:cs typeface="Batang" pitchFamily="18" charset="-127"/>
                </a:rPr>
                <a:t>(ректорський контроль)</a:t>
              </a:r>
              <a:endParaRPr lang="ru-RU" altLang="ru-RU" sz="1800">
                <a:ea typeface="Batang" pitchFamily="18" charset="-127"/>
                <a:cs typeface="Batang" pitchFamily="18" charset="-127"/>
              </a:endParaRPr>
            </a:p>
          </p:txBody>
        </p:sp>
        <p:sp>
          <p:nvSpPr>
            <p:cNvPr id="25620" name="AutoShape 21"/>
            <p:cNvSpPr>
              <a:spLocks noChangeArrowheads="1"/>
            </p:cNvSpPr>
            <p:nvPr/>
          </p:nvSpPr>
          <p:spPr bwMode="auto">
            <a:xfrm>
              <a:off x="4257" y="9310"/>
              <a:ext cx="3106" cy="835"/>
            </a:xfrm>
            <a:prstGeom prst="roundRect">
              <a:avLst>
                <a:gd name="adj" fmla="val 16667"/>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ru-RU" altLang="ko-KR" sz="1100" i="1">
                  <a:ea typeface="Batang" pitchFamily="18" charset="-127"/>
                  <a:cs typeface="Batang" pitchFamily="18" charset="-127"/>
                </a:rPr>
                <a:t>Тестування студентів (деканський, директорський контроль, за результатами сесій)</a:t>
              </a:r>
              <a:endParaRPr lang="ru-RU" altLang="ru-RU" sz="1800">
                <a:ea typeface="Batang" pitchFamily="18" charset="-127"/>
                <a:cs typeface="Batang" pitchFamily="18" charset="-127"/>
              </a:endParaRPr>
            </a:p>
          </p:txBody>
        </p:sp>
        <p:sp>
          <p:nvSpPr>
            <p:cNvPr id="55316" name="Line 22"/>
            <p:cNvSpPr>
              <a:spLocks noChangeShapeType="1"/>
            </p:cNvSpPr>
            <p:nvPr/>
          </p:nvSpPr>
          <p:spPr bwMode="auto">
            <a:xfrm flipH="1">
              <a:off x="3269" y="5376"/>
              <a:ext cx="2683" cy="1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ru-RU">
                <a:latin typeface="+mn-lt"/>
                <a:cs typeface="Arial" panose="020B0604020202020204" pitchFamily="34" charset="0"/>
              </a:endParaRPr>
            </a:p>
          </p:txBody>
        </p:sp>
        <p:sp>
          <p:nvSpPr>
            <p:cNvPr id="55317" name="Line 23"/>
            <p:cNvSpPr>
              <a:spLocks noChangeShapeType="1"/>
            </p:cNvSpPr>
            <p:nvPr/>
          </p:nvSpPr>
          <p:spPr bwMode="auto">
            <a:xfrm>
              <a:off x="5952" y="5376"/>
              <a:ext cx="2541" cy="1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ru-RU">
                <a:latin typeface="+mn-lt"/>
                <a:cs typeface="Arial" panose="020B0604020202020204" pitchFamily="34" charset="0"/>
              </a:endParaRPr>
            </a:p>
          </p:txBody>
        </p:sp>
        <p:sp>
          <p:nvSpPr>
            <p:cNvPr id="55318" name="Line 24"/>
            <p:cNvSpPr>
              <a:spLocks noChangeShapeType="1"/>
            </p:cNvSpPr>
            <p:nvPr/>
          </p:nvSpPr>
          <p:spPr bwMode="auto">
            <a:xfrm>
              <a:off x="5952" y="5376"/>
              <a:ext cx="0" cy="1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ru-RU">
                <a:latin typeface="+mn-lt"/>
                <a:cs typeface="Arial" panose="020B0604020202020204" pitchFamily="34" charset="0"/>
              </a:endParaRPr>
            </a:p>
          </p:txBody>
        </p:sp>
        <p:sp>
          <p:nvSpPr>
            <p:cNvPr id="55319" name="Line 25"/>
            <p:cNvSpPr>
              <a:spLocks noChangeShapeType="1"/>
            </p:cNvSpPr>
            <p:nvPr/>
          </p:nvSpPr>
          <p:spPr bwMode="auto">
            <a:xfrm>
              <a:off x="5952" y="6243"/>
              <a:ext cx="1" cy="14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ru-RU">
                <a:latin typeface="+mn-lt"/>
                <a:cs typeface="Arial" panose="020B0604020202020204" pitchFamily="34" charset="0"/>
              </a:endParaRPr>
            </a:p>
          </p:txBody>
        </p:sp>
        <p:sp>
          <p:nvSpPr>
            <p:cNvPr id="55320" name="Line 26"/>
            <p:cNvSpPr>
              <a:spLocks noChangeShapeType="1"/>
            </p:cNvSpPr>
            <p:nvPr/>
          </p:nvSpPr>
          <p:spPr bwMode="auto">
            <a:xfrm>
              <a:off x="5810" y="7220"/>
              <a:ext cx="0" cy="1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ru-RU">
                <a:latin typeface="+mn-lt"/>
                <a:cs typeface="Arial" panose="020B0604020202020204" pitchFamily="34" charset="0"/>
              </a:endParaRPr>
            </a:p>
          </p:txBody>
        </p:sp>
        <p:sp>
          <p:nvSpPr>
            <p:cNvPr id="55321" name="Line 27"/>
            <p:cNvSpPr>
              <a:spLocks noChangeShapeType="1"/>
            </p:cNvSpPr>
            <p:nvPr/>
          </p:nvSpPr>
          <p:spPr bwMode="auto">
            <a:xfrm>
              <a:off x="5810" y="8196"/>
              <a:ext cx="0" cy="1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ru-RU">
                <a:latin typeface="+mn-lt"/>
                <a:cs typeface="Arial" panose="020B0604020202020204" pitchFamily="34" charset="0"/>
              </a:endParaRPr>
            </a:p>
          </p:txBody>
        </p:sp>
        <p:sp>
          <p:nvSpPr>
            <p:cNvPr id="55322" name="Line 28"/>
            <p:cNvSpPr>
              <a:spLocks noChangeShapeType="1"/>
            </p:cNvSpPr>
            <p:nvPr/>
          </p:nvSpPr>
          <p:spPr bwMode="auto">
            <a:xfrm>
              <a:off x="5810" y="9172"/>
              <a:ext cx="0" cy="1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ru-RU">
                <a:latin typeface="+mn-lt"/>
                <a:cs typeface="Arial" panose="020B0604020202020204" pitchFamily="34" charset="0"/>
              </a:endParaRPr>
            </a:p>
          </p:txBody>
        </p:sp>
        <p:sp>
          <p:nvSpPr>
            <p:cNvPr id="55323" name="Line 29"/>
            <p:cNvSpPr>
              <a:spLocks noChangeShapeType="1"/>
            </p:cNvSpPr>
            <p:nvPr/>
          </p:nvSpPr>
          <p:spPr bwMode="auto">
            <a:xfrm>
              <a:off x="5810" y="10146"/>
              <a:ext cx="0" cy="1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ru-RU">
                <a:latin typeface="+mn-lt"/>
                <a:cs typeface="Arial" panose="020B0604020202020204" pitchFamily="34" charset="0"/>
              </a:endParaRPr>
            </a:p>
          </p:txBody>
        </p:sp>
        <p:sp>
          <p:nvSpPr>
            <p:cNvPr id="55324" name="Line 30"/>
            <p:cNvSpPr>
              <a:spLocks noChangeShapeType="1"/>
            </p:cNvSpPr>
            <p:nvPr/>
          </p:nvSpPr>
          <p:spPr bwMode="auto">
            <a:xfrm>
              <a:off x="5810" y="11122"/>
              <a:ext cx="0" cy="1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ru-RU">
                <a:latin typeface="+mn-lt"/>
                <a:cs typeface="Arial" panose="020B0604020202020204" pitchFamily="34" charset="0"/>
              </a:endParaRPr>
            </a:p>
          </p:txBody>
        </p:sp>
        <p:sp>
          <p:nvSpPr>
            <p:cNvPr id="55325" name="Line 31"/>
            <p:cNvSpPr>
              <a:spLocks noChangeShapeType="1"/>
            </p:cNvSpPr>
            <p:nvPr/>
          </p:nvSpPr>
          <p:spPr bwMode="auto">
            <a:xfrm flipH="1">
              <a:off x="3410" y="6243"/>
              <a:ext cx="1" cy="14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ru-RU">
                <a:latin typeface="+mn-lt"/>
                <a:cs typeface="Arial" panose="020B0604020202020204" pitchFamily="34" charset="0"/>
              </a:endParaRPr>
            </a:p>
          </p:txBody>
        </p:sp>
        <p:sp>
          <p:nvSpPr>
            <p:cNvPr id="55326" name="Line 32"/>
            <p:cNvSpPr>
              <a:spLocks noChangeShapeType="1"/>
            </p:cNvSpPr>
            <p:nvPr/>
          </p:nvSpPr>
          <p:spPr bwMode="auto">
            <a:xfrm>
              <a:off x="8352" y="6243"/>
              <a:ext cx="0" cy="14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ru-RU">
                <a:latin typeface="+mn-lt"/>
                <a:cs typeface="Arial" panose="020B0604020202020204" pitchFamily="34" charset="0"/>
              </a:endParaRPr>
            </a:p>
          </p:txBody>
        </p:sp>
        <p:sp>
          <p:nvSpPr>
            <p:cNvPr id="55327" name="Line 33"/>
            <p:cNvSpPr>
              <a:spLocks noChangeShapeType="1"/>
            </p:cNvSpPr>
            <p:nvPr/>
          </p:nvSpPr>
          <p:spPr bwMode="auto">
            <a:xfrm>
              <a:off x="3410" y="7220"/>
              <a:ext cx="0" cy="1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ru-RU">
                <a:latin typeface="+mn-lt"/>
                <a:cs typeface="Arial" panose="020B0604020202020204" pitchFamily="34" charset="0"/>
              </a:endParaRPr>
            </a:p>
          </p:txBody>
        </p:sp>
        <p:sp>
          <p:nvSpPr>
            <p:cNvPr id="55328" name="Line 34"/>
            <p:cNvSpPr>
              <a:spLocks noChangeShapeType="1"/>
            </p:cNvSpPr>
            <p:nvPr/>
          </p:nvSpPr>
          <p:spPr bwMode="auto">
            <a:xfrm>
              <a:off x="3834" y="4355"/>
              <a:ext cx="0" cy="1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ru-RU">
                <a:latin typeface="+mn-lt"/>
                <a:cs typeface="Arial" panose="020B0604020202020204" pitchFamily="34" charset="0"/>
              </a:endParaRPr>
            </a:p>
          </p:txBody>
        </p:sp>
        <p:sp>
          <p:nvSpPr>
            <p:cNvPr id="55329" name="Line 35"/>
            <p:cNvSpPr>
              <a:spLocks noChangeShapeType="1"/>
            </p:cNvSpPr>
            <p:nvPr/>
          </p:nvSpPr>
          <p:spPr bwMode="auto">
            <a:xfrm>
              <a:off x="5952" y="4355"/>
              <a:ext cx="0" cy="1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ru-RU">
                <a:latin typeface="+mn-lt"/>
                <a:cs typeface="Arial" panose="020B0604020202020204" pitchFamily="34" charset="0"/>
              </a:endParaRPr>
            </a:p>
          </p:txBody>
        </p:sp>
        <p:sp>
          <p:nvSpPr>
            <p:cNvPr id="55330" name="Line 36"/>
            <p:cNvSpPr>
              <a:spLocks noChangeShapeType="1"/>
            </p:cNvSpPr>
            <p:nvPr/>
          </p:nvSpPr>
          <p:spPr bwMode="auto">
            <a:xfrm>
              <a:off x="8069" y="4355"/>
              <a:ext cx="0" cy="1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ru-RU">
                <a:latin typeface="+mn-lt"/>
                <a:cs typeface="Arial" panose="020B0604020202020204" pitchFamily="34" charset="0"/>
              </a:endParaRPr>
            </a:p>
          </p:txBody>
        </p:sp>
      </p:grpSp>
    </p:spTree>
    <p:extLst>
      <p:ext uri="{BB962C8B-B14F-4D97-AF65-F5344CB8AC3E}">
        <p14:creationId xmlns:p14="http://schemas.microsoft.com/office/powerpoint/2010/main" val="19584126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Рисунок 3"/>
          <p:cNvPicPr>
            <a:picLocks noChangeAspect="1" noChangeArrowheads="1"/>
          </p:cNvPicPr>
          <p:nvPr/>
        </p:nvPicPr>
        <p:blipFill>
          <a:blip r:embed="rId2">
            <a:extLst>
              <a:ext uri="{28A0092B-C50C-407E-A947-70E740481C1C}">
                <a14:useLocalDpi xmlns:a14="http://schemas.microsoft.com/office/drawing/2010/main" val="0"/>
              </a:ext>
            </a:extLst>
          </a:blip>
          <a:srcRect l="13705" t="11748" r="48041" b="7082"/>
          <a:stretch>
            <a:fillRect/>
          </a:stretch>
        </p:blipFill>
        <p:spPr bwMode="auto">
          <a:xfrm>
            <a:off x="2442634" y="76200"/>
            <a:ext cx="7306733"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Рисунок 4"/>
          <p:cNvPicPr>
            <a:picLocks noChangeAspect="1"/>
          </p:cNvPicPr>
          <p:nvPr/>
        </p:nvPicPr>
        <p:blipFill>
          <a:blip r:embed="rId3" cstate="print">
            <a:extLst>
              <a:ext uri="{28A0092B-C50C-407E-A947-70E740481C1C}">
                <a14:useLocalDpi xmlns:a14="http://schemas.microsoft.com/office/drawing/2010/main" val="0"/>
              </a:ext>
            </a:extLst>
          </a:blip>
          <a:srcRect t="15462"/>
          <a:stretch>
            <a:fillRect/>
          </a:stretch>
        </p:blipFill>
        <p:spPr bwMode="auto">
          <a:xfrm>
            <a:off x="0" y="0"/>
            <a:ext cx="284480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25016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Рисунок 2"/>
          <p:cNvPicPr>
            <a:picLocks noChangeAspect="1" noChangeArrowheads="1"/>
          </p:cNvPicPr>
          <p:nvPr/>
        </p:nvPicPr>
        <p:blipFill>
          <a:blip r:embed="rId2">
            <a:extLst>
              <a:ext uri="{28A0092B-C50C-407E-A947-70E740481C1C}">
                <a14:useLocalDpi xmlns:a14="http://schemas.microsoft.com/office/drawing/2010/main" val="0"/>
              </a:ext>
            </a:extLst>
          </a:blip>
          <a:srcRect l="19919" t="20195" r="20634" b="5939"/>
          <a:stretch>
            <a:fillRect/>
          </a:stretch>
        </p:blipFill>
        <p:spPr bwMode="auto">
          <a:xfrm>
            <a:off x="905371" y="315575"/>
            <a:ext cx="11106149" cy="651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Рисунок 3"/>
          <p:cNvPicPr>
            <a:picLocks noChangeAspect="1"/>
          </p:cNvPicPr>
          <p:nvPr/>
        </p:nvPicPr>
        <p:blipFill>
          <a:blip r:embed="rId3">
            <a:extLst>
              <a:ext uri="{28A0092B-C50C-407E-A947-70E740481C1C}">
                <a14:useLocalDpi xmlns:a14="http://schemas.microsoft.com/office/drawing/2010/main" val="0"/>
              </a:ext>
            </a:extLst>
          </a:blip>
          <a:srcRect t="15462"/>
          <a:stretch>
            <a:fillRect/>
          </a:stretch>
        </p:blipFill>
        <p:spPr bwMode="auto">
          <a:xfrm>
            <a:off x="-203200" y="9525"/>
            <a:ext cx="1657351"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84973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1524000" y="449263"/>
            <a:ext cx="10668000" cy="1143000"/>
          </a:xfrm>
        </p:spPr>
        <p:txBody>
          <a:bodyPr>
            <a:noAutofit/>
          </a:bodyPr>
          <a:lstStyle/>
          <a:p>
            <a:pPr algn="ctr"/>
            <a:r>
              <a:rPr lang="uk-UA" altLang="ru-RU" sz="2000" b="1" i="1" dirty="0">
                <a:solidFill>
                  <a:srgbClr val="FF0000"/>
                </a:solidFill>
              </a:rPr>
              <a:t>1.3 “Визначення принципів та процедур забезпечення якості вищої освіти”</a:t>
            </a:r>
            <a:r>
              <a:rPr lang="uk-UA" altLang="ru-RU" sz="2000" b="1" dirty="0"/>
              <a:t> </a:t>
            </a:r>
            <a:br>
              <a:rPr lang="uk-UA" altLang="ru-RU" sz="2000" b="1" dirty="0"/>
            </a:br>
            <a:r>
              <a:rPr lang="uk-UA" altLang="ru-RU" sz="2000" b="1" i="1" dirty="0">
                <a:solidFill>
                  <a:schemeClr val="bg1"/>
                </a:solidFill>
                <a:cs typeface="Arial" charset="0"/>
              </a:rPr>
              <a:t> </a:t>
            </a:r>
            <a:r>
              <a:rPr lang="uk-UA" altLang="ru-RU" sz="2000" b="1" i="1" dirty="0">
                <a:solidFill>
                  <a:srgbClr val="0070C0"/>
                </a:solidFill>
                <a:cs typeface="Arial" charset="0"/>
              </a:rPr>
              <a:t>Запровадження ректорського контролю якості знань з використанням навчально-інформаційного порталу НУБіП України </a:t>
            </a:r>
            <a:r>
              <a:rPr lang="en-US" altLang="ru-RU" sz="2000" b="1" i="1" dirty="0">
                <a:solidFill>
                  <a:srgbClr val="0070C0"/>
                </a:solidFill>
                <a:cs typeface="Arial" charset="0"/>
              </a:rPr>
              <a:t>Moodle</a:t>
            </a:r>
            <a:br>
              <a:rPr lang="uk-UA" altLang="ru-RU" sz="2000" b="1" i="1" dirty="0">
                <a:solidFill>
                  <a:schemeClr val="bg1"/>
                </a:solidFill>
                <a:cs typeface="Arial" charset="0"/>
              </a:rPr>
            </a:br>
            <a:r>
              <a:rPr lang="uk-UA" altLang="ru-RU" sz="2000" b="1" i="1" dirty="0"/>
              <a:t>Наказ ректора від 10.03.2016 № 225 “Про формування бази тестових завдань  для перевірки якості підготовки фахівців”</a:t>
            </a:r>
            <a:endParaRPr lang="ru-RU" altLang="ru-RU" sz="2000" b="1" i="1" dirty="0"/>
          </a:p>
        </p:txBody>
      </p:sp>
      <p:sp>
        <p:nvSpPr>
          <p:cNvPr id="28675" name="AutoShape 4" descr="Картинки по запросу якість вищої освіти"/>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ru-RU" sz="1800"/>
          </a:p>
        </p:txBody>
      </p:sp>
      <p:sp>
        <p:nvSpPr>
          <p:cNvPr id="28676" name="Rectangle 3"/>
          <p:cNvSpPr>
            <a:spLocks/>
          </p:cNvSpPr>
          <p:nvPr/>
        </p:nvSpPr>
        <p:spPr bwMode="auto">
          <a:xfrm>
            <a:off x="164883" y="2037344"/>
            <a:ext cx="720513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Clr>
                <a:schemeClr val="accent1"/>
              </a:buClr>
              <a:buFont typeface="Symbol" pitchFamily="18" charset="2"/>
              <a:buNone/>
            </a:pPr>
            <a:r>
              <a:rPr lang="uk-UA" altLang="ru-RU" sz="1800" b="1" dirty="0">
                <a:solidFill>
                  <a:schemeClr val="tx2"/>
                </a:solidFill>
              </a:rPr>
              <a:t>У 2017 році декани факультетів та директори ННІ</a:t>
            </a:r>
            <a:r>
              <a:rPr lang="ru-RU" altLang="ru-RU" sz="1800" b="1" dirty="0">
                <a:solidFill>
                  <a:schemeClr val="tx2"/>
                </a:solidFill>
              </a:rPr>
              <a:t> </a:t>
            </a:r>
            <a:r>
              <a:rPr lang="uk-UA" altLang="ru-RU" sz="1800" b="1" dirty="0">
                <a:solidFill>
                  <a:schemeClr val="tx2"/>
                </a:solidFill>
              </a:rPr>
              <a:t>забезпечили розроблення тестових завдань різних типів з фахових дисциплін, для кожного напряму підготовки бакалаврів для проведення внутрішньої перевірки якості підготовки фахівців</a:t>
            </a:r>
            <a:r>
              <a:rPr lang="en-US" altLang="ru-RU" sz="1800" b="1" dirty="0">
                <a:solidFill>
                  <a:schemeClr val="tx2"/>
                </a:solidFill>
              </a:rPr>
              <a:t> </a:t>
            </a:r>
            <a:r>
              <a:rPr lang="uk-UA" altLang="ru-RU" sz="1800" b="1" dirty="0">
                <a:solidFill>
                  <a:schemeClr val="tx2"/>
                </a:solidFill>
              </a:rPr>
              <a:t>та їх розміщення на порталі </a:t>
            </a:r>
            <a:r>
              <a:rPr lang="en-US" altLang="ru-RU" sz="1800" b="1" dirty="0">
                <a:solidFill>
                  <a:schemeClr val="tx2"/>
                </a:solidFill>
              </a:rPr>
              <a:t>Moodle</a:t>
            </a:r>
            <a:r>
              <a:rPr lang="uk-UA" altLang="ru-RU" sz="1800" b="1" dirty="0">
                <a:solidFill>
                  <a:schemeClr val="tx2"/>
                </a:solidFill>
              </a:rPr>
              <a:t>.</a:t>
            </a:r>
          </a:p>
          <a:p>
            <a:pPr>
              <a:buClr>
                <a:schemeClr val="accent1"/>
              </a:buClr>
              <a:buFont typeface="Symbol" pitchFamily="18" charset="2"/>
              <a:buNone/>
            </a:pPr>
            <a:r>
              <a:rPr lang="uk-UA" altLang="ru-RU" sz="1800" dirty="0">
                <a:solidFill>
                  <a:schemeClr val="tx2"/>
                </a:solidFill>
              </a:rPr>
              <a:t>В квітні 2017 року проведено пробні тестування за участю  проректора з навчальної та виховної роботи  та начальників відділів</a:t>
            </a:r>
            <a:endParaRPr lang="ru-RU" altLang="ru-RU" sz="1800" dirty="0">
              <a:solidFill>
                <a:schemeClr val="tx2"/>
              </a:solidFill>
            </a:endParaRPr>
          </a:p>
          <a:p>
            <a:pPr>
              <a:buClr>
                <a:schemeClr val="accent1"/>
              </a:buClr>
              <a:buFont typeface="Symbol" pitchFamily="18" charset="2"/>
              <a:buNone/>
            </a:pPr>
            <a:r>
              <a:rPr lang="uk-UA" altLang="ru-RU" sz="1800" b="1" dirty="0">
                <a:solidFill>
                  <a:srgbClr val="FF0000"/>
                </a:solidFill>
              </a:rPr>
              <a:t>Завдання на 2018-2019 </a:t>
            </a:r>
            <a:r>
              <a:rPr lang="uk-UA" altLang="ru-RU" sz="1800" b="1" dirty="0" err="1">
                <a:solidFill>
                  <a:srgbClr val="FF0000"/>
                </a:solidFill>
              </a:rPr>
              <a:t>н.р</a:t>
            </a:r>
            <a:r>
              <a:rPr lang="uk-UA" altLang="ru-RU" sz="1800" b="1" dirty="0">
                <a:solidFill>
                  <a:srgbClr val="FF0000"/>
                </a:solidFill>
              </a:rPr>
              <a:t>.:</a:t>
            </a:r>
          </a:p>
          <a:p>
            <a:pPr algn="just">
              <a:buClr>
                <a:schemeClr val="accent1"/>
              </a:buClr>
              <a:buFont typeface="Symbol" pitchFamily="18" charset="2"/>
              <a:buNone/>
            </a:pPr>
            <a:r>
              <a:rPr lang="ru-RU" altLang="ru-RU" sz="1800" dirty="0"/>
              <a:t>деканам </a:t>
            </a:r>
            <a:r>
              <a:rPr lang="ru-RU" altLang="ru-RU" sz="1800" dirty="0" err="1"/>
              <a:t>факультетів</a:t>
            </a:r>
            <a:r>
              <a:rPr lang="ru-RU" altLang="ru-RU" sz="1800" dirty="0"/>
              <a:t> та директорам ННІ </a:t>
            </a:r>
            <a:r>
              <a:rPr lang="ru-RU" altLang="ru-RU" sz="1800" dirty="0" err="1"/>
              <a:t>забезпечити</a:t>
            </a:r>
            <a:r>
              <a:rPr lang="en-US" altLang="ru-RU" sz="1800" dirty="0"/>
              <a:t> </a:t>
            </a:r>
            <a:r>
              <a:rPr lang="uk-UA" altLang="ru-RU" sz="1800" dirty="0"/>
              <a:t>реєстрацію студентів 4 курсу </a:t>
            </a:r>
            <a:r>
              <a:rPr lang="ru-RU" altLang="ru-RU" sz="1800" dirty="0" err="1"/>
              <a:t>бакалаврату</a:t>
            </a:r>
            <a:r>
              <a:rPr lang="ru-RU" altLang="ru-RU" sz="1800" dirty="0"/>
              <a:t> на </a:t>
            </a:r>
            <a:r>
              <a:rPr lang="uk-UA" altLang="ru-RU" sz="1800" dirty="0"/>
              <a:t>порталі </a:t>
            </a:r>
            <a:r>
              <a:rPr lang="en-US" altLang="ru-RU" sz="1800" dirty="0"/>
              <a:t>Moodle</a:t>
            </a:r>
            <a:r>
              <a:rPr lang="uk-UA" altLang="ru-RU" sz="1800" dirty="0"/>
              <a:t> </a:t>
            </a:r>
            <a:r>
              <a:rPr lang="ru-RU" altLang="ru-RU" sz="1800" dirty="0"/>
              <a:t>для </a:t>
            </a:r>
            <a:r>
              <a:rPr lang="ru-RU" altLang="ru-RU" sz="1800" dirty="0" err="1"/>
              <a:t>проведення</a:t>
            </a:r>
            <a:r>
              <a:rPr lang="ru-RU" altLang="ru-RU" sz="1800" dirty="0"/>
              <a:t> </a:t>
            </a:r>
            <a:r>
              <a:rPr lang="ru-RU" altLang="ru-RU" sz="1800" dirty="0" err="1"/>
              <a:t>ректорського</a:t>
            </a:r>
            <a:r>
              <a:rPr lang="ru-RU" altLang="ru-RU" sz="1800" dirty="0"/>
              <a:t> контролю </a:t>
            </a:r>
            <a:r>
              <a:rPr lang="ru-RU" altLang="ru-RU" sz="1800" dirty="0" err="1"/>
              <a:t>якості</a:t>
            </a:r>
            <a:r>
              <a:rPr lang="ru-RU" altLang="ru-RU" sz="1800" dirty="0"/>
              <a:t> </a:t>
            </a:r>
            <a:r>
              <a:rPr lang="ru-RU" altLang="ru-RU" sz="1800" dirty="0" err="1"/>
              <a:t>знань</a:t>
            </a:r>
            <a:endParaRPr lang="uk-UA" altLang="ru-RU" sz="1800" dirty="0"/>
          </a:p>
        </p:txBody>
      </p:sp>
      <p:pic>
        <p:nvPicPr>
          <p:cNvPr id="187397" name="Picture 6" descr="20160323_132617"/>
          <p:cNvPicPr>
            <a:picLocks noChangeAspect="1" noChangeArrowheads="1"/>
          </p:cNvPicPr>
          <p:nvPr/>
        </p:nvPicPr>
        <p:blipFill>
          <a:blip r:embed="rId2"/>
          <a:srcRect/>
          <a:stretch>
            <a:fillRect/>
          </a:stretch>
        </p:blipFill>
        <p:spPr bwMode="auto">
          <a:xfrm>
            <a:off x="7410112" y="2239964"/>
            <a:ext cx="3445933" cy="19383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399" name="Picture 10" descr="20160324_114656"/>
          <p:cNvPicPr>
            <a:picLocks noChangeAspect="1" noChangeArrowheads="1"/>
          </p:cNvPicPr>
          <p:nvPr/>
        </p:nvPicPr>
        <p:blipFill>
          <a:blip r:embed="rId3"/>
          <a:srcRect/>
          <a:stretch>
            <a:fillRect/>
          </a:stretch>
        </p:blipFill>
        <p:spPr bwMode="auto">
          <a:xfrm>
            <a:off x="7383360" y="4835525"/>
            <a:ext cx="3352800" cy="1885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398" name="Picture 8" descr="20160323_121257 (1)"/>
          <p:cNvPicPr>
            <a:picLocks noChangeAspect="1" noChangeArrowheads="1"/>
          </p:cNvPicPr>
          <p:nvPr/>
        </p:nvPicPr>
        <p:blipFill>
          <a:blip r:embed="rId4"/>
          <a:srcRect/>
          <a:stretch>
            <a:fillRect/>
          </a:stretch>
        </p:blipFill>
        <p:spPr bwMode="auto">
          <a:xfrm>
            <a:off x="10322872" y="2590801"/>
            <a:ext cx="1833033" cy="3255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Рисунок 7"/>
          <p:cNvPicPr>
            <a:picLocks noChangeAspect="1"/>
          </p:cNvPicPr>
          <p:nvPr/>
        </p:nvPicPr>
        <p:blipFill>
          <a:blip r:embed="rId5">
            <a:extLst>
              <a:ext uri="{28A0092B-C50C-407E-A947-70E740481C1C}">
                <a14:useLocalDpi xmlns:a14="http://schemas.microsoft.com/office/drawing/2010/main" val="0"/>
              </a:ext>
            </a:extLst>
          </a:blip>
          <a:srcRect t="15462"/>
          <a:stretch>
            <a:fillRect/>
          </a:stretch>
        </p:blipFill>
        <p:spPr bwMode="auto">
          <a:xfrm>
            <a:off x="1" y="0"/>
            <a:ext cx="1657351"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502872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xfrm>
            <a:off x="1422400" y="274638"/>
            <a:ext cx="10769600" cy="1143000"/>
          </a:xfrm>
        </p:spPr>
        <p:txBody>
          <a:bodyPr>
            <a:normAutofit/>
          </a:bodyPr>
          <a:lstStyle/>
          <a:p>
            <a:pPr algn="ctr" eaLnBrk="1" hangingPunct="1"/>
            <a:r>
              <a:rPr lang="uk-UA" altLang="ru-RU" sz="2400" b="1" dirty="0">
                <a:solidFill>
                  <a:srgbClr val="FF0000"/>
                </a:solidFill>
              </a:rPr>
              <a:t>2. “Здійснення моніторингу та періодичного перегляду освітніх програм”</a:t>
            </a:r>
            <a:r>
              <a:rPr lang="uk-UA" altLang="ru-RU" sz="2400" b="1" i="1" dirty="0">
                <a:solidFill>
                  <a:srgbClr val="FF0000"/>
                </a:solidFill>
              </a:rPr>
              <a:t> </a:t>
            </a:r>
            <a:br>
              <a:rPr lang="uk-UA" altLang="ru-RU" sz="2400" b="1" i="1" dirty="0">
                <a:solidFill>
                  <a:srgbClr val="FF0000"/>
                </a:solidFill>
              </a:rPr>
            </a:br>
            <a:r>
              <a:rPr lang="uk-UA" altLang="ru-RU" sz="2400" b="1" i="1" dirty="0">
                <a:solidFill>
                  <a:srgbClr val="0070C0"/>
                </a:solidFill>
                <a:cs typeface="Arial" charset="0"/>
              </a:rPr>
              <a:t>Про імплементацію положень ЗУ «Про вищу освіту» (ст. 62. «Права осіб, які навчаються у ВНЗ») </a:t>
            </a:r>
            <a:r>
              <a:rPr lang="ru-RU" altLang="ru-RU" sz="2400" b="1" i="1" dirty="0" err="1">
                <a:solidFill>
                  <a:srgbClr val="0070C0"/>
                </a:solidFill>
                <a:cs typeface="Arial" charset="0"/>
              </a:rPr>
              <a:t>щодо</a:t>
            </a:r>
            <a:r>
              <a:rPr lang="ru-RU" altLang="ru-RU" sz="2400" b="1" i="1" dirty="0">
                <a:solidFill>
                  <a:srgbClr val="0070C0"/>
                </a:solidFill>
                <a:cs typeface="Arial" charset="0"/>
              </a:rPr>
              <a:t> </a:t>
            </a:r>
            <a:r>
              <a:rPr lang="uk-UA" altLang="ru-RU" sz="2400" b="1" i="1" dirty="0">
                <a:solidFill>
                  <a:srgbClr val="0070C0"/>
                </a:solidFill>
                <a:cs typeface="Arial" charset="0"/>
              </a:rPr>
              <a:t>запровадження дисциплін за вибором студентів</a:t>
            </a:r>
            <a:endParaRPr lang="ru-RU" altLang="ru-RU" sz="2400" b="1" i="1" dirty="0">
              <a:solidFill>
                <a:srgbClr val="0070C0"/>
              </a:solidFill>
              <a:cs typeface="Arial" charset="0"/>
            </a:endParaRPr>
          </a:p>
        </p:txBody>
      </p:sp>
      <p:sp>
        <p:nvSpPr>
          <p:cNvPr id="29699" name="Rectangle 3"/>
          <p:cNvSpPr>
            <a:spLocks noGrp="1"/>
          </p:cNvSpPr>
          <p:nvPr>
            <p:ph type="body" idx="4294967295"/>
          </p:nvPr>
        </p:nvSpPr>
        <p:spPr>
          <a:xfrm>
            <a:off x="96256" y="1828800"/>
            <a:ext cx="6324600" cy="5029200"/>
          </a:xfrm>
        </p:spPr>
        <p:txBody>
          <a:bodyPr/>
          <a:lstStyle/>
          <a:p>
            <a:pPr marL="457200" indent="-457200">
              <a:lnSpc>
                <a:spcPct val="80000"/>
              </a:lnSpc>
              <a:buFontTx/>
              <a:buNone/>
            </a:pPr>
            <a:r>
              <a:rPr lang="uk-UA" altLang="ru-RU" sz="1800" dirty="0">
                <a:cs typeface="Arial" charset="0"/>
              </a:rPr>
              <a:t>Перед розробленням навчальних планів на 2018-2019 </a:t>
            </a:r>
            <a:r>
              <a:rPr lang="uk-UA" altLang="ru-RU" sz="1800" dirty="0" err="1">
                <a:cs typeface="Arial" charset="0"/>
              </a:rPr>
              <a:t>н.р</a:t>
            </a:r>
            <a:r>
              <a:rPr lang="uk-UA" altLang="ru-RU" sz="1800" dirty="0">
                <a:cs typeface="Arial" charset="0"/>
              </a:rPr>
              <a:t>. проведено ретельний аналіз:</a:t>
            </a:r>
          </a:p>
          <a:p>
            <a:pPr marL="457200" indent="-457200">
              <a:lnSpc>
                <a:spcPct val="80000"/>
              </a:lnSpc>
              <a:buFontTx/>
              <a:buNone/>
            </a:pPr>
            <a:r>
              <a:rPr lang="uk-UA" altLang="ru-RU" sz="1800" dirty="0">
                <a:cs typeface="Arial" charset="0"/>
              </a:rPr>
              <a:t>- потреб ринку праці (спільно з радами роботодавців факультетів);</a:t>
            </a:r>
          </a:p>
          <a:p>
            <a:pPr marL="457200" indent="-457200">
              <a:lnSpc>
                <a:spcPct val="80000"/>
              </a:lnSpc>
              <a:buFontTx/>
              <a:buChar char="-"/>
            </a:pPr>
            <a:r>
              <a:rPr lang="uk-UA" altLang="ru-RU" sz="1800" dirty="0">
                <a:cs typeface="Arial" charset="0"/>
              </a:rPr>
              <a:t>наповнення навчальних планів за аналогічними спеціальностями у провідних українських, європейських та американських ВНЗ.</a:t>
            </a:r>
          </a:p>
          <a:p>
            <a:pPr marL="457200" indent="-457200">
              <a:lnSpc>
                <a:spcPct val="80000"/>
              </a:lnSpc>
              <a:buFontTx/>
              <a:buNone/>
            </a:pPr>
            <a:r>
              <a:rPr lang="uk-UA" altLang="ru-RU" sz="1800" dirty="0">
                <a:cs typeface="Arial" charset="0"/>
              </a:rPr>
              <a:t>За результатами проведеного аналізу сформовано вибіркову складову навчальних планів підготовки фахівців, де передбачено </a:t>
            </a:r>
            <a:r>
              <a:rPr lang="uk-UA" altLang="ru-RU" sz="1800" dirty="0" err="1">
                <a:cs typeface="Arial" charset="0"/>
              </a:rPr>
              <a:t>передбачено</a:t>
            </a:r>
            <a:r>
              <a:rPr lang="uk-UA" altLang="ru-RU" sz="1800" dirty="0">
                <a:cs typeface="Arial" charset="0"/>
              </a:rPr>
              <a:t> 25 % дисциплін за вибором студента.</a:t>
            </a:r>
          </a:p>
          <a:p>
            <a:pPr marL="457200" indent="-457200" algn="just">
              <a:lnSpc>
                <a:spcPct val="80000"/>
              </a:lnSpc>
              <a:buFontTx/>
              <a:buNone/>
            </a:pPr>
            <a:r>
              <a:rPr lang="uk-UA" altLang="ru-RU" sz="1800" b="1" dirty="0">
                <a:solidFill>
                  <a:srgbClr val="FF0000"/>
                </a:solidFill>
                <a:cs typeface="Arial" charset="0"/>
              </a:rPr>
              <a:t>Завдання на 2019-2020 </a:t>
            </a:r>
            <a:r>
              <a:rPr lang="uk-UA" altLang="ru-RU" sz="1800" b="1" dirty="0" err="1">
                <a:solidFill>
                  <a:srgbClr val="FF0000"/>
                </a:solidFill>
                <a:cs typeface="Arial" charset="0"/>
              </a:rPr>
              <a:t>н.р</a:t>
            </a:r>
            <a:r>
              <a:rPr lang="uk-UA" altLang="ru-RU" sz="1800" b="1" dirty="0">
                <a:solidFill>
                  <a:srgbClr val="FF0000"/>
                </a:solidFill>
                <a:cs typeface="Arial" charset="0"/>
              </a:rPr>
              <a:t>.</a:t>
            </a:r>
          </a:p>
          <a:p>
            <a:pPr marL="457200" indent="-457200" algn="just">
              <a:lnSpc>
                <a:spcPct val="80000"/>
              </a:lnSpc>
              <a:buFontTx/>
              <a:buNone/>
            </a:pPr>
            <a:r>
              <a:rPr lang="uk-UA" altLang="ru-RU" sz="1800" b="1" dirty="0">
                <a:cs typeface="Arial" charset="0"/>
              </a:rPr>
              <a:t>Вирішити</a:t>
            </a:r>
            <a:r>
              <a:rPr lang="ru-RU" altLang="ru-RU" sz="1800" b="1" dirty="0">
                <a:cs typeface="Arial" charset="0"/>
              </a:rPr>
              <a:t> проблему </a:t>
            </a:r>
            <a:r>
              <a:rPr lang="ru-RU" altLang="ru-RU" sz="1800" b="1" dirty="0" err="1">
                <a:cs typeface="Arial" charset="0"/>
              </a:rPr>
              <a:t>працевлаштування</a:t>
            </a:r>
            <a:r>
              <a:rPr lang="ru-RU" altLang="ru-RU" sz="1800" b="1" dirty="0">
                <a:cs typeface="Arial" charset="0"/>
              </a:rPr>
              <a:t> НПП, </a:t>
            </a:r>
            <a:r>
              <a:rPr lang="ru-RU" altLang="ru-RU" sz="1800" b="1" dirty="0" err="1">
                <a:cs typeface="Arial" charset="0"/>
              </a:rPr>
              <a:t>вибіркові</a:t>
            </a:r>
            <a:r>
              <a:rPr lang="ru-RU" altLang="ru-RU" sz="1800" b="1" dirty="0">
                <a:cs typeface="Arial" charset="0"/>
              </a:rPr>
              <a:t> </a:t>
            </a:r>
            <a:r>
              <a:rPr lang="ru-RU" altLang="ru-RU" sz="1800" b="1" dirty="0" err="1">
                <a:cs typeface="Arial" charset="0"/>
              </a:rPr>
              <a:t>дисципліни</a:t>
            </a:r>
            <a:r>
              <a:rPr lang="uk-UA" altLang="ru-RU" sz="1800" b="1" dirty="0">
                <a:cs typeface="Arial" charset="0"/>
              </a:rPr>
              <a:t>  </a:t>
            </a:r>
            <a:r>
              <a:rPr lang="ru-RU" altLang="ru-RU" sz="1800" b="1" dirty="0" err="1">
                <a:cs typeface="Arial" charset="0"/>
              </a:rPr>
              <a:t>яких</a:t>
            </a:r>
            <a:r>
              <a:rPr lang="ru-RU" altLang="ru-RU" sz="1800" b="1" dirty="0">
                <a:cs typeface="Arial" charset="0"/>
              </a:rPr>
              <a:t> не </a:t>
            </a:r>
            <a:r>
              <a:rPr lang="ru-RU" altLang="ru-RU" sz="1800" b="1" dirty="0" err="1">
                <a:cs typeface="Arial" charset="0"/>
              </a:rPr>
              <a:t>були</a:t>
            </a:r>
            <a:r>
              <a:rPr lang="ru-RU" altLang="ru-RU" sz="1800" b="1" dirty="0">
                <a:cs typeface="Arial" charset="0"/>
              </a:rPr>
              <a:t> </a:t>
            </a:r>
            <a:r>
              <a:rPr lang="ru-RU" altLang="ru-RU" sz="1800" b="1" dirty="0" err="1">
                <a:cs typeface="Arial" charset="0"/>
              </a:rPr>
              <a:t>обрані</a:t>
            </a:r>
            <a:r>
              <a:rPr lang="ru-RU" altLang="ru-RU" sz="1800" b="1" dirty="0">
                <a:cs typeface="Arial" charset="0"/>
              </a:rPr>
              <a:t> студентами</a:t>
            </a:r>
            <a:endParaRPr lang="uk-UA" altLang="ru-RU" sz="1800" b="1" dirty="0">
              <a:cs typeface="Arial" charset="0"/>
            </a:endParaRPr>
          </a:p>
          <a:p>
            <a:pPr marL="457200" indent="-457200" algn="just">
              <a:lnSpc>
                <a:spcPct val="80000"/>
              </a:lnSpc>
              <a:buFontTx/>
              <a:buNone/>
            </a:pPr>
            <a:endParaRPr lang="uk-UA" altLang="ru-RU" sz="1800" b="1" dirty="0">
              <a:cs typeface="Arial" charset="0"/>
            </a:endParaRPr>
          </a:p>
        </p:txBody>
      </p:sp>
      <p:graphicFrame>
        <p:nvGraphicFramePr>
          <p:cNvPr id="29700" name="Object 5"/>
          <p:cNvGraphicFramePr>
            <a:graphicFrameLocks noChangeAspect="1"/>
          </p:cNvGraphicFramePr>
          <p:nvPr>
            <p:extLst>
              <p:ext uri="{D42A27DB-BD31-4B8C-83A1-F6EECF244321}">
                <p14:modId xmlns:p14="http://schemas.microsoft.com/office/powerpoint/2010/main" val="1462865955"/>
              </p:ext>
            </p:extLst>
          </p:nvPr>
        </p:nvGraphicFramePr>
        <p:xfrm>
          <a:off x="6256420" y="1525337"/>
          <a:ext cx="5730035" cy="5207000"/>
        </p:xfrm>
        <a:graphic>
          <a:graphicData uri="http://schemas.openxmlformats.org/presentationml/2006/ole">
            <mc:AlternateContent xmlns:mc="http://schemas.openxmlformats.org/markup-compatibility/2006">
              <mc:Choice xmlns:v="urn:schemas-microsoft-com:vml" Requires="v">
                <p:oleObj spid="_x0000_s1054" r:id="rId3" imgW="5285690" imgH="5206435" progId="Excel.Chart.8">
                  <p:embed/>
                </p:oleObj>
              </mc:Choice>
              <mc:Fallback>
                <p:oleObj r:id="rId3" imgW="5285690" imgH="5206435"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420" y="1525337"/>
                        <a:ext cx="5730035" cy="5207000"/>
                      </a:xfrm>
                      <a:prstGeom prst="rect">
                        <a:avLst/>
                      </a:prstGeom>
                      <a:noFill/>
                      <a:ln>
                        <a:noFill/>
                      </a:ln>
                    </p:spPr>
                  </p:pic>
                </p:oleObj>
              </mc:Fallback>
            </mc:AlternateContent>
          </a:graphicData>
        </a:graphic>
      </p:graphicFrame>
      <p:pic>
        <p:nvPicPr>
          <p:cNvPr id="29701" name="Рисунок 4"/>
          <p:cNvPicPr>
            <a:picLocks noChangeAspect="1"/>
          </p:cNvPicPr>
          <p:nvPr/>
        </p:nvPicPr>
        <p:blipFill>
          <a:blip r:embed="rId5">
            <a:extLst>
              <a:ext uri="{28A0092B-C50C-407E-A947-70E740481C1C}">
                <a14:useLocalDpi xmlns:a14="http://schemas.microsoft.com/office/drawing/2010/main" val="0"/>
              </a:ext>
            </a:extLst>
          </a:blip>
          <a:srcRect t="15462"/>
          <a:stretch>
            <a:fillRect/>
          </a:stretch>
        </p:blipFill>
        <p:spPr bwMode="auto">
          <a:xfrm>
            <a:off x="1" y="0"/>
            <a:ext cx="1657351"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05185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xfrm>
            <a:off x="1263651" y="228600"/>
            <a:ext cx="10972800" cy="1143000"/>
          </a:xfrm>
        </p:spPr>
        <p:txBody>
          <a:bodyPr>
            <a:normAutofit/>
          </a:bodyPr>
          <a:lstStyle/>
          <a:p>
            <a:pPr algn="ctr"/>
            <a:r>
              <a:rPr lang="uk-UA" altLang="ru-RU" sz="2400" b="1" i="1" dirty="0">
                <a:solidFill>
                  <a:srgbClr val="FF0000"/>
                </a:solidFill>
              </a:rPr>
              <a:t>3. “Щорічне оцінювання здобувачів вищої освіти та НПП ВНЗ” </a:t>
            </a:r>
            <a:br>
              <a:rPr lang="uk-UA" altLang="ru-RU" sz="2400" b="1" i="1" dirty="0">
                <a:solidFill>
                  <a:srgbClr val="FF0000"/>
                </a:solidFill>
              </a:rPr>
            </a:br>
            <a:r>
              <a:rPr lang="ru-RU" altLang="ru-RU" sz="2400" b="1" i="1" dirty="0">
                <a:solidFill>
                  <a:srgbClr val="0070C0"/>
                </a:solidFill>
                <a:cs typeface="Arial" charset="0"/>
              </a:rPr>
              <a:t>Про </a:t>
            </a:r>
            <a:r>
              <a:rPr lang="ru-RU" altLang="ru-RU" sz="2400" b="1" i="1" dirty="0" err="1">
                <a:solidFill>
                  <a:srgbClr val="0070C0"/>
                </a:solidFill>
                <a:cs typeface="Arial" charset="0"/>
              </a:rPr>
              <a:t>оптимізацію</a:t>
            </a:r>
            <a:r>
              <a:rPr lang="ru-RU" altLang="ru-RU" sz="2400" b="1" i="1" dirty="0">
                <a:solidFill>
                  <a:srgbClr val="0070C0"/>
                </a:solidFill>
                <a:cs typeface="Arial" charset="0"/>
              </a:rPr>
              <a:t> </a:t>
            </a:r>
            <a:r>
              <a:rPr lang="uk-UA" altLang="ru-RU" sz="2400" b="1" i="1" dirty="0">
                <a:solidFill>
                  <a:srgbClr val="0070C0"/>
                </a:solidFill>
                <a:cs typeface="Arial" charset="0"/>
              </a:rPr>
              <a:t>положення “Про планування та облік роботи НПП НУБіП України”</a:t>
            </a:r>
            <a:endParaRPr lang="ru-RU" altLang="ru-RU" sz="2400" b="1" i="1" dirty="0">
              <a:solidFill>
                <a:srgbClr val="0070C0"/>
              </a:solidFill>
              <a:cs typeface="Arial" charset="0"/>
            </a:endParaRPr>
          </a:p>
        </p:txBody>
      </p:sp>
      <p:sp>
        <p:nvSpPr>
          <p:cNvPr id="30723" name="Rectangle 3"/>
          <p:cNvSpPr>
            <a:spLocks noGrp="1"/>
          </p:cNvSpPr>
          <p:nvPr>
            <p:ph type="body" idx="4294967295"/>
          </p:nvPr>
        </p:nvSpPr>
        <p:spPr>
          <a:xfrm>
            <a:off x="0" y="5257800"/>
            <a:ext cx="12115800" cy="1600200"/>
          </a:xfrm>
        </p:spPr>
        <p:txBody>
          <a:bodyPr/>
          <a:lstStyle/>
          <a:p>
            <a:pPr marL="457200" indent="-457200" algn="just" eaLnBrk="1" hangingPunct="1">
              <a:spcBef>
                <a:spcPct val="0"/>
              </a:spcBef>
              <a:buFontTx/>
              <a:buNone/>
            </a:pPr>
            <a:r>
              <a:rPr lang="ru-RU" altLang="uk-UA" sz="1600" b="1"/>
              <a:t>На виконання П. 2.3 статті 16 Закону України “Про вищу освіту” </a:t>
            </a:r>
            <a:r>
              <a:rPr lang="uk-UA" altLang="ru-RU" sz="1600" b="1"/>
              <a:t>Для забезпечення розвитку університету як національного та дослідницького оптимізувати</a:t>
            </a:r>
            <a:r>
              <a:rPr lang="en-US" altLang="ru-RU" sz="1600" b="1"/>
              <a:t> </a:t>
            </a:r>
            <a:r>
              <a:rPr lang="uk-UA" altLang="ru-RU" sz="1600" b="1"/>
              <a:t>Положення “Про планування та облік роботи НПП НУБіП України” наситивши його показниками</a:t>
            </a:r>
            <a:r>
              <a:rPr lang="uk-UA" altLang="uk-UA" sz="1600" b="1"/>
              <a:t> стратегічних для університету напрямків діяльності (написання монографій, статей, підручників та посібників, створення електронних навчальних курсів, заробляння позабюджетних коштів тощо)</a:t>
            </a:r>
            <a:endParaRPr lang="uk-UA" altLang="ru-RU" sz="1600" b="1"/>
          </a:p>
        </p:txBody>
      </p:sp>
      <p:sp>
        <p:nvSpPr>
          <p:cNvPr id="30724" name="AutoShape 4" descr="Картинки по запросу якість вищої освіти"/>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ru-RU" sz="1800"/>
          </a:p>
        </p:txBody>
      </p:sp>
      <p:pic>
        <p:nvPicPr>
          <p:cNvPr id="30725"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219200"/>
            <a:ext cx="58547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26" name="Object 8"/>
          <p:cNvGraphicFramePr>
            <a:graphicFrameLocks/>
          </p:cNvGraphicFramePr>
          <p:nvPr/>
        </p:nvGraphicFramePr>
        <p:xfrm>
          <a:off x="5689600" y="1184275"/>
          <a:ext cx="6908800" cy="3997325"/>
        </p:xfrm>
        <a:graphic>
          <a:graphicData uri="http://schemas.openxmlformats.org/presentationml/2006/ole">
            <mc:AlternateContent xmlns:mc="http://schemas.openxmlformats.org/markup-compatibility/2006">
              <mc:Choice xmlns:v="urn:schemas-microsoft-com:vml" Requires="v">
                <p:oleObj spid="_x0000_s2078" r:id="rId4" imgW="5182049" imgH="3444539" progId="Excel.Chart.8">
                  <p:embed/>
                </p:oleObj>
              </mc:Choice>
              <mc:Fallback>
                <p:oleObj r:id="rId4" imgW="5182049" imgH="344453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9600" y="1184275"/>
                        <a:ext cx="6908800"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0727" name="Рисунок 6"/>
          <p:cNvPicPr>
            <a:picLocks noChangeAspect="1"/>
          </p:cNvPicPr>
          <p:nvPr/>
        </p:nvPicPr>
        <p:blipFill>
          <a:blip r:embed="rId6">
            <a:extLst>
              <a:ext uri="{28A0092B-C50C-407E-A947-70E740481C1C}">
                <a14:useLocalDpi xmlns:a14="http://schemas.microsoft.com/office/drawing/2010/main" val="0"/>
              </a:ext>
            </a:extLst>
          </a:blip>
          <a:srcRect t="15462"/>
          <a:stretch>
            <a:fillRect/>
          </a:stretch>
        </p:blipFill>
        <p:spPr bwMode="auto">
          <a:xfrm>
            <a:off x="1" y="0"/>
            <a:ext cx="1657351"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129342" y="1696451"/>
            <a:ext cx="914400" cy="409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000" dirty="0">
                <a:solidFill>
                  <a:schemeClr val="tx1"/>
                </a:solidFill>
              </a:rPr>
              <a:t>Навчальна робота </a:t>
            </a:r>
          </a:p>
          <a:p>
            <a:pPr algn="ctr"/>
            <a:r>
              <a:rPr lang="uk-UA" sz="1000" dirty="0">
                <a:solidFill>
                  <a:schemeClr val="tx1"/>
                </a:solidFill>
              </a:rPr>
              <a:t>600 годин</a:t>
            </a:r>
            <a:endParaRPr lang="ru-RU" sz="1000" dirty="0">
              <a:solidFill>
                <a:schemeClr val="tx1"/>
              </a:solidFill>
            </a:endParaRPr>
          </a:p>
        </p:txBody>
      </p:sp>
    </p:spTree>
    <p:extLst>
      <p:ext uri="{BB962C8B-B14F-4D97-AF65-F5344CB8AC3E}">
        <p14:creationId xmlns:p14="http://schemas.microsoft.com/office/powerpoint/2010/main" val="36941505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1422400" y="52388"/>
            <a:ext cx="10769600" cy="1143000"/>
          </a:xfrm>
        </p:spPr>
        <p:txBody>
          <a:bodyPr>
            <a:noAutofit/>
          </a:bodyPr>
          <a:lstStyle/>
          <a:p>
            <a:pPr algn="ctr"/>
            <a:r>
              <a:rPr lang="uk-UA" altLang="ru-RU" sz="2000" b="1" i="1" dirty="0">
                <a:solidFill>
                  <a:srgbClr val="FF0000"/>
                </a:solidFill>
                <a:latin typeface="Arial" panose="020B0604020202020204" pitchFamily="34" charset="0"/>
                <a:cs typeface="Arial" panose="020B0604020202020204" pitchFamily="34" charset="0"/>
              </a:rPr>
              <a:t>4.“Забезпечення підвищення кваліфікації педагогічних, наукових і науково-педагогічних працівників”</a:t>
            </a:r>
            <a:br>
              <a:rPr lang="uk-UA" altLang="ru-RU" sz="2000" b="1" i="1" dirty="0">
                <a:solidFill>
                  <a:srgbClr val="FF0000"/>
                </a:solidFill>
                <a:latin typeface="Arial" panose="020B0604020202020204" pitchFamily="34" charset="0"/>
                <a:cs typeface="Arial" panose="020B0604020202020204" pitchFamily="34" charset="0"/>
              </a:rPr>
            </a:br>
            <a:r>
              <a:rPr lang="uk-UA" altLang="ru-RU" sz="2000" b="1" i="1" dirty="0">
                <a:solidFill>
                  <a:srgbClr val="0070C0"/>
                </a:solidFill>
                <a:latin typeface="Arial" panose="020B0604020202020204" pitchFamily="34" charset="0"/>
                <a:cs typeface="Arial" panose="020B0604020202020204" pitchFamily="34" charset="0"/>
              </a:rPr>
              <a:t>Про за</a:t>
            </a:r>
            <a:r>
              <a:rPr lang="ru-RU" altLang="ru-RU" sz="2000" b="1" i="1" dirty="0" err="1">
                <a:solidFill>
                  <a:srgbClr val="0070C0"/>
                </a:solidFill>
                <a:latin typeface="Arial" panose="020B0604020202020204" pitchFamily="34" charset="0"/>
                <a:cs typeface="Arial" panose="020B0604020202020204" pitchFamily="34" charset="0"/>
              </a:rPr>
              <a:t>кріплення</a:t>
            </a:r>
            <a:r>
              <a:rPr lang="ru-RU" altLang="ru-RU" sz="2000" b="1" i="1" dirty="0">
                <a:solidFill>
                  <a:srgbClr val="0070C0"/>
                </a:solidFill>
                <a:latin typeface="Arial" panose="020B0604020202020204" pitchFamily="34" charset="0"/>
                <a:cs typeface="Arial" panose="020B0604020202020204" pitchFamily="34" charset="0"/>
              </a:rPr>
              <a:t> </a:t>
            </a:r>
            <a:r>
              <a:rPr lang="ru-RU" altLang="ru-RU" sz="2000" b="1" i="1" dirty="0" err="1">
                <a:solidFill>
                  <a:srgbClr val="0070C0"/>
                </a:solidFill>
                <a:latin typeface="Arial" panose="020B0604020202020204" pitchFamily="34" charset="0"/>
                <a:cs typeface="Arial" panose="020B0604020202020204" pitchFamily="34" charset="0"/>
              </a:rPr>
              <a:t>випускових</a:t>
            </a:r>
            <a:r>
              <a:rPr lang="ru-RU" altLang="ru-RU" sz="2000" b="1" i="1" dirty="0">
                <a:solidFill>
                  <a:srgbClr val="0070C0"/>
                </a:solidFill>
                <a:latin typeface="Arial" panose="020B0604020202020204" pitchFamily="34" charset="0"/>
                <a:cs typeface="Arial" panose="020B0604020202020204" pitchFamily="34" charset="0"/>
              </a:rPr>
              <a:t> кафедр за </a:t>
            </a:r>
            <a:r>
              <a:rPr lang="ru-RU" altLang="ru-RU" sz="2000" b="1" i="1" dirty="0" err="1">
                <a:solidFill>
                  <a:srgbClr val="0070C0"/>
                </a:solidFill>
                <a:latin typeface="Arial" panose="020B0604020202020204" pitchFamily="34" charset="0"/>
                <a:cs typeface="Arial" panose="020B0604020202020204" pitchFamily="34" charset="0"/>
              </a:rPr>
              <a:t>провідними</a:t>
            </a:r>
            <a:r>
              <a:rPr lang="ru-RU" altLang="ru-RU" sz="2000" b="1" i="1" dirty="0">
                <a:solidFill>
                  <a:srgbClr val="0070C0"/>
                </a:solidFill>
                <a:latin typeface="Arial" panose="020B0604020202020204" pitchFamily="34" charset="0"/>
                <a:cs typeface="Arial" panose="020B0604020202020204" pitchFamily="34" charset="0"/>
              </a:rPr>
              <a:t> </a:t>
            </a:r>
            <a:r>
              <a:rPr lang="ru-RU" altLang="ru-RU" sz="2000" b="1" i="1" dirty="0" err="1">
                <a:solidFill>
                  <a:srgbClr val="0070C0"/>
                </a:solidFill>
                <a:latin typeface="Arial" panose="020B0604020202020204" pitchFamily="34" charset="0"/>
                <a:cs typeface="Arial" panose="020B0604020202020204" pitchFamily="34" charset="0"/>
              </a:rPr>
              <a:t>організаціями</a:t>
            </a:r>
            <a:r>
              <a:rPr lang="ru-RU" altLang="ru-RU" sz="2000" b="1" i="1" dirty="0">
                <a:solidFill>
                  <a:srgbClr val="0070C0"/>
                </a:solidFill>
                <a:latin typeface="Arial" panose="020B0604020202020204" pitchFamily="34" charset="0"/>
                <a:cs typeface="Arial" panose="020B0604020202020204" pitchFamily="34" charset="0"/>
              </a:rPr>
              <a:t> і </a:t>
            </a:r>
            <a:r>
              <a:rPr lang="ru-RU" altLang="ru-RU" sz="2000" b="1" i="1" dirty="0" err="1">
                <a:solidFill>
                  <a:srgbClr val="0070C0"/>
                </a:solidFill>
                <a:latin typeface="Arial" panose="020B0604020202020204" pitchFamily="34" charset="0"/>
                <a:cs typeface="Arial" panose="020B0604020202020204" pitchFamily="34" charset="0"/>
              </a:rPr>
              <a:t>компаніями-роботодавціями</a:t>
            </a:r>
            <a:endParaRPr lang="ru-RU" altLang="ru-RU" sz="2000" b="1" i="1" dirty="0">
              <a:solidFill>
                <a:srgbClr val="0070C0"/>
              </a:solidFill>
              <a:latin typeface="Arial" panose="020B0604020202020204" pitchFamily="34" charset="0"/>
              <a:cs typeface="Arial" panose="020B0604020202020204" pitchFamily="34" charset="0"/>
            </a:endParaRPr>
          </a:p>
        </p:txBody>
      </p:sp>
      <p:sp>
        <p:nvSpPr>
          <p:cNvPr id="31747" name="Rectangle 3"/>
          <p:cNvSpPr>
            <a:spLocks noGrp="1"/>
          </p:cNvSpPr>
          <p:nvPr>
            <p:ph type="body" idx="4294967295"/>
          </p:nvPr>
        </p:nvSpPr>
        <p:spPr>
          <a:xfrm>
            <a:off x="114300" y="1371600"/>
            <a:ext cx="5791200" cy="5105400"/>
          </a:xfrm>
        </p:spPr>
        <p:txBody>
          <a:bodyPr/>
          <a:lstStyle/>
          <a:p>
            <a:pPr marL="0" indent="357188" algn="just">
              <a:buFont typeface="Symbol" pitchFamily="18" charset="2"/>
              <a:buNone/>
            </a:pPr>
            <a:r>
              <a:rPr lang="uk-UA" altLang="ru-RU" sz="1700" b="1" dirty="0" err="1">
                <a:cs typeface="Arial" charset="0"/>
              </a:rPr>
              <a:t>Внесено</a:t>
            </a:r>
            <a:r>
              <a:rPr lang="uk-UA" altLang="ru-RU" sz="1700" b="1" dirty="0">
                <a:cs typeface="Arial" charset="0"/>
              </a:rPr>
              <a:t> зміни до положення “Про підвищення кваліфікації НПП НУБіП України у провідних підприємствах, організаціях і установах України</a:t>
            </a:r>
            <a:r>
              <a:rPr lang="ru-RU" altLang="ru-RU" sz="1700" b="1" dirty="0">
                <a:cs typeface="Arial" charset="0"/>
              </a:rPr>
              <a:t>»</a:t>
            </a:r>
          </a:p>
          <a:p>
            <a:pPr marL="0" indent="357188" algn="just">
              <a:buFont typeface="Symbol" pitchFamily="18" charset="2"/>
              <a:buNone/>
            </a:pPr>
            <a:r>
              <a:rPr lang="uk-UA" altLang="ru-RU" sz="1700" b="1" dirty="0">
                <a:cs typeface="Arial" charset="0"/>
              </a:rPr>
              <a:t> Відповідно до Закону України «Про вищу освіту» підвищення кваліфікації НПП здійснюється на підставі договорів, що укладаються між Університетом та організацією-виконавцем. </a:t>
            </a:r>
          </a:p>
          <a:p>
            <a:pPr marL="0" indent="357188" algn="just">
              <a:buFont typeface="Symbol" pitchFamily="18" charset="2"/>
              <a:buNone/>
            </a:pPr>
            <a:r>
              <a:rPr lang="uk-UA" altLang="ru-RU" sz="1700" b="1" dirty="0">
                <a:solidFill>
                  <a:srgbClr val="FF0000"/>
                </a:solidFill>
              </a:rPr>
              <a:t>Завдання на 2018-2019 </a:t>
            </a:r>
            <a:r>
              <a:rPr lang="uk-UA" altLang="ru-RU" sz="1700" b="1" dirty="0" err="1">
                <a:solidFill>
                  <a:srgbClr val="FF0000"/>
                </a:solidFill>
              </a:rPr>
              <a:t>н.р</a:t>
            </a:r>
            <a:r>
              <a:rPr lang="uk-UA" altLang="ru-RU" sz="1700" b="1" dirty="0">
                <a:solidFill>
                  <a:srgbClr val="FF0000"/>
                </a:solidFill>
              </a:rPr>
              <a:t>.</a:t>
            </a:r>
          </a:p>
          <a:p>
            <a:pPr marL="0" indent="357188" algn="just">
              <a:buFont typeface="Symbol" pitchFamily="18" charset="2"/>
              <a:buNone/>
            </a:pPr>
            <a:r>
              <a:rPr lang="uk-UA" altLang="ru-RU" sz="1700" b="1" dirty="0">
                <a:cs typeface="Arial" charset="0"/>
              </a:rPr>
              <a:t>Завідувачам випускових кафедр </a:t>
            </a:r>
            <a:r>
              <a:rPr lang="ru-RU" altLang="ru-RU" sz="1700" b="1" dirty="0" err="1">
                <a:cs typeface="Arial" charset="0"/>
              </a:rPr>
              <a:t>упродовж</a:t>
            </a:r>
            <a:r>
              <a:rPr lang="ru-RU" altLang="ru-RU" sz="1700" b="1" dirty="0">
                <a:cs typeface="Arial" charset="0"/>
              </a:rPr>
              <a:t> </a:t>
            </a:r>
            <a:r>
              <a:rPr lang="uk-UA" altLang="ru-RU" sz="1700" b="1" dirty="0">
                <a:cs typeface="Arial" charset="0"/>
              </a:rPr>
              <a:t> вересня 2018 р. укласти угоди з провідними в своїй галузі </a:t>
            </a:r>
            <a:r>
              <a:rPr lang="ru-RU" altLang="ru-RU" sz="1700" b="1" dirty="0" err="1">
                <a:cs typeface="Arial" charset="0"/>
              </a:rPr>
              <a:t>організаціями</a:t>
            </a:r>
            <a:r>
              <a:rPr lang="ru-RU" altLang="ru-RU" sz="1700" b="1" dirty="0">
                <a:cs typeface="Arial" charset="0"/>
              </a:rPr>
              <a:t> і </a:t>
            </a:r>
            <a:r>
              <a:rPr lang="ru-RU" altLang="ru-RU" sz="1700" b="1" dirty="0" err="1">
                <a:cs typeface="Arial" charset="0"/>
              </a:rPr>
              <a:t>компаніями-роботодавціями</a:t>
            </a:r>
            <a:r>
              <a:rPr lang="ru-RU" altLang="ru-RU" sz="1700" b="1" dirty="0">
                <a:cs typeface="Arial" charset="0"/>
              </a:rPr>
              <a:t> </a:t>
            </a:r>
            <a:r>
              <a:rPr lang="uk-UA" altLang="ru-RU" sz="1700" b="1" dirty="0">
                <a:cs typeface="Arial" charset="0"/>
              </a:rPr>
              <a:t>для забезпечення підвищення кваліфікації </a:t>
            </a:r>
            <a:r>
              <a:rPr lang="ru-RU" altLang="ru-RU" sz="1700" b="1" dirty="0">
                <a:cs typeface="Arial" charset="0"/>
              </a:rPr>
              <a:t>НПП, </a:t>
            </a:r>
            <a:r>
              <a:rPr lang="ru-RU" altLang="ru-RU" sz="1700" b="1" dirty="0" err="1">
                <a:cs typeface="Arial" charset="0"/>
              </a:rPr>
              <a:t>навчальних</a:t>
            </a:r>
            <a:r>
              <a:rPr lang="ru-RU" altLang="ru-RU" sz="1700" b="1" dirty="0">
                <a:cs typeface="Arial" charset="0"/>
              </a:rPr>
              <a:t> та </a:t>
            </a:r>
            <a:r>
              <a:rPr lang="ru-RU" altLang="ru-RU" sz="1700" b="1" dirty="0" err="1">
                <a:cs typeface="Arial" charset="0"/>
              </a:rPr>
              <a:t>виробничих</a:t>
            </a:r>
            <a:r>
              <a:rPr lang="ru-RU" altLang="ru-RU" sz="1700" b="1" dirty="0">
                <a:cs typeface="Arial" charset="0"/>
              </a:rPr>
              <a:t> практик </a:t>
            </a:r>
            <a:r>
              <a:rPr lang="ru-RU" altLang="ru-RU" sz="1700" b="1" dirty="0" err="1">
                <a:cs typeface="Arial" charset="0"/>
              </a:rPr>
              <a:t>студентів</a:t>
            </a:r>
            <a:r>
              <a:rPr lang="ru-RU" altLang="ru-RU" sz="1700" b="1" dirty="0">
                <a:cs typeface="Arial" charset="0"/>
              </a:rPr>
              <a:t>, а </a:t>
            </a:r>
            <a:r>
              <a:rPr lang="ru-RU" altLang="ru-RU" sz="1700" b="1" dirty="0" err="1">
                <a:cs typeface="Arial" charset="0"/>
              </a:rPr>
              <a:t>також</a:t>
            </a:r>
            <a:r>
              <a:rPr lang="ru-RU" altLang="ru-RU" sz="1700" b="1" dirty="0">
                <a:cs typeface="Arial" charset="0"/>
              </a:rPr>
              <a:t> </a:t>
            </a:r>
            <a:r>
              <a:rPr lang="ru-RU" altLang="ru-RU" sz="1700" b="1" dirty="0" err="1">
                <a:cs typeface="Arial" charset="0"/>
              </a:rPr>
              <a:t>їх</a:t>
            </a:r>
            <a:r>
              <a:rPr lang="ru-RU" altLang="ru-RU" sz="1700" b="1" dirty="0">
                <a:cs typeface="Arial" charset="0"/>
              </a:rPr>
              <a:t> </a:t>
            </a:r>
            <a:r>
              <a:rPr lang="ru-RU" altLang="ru-RU" sz="1700" b="1" dirty="0" err="1">
                <a:cs typeface="Arial" charset="0"/>
              </a:rPr>
              <a:t>працевлаштування</a:t>
            </a:r>
            <a:endParaRPr lang="ru-RU" altLang="ru-RU" sz="1700" b="1" dirty="0">
              <a:cs typeface="Arial" charset="0"/>
            </a:endParaRPr>
          </a:p>
        </p:txBody>
      </p:sp>
      <p:sp>
        <p:nvSpPr>
          <p:cNvPr id="31748" name="Rectangle 4"/>
          <p:cNvSpPr>
            <a:spLocks/>
          </p:cNvSpPr>
          <p:nvPr/>
        </p:nvSpPr>
        <p:spPr bwMode="auto">
          <a:xfrm>
            <a:off x="1524000" y="1295400"/>
            <a:ext cx="8763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br>
              <a:rPr lang="uk-UA" altLang="ru-RU" sz="2000" b="1" i="1">
                <a:solidFill>
                  <a:schemeClr val="tx2"/>
                </a:solidFill>
                <a:latin typeface="Candara" pitchFamily="34" charset="0"/>
              </a:rPr>
            </a:br>
            <a:endParaRPr lang="ru-RU" altLang="ru-RU" sz="2800" b="1">
              <a:solidFill>
                <a:schemeClr val="tx2"/>
              </a:solidFill>
              <a:latin typeface="Candara" pitchFamily="34" charset="0"/>
            </a:endParaRPr>
          </a:p>
        </p:txBody>
      </p:sp>
      <p:graphicFrame>
        <p:nvGraphicFramePr>
          <p:cNvPr id="2" name="Діаграма 1"/>
          <p:cNvGraphicFramePr>
            <a:graphicFrameLocks/>
          </p:cNvGraphicFramePr>
          <p:nvPr/>
        </p:nvGraphicFramePr>
        <p:xfrm>
          <a:off x="5906030" y="2093774"/>
          <a:ext cx="6171140" cy="4611827"/>
        </p:xfrm>
        <a:graphic>
          <a:graphicData uri="http://schemas.openxmlformats.org/drawingml/2006/chart">
            <c:chart xmlns:c="http://schemas.openxmlformats.org/drawingml/2006/chart" xmlns:r="http://schemas.openxmlformats.org/officeDocument/2006/relationships" r:id="rId2"/>
          </a:graphicData>
        </a:graphic>
      </p:graphicFrame>
      <p:sp>
        <p:nvSpPr>
          <p:cNvPr id="31750" name="Прямокутник 2"/>
          <p:cNvSpPr>
            <a:spLocks noChangeArrowheads="1"/>
          </p:cNvSpPr>
          <p:nvPr/>
        </p:nvSpPr>
        <p:spPr bwMode="auto">
          <a:xfrm>
            <a:off x="5905501" y="1295400"/>
            <a:ext cx="62865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800" b="1">
                <a:solidFill>
                  <a:srgbClr val="002060"/>
                </a:solidFill>
              </a:rPr>
              <a:t>Які на Ваш погляд проблеми на Вашому факультеті (ННІ) потребують термінового вирішення</a:t>
            </a:r>
            <a:r>
              <a:rPr lang="uk-UA" altLang="ru-RU" sz="2800" b="1">
                <a:solidFill>
                  <a:srgbClr val="002060"/>
                </a:solidFill>
              </a:rPr>
              <a:t> </a:t>
            </a:r>
          </a:p>
        </p:txBody>
      </p:sp>
      <p:pic>
        <p:nvPicPr>
          <p:cNvPr id="31751" name="Рисунок 6"/>
          <p:cNvPicPr>
            <a:picLocks noChangeAspect="1"/>
          </p:cNvPicPr>
          <p:nvPr/>
        </p:nvPicPr>
        <p:blipFill>
          <a:blip r:embed="rId3">
            <a:extLst>
              <a:ext uri="{28A0092B-C50C-407E-A947-70E740481C1C}">
                <a14:useLocalDpi xmlns:a14="http://schemas.microsoft.com/office/drawing/2010/main" val="0"/>
              </a:ext>
            </a:extLst>
          </a:blip>
          <a:srcRect t="15462"/>
          <a:stretch>
            <a:fillRect/>
          </a:stretch>
        </p:blipFill>
        <p:spPr bwMode="auto">
          <a:xfrm>
            <a:off x="1" y="0"/>
            <a:ext cx="1657351"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30746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xfrm>
            <a:off x="1319456" y="330200"/>
            <a:ext cx="10972800" cy="633413"/>
          </a:xfrm>
        </p:spPr>
        <p:txBody>
          <a:bodyPr>
            <a:noAutofit/>
          </a:bodyPr>
          <a:lstStyle/>
          <a:p>
            <a:pPr algn="ctr"/>
            <a:r>
              <a:rPr lang="uk-UA" altLang="ru-RU" sz="2300" b="1" i="1" dirty="0">
                <a:solidFill>
                  <a:srgbClr val="FF0000"/>
                </a:solidFill>
              </a:rPr>
              <a:t>5. “Забезпечення наявності необхідних ресурсів для організації освітнього процесу, у тому числі самостійної роботи студентів, за кожною освітньою програмою”</a:t>
            </a:r>
            <a:br>
              <a:rPr lang="uk-UA" altLang="ru-RU" sz="2300" b="1" i="1" dirty="0">
                <a:solidFill>
                  <a:srgbClr val="FF0000"/>
                </a:solidFill>
              </a:rPr>
            </a:br>
            <a:r>
              <a:rPr lang="ru-RU" altLang="ru-RU" sz="2300" b="1" i="1" dirty="0">
                <a:solidFill>
                  <a:srgbClr val="0070C0"/>
                </a:solidFill>
                <a:cs typeface="Arial" charset="0"/>
              </a:rPr>
              <a:t>Про </a:t>
            </a:r>
            <a:r>
              <a:rPr lang="ru-RU" altLang="ru-RU" sz="2300" b="1" i="1" dirty="0" err="1">
                <a:solidFill>
                  <a:srgbClr val="0070C0"/>
                </a:solidFill>
                <a:cs typeface="Arial" charset="0"/>
              </a:rPr>
              <a:t>обладнання</a:t>
            </a:r>
            <a:r>
              <a:rPr lang="ru-RU" altLang="ru-RU" sz="2300" b="1" i="1" dirty="0">
                <a:solidFill>
                  <a:srgbClr val="0070C0"/>
                </a:solidFill>
                <a:cs typeface="Arial" charset="0"/>
              </a:rPr>
              <a:t> </a:t>
            </a:r>
            <a:r>
              <a:rPr lang="ru-RU" altLang="ru-RU" sz="2300" b="1" i="1" dirty="0" err="1">
                <a:solidFill>
                  <a:srgbClr val="0070C0"/>
                </a:solidFill>
                <a:cs typeface="Arial" charset="0"/>
              </a:rPr>
              <a:t>аудиторій</a:t>
            </a:r>
            <a:r>
              <a:rPr lang="ru-RU" altLang="ru-RU" sz="2300" b="1" i="1" dirty="0">
                <a:solidFill>
                  <a:srgbClr val="0070C0"/>
                </a:solidFill>
                <a:cs typeface="Arial" charset="0"/>
              </a:rPr>
              <a:t> та </a:t>
            </a:r>
            <a:r>
              <a:rPr lang="ru-RU" altLang="ru-RU" sz="2300" b="1" i="1" dirty="0" err="1">
                <a:solidFill>
                  <a:srgbClr val="0070C0"/>
                </a:solidFill>
                <a:cs typeface="Arial" charset="0"/>
              </a:rPr>
              <a:t>лабораторій</a:t>
            </a:r>
            <a:r>
              <a:rPr lang="ru-RU" altLang="ru-RU" sz="2300" b="1" i="1" dirty="0">
                <a:solidFill>
                  <a:srgbClr val="0070C0"/>
                </a:solidFill>
                <a:cs typeface="Arial" charset="0"/>
              </a:rPr>
              <a:t> </a:t>
            </a:r>
          </a:p>
        </p:txBody>
      </p:sp>
      <p:grpSp>
        <p:nvGrpSpPr>
          <p:cNvPr id="32771" name="Group 6"/>
          <p:cNvGrpSpPr>
            <a:grpSpLocks noChangeAspect="1"/>
          </p:cNvGrpSpPr>
          <p:nvPr/>
        </p:nvGrpSpPr>
        <p:grpSpPr bwMode="auto">
          <a:xfrm>
            <a:off x="152400" y="1271588"/>
            <a:ext cx="6350000" cy="2538412"/>
            <a:chOff x="3125" y="10117"/>
            <a:chExt cx="5224" cy="1673"/>
          </a:xfrm>
        </p:grpSpPr>
        <p:sp>
          <p:nvSpPr>
            <p:cNvPr id="32776" name="AutoShape 7"/>
            <p:cNvSpPr>
              <a:spLocks noChangeAspect="1" noChangeArrowheads="1"/>
            </p:cNvSpPr>
            <p:nvPr/>
          </p:nvSpPr>
          <p:spPr bwMode="auto">
            <a:xfrm>
              <a:off x="3125" y="10117"/>
              <a:ext cx="5224" cy="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ru-RU" sz="1800"/>
            </a:p>
          </p:txBody>
        </p:sp>
        <p:sp>
          <p:nvSpPr>
            <p:cNvPr id="32777" name="AutoShape 8"/>
            <p:cNvSpPr>
              <a:spLocks noChangeArrowheads="1"/>
            </p:cNvSpPr>
            <p:nvPr/>
          </p:nvSpPr>
          <p:spPr bwMode="auto">
            <a:xfrm>
              <a:off x="3125" y="10117"/>
              <a:ext cx="5224" cy="558"/>
            </a:xfrm>
            <a:prstGeom prst="roundRect">
              <a:avLst>
                <a:gd name="adj" fmla="val 16667"/>
              </a:avLst>
            </a:prstGeom>
            <a:gradFill rotWithShape="1">
              <a:gsLst>
                <a:gs pos="0">
                  <a:srgbClr val="99CCFF"/>
                </a:gs>
                <a:gs pos="50000">
                  <a:srgbClr val="FFFFFF"/>
                </a:gs>
                <a:gs pos="100000">
                  <a:srgbClr val="99CCFF"/>
                </a:gs>
              </a:gsLst>
              <a:lin ang="5400000" scaled="1"/>
            </a:gradFill>
            <a:ln w="9525">
              <a:solidFill>
                <a:srgbClr val="000000"/>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ko-KR" sz="1600" b="1" i="1">
                  <a:solidFill>
                    <a:srgbClr val="000080"/>
                  </a:solidFill>
                </a:rPr>
                <a:t>Основні р</a:t>
              </a:r>
              <a:r>
                <a:rPr lang="uk-UA" altLang="ko-KR" sz="1600" b="1" i="1">
                  <a:solidFill>
                    <a:srgbClr val="000080"/>
                  </a:solidFill>
                  <a:ea typeface="Batang" pitchFamily="18" charset="-127"/>
                  <a:cs typeface="Batang" pitchFamily="18" charset="-127"/>
                </a:rPr>
                <a:t>есурси, необхідн</a:t>
              </a:r>
              <a:r>
                <a:rPr lang="uk-UA" altLang="ko-KR" sz="1600" b="1" i="1">
                  <a:solidFill>
                    <a:srgbClr val="000080"/>
                  </a:solidFill>
                </a:rPr>
                <a:t>і</a:t>
              </a:r>
              <a:r>
                <a:rPr lang="uk-UA" altLang="ko-KR" sz="1600" b="1" i="1">
                  <a:solidFill>
                    <a:srgbClr val="000080"/>
                  </a:solidFill>
                  <a:ea typeface="Batang" pitchFamily="18" charset="-127"/>
                </a:rPr>
                <a:t> для забезпечення якості</a:t>
              </a:r>
              <a:r>
                <a:rPr lang="uk-UA" altLang="ko-KR" sz="1600" b="1" i="1">
                  <a:solidFill>
                    <a:srgbClr val="000080"/>
                  </a:solidFill>
                </a:rPr>
                <a:t> </a:t>
              </a:r>
              <a:r>
                <a:rPr lang="uk-UA" altLang="ko-KR" sz="1600" b="1" i="1">
                  <a:solidFill>
                    <a:srgbClr val="000080"/>
                  </a:solidFill>
                  <a:ea typeface="Batang" pitchFamily="18" charset="-127"/>
                </a:rPr>
                <a:t>організації освітнього процесу</a:t>
              </a:r>
              <a:endParaRPr lang="ru-RU" altLang="ru-RU" sz="1600"/>
            </a:p>
          </p:txBody>
        </p:sp>
        <p:sp>
          <p:nvSpPr>
            <p:cNvPr id="32778" name="AutoShape 9"/>
            <p:cNvSpPr>
              <a:spLocks noChangeArrowheads="1"/>
            </p:cNvSpPr>
            <p:nvPr/>
          </p:nvSpPr>
          <p:spPr bwMode="auto">
            <a:xfrm>
              <a:off x="3125" y="10954"/>
              <a:ext cx="1694" cy="836"/>
            </a:xfrm>
            <a:prstGeom prst="roundRect">
              <a:avLst>
                <a:gd name="adj" fmla="val 16667"/>
              </a:avLst>
            </a:prstGeom>
            <a:gradFill rotWithShape="1">
              <a:gsLst>
                <a:gs pos="0">
                  <a:srgbClr val="99CCFF"/>
                </a:gs>
                <a:gs pos="50000">
                  <a:srgbClr val="FFFFFF"/>
                </a:gs>
                <a:gs pos="100000">
                  <a:srgbClr val="99CCFF"/>
                </a:gs>
              </a:gsLst>
              <a:lin ang="5400000" scaled="1"/>
            </a:gradFill>
            <a:ln w="9525">
              <a:solidFill>
                <a:srgbClr val="000000"/>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ko-KR" sz="1600" b="1">
                  <a:solidFill>
                    <a:srgbClr val="000080"/>
                  </a:solidFill>
                  <a:ea typeface="Batang" pitchFamily="18" charset="-127"/>
                  <a:cs typeface="Batang" pitchFamily="18" charset="-127"/>
                </a:rPr>
                <a:t>Кадрове забезпечення</a:t>
              </a:r>
              <a:endParaRPr lang="ru-RU" altLang="ru-RU" sz="1600">
                <a:ea typeface="Batang" pitchFamily="18" charset="-127"/>
                <a:cs typeface="Batang" pitchFamily="18" charset="-127"/>
              </a:endParaRPr>
            </a:p>
          </p:txBody>
        </p:sp>
        <p:sp>
          <p:nvSpPr>
            <p:cNvPr id="32779" name="AutoShape 10"/>
            <p:cNvSpPr>
              <a:spLocks noChangeArrowheads="1"/>
            </p:cNvSpPr>
            <p:nvPr/>
          </p:nvSpPr>
          <p:spPr bwMode="auto">
            <a:xfrm>
              <a:off x="4890" y="10953"/>
              <a:ext cx="1694" cy="833"/>
            </a:xfrm>
            <a:prstGeom prst="roundRect">
              <a:avLst>
                <a:gd name="adj" fmla="val 16667"/>
              </a:avLst>
            </a:prstGeom>
            <a:gradFill rotWithShape="1">
              <a:gsLst>
                <a:gs pos="0">
                  <a:srgbClr val="99CCFF"/>
                </a:gs>
                <a:gs pos="50000">
                  <a:srgbClr val="FFFFFF"/>
                </a:gs>
                <a:gs pos="100000">
                  <a:srgbClr val="99CCFF"/>
                </a:gs>
              </a:gsLst>
              <a:lin ang="5400000" scaled="1"/>
            </a:gradFill>
            <a:ln w="9525">
              <a:solidFill>
                <a:srgbClr val="000000"/>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ko-KR" sz="1400" b="1">
                  <a:solidFill>
                    <a:srgbClr val="000080"/>
                  </a:solidFill>
                  <a:ea typeface="Batang" pitchFamily="18" charset="-127"/>
                  <a:cs typeface="Batang" pitchFamily="18" charset="-127"/>
                </a:rPr>
                <a:t>Навчально-методичне забезпечення</a:t>
              </a:r>
              <a:endParaRPr lang="ru-RU" altLang="ru-RU" sz="1400" b="1">
                <a:solidFill>
                  <a:srgbClr val="000080"/>
                </a:solidFill>
                <a:ea typeface="Batang" pitchFamily="18" charset="-127"/>
                <a:cs typeface="Batang" pitchFamily="18" charset="-127"/>
              </a:endParaRPr>
            </a:p>
          </p:txBody>
        </p:sp>
        <p:sp>
          <p:nvSpPr>
            <p:cNvPr id="32780" name="AutoShape 11"/>
            <p:cNvSpPr>
              <a:spLocks noChangeArrowheads="1"/>
            </p:cNvSpPr>
            <p:nvPr/>
          </p:nvSpPr>
          <p:spPr bwMode="auto">
            <a:xfrm>
              <a:off x="6654" y="10954"/>
              <a:ext cx="1694" cy="835"/>
            </a:xfrm>
            <a:prstGeom prst="roundRect">
              <a:avLst>
                <a:gd name="adj" fmla="val 16667"/>
              </a:avLst>
            </a:prstGeom>
            <a:gradFill rotWithShape="1">
              <a:gsLst>
                <a:gs pos="0">
                  <a:srgbClr val="99CCFF"/>
                </a:gs>
                <a:gs pos="50000">
                  <a:srgbClr val="FFFFFF"/>
                </a:gs>
                <a:gs pos="100000">
                  <a:srgbClr val="99CCFF"/>
                </a:gs>
              </a:gsLst>
              <a:lin ang="5400000" scaled="1"/>
            </a:gradFill>
            <a:ln w="9525">
              <a:solidFill>
                <a:srgbClr val="000000"/>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ko-KR" sz="1400" b="1">
                  <a:solidFill>
                    <a:srgbClr val="FF0000"/>
                  </a:solidFill>
                  <a:ea typeface="Batang" pitchFamily="18" charset="-127"/>
                  <a:cs typeface="Batang" pitchFamily="18" charset="-127"/>
                </a:rPr>
                <a:t>Матеріально-технічне забезпечення</a:t>
              </a:r>
              <a:endParaRPr lang="ru-RU" altLang="ru-RU" sz="1400" b="1">
                <a:solidFill>
                  <a:srgbClr val="FF0000"/>
                </a:solidFill>
                <a:ea typeface="Batang" pitchFamily="18" charset="-127"/>
                <a:cs typeface="Batang" pitchFamily="18" charset="-127"/>
              </a:endParaRPr>
            </a:p>
          </p:txBody>
        </p:sp>
        <p:sp>
          <p:nvSpPr>
            <p:cNvPr id="32781" name="Line 12"/>
            <p:cNvSpPr>
              <a:spLocks noChangeShapeType="1"/>
            </p:cNvSpPr>
            <p:nvPr/>
          </p:nvSpPr>
          <p:spPr bwMode="auto">
            <a:xfrm flipH="1">
              <a:off x="3831" y="10674"/>
              <a:ext cx="1835" cy="27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2782" name="Line 13"/>
            <p:cNvSpPr>
              <a:spLocks noChangeShapeType="1"/>
            </p:cNvSpPr>
            <p:nvPr/>
          </p:nvSpPr>
          <p:spPr bwMode="auto">
            <a:xfrm>
              <a:off x="5666" y="10674"/>
              <a:ext cx="1836" cy="27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2783" name="Line 14"/>
            <p:cNvSpPr>
              <a:spLocks noChangeShapeType="1"/>
            </p:cNvSpPr>
            <p:nvPr/>
          </p:nvSpPr>
          <p:spPr bwMode="auto">
            <a:xfrm>
              <a:off x="5666" y="10674"/>
              <a:ext cx="0" cy="27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sp>
        <p:nvSpPr>
          <p:cNvPr id="32772" name="Rectangle 13"/>
          <p:cNvSpPr>
            <a:spLocks noChangeArrowheads="1"/>
          </p:cNvSpPr>
          <p:nvPr/>
        </p:nvSpPr>
        <p:spPr bwMode="auto">
          <a:xfrm>
            <a:off x="0" y="3886201"/>
            <a:ext cx="6400800" cy="2456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buClr>
                <a:schemeClr val="accent1"/>
              </a:buClr>
              <a:buFont typeface="Symbol" pitchFamily="18" charset="2"/>
              <a:buNone/>
            </a:pPr>
            <a:r>
              <a:rPr lang="uk-UA" altLang="ru-RU" sz="1600" b="1" dirty="0"/>
              <a:t>Впродовж </a:t>
            </a:r>
            <a:r>
              <a:rPr lang="uk-UA" altLang="ru-RU" sz="1600" b="1" dirty="0" err="1"/>
              <a:t>поперердніх</a:t>
            </a:r>
            <a:r>
              <a:rPr lang="uk-UA" altLang="ru-RU" sz="1600" b="1" dirty="0"/>
              <a:t> 5 років</a:t>
            </a:r>
            <a:r>
              <a:rPr lang="ru-RU" altLang="ru-RU" sz="1600" b="1" dirty="0"/>
              <a:t> в </a:t>
            </a:r>
            <a:r>
              <a:rPr lang="ru-RU" altLang="ru-RU" sz="1600" b="1" dirty="0" err="1"/>
              <a:t>університеті</a:t>
            </a:r>
            <a:r>
              <a:rPr lang="ru-RU" altLang="ru-RU" sz="1600" b="1" dirty="0"/>
              <a:t> </a:t>
            </a:r>
            <a:r>
              <a:rPr lang="ru-RU" altLang="ru-RU" sz="1600" b="1" dirty="0" err="1"/>
              <a:t>мультимедійним</a:t>
            </a:r>
            <a:r>
              <a:rPr lang="ru-RU" altLang="ru-RU" sz="1600" b="1" dirty="0"/>
              <a:t> </a:t>
            </a:r>
            <a:r>
              <a:rPr lang="ru-RU" altLang="ru-RU" sz="1600" b="1" dirty="0" err="1"/>
              <a:t>обладнанням</a:t>
            </a:r>
            <a:r>
              <a:rPr lang="ru-RU" altLang="ru-RU" sz="1600" b="1" dirty="0"/>
              <a:t> </a:t>
            </a:r>
            <a:r>
              <a:rPr lang="ru-RU" altLang="ru-RU" sz="1600" b="1" dirty="0" err="1"/>
              <a:t>забезпечено</a:t>
            </a:r>
            <a:r>
              <a:rPr lang="ru-RU" altLang="ru-RU" sz="1600" b="1" dirty="0"/>
              <a:t> </a:t>
            </a:r>
            <a:r>
              <a:rPr lang="uk-UA" altLang="ru-RU" sz="1600" b="1" dirty="0"/>
              <a:t>40 </a:t>
            </a:r>
            <a:r>
              <a:rPr lang="ru-RU" altLang="ru-RU" sz="1600" b="1" dirty="0" err="1"/>
              <a:t>лекційних</a:t>
            </a:r>
            <a:r>
              <a:rPr lang="ru-RU" altLang="ru-RU" sz="1600" b="1" dirty="0"/>
              <a:t> </a:t>
            </a:r>
            <a:r>
              <a:rPr lang="ru-RU" altLang="ru-RU" sz="1600" b="1" dirty="0" err="1"/>
              <a:t>аудиторій</a:t>
            </a:r>
            <a:r>
              <a:rPr lang="ru-RU" altLang="ru-RU" sz="1600" b="1" dirty="0"/>
              <a:t>.</a:t>
            </a:r>
            <a:endParaRPr lang="uk-UA" altLang="ru-RU" sz="1600" b="1" dirty="0"/>
          </a:p>
          <a:p>
            <a:pPr algn="just">
              <a:buClr>
                <a:schemeClr val="accent1"/>
              </a:buClr>
              <a:buFont typeface="Symbol" pitchFamily="18" charset="2"/>
              <a:buNone/>
            </a:pPr>
            <a:r>
              <a:rPr lang="uk-UA" altLang="ru-RU" sz="1600" b="1" dirty="0">
                <a:solidFill>
                  <a:srgbClr val="FF0000"/>
                </a:solidFill>
              </a:rPr>
              <a:t>Завдання на 2018-2019 </a:t>
            </a:r>
            <a:r>
              <a:rPr lang="uk-UA" altLang="ru-RU" sz="1600" b="1" dirty="0" err="1">
                <a:solidFill>
                  <a:srgbClr val="FF0000"/>
                </a:solidFill>
              </a:rPr>
              <a:t>н.р</a:t>
            </a:r>
            <a:r>
              <a:rPr lang="uk-UA" altLang="ru-RU" sz="1600" b="1" dirty="0">
                <a:solidFill>
                  <a:srgbClr val="FF0000"/>
                </a:solidFill>
              </a:rPr>
              <a:t>. </a:t>
            </a:r>
            <a:r>
              <a:rPr lang="uk-UA" altLang="ru-RU" sz="1600" b="1" dirty="0"/>
              <a:t>Для підвищення якості надання освітні</a:t>
            </a:r>
            <a:r>
              <a:rPr lang="ru-RU" altLang="ru-RU" sz="1600" b="1" dirty="0"/>
              <a:t>х </a:t>
            </a:r>
            <a:r>
              <a:rPr lang="ru-RU" altLang="ru-RU" sz="1600" b="1" dirty="0" err="1"/>
              <a:t>послуг</a:t>
            </a:r>
            <a:r>
              <a:rPr lang="ru-RU" altLang="ru-RU" sz="1600" b="1" dirty="0"/>
              <a:t>:</a:t>
            </a:r>
            <a:endParaRPr lang="uk-UA" altLang="ru-RU" sz="1600" b="1" dirty="0"/>
          </a:p>
          <a:p>
            <a:pPr algn="just">
              <a:buClr>
                <a:schemeClr val="accent1"/>
              </a:buClr>
              <a:buFont typeface="Wingdings" pitchFamily="2" charset="2"/>
              <a:buChar char="§"/>
            </a:pPr>
            <a:r>
              <a:rPr lang="ru-RU" altLang="ru-RU" sz="1600" b="1" dirty="0" err="1"/>
              <a:t>продовжити</a:t>
            </a:r>
            <a:r>
              <a:rPr lang="ru-RU" altLang="ru-RU" sz="1600" b="1" dirty="0"/>
              <a:t> </a:t>
            </a:r>
            <a:r>
              <a:rPr lang="ru-RU" altLang="ru-RU" sz="1600" b="1" dirty="0" err="1"/>
              <a:t>насичення</a:t>
            </a:r>
            <a:r>
              <a:rPr lang="ru-RU" altLang="ru-RU" sz="1600" b="1" dirty="0"/>
              <a:t> </a:t>
            </a:r>
            <a:r>
              <a:rPr lang="ru-RU" altLang="ru-RU" sz="1600" b="1" dirty="0" err="1"/>
              <a:t>лекційних</a:t>
            </a:r>
            <a:r>
              <a:rPr lang="ru-RU" altLang="ru-RU" sz="1600" b="1" dirty="0"/>
              <a:t> </a:t>
            </a:r>
            <a:r>
              <a:rPr lang="ru-RU" altLang="ru-RU" sz="1600" b="1" dirty="0" err="1"/>
              <a:t>аудиторій</a:t>
            </a:r>
            <a:r>
              <a:rPr lang="ru-RU" altLang="ru-RU" sz="1600" b="1" dirty="0"/>
              <a:t> </a:t>
            </a:r>
            <a:r>
              <a:rPr lang="ru-RU" altLang="ru-RU" sz="1600" b="1" dirty="0" err="1"/>
              <a:t>мультимедійним</a:t>
            </a:r>
            <a:r>
              <a:rPr lang="ru-RU" altLang="ru-RU" sz="1600" b="1" dirty="0"/>
              <a:t> </a:t>
            </a:r>
            <a:r>
              <a:rPr lang="ru-RU" altLang="ru-RU" sz="1600" b="1" dirty="0" err="1"/>
              <a:t>обладнанням</a:t>
            </a:r>
            <a:r>
              <a:rPr lang="ru-RU" altLang="ru-RU" sz="1600" b="1" dirty="0"/>
              <a:t>;</a:t>
            </a:r>
          </a:p>
          <a:p>
            <a:pPr algn="just">
              <a:buClr>
                <a:schemeClr val="accent1"/>
              </a:buClr>
              <a:buFont typeface="Wingdings" pitchFamily="2" charset="2"/>
              <a:buChar char="§"/>
            </a:pPr>
            <a:r>
              <a:rPr lang="uk-UA" altLang="ru-RU" sz="1600" b="1" dirty="0"/>
              <a:t>оновити обладнання навчальних лабораторій сучасними приладами та комп'ютерною технікою. </a:t>
            </a:r>
          </a:p>
        </p:txBody>
      </p:sp>
      <p:sp>
        <p:nvSpPr>
          <p:cNvPr id="32773" name="Прямокутник 2"/>
          <p:cNvSpPr>
            <a:spLocks noChangeArrowheads="1"/>
          </p:cNvSpPr>
          <p:nvPr/>
        </p:nvSpPr>
        <p:spPr bwMode="auto">
          <a:xfrm>
            <a:off x="6248400" y="1600200"/>
            <a:ext cx="5943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600" b="1">
                <a:solidFill>
                  <a:srgbClr val="002060"/>
                </a:solidFill>
              </a:rPr>
              <a:t>Які на Ваш погляд проблеми на Вашому факультеті (ННІ) потребують термінового вирішення </a:t>
            </a:r>
          </a:p>
        </p:txBody>
      </p:sp>
      <p:graphicFrame>
        <p:nvGraphicFramePr>
          <p:cNvPr id="17" name="Діаграма 16"/>
          <p:cNvGraphicFramePr>
            <a:graphicFrameLocks/>
          </p:cNvGraphicFramePr>
          <p:nvPr/>
        </p:nvGraphicFramePr>
        <p:xfrm>
          <a:off x="6020861" y="2595281"/>
          <a:ext cx="6171140" cy="3856674"/>
        </p:xfrm>
        <a:graphic>
          <a:graphicData uri="http://schemas.openxmlformats.org/drawingml/2006/chart">
            <c:chart xmlns:c="http://schemas.openxmlformats.org/drawingml/2006/chart" xmlns:r="http://schemas.openxmlformats.org/officeDocument/2006/relationships" r:id="rId2"/>
          </a:graphicData>
        </a:graphic>
      </p:graphicFrame>
      <p:pic>
        <p:nvPicPr>
          <p:cNvPr id="32775" name="Рисунок 14"/>
          <p:cNvPicPr>
            <a:picLocks noChangeAspect="1"/>
          </p:cNvPicPr>
          <p:nvPr/>
        </p:nvPicPr>
        <p:blipFill>
          <a:blip r:embed="rId3">
            <a:extLst>
              <a:ext uri="{28A0092B-C50C-407E-A947-70E740481C1C}">
                <a14:useLocalDpi xmlns:a14="http://schemas.microsoft.com/office/drawing/2010/main" val="0"/>
              </a:ext>
            </a:extLst>
          </a:blip>
          <a:srcRect t="15462"/>
          <a:stretch>
            <a:fillRect/>
          </a:stretch>
        </p:blipFill>
        <p:spPr bwMode="auto">
          <a:xfrm>
            <a:off x="1" y="0"/>
            <a:ext cx="1657351"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22278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a:xfrm>
            <a:off x="1320800" y="49213"/>
            <a:ext cx="10947400" cy="1143000"/>
          </a:xfrm>
        </p:spPr>
        <p:txBody>
          <a:bodyPr>
            <a:normAutofit/>
          </a:bodyPr>
          <a:lstStyle/>
          <a:p>
            <a:pPr algn="ctr"/>
            <a:r>
              <a:rPr lang="uk-UA" altLang="ru-RU" sz="2400" b="1" i="1" dirty="0">
                <a:solidFill>
                  <a:srgbClr val="FF0000"/>
                </a:solidFill>
              </a:rPr>
              <a:t>6.</a:t>
            </a:r>
            <a:r>
              <a:rPr lang="ru-RU" altLang="ru-RU" sz="2400" b="1" i="1" dirty="0">
                <a:solidFill>
                  <a:srgbClr val="FF0000"/>
                </a:solidFill>
              </a:rPr>
              <a:t>1.</a:t>
            </a:r>
            <a:r>
              <a:rPr lang="uk-UA" altLang="ru-RU" sz="2400" b="1" i="1" dirty="0">
                <a:solidFill>
                  <a:srgbClr val="FF0000"/>
                </a:solidFill>
              </a:rPr>
              <a:t>“Забезпечення наявності інформаційних систем для ефективного управління освітнім процесом” </a:t>
            </a:r>
            <a:br>
              <a:rPr lang="uk-UA" altLang="ru-RU" sz="2400" b="1" i="1" dirty="0">
                <a:solidFill>
                  <a:srgbClr val="FF0000"/>
                </a:solidFill>
              </a:rPr>
            </a:br>
            <a:r>
              <a:rPr lang="uk-UA" altLang="ru-RU" sz="2400" b="1" dirty="0">
                <a:solidFill>
                  <a:srgbClr val="0070C0"/>
                </a:solidFill>
              </a:rPr>
              <a:t>Електронна бібліотека НУБіП України</a:t>
            </a:r>
            <a:r>
              <a:rPr lang="uk-UA" altLang="ru-RU" sz="2400" b="1" i="1" dirty="0">
                <a:solidFill>
                  <a:srgbClr val="0070C0"/>
                </a:solidFill>
              </a:rPr>
              <a:t> </a:t>
            </a:r>
            <a:endParaRPr lang="ru-RU" altLang="ru-RU" sz="2400" b="1" dirty="0">
              <a:solidFill>
                <a:schemeClr val="tx1"/>
              </a:solidFill>
            </a:endParaRPr>
          </a:p>
        </p:txBody>
      </p:sp>
      <p:sp>
        <p:nvSpPr>
          <p:cNvPr id="33795" name="Rectangle 6"/>
          <p:cNvSpPr>
            <a:spLocks noChangeArrowheads="1"/>
          </p:cNvSpPr>
          <p:nvPr/>
        </p:nvSpPr>
        <p:spPr bwMode="auto">
          <a:xfrm>
            <a:off x="1" y="1658828"/>
            <a:ext cx="77258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2346325" algn="l"/>
              </a:tabLst>
              <a:defRPr sz="3200">
                <a:solidFill>
                  <a:schemeClr val="tx1"/>
                </a:solidFill>
                <a:latin typeface="Arial" charset="0"/>
              </a:defRPr>
            </a:lvl1pPr>
            <a:lvl2pPr marL="742950" indent="-285750">
              <a:spcBef>
                <a:spcPct val="20000"/>
              </a:spcBef>
              <a:buChar char="–"/>
              <a:tabLst>
                <a:tab pos="2346325" algn="l"/>
              </a:tabLst>
              <a:defRPr sz="2800">
                <a:solidFill>
                  <a:schemeClr val="tx1"/>
                </a:solidFill>
                <a:latin typeface="Arial" charset="0"/>
              </a:defRPr>
            </a:lvl2pPr>
            <a:lvl3pPr marL="1143000" indent="-228600">
              <a:spcBef>
                <a:spcPct val="20000"/>
              </a:spcBef>
              <a:buChar char="•"/>
              <a:tabLst>
                <a:tab pos="2346325" algn="l"/>
              </a:tabLst>
              <a:defRPr sz="2400">
                <a:solidFill>
                  <a:schemeClr val="tx1"/>
                </a:solidFill>
                <a:latin typeface="Arial" charset="0"/>
              </a:defRPr>
            </a:lvl3pPr>
            <a:lvl4pPr marL="1600200" indent="-228600">
              <a:spcBef>
                <a:spcPct val="20000"/>
              </a:spcBef>
              <a:buChar char="–"/>
              <a:tabLst>
                <a:tab pos="2346325" algn="l"/>
              </a:tabLst>
              <a:defRPr sz="2000">
                <a:solidFill>
                  <a:schemeClr val="tx1"/>
                </a:solidFill>
                <a:latin typeface="Arial" charset="0"/>
              </a:defRPr>
            </a:lvl4pPr>
            <a:lvl5pPr marL="2057400" indent="-228600">
              <a:spcBef>
                <a:spcPct val="20000"/>
              </a:spcBef>
              <a:buChar char="»"/>
              <a:tabLst>
                <a:tab pos="2346325" algn="l"/>
              </a:tabLst>
              <a:defRPr sz="2000">
                <a:solidFill>
                  <a:schemeClr val="tx1"/>
                </a:solidFill>
                <a:latin typeface="Arial" charset="0"/>
              </a:defRPr>
            </a:lvl5pPr>
            <a:lvl6pPr marL="2514600" indent="-228600" eaLnBrk="0" fontAlgn="base" hangingPunct="0">
              <a:spcBef>
                <a:spcPct val="20000"/>
              </a:spcBef>
              <a:spcAft>
                <a:spcPct val="0"/>
              </a:spcAft>
              <a:buChar char="»"/>
              <a:tabLst>
                <a:tab pos="2346325" algn="l"/>
              </a:tabLst>
              <a:defRPr sz="2000">
                <a:solidFill>
                  <a:schemeClr val="tx1"/>
                </a:solidFill>
                <a:latin typeface="Arial" charset="0"/>
              </a:defRPr>
            </a:lvl6pPr>
            <a:lvl7pPr marL="2971800" indent="-228600" eaLnBrk="0" fontAlgn="base" hangingPunct="0">
              <a:spcBef>
                <a:spcPct val="20000"/>
              </a:spcBef>
              <a:spcAft>
                <a:spcPct val="0"/>
              </a:spcAft>
              <a:buChar char="»"/>
              <a:tabLst>
                <a:tab pos="2346325" algn="l"/>
              </a:tabLst>
              <a:defRPr sz="2000">
                <a:solidFill>
                  <a:schemeClr val="tx1"/>
                </a:solidFill>
                <a:latin typeface="Arial" charset="0"/>
              </a:defRPr>
            </a:lvl7pPr>
            <a:lvl8pPr marL="3429000" indent="-228600" eaLnBrk="0" fontAlgn="base" hangingPunct="0">
              <a:spcBef>
                <a:spcPct val="20000"/>
              </a:spcBef>
              <a:spcAft>
                <a:spcPct val="0"/>
              </a:spcAft>
              <a:buChar char="»"/>
              <a:tabLst>
                <a:tab pos="2346325" algn="l"/>
              </a:tabLst>
              <a:defRPr sz="2000">
                <a:solidFill>
                  <a:schemeClr val="tx1"/>
                </a:solidFill>
                <a:latin typeface="Arial" charset="0"/>
              </a:defRPr>
            </a:lvl8pPr>
            <a:lvl9pPr marL="3886200" indent="-228600" eaLnBrk="0" fontAlgn="base" hangingPunct="0">
              <a:spcBef>
                <a:spcPct val="20000"/>
              </a:spcBef>
              <a:spcAft>
                <a:spcPct val="0"/>
              </a:spcAft>
              <a:buChar char="»"/>
              <a:tabLst>
                <a:tab pos="2346325" algn="l"/>
              </a:tabLst>
              <a:defRPr sz="2000">
                <a:solidFill>
                  <a:schemeClr val="tx1"/>
                </a:solidFill>
                <a:latin typeface="Arial" charset="0"/>
              </a:defRPr>
            </a:lvl9pPr>
          </a:lstStyle>
          <a:p>
            <a:pPr algn="ctr">
              <a:spcBef>
                <a:spcPct val="0"/>
              </a:spcBef>
              <a:buFontTx/>
              <a:buNone/>
            </a:pPr>
            <a:r>
              <a:rPr lang="uk-UA" altLang="uk-UA" sz="1800" dirty="0">
                <a:cs typeface="Times New Roman" pitchFamily="18" charset="0"/>
              </a:rPr>
              <a:t>Всього у 2018 р. до наукової бібліотеки надійшло 841 електронна копія видань, з авторами яких було укладено 1682 авторських договори</a:t>
            </a:r>
            <a:endParaRPr lang="ru-RU" altLang="uk-UA" sz="1100" dirty="0"/>
          </a:p>
        </p:txBody>
      </p:sp>
      <p:graphicFrame>
        <p:nvGraphicFramePr>
          <p:cNvPr id="26657" name="Group 33"/>
          <p:cNvGraphicFramePr>
            <a:graphicFrameLocks noGrp="1"/>
          </p:cNvGraphicFramePr>
          <p:nvPr>
            <p:extLst>
              <p:ext uri="{D42A27DB-BD31-4B8C-83A1-F6EECF244321}">
                <p14:modId xmlns:p14="http://schemas.microsoft.com/office/powerpoint/2010/main" val="2772133073"/>
              </p:ext>
            </p:extLst>
          </p:nvPr>
        </p:nvGraphicFramePr>
        <p:xfrm>
          <a:off x="192512" y="2514600"/>
          <a:ext cx="7112000" cy="1920876"/>
        </p:xfrm>
        <a:graphic>
          <a:graphicData uri="http://schemas.openxmlformats.org/drawingml/2006/table">
            <a:tbl>
              <a:tblPr/>
              <a:tblGrid>
                <a:gridCol w="5126567">
                  <a:extLst>
                    <a:ext uri="{9D8B030D-6E8A-4147-A177-3AD203B41FA5}">
                      <a16:colId xmlns:a16="http://schemas.microsoft.com/office/drawing/2014/main" val="20000"/>
                    </a:ext>
                  </a:extLst>
                </a:gridCol>
                <a:gridCol w="1985433">
                  <a:extLst>
                    <a:ext uri="{9D8B030D-6E8A-4147-A177-3AD203B41FA5}">
                      <a16:colId xmlns:a16="http://schemas.microsoft.com/office/drawing/2014/main" val="20001"/>
                    </a:ext>
                  </a:extLst>
                </a:gridCol>
              </a:tblGrid>
              <a:tr h="57931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uk-UA" altLang="uk-UA"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Назва видань</a:t>
                      </a:r>
                      <a:endParaRPr kumimoji="0" lang="uk-UA" altLang="uk-UA"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marT="45735" marB="45735"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Кількість видань</a:t>
                      </a:r>
                      <a:endParaRPr kumimoji="0" lang="uk-UA" altLang="uk-UA"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121920" marR="121920" marT="45735" marB="45735"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391">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Підручники і навчальні посібники</a:t>
                      </a:r>
                      <a:endParaRPr kumimoji="0" lang="uk-UA" altLang="uk-UA"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121920" marR="121920" marT="45735" marB="45735"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EFD3D2"/>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16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330</a:t>
                      </a:r>
                      <a:endParaRPr kumimoji="0" lang="uk-UA" altLang="uk-UA"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121920" marR="121920" marT="45735" marB="45735"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EFD3D2"/>
                    </a:solidFill>
                  </a:tcPr>
                </a:tc>
                <a:extLst>
                  <a:ext uri="{0D108BD9-81ED-4DB2-BD59-A6C34878D82A}">
                    <a16:rowId xmlns:a16="http://schemas.microsoft.com/office/drawing/2014/main" val="10001"/>
                  </a:ext>
                </a:extLst>
              </a:tr>
              <a:tr h="335391">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Монографій</a:t>
                      </a:r>
                      <a:endParaRPr kumimoji="0" lang="uk-UA" altLang="uk-UA"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121920" marR="121920" marT="45735" marB="45735"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16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95</a:t>
                      </a:r>
                      <a:endParaRPr kumimoji="0" lang="uk-UA" altLang="uk-UA"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121920" marR="121920" marT="45735" marB="45735"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391">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Методичні матеріали</a:t>
                      </a:r>
                      <a:endParaRPr kumimoji="0" lang="uk-UA" altLang="uk-UA"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121920" marR="121920" marT="45735" marB="45735"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5400" cap="flat" cmpd="sng" algn="ctr">
                      <a:solidFill>
                        <a:srgbClr val="C0504D"/>
                      </a:solidFill>
                      <a:prstDash val="solid"/>
                      <a:round/>
                      <a:headEnd type="none" w="med" len="med"/>
                      <a:tailEnd type="none" w="med" len="med"/>
                    </a:lnB>
                    <a:lnTlToBr>
                      <a:noFill/>
                    </a:lnTlToBr>
                    <a:lnBlToTr>
                      <a:noFill/>
                    </a:lnBlToTr>
                    <a:solidFill>
                      <a:srgbClr val="EFD3D2"/>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16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416</a:t>
                      </a:r>
                      <a:endParaRPr kumimoji="0" lang="uk-UA" altLang="uk-UA"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121920" marR="121920" marT="45735" marB="45735"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5400" cap="flat" cmpd="sng" algn="ctr">
                      <a:solidFill>
                        <a:srgbClr val="C0504D"/>
                      </a:solidFill>
                      <a:prstDash val="solid"/>
                      <a:round/>
                      <a:headEnd type="none" w="med" len="med"/>
                      <a:tailEnd type="none" w="med" len="med"/>
                    </a:lnB>
                    <a:lnTlToBr>
                      <a:noFill/>
                    </a:lnTlToBr>
                    <a:lnBlToTr>
                      <a:noFill/>
                    </a:lnBlToTr>
                    <a:solidFill>
                      <a:srgbClr val="EFD3D2"/>
                    </a:solidFill>
                  </a:tcPr>
                </a:tc>
                <a:extLst>
                  <a:ext uri="{0D108BD9-81ED-4DB2-BD59-A6C34878D82A}">
                    <a16:rowId xmlns:a16="http://schemas.microsoft.com/office/drawing/2014/main" val="10003"/>
                  </a:ext>
                </a:extLst>
              </a:tr>
              <a:tr h="335391">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1" u="none" strike="noStrike" cap="none" normalizeH="0" baseline="0">
                          <a:ln>
                            <a:noFill/>
                          </a:ln>
                          <a:solidFill>
                            <a:schemeClr val="tx1"/>
                          </a:solidFill>
                          <a:effectLst/>
                          <a:latin typeface="Arial" panose="020B0604020202020204" pitchFamily="34" charset="0"/>
                          <a:cs typeface="Times New Roman" panose="02020603050405020304" pitchFamily="18" charset="0"/>
                        </a:rPr>
                        <a:t>Разом</a:t>
                      </a:r>
                      <a:endParaRPr kumimoji="0" lang="uk-UA" altLang="uk-UA"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121920" marR="121920" marT="45735" marB="45735"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54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1600" b="1" i="1"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841</a:t>
                      </a:r>
                      <a:endParaRPr kumimoji="0" lang="uk-UA" altLang="uk-UA"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marT="45735" marB="45735"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54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3816" name="Rectangle 67"/>
          <p:cNvSpPr>
            <a:spLocks noChangeArrowheads="1"/>
          </p:cNvSpPr>
          <p:nvPr/>
        </p:nvSpPr>
        <p:spPr bwMode="auto">
          <a:xfrm>
            <a:off x="143933" y="4506029"/>
            <a:ext cx="727286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5085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uk-UA" altLang="uk-UA" sz="1800" dirty="0">
                <a:cs typeface="Times New Roman" pitchFamily="18" charset="0"/>
              </a:rPr>
              <a:t>Загалом, станом на 08.07.2017 р. </a:t>
            </a:r>
            <a:r>
              <a:rPr lang="uk-UA" altLang="uk-UA" sz="1800" b="1" dirty="0">
                <a:cs typeface="Times New Roman" pitchFamily="18" charset="0"/>
              </a:rPr>
              <a:t>електронна бібліотека</a:t>
            </a:r>
            <a:r>
              <a:rPr lang="uk-UA" altLang="uk-UA" sz="1800" dirty="0">
                <a:cs typeface="Times New Roman" pitchFamily="18" charset="0"/>
              </a:rPr>
              <a:t> містить </a:t>
            </a:r>
            <a:r>
              <a:rPr lang="uk-UA" altLang="uk-UA" sz="1800" b="1" dirty="0">
                <a:cs typeface="Times New Roman" pitchFamily="18" charset="0"/>
              </a:rPr>
              <a:t>3222 повнотекстових електронних документа</a:t>
            </a:r>
            <a:r>
              <a:rPr lang="uk-UA" altLang="uk-UA" sz="1800" dirty="0">
                <a:cs typeface="Times New Roman" pitchFamily="18" charset="0"/>
              </a:rPr>
              <a:t>, в </a:t>
            </a:r>
            <a:r>
              <a:rPr lang="uk-UA" altLang="uk-UA" sz="1800" dirty="0" err="1">
                <a:cs typeface="Times New Roman" pitchFamily="18" charset="0"/>
              </a:rPr>
              <a:t>т.ч</a:t>
            </a:r>
            <a:r>
              <a:rPr lang="uk-UA" altLang="uk-UA" sz="1800" dirty="0">
                <a:cs typeface="Times New Roman" pitchFamily="18" charset="0"/>
              </a:rPr>
              <a:t>. </a:t>
            </a:r>
            <a:r>
              <a:rPr lang="uk-UA" altLang="uk-UA" sz="1800" b="1" dirty="0">
                <a:cs typeface="Times New Roman" pitchFamily="18" charset="0"/>
              </a:rPr>
              <a:t>2049</a:t>
            </a:r>
            <a:r>
              <a:rPr lang="uk-UA" altLang="uk-UA" sz="1800" dirty="0">
                <a:cs typeface="Times New Roman" pitchFamily="18" charset="0"/>
              </a:rPr>
              <a:t> видань навчально-методичної літератури та </a:t>
            </a:r>
            <a:r>
              <a:rPr lang="uk-UA" altLang="uk-UA" sz="1800" b="1" dirty="0">
                <a:cs typeface="Times New Roman" pitchFamily="18" charset="0"/>
              </a:rPr>
              <a:t>655</a:t>
            </a:r>
            <a:r>
              <a:rPr lang="uk-UA" altLang="uk-UA" sz="1800" dirty="0">
                <a:cs typeface="Times New Roman" pitchFamily="18" charset="0"/>
              </a:rPr>
              <a:t> видань підручників та навчальних посібників. </a:t>
            </a:r>
            <a:endParaRPr lang="ru-RU" altLang="uk-UA" sz="1800" dirty="0"/>
          </a:p>
        </p:txBody>
      </p:sp>
      <p:pic>
        <p:nvPicPr>
          <p:cNvPr id="33817" name="Диаграмма 1"/>
          <p:cNvPicPr>
            <a:picLocks noChangeArrowheads="1"/>
          </p:cNvPicPr>
          <p:nvPr/>
        </p:nvPicPr>
        <p:blipFill>
          <a:blip r:embed="rId2">
            <a:extLst>
              <a:ext uri="{28A0092B-C50C-407E-A947-70E740481C1C}">
                <a14:useLocalDpi xmlns:a14="http://schemas.microsoft.com/office/drawing/2010/main" val="0"/>
              </a:ext>
            </a:extLst>
          </a:blip>
          <a:srcRect l="-2611" t="-1883" r="-688" b="-3766"/>
          <a:stretch>
            <a:fillRect/>
          </a:stretch>
        </p:blipFill>
        <p:spPr bwMode="auto">
          <a:xfrm>
            <a:off x="7421033" y="2700339"/>
            <a:ext cx="46482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8" name="Rectangle 68"/>
          <p:cNvSpPr>
            <a:spLocks noChangeArrowheads="1"/>
          </p:cNvSpPr>
          <p:nvPr/>
        </p:nvSpPr>
        <p:spPr bwMode="auto">
          <a:xfrm>
            <a:off x="7878233" y="1882667"/>
            <a:ext cx="3733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uk-UA" altLang="uk-UA" sz="1800" b="1">
                <a:cs typeface="Times New Roman" pitchFamily="18" charset="0"/>
              </a:rPr>
              <a:t>Структура електронної </a:t>
            </a:r>
            <a:endParaRPr lang="en-US" altLang="uk-UA" sz="1800" b="1">
              <a:cs typeface="Times New Roman" pitchFamily="18" charset="0"/>
            </a:endParaRPr>
          </a:p>
          <a:p>
            <a:pPr algn="ctr">
              <a:spcBef>
                <a:spcPct val="0"/>
              </a:spcBef>
              <a:buFontTx/>
              <a:buNone/>
            </a:pPr>
            <a:r>
              <a:rPr lang="uk-UA" altLang="uk-UA" sz="1800" b="1">
                <a:cs typeface="Times New Roman" pitchFamily="18" charset="0"/>
              </a:rPr>
              <a:t>бібліотеки НУБІП України</a:t>
            </a:r>
            <a:endParaRPr lang="ru-RU" altLang="uk-UA" sz="2800" b="1"/>
          </a:p>
        </p:txBody>
      </p:sp>
      <p:sp>
        <p:nvSpPr>
          <p:cNvPr id="33819" name="Rectangle 74"/>
          <p:cNvSpPr>
            <a:spLocks noChangeArrowheads="1"/>
          </p:cNvSpPr>
          <p:nvPr/>
        </p:nvSpPr>
        <p:spPr bwMode="auto">
          <a:xfrm>
            <a:off x="0" y="5984876"/>
            <a:ext cx="7416800" cy="6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Clr>
                <a:schemeClr val="accent1"/>
              </a:buClr>
              <a:buFont typeface="Symbol" pitchFamily="18" charset="2"/>
              <a:buNone/>
            </a:pPr>
            <a:r>
              <a:rPr lang="ru-RU" altLang="ru-RU" sz="1600" b="1"/>
              <a:t>Для підвищення якості надання освітніх послуг продовжити наповнення електронної бібліотеки електронними версіями навчально-методичного забезпечення дисциплін</a:t>
            </a:r>
            <a:endParaRPr lang="uk-UA" altLang="ru-RU" sz="1600" b="1"/>
          </a:p>
        </p:txBody>
      </p:sp>
      <p:sp>
        <p:nvSpPr>
          <p:cNvPr id="33820" name="Прямокутник 1"/>
          <p:cNvSpPr>
            <a:spLocks noChangeArrowheads="1"/>
          </p:cNvSpPr>
          <p:nvPr/>
        </p:nvSpPr>
        <p:spPr bwMode="auto">
          <a:xfrm>
            <a:off x="-508000" y="1046752"/>
            <a:ext cx="131064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600" b="1" i="1" dirty="0"/>
              <a:t>Підсистема накопичення та забезпечення безперешкодного доступу </a:t>
            </a:r>
            <a:endParaRPr lang="en-US" altLang="ru-RU" sz="1600" b="1" i="1" dirty="0"/>
          </a:p>
          <a:p>
            <a:pPr algn="ctr" eaLnBrk="1" hangingPunct="1">
              <a:spcBef>
                <a:spcPct val="0"/>
              </a:spcBef>
              <a:buFontTx/>
              <a:buNone/>
            </a:pPr>
            <a:r>
              <a:rPr lang="uk-UA" altLang="ru-RU" sz="1600" b="1" i="1" dirty="0"/>
              <a:t>до навчально-методичних матеріалів</a:t>
            </a:r>
            <a:r>
              <a:rPr lang="uk-UA" altLang="ru-RU" sz="1800" b="1" dirty="0"/>
              <a:t> </a:t>
            </a:r>
            <a:endParaRPr lang="ru-RU" altLang="ru-RU" sz="1800" b="1" dirty="0"/>
          </a:p>
        </p:txBody>
      </p:sp>
      <p:pic>
        <p:nvPicPr>
          <p:cNvPr id="33821" name="Рисунок 9"/>
          <p:cNvPicPr>
            <a:picLocks noChangeAspect="1"/>
          </p:cNvPicPr>
          <p:nvPr/>
        </p:nvPicPr>
        <p:blipFill>
          <a:blip r:embed="rId3">
            <a:extLst>
              <a:ext uri="{28A0092B-C50C-407E-A947-70E740481C1C}">
                <a14:useLocalDpi xmlns:a14="http://schemas.microsoft.com/office/drawing/2010/main" val="0"/>
              </a:ext>
            </a:extLst>
          </a:blip>
          <a:srcRect t="15462"/>
          <a:stretch>
            <a:fillRect/>
          </a:stretch>
        </p:blipFill>
        <p:spPr bwMode="auto">
          <a:xfrm>
            <a:off x="1" y="0"/>
            <a:ext cx="1657351"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9342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981856" y="888229"/>
            <a:ext cx="11124419" cy="1200329"/>
          </a:xfrm>
          <a:prstGeom prst="rect">
            <a:avLst/>
          </a:prstGeom>
          <a:noFill/>
          <a:ln w="9525">
            <a:noFill/>
            <a:miter lim="800000"/>
            <a:headEnd/>
            <a:tailEnd/>
          </a:ln>
        </p:spPr>
        <p:txBody>
          <a:bodyPr wrap="square">
            <a:spAutoFit/>
          </a:bodyPr>
          <a:lstStyle/>
          <a:p>
            <a:pPr marL="514350" indent="-514350" algn="ctr"/>
            <a:r>
              <a:rPr lang="uk-UA" sz="3600" b="1" dirty="0">
                <a:solidFill>
                  <a:srgbClr val="0070C0"/>
                </a:solidFill>
                <a:latin typeface="Arial" panose="020B0604020202020204" pitchFamily="34" charset="0"/>
                <a:cs typeface="Arial" panose="020B0604020202020204" pitchFamily="34" charset="0"/>
              </a:rPr>
              <a:t>Удосконалення механізмів </a:t>
            </a:r>
          </a:p>
          <a:p>
            <a:pPr marL="514350" indent="-514350" algn="ctr"/>
            <a:r>
              <a:rPr lang="uk-UA" sz="3600" b="1" dirty="0">
                <a:solidFill>
                  <a:srgbClr val="0070C0"/>
                </a:solidFill>
                <a:latin typeface="Arial" panose="020B0604020202020204" pitchFamily="34" charset="0"/>
                <a:cs typeface="Arial" panose="020B0604020202020204" pitchFamily="34" charset="0"/>
              </a:rPr>
              <a:t>для забезпечення якості вищої освіти</a:t>
            </a:r>
            <a:endParaRPr lang="uk-UA" altLang="uk-UA" sz="3600" b="1" dirty="0">
              <a:solidFill>
                <a:srgbClr val="0070C0"/>
              </a:solidFill>
              <a:latin typeface="Arial" panose="020B0604020202020204" pitchFamily="34" charset="0"/>
              <a:cs typeface="Arial" panose="020B0604020202020204" pitchFamily="34" charset="0"/>
            </a:endParaRPr>
          </a:p>
        </p:txBody>
      </p:sp>
      <p:sp>
        <p:nvSpPr>
          <p:cNvPr id="4" name="Прямоугольник 3"/>
          <p:cNvSpPr/>
          <p:nvPr/>
        </p:nvSpPr>
        <p:spPr>
          <a:xfrm>
            <a:off x="1671007" y="2261937"/>
            <a:ext cx="9308891" cy="4019562"/>
          </a:xfrm>
          <a:prstGeom prst="rect">
            <a:avLst/>
          </a:prstGeom>
        </p:spPr>
        <p:txBody>
          <a:bodyPr wrap="square">
            <a:spAutoFit/>
          </a:bodyPr>
          <a:lstStyle/>
          <a:p>
            <a:pPr marL="539750" indent="-457200">
              <a:lnSpc>
                <a:spcPct val="110000"/>
              </a:lnSpc>
              <a:buFont typeface="+mj-lt"/>
              <a:buAutoNum type="arabicPeriod"/>
            </a:pPr>
            <a:r>
              <a:rPr lang="uk-UA" sz="2400" dirty="0">
                <a:latin typeface="Arial" panose="020B0604020202020204" pitchFamily="34" charset="0"/>
                <a:cs typeface="Arial" panose="020B0604020202020204" pitchFamily="34" charset="0"/>
              </a:rPr>
              <a:t>Функціонування внутрішньої та зовнішньої системи забезпечення якості освіти</a:t>
            </a:r>
          </a:p>
          <a:p>
            <a:pPr marL="539750" indent="-457200">
              <a:lnSpc>
                <a:spcPct val="110000"/>
              </a:lnSpc>
              <a:buFont typeface="+mj-lt"/>
              <a:buAutoNum type="arabicPeriod"/>
            </a:pPr>
            <a:r>
              <a:rPr lang="uk-UA" sz="2400" dirty="0" err="1">
                <a:latin typeface="Arial" panose="020B0604020202020204" pitchFamily="34" charset="0"/>
                <a:cs typeface="Arial" panose="020B0604020202020204" pitchFamily="34" charset="0"/>
              </a:rPr>
              <a:t>Студентоценрованість</a:t>
            </a:r>
            <a:r>
              <a:rPr lang="uk-UA" sz="2400" dirty="0">
                <a:latin typeface="Arial" panose="020B0604020202020204" pitchFamily="34" charset="0"/>
                <a:cs typeface="Arial" panose="020B0604020202020204" pitchFamily="34" charset="0"/>
              </a:rPr>
              <a:t> навчання</a:t>
            </a:r>
            <a:endParaRPr lang="en-US" sz="2400" dirty="0">
              <a:latin typeface="Arial" panose="020B0604020202020204" pitchFamily="34" charset="0"/>
              <a:cs typeface="Arial" panose="020B0604020202020204" pitchFamily="34" charset="0"/>
            </a:endParaRPr>
          </a:p>
          <a:p>
            <a:pPr marL="539750" indent="-457200">
              <a:lnSpc>
                <a:spcPct val="110000"/>
              </a:lnSpc>
              <a:buFont typeface="+mj-lt"/>
              <a:buAutoNum type="arabicPeriod"/>
            </a:pPr>
            <a:r>
              <a:rPr lang="uk-UA" sz="2400" dirty="0">
                <a:latin typeface="Arial" panose="020B0604020202020204" pitchFamily="34" charset="0"/>
                <a:cs typeface="Arial" panose="020B0604020202020204" pitchFamily="34" charset="0"/>
              </a:rPr>
              <a:t>Формування якісного контингенту  студентів</a:t>
            </a:r>
          </a:p>
          <a:p>
            <a:pPr marL="539750" indent="-457200">
              <a:lnSpc>
                <a:spcPct val="110000"/>
              </a:lnSpc>
              <a:buFont typeface="+mj-lt"/>
              <a:buAutoNum type="arabicPeriod"/>
            </a:pPr>
            <a:r>
              <a:rPr lang="uk-UA" sz="2400" dirty="0">
                <a:latin typeface="Arial" panose="020B0604020202020204" pitchFamily="34" charset="0"/>
                <a:cs typeface="Arial" panose="020B0604020202020204" pitchFamily="34" charset="0"/>
              </a:rPr>
              <a:t>Забезпечення сучасного змісту освіти</a:t>
            </a:r>
            <a:endParaRPr lang="en-US" sz="2400" dirty="0">
              <a:latin typeface="Arial" panose="020B0604020202020204" pitchFamily="34" charset="0"/>
              <a:cs typeface="Arial" panose="020B0604020202020204" pitchFamily="34" charset="0"/>
            </a:endParaRPr>
          </a:p>
          <a:p>
            <a:pPr marL="539750" indent="-457200">
              <a:lnSpc>
                <a:spcPct val="110000"/>
              </a:lnSpc>
              <a:buFont typeface="+mj-lt"/>
              <a:buAutoNum type="arabicPeriod"/>
            </a:pPr>
            <a:r>
              <a:rPr lang="uk-UA" sz="2400" dirty="0">
                <a:latin typeface="Arial" panose="020B0604020202020204" pitchFamily="34" charset="0"/>
                <a:cs typeface="Arial" panose="020B0604020202020204" pitchFamily="34" charset="0"/>
              </a:rPr>
              <a:t>Сучасні технології викладання та навчання</a:t>
            </a:r>
          </a:p>
          <a:p>
            <a:pPr marL="539750" indent="-457200">
              <a:lnSpc>
                <a:spcPct val="110000"/>
              </a:lnSpc>
              <a:buFont typeface="+mj-lt"/>
              <a:buAutoNum type="arabicPeriod"/>
            </a:pPr>
            <a:r>
              <a:rPr lang="uk-UA" sz="2400" dirty="0">
                <a:latin typeface="Arial" panose="020B0604020202020204" pitchFamily="34" charset="0"/>
                <a:cs typeface="Arial" panose="020B0604020202020204" pitchFamily="34" charset="0"/>
              </a:rPr>
              <a:t>Удосконалення системи підсумкової атестації</a:t>
            </a:r>
          </a:p>
          <a:p>
            <a:pPr marL="539750" indent="-457200">
              <a:lnSpc>
                <a:spcPct val="110000"/>
              </a:lnSpc>
              <a:buFont typeface="+mj-lt"/>
              <a:buAutoNum type="arabicPeriod"/>
            </a:pPr>
            <a:r>
              <a:rPr lang="uk-UA" sz="2400" dirty="0">
                <a:latin typeface="Arial" panose="020B0604020202020204" pitchFamily="34" charset="0"/>
                <a:cs typeface="Arial" panose="020B0604020202020204" pitchFamily="34" charset="0"/>
              </a:rPr>
              <a:t>Нові моделі підготовки фахівців</a:t>
            </a:r>
          </a:p>
          <a:p>
            <a:pPr marL="539750" indent="-457200">
              <a:lnSpc>
                <a:spcPct val="110000"/>
              </a:lnSpc>
              <a:buFont typeface="+mj-lt"/>
              <a:buAutoNum type="arabicPeriod"/>
            </a:pPr>
            <a:r>
              <a:rPr lang="uk-UA" sz="2400" dirty="0">
                <a:latin typeface="Arial" panose="020B0604020202020204" pitchFamily="34" charset="0"/>
                <a:cs typeface="Arial" panose="020B0604020202020204" pitchFamily="34" charset="0"/>
              </a:rPr>
              <a:t>Модернізація системи наукової атестації</a:t>
            </a:r>
            <a:r>
              <a:rPr lang="ru-RU" sz="2400" dirty="0">
                <a:latin typeface="Arial" panose="020B0604020202020204" pitchFamily="34" charset="0"/>
                <a:cs typeface="Arial" panose="020B0604020202020204" pitchFamily="34" charset="0"/>
              </a:rPr>
              <a:t> </a:t>
            </a:r>
          </a:p>
          <a:p>
            <a:pPr marL="360363" indent="-277813">
              <a:lnSpc>
                <a:spcPct val="110000"/>
              </a:lnSpc>
              <a:buFont typeface="Arial" pitchFamily="34" charset="0"/>
              <a:buChar char="•"/>
            </a:pPr>
            <a:endParaRPr lang="ru-RU" sz="2400" baseline="30000" dirty="0">
              <a:latin typeface="Microtype" pitchFamily="2" charset="-52"/>
              <a:cs typeface="Arial" pitchFamily="34" charset="0"/>
            </a:endParaRPr>
          </a:p>
        </p:txBody>
      </p:sp>
      <p:pic>
        <p:nvPicPr>
          <p:cNvPr id="5" name="Picture 2" descr="nubip-logo-gerb"/>
          <p:cNvPicPr>
            <a:picLocks noChangeAspect="1" noChangeArrowheads="1"/>
          </p:cNvPicPr>
          <p:nvPr/>
        </p:nvPicPr>
        <p:blipFill>
          <a:blip r:embed="rId2">
            <a:extLst>
              <a:ext uri="{28A0092B-C50C-407E-A947-70E740481C1C}">
                <a14:useLocalDpi xmlns:a14="http://schemas.microsoft.com/office/drawing/2010/main" val="0"/>
              </a:ext>
            </a:extLst>
          </a:blip>
          <a:srcRect r="78058"/>
          <a:stretch>
            <a:fillRect/>
          </a:stretch>
        </p:blipFill>
        <p:spPr bwMode="auto">
          <a:xfrm>
            <a:off x="4763" y="4762"/>
            <a:ext cx="1233022" cy="119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7475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a:xfrm>
            <a:off x="1708471" y="303301"/>
            <a:ext cx="9625263" cy="993598"/>
          </a:xfrm>
        </p:spPr>
        <p:txBody>
          <a:bodyPr>
            <a:normAutofit fontScale="90000"/>
          </a:bodyPr>
          <a:lstStyle/>
          <a:p>
            <a:pPr algn="ctr"/>
            <a:br>
              <a:rPr lang="uk-UA" altLang="ru-RU" sz="2400" b="1" i="1" dirty="0">
                <a:solidFill>
                  <a:srgbClr val="FF0000"/>
                </a:solidFill>
              </a:rPr>
            </a:br>
            <a:r>
              <a:rPr lang="uk-UA" altLang="ru-RU" sz="2400" b="1" i="1" dirty="0">
                <a:solidFill>
                  <a:srgbClr val="FF0000"/>
                </a:solidFill>
              </a:rPr>
              <a:t>6.2.“Забезпечення наявності інформаційних систем для ефективного управління освітнім процесом” </a:t>
            </a:r>
            <a:br>
              <a:rPr lang="uk-UA" altLang="ru-RU" sz="2400" b="1" i="1" dirty="0">
                <a:solidFill>
                  <a:srgbClr val="FF0000"/>
                </a:solidFill>
              </a:rPr>
            </a:br>
            <a:r>
              <a:rPr lang="ru-RU" altLang="ru-RU" sz="2400" b="1" i="1" dirty="0">
                <a:solidFill>
                  <a:srgbClr val="0070C0"/>
                </a:solidFill>
                <a:cs typeface="Arial" charset="0"/>
              </a:rPr>
              <a:t>Про </a:t>
            </a:r>
            <a:r>
              <a:rPr lang="ru-RU" altLang="ru-RU" sz="2400" b="1" i="1" dirty="0" err="1">
                <a:solidFill>
                  <a:srgbClr val="0070C0"/>
                </a:solidFill>
                <a:cs typeface="Arial" charset="0"/>
              </a:rPr>
              <a:t>наповнення</a:t>
            </a:r>
            <a:r>
              <a:rPr lang="ru-RU" altLang="ru-RU" sz="2400" b="1" i="1" dirty="0">
                <a:solidFill>
                  <a:srgbClr val="0070C0"/>
                </a:solidFill>
                <a:cs typeface="Arial" charset="0"/>
              </a:rPr>
              <a:t> </a:t>
            </a:r>
            <a:r>
              <a:rPr lang="uk-UA" altLang="ru-RU" sz="2400" b="1" i="1" dirty="0">
                <a:solidFill>
                  <a:srgbClr val="0070C0"/>
                </a:solidFill>
                <a:cs typeface="Arial" charset="0"/>
              </a:rPr>
              <a:t>електронного освітнього середовища </a:t>
            </a:r>
            <a:br>
              <a:rPr lang="uk-UA" altLang="ru-RU" sz="2400" b="1" i="1" dirty="0">
                <a:solidFill>
                  <a:srgbClr val="0070C0"/>
                </a:solidFill>
                <a:cs typeface="Arial" charset="0"/>
              </a:rPr>
            </a:br>
            <a:br>
              <a:rPr lang="uk-UA" altLang="ru-RU" sz="2400" b="1" i="1" dirty="0">
                <a:solidFill>
                  <a:srgbClr val="0070C0"/>
                </a:solidFill>
                <a:cs typeface="Arial" charset="0"/>
              </a:rPr>
            </a:br>
            <a:r>
              <a:rPr lang="uk-UA" altLang="ru-RU" sz="1800" b="1" i="1" dirty="0">
                <a:solidFill>
                  <a:schemeClr val="tx1"/>
                </a:solidFill>
              </a:rPr>
              <a:t>Підсистема забезпечення розробки, наповнення та використання навчально-методичного забезпечення дисциплін.</a:t>
            </a:r>
            <a:endParaRPr lang="ru-RU" altLang="ru-RU" sz="1800" b="1" i="1" dirty="0"/>
          </a:p>
        </p:txBody>
      </p:sp>
      <p:sp>
        <p:nvSpPr>
          <p:cNvPr id="34819" name="Rectangle 6"/>
          <p:cNvSpPr>
            <a:spLocks/>
          </p:cNvSpPr>
          <p:nvPr/>
        </p:nvSpPr>
        <p:spPr bwMode="auto">
          <a:xfrm>
            <a:off x="192504" y="1809750"/>
            <a:ext cx="673768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27305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lnSpc>
                <a:spcPct val="80000"/>
              </a:lnSpc>
              <a:buClr>
                <a:schemeClr val="accent1"/>
              </a:buClr>
              <a:buFont typeface="Georgia" pitchFamily="18" charset="0"/>
              <a:buNone/>
            </a:pPr>
            <a:r>
              <a:rPr lang="uk-UA" altLang="ru-RU" sz="1600" b="1" dirty="0">
                <a:solidFill>
                  <a:schemeClr val="tx2"/>
                </a:solidFill>
              </a:rPr>
              <a:t>Об’єднує усі каталоги електронних ресурсів, бази даних навчального призначення та забезпечує можливість гнучкого пошуку. Реалізує можливості відкритого та закритого доступу до навчально-методичного забезпечення. </a:t>
            </a:r>
          </a:p>
          <a:p>
            <a:pPr eaLnBrk="1" hangingPunct="1">
              <a:lnSpc>
                <a:spcPct val="80000"/>
              </a:lnSpc>
              <a:buClr>
                <a:schemeClr val="accent1"/>
              </a:buClr>
              <a:buFont typeface="Georgia" pitchFamily="18" charset="0"/>
              <a:buNone/>
            </a:pPr>
            <a:endParaRPr lang="uk-UA" altLang="ru-RU" sz="1600" b="1" dirty="0">
              <a:solidFill>
                <a:schemeClr val="tx2"/>
              </a:solidFill>
            </a:endParaRPr>
          </a:p>
          <a:p>
            <a:pPr eaLnBrk="1" hangingPunct="1">
              <a:lnSpc>
                <a:spcPct val="80000"/>
              </a:lnSpc>
              <a:buClr>
                <a:schemeClr val="accent1"/>
              </a:buClr>
              <a:buFont typeface="Wingdings" pitchFamily="2" charset="2"/>
              <a:buChar char="§"/>
            </a:pPr>
            <a:r>
              <a:rPr lang="uk-UA" altLang="ru-RU" sz="1600" b="1" dirty="0">
                <a:solidFill>
                  <a:schemeClr val="tx2"/>
                </a:solidFill>
              </a:rPr>
              <a:t>Інституційний </a:t>
            </a:r>
            <a:r>
              <a:rPr lang="uk-UA" altLang="ru-RU" sz="1600" b="1" dirty="0" err="1">
                <a:solidFill>
                  <a:schemeClr val="tx2"/>
                </a:solidFill>
              </a:rPr>
              <a:t>репозиторій</a:t>
            </a:r>
            <a:r>
              <a:rPr lang="uk-UA" altLang="ru-RU" sz="1600" dirty="0">
                <a:solidFill>
                  <a:schemeClr val="tx2"/>
                </a:solidFill>
              </a:rPr>
              <a:t> </a:t>
            </a:r>
            <a:r>
              <a:rPr lang="ru-RU" altLang="ru-RU" sz="1600" dirty="0">
                <a:solidFill>
                  <a:srgbClr val="0070C0"/>
                </a:solidFill>
              </a:rPr>
              <a:t>http://elibrary.nubip.edu.ua/ ;</a:t>
            </a:r>
          </a:p>
          <a:p>
            <a:pPr eaLnBrk="1" hangingPunct="1">
              <a:lnSpc>
                <a:spcPct val="80000"/>
              </a:lnSpc>
              <a:buClr>
                <a:schemeClr val="accent1"/>
              </a:buClr>
              <a:buFont typeface="Symbol" pitchFamily="18" charset="2"/>
              <a:buChar char=""/>
            </a:pPr>
            <a:r>
              <a:rPr lang="uk-UA" altLang="ru-RU" sz="1600" b="1" dirty="0">
                <a:solidFill>
                  <a:schemeClr val="tx2"/>
                </a:solidFill>
              </a:rPr>
              <a:t>Електронний каталог бібліотеки</a:t>
            </a:r>
            <a:r>
              <a:rPr lang="uk-UA" altLang="ru-RU" sz="1600" dirty="0">
                <a:solidFill>
                  <a:schemeClr val="tx2"/>
                </a:solidFill>
              </a:rPr>
              <a:t> </a:t>
            </a:r>
            <a:r>
              <a:rPr lang="uk-UA" altLang="ru-RU" sz="1600" dirty="0">
                <a:solidFill>
                  <a:srgbClr val="0070C0"/>
                </a:solidFill>
              </a:rPr>
              <a:t>http:// irb.nubip.edu.ua/</a:t>
            </a:r>
            <a:r>
              <a:rPr lang="uk-UA" altLang="ru-RU" sz="1600" dirty="0" err="1">
                <a:solidFill>
                  <a:srgbClr val="0070C0"/>
                </a:solidFill>
              </a:rPr>
              <a:t>cgi-bin</a:t>
            </a:r>
            <a:r>
              <a:rPr lang="uk-UA" altLang="ru-RU" sz="1600" dirty="0">
                <a:solidFill>
                  <a:srgbClr val="0070C0"/>
                </a:solidFill>
              </a:rPr>
              <a:t>/irbis64r_14/cgiirbis_64.exe? </a:t>
            </a:r>
            <a:r>
              <a:rPr lang="ru-RU" altLang="ru-RU" sz="1600" dirty="0">
                <a:solidFill>
                  <a:srgbClr val="0070C0"/>
                </a:solidFill>
              </a:rPr>
              <a:t>C21COM=F&amp;I21DBN=NUBIP&amp;P21DBN=NUBIP </a:t>
            </a:r>
            <a:r>
              <a:rPr lang="ru-RU" altLang="ru-RU" sz="1600" dirty="0">
                <a:solidFill>
                  <a:schemeClr val="tx2"/>
                </a:solidFill>
              </a:rPr>
              <a:t>;</a:t>
            </a:r>
          </a:p>
          <a:p>
            <a:pPr eaLnBrk="1" hangingPunct="1">
              <a:lnSpc>
                <a:spcPct val="80000"/>
              </a:lnSpc>
              <a:buClr>
                <a:schemeClr val="accent1"/>
              </a:buClr>
              <a:buFont typeface="Symbol" pitchFamily="18" charset="2"/>
              <a:buChar char=""/>
            </a:pPr>
            <a:r>
              <a:rPr lang="ru-RU" altLang="ru-RU" sz="1600" b="1" dirty="0" err="1">
                <a:solidFill>
                  <a:schemeClr val="tx2"/>
                </a:solidFill>
              </a:rPr>
              <a:t>Електронна</a:t>
            </a:r>
            <a:r>
              <a:rPr lang="ru-RU" altLang="ru-RU" sz="1600" b="1" dirty="0">
                <a:solidFill>
                  <a:schemeClr val="tx2"/>
                </a:solidFill>
              </a:rPr>
              <a:t> </a:t>
            </a:r>
            <a:r>
              <a:rPr lang="ru-RU" altLang="ru-RU" sz="1600" b="1" dirty="0" err="1">
                <a:solidFill>
                  <a:schemeClr val="tx2"/>
                </a:solidFill>
              </a:rPr>
              <a:t>бібліотека</a:t>
            </a:r>
            <a:r>
              <a:rPr lang="ru-RU" altLang="ru-RU" sz="1600" dirty="0">
                <a:solidFill>
                  <a:schemeClr val="tx2"/>
                </a:solidFill>
              </a:rPr>
              <a:t> (з </a:t>
            </a:r>
            <a:r>
              <a:rPr lang="ru-RU" altLang="ru-RU" sz="1600" dirty="0" err="1">
                <a:solidFill>
                  <a:schemeClr val="tx2"/>
                </a:solidFill>
              </a:rPr>
              <a:t>локальної</a:t>
            </a:r>
            <a:r>
              <a:rPr lang="ru-RU" altLang="ru-RU" sz="1600" dirty="0">
                <a:solidFill>
                  <a:schemeClr val="tx2"/>
                </a:solidFill>
              </a:rPr>
              <a:t> </a:t>
            </a:r>
            <a:r>
              <a:rPr lang="ru-RU" altLang="ru-RU" sz="1600" dirty="0" err="1">
                <a:solidFill>
                  <a:schemeClr val="tx2"/>
                </a:solidFill>
              </a:rPr>
              <a:t>мережі</a:t>
            </a:r>
            <a:r>
              <a:rPr lang="ru-RU" altLang="ru-RU" sz="1600" dirty="0">
                <a:solidFill>
                  <a:schemeClr val="tx2"/>
                </a:solidFill>
              </a:rPr>
              <a:t> </a:t>
            </a:r>
            <a:r>
              <a:rPr lang="ru-RU" altLang="ru-RU" sz="1600" dirty="0" err="1">
                <a:solidFill>
                  <a:schemeClr val="tx2"/>
                </a:solidFill>
              </a:rPr>
              <a:t>університету</a:t>
            </a:r>
            <a:r>
              <a:rPr lang="ru-RU" altLang="ru-RU" sz="1600" dirty="0">
                <a:solidFill>
                  <a:schemeClr val="tx2"/>
                </a:solidFill>
              </a:rPr>
              <a:t>) </a:t>
            </a:r>
            <a:r>
              <a:rPr lang="en-US" altLang="ru-RU" sz="1600" dirty="0">
                <a:solidFill>
                  <a:srgbClr val="0070C0"/>
                </a:solidFill>
              </a:rPr>
              <a:t>http</a:t>
            </a:r>
            <a:r>
              <a:rPr lang="ru-RU" altLang="ru-RU" sz="1600" dirty="0">
                <a:solidFill>
                  <a:srgbClr val="0070C0"/>
                </a:solidFill>
              </a:rPr>
              <a:t>://</a:t>
            </a:r>
            <a:r>
              <a:rPr lang="en-US" altLang="ru-RU" sz="1600" dirty="0" err="1">
                <a:solidFill>
                  <a:srgbClr val="0070C0"/>
                </a:solidFill>
              </a:rPr>
              <a:t>dspace</a:t>
            </a:r>
            <a:r>
              <a:rPr lang="ru-RU" altLang="ru-RU" sz="1600" dirty="0">
                <a:solidFill>
                  <a:srgbClr val="0070C0"/>
                </a:solidFill>
              </a:rPr>
              <a:t>.</a:t>
            </a:r>
            <a:r>
              <a:rPr lang="en-US" altLang="ru-RU" sz="1600" dirty="0" err="1">
                <a:solidFill>
                  <a:srgbClr val="0070C0"/>
                </a:solidFill>
              </a:rPr>
              <a:t>nubip</a:t>
            </a:r>
            <a:r>
              <a:rPr lang="ru-RU" altLang="ru-RU" sz="1600" dirty="0">
                <a:solidFill>
                  <a:srgbClr val="0070C0"/>
                </a:solidFill>
              </a:rPr>
              <a:t>.</a:t>
            </a:r>
            <a:r>
              <a:rPr lang="en-US" altLang="ru-RU" sz="1600" dirty="0" err="1">
                <a:solidFill>
                  <a:srgbClr val="0070C0"/>
                </a:solidFill>
              </a:rPr>
              <a:t>edu</a:t>
            </a:r>
            <a:r>
              <a:rPr lang="ru-RU" altLang="ru-RU" sz="1600" dirty="0">
                <a:solidFill>
                  <a:srgbClr val="0070C0"/>
                </a:solidFill>
              </a:rPr>
              <a:t>.</a:t>
            </a:r>
            <a:r>
              <a:rPr lang="en-US" altLang="ru-RU" sz="1600" dirty="0" err="1">
                <a:solidFill>
                  <a:srgbClr val="0070C0"/>
                </a:solidFill>
              </a:rPr>
              <a:t>ua</a:t>
            </a:r>
            <a:r>
              <a:rPr lang="ru-RU" altLang="ru-RU" sz="1600" dirty="0">
                <a:solidFill>
                  <a:srgbClr val="0070C0"/>
                </a:solidFill>
              </a:rPr>
              <a:t>:8080/</a:t>
            </a:r>
            <a:r>
              <a:rPr lang="en-US" altLang="ru-RU" sz="1600" dirty="0" err="1">
                <a:solidFill>
                  <a:srgbClr val="0070C0"/>
                </a:solidFill>
              </a:rPr>
              <a:t>jspui</a:t>
            </a:r>
            <a:r>
              <a:rPr lang="ru-RU" altLang="ru-RU" sz="1600" dirty="0">
                <a:solidFill>
                  <a:srgbClr val="0070C0"/>
                </a:solidFill>
              </a:rPr>
              <a:t> </a:t>
            </a:r>
            <a:r>
              <a:rPr lang="ru-RU" altLang="ru-RU" sz="1600" dirty="0">
                <a:solidFill>
                  <a:schemeClr val="tx2"/>
                </a:solidFill>
              </a:rPr>
              <a:t>;</a:t>
            </a:r>
          </a:p>
          <a:p>
            <a:pPr eaLnBrk="1" hangingPunct="1">
              <a:lnSpc>
                <a:spcPct val="80000"/>
              </a:lnSpc>
              <a:buClr>
                <a:schemeClr val="accent1"/>
              </a:buClr>
              <a:buFont typeface="Symbol" pitchFamily="18" charset="2"/>
              <a:buChar char=""/>
            </a:pPr>
            <a:r>
              <a:rPr lang="uk-UA" altLang="ru-RU" sz="1600" b="1" dirty="0">
                <a:solidFill>
                  <a:schemeClr val="tx2"/>
                </a:solidFill>
              </a:rPr>
              <a:t>Сайти кафедр</a:t>
            </a:r>
            <a:r>
              <a:rPr lang="uk-UA" altLang="ru-RU" sz="1600" dirty="0">
                <a:solidFill>
                  <a:schemeClr val="tx2"/>
                </a:solidFill>
              </a:rPr>
              <a:t> (робочі програми дисциплін).</a:t>
            </a:r>
          </a:p>
          <a:p>
            <a:pPr eaLnBrk="1" hangingPunct="1">
              <a:lnSpc>
                <a:spcPct val="80000"/>
              </a:lnSpc>
              <a:buClr>
                <a:schemeClr val="accent1"/>
              </a:buClr>
              <a:buFont typeface="Symbol" pitchFamily="18" charset="2"/>
              <a:buChar char=""/>
            </a:pPr>
            <a:r>
              <a:rPr lang="uk-UA" altLang="ru-RU" sz="1600" b="1" dirty="0">
                <a:solidFill>
                  <a:schemeClr val="tx2"/>
                </a:solidFill>
              </a:rPr>
              <a:t>платформа </a:t>
            </a:r>
            <a:r>
              <a:rPr lang="uk-UA" altLang="ru-RU" sz="1600" b="1" dirty="0" err="1">
                <a:solidFill>
                  <a:schemeClr val="tx2"/>
                </a:solidFill>
              </a:rPr>
              <a:t>Моо</a:t>
            </a:r>
            <a:r>
              <a:rPr lang="en-US" altLang="ru-RU" sz="1600" b="1" dirty="0">
                <a:solidFill>
                  <a:schemeClr val="tx2"/>
                </a:solidFill>
              </a:rPr>
              <a:t>dl</a:t>
            </a:r>
            <a:r>
              <a:rPr lang="uk-UA" altLang="ru-RU" sz="1600" b="1" dirty="0">
                <a:solidFill>
                  <a:schemeClr val="tx2"/>
                </a:solidFill>
              </a:rPr>
              <a:t>е</a:t>
            </a:r>
            <a:r>
              <a:rPr lang="uk-UA" altLang="ru-RU" sz="1600" dirty="0">
                <a:solidFill>
                  <a:schemeClr val="tx2"/>
                </a:solidFill>
              </a:rPr>
              <a:t> </a:t>
            </a:r>
            <a:r>
              <a:rPr lang="ru-RU" altLang="ru-RU" sz="1600" dirty="0">
                <a:solidFill>
                  <a:srgbClr val="0070C0"/>
                </a:solidFill>
              </a:rPr>
              <a:t>http://moodle.nauu.kiev.ua/ ;</a:t>
            </a:r>
          </a:p>
          <a:p>
            <a:pPr eaLnBrk="1" hangingPunct="1">
              <a:lnSpc>
                <a:spcPct val="80000"/>
              </a:lnSpc>
              <a:buClr>
                <a:schemeClr val="accent1"/>
              </a:buClr>
              <a:buFont typeface="Symbol" pitchFamily="18" charset="2"/>
              <a:buChar char=""/>
            </a:pPr>
            <a:r>
              <a:rPr lang="uk-UA" altLang="ru-RU" sz="1600" b="1" i="1" dirty="0" err="1">
                <a:solidFill>
                  <a:schemeClr val="tx2"/>
                </a:solidFill>
              </a:rPr>
              <a:t>відеопортал</a:t>
            </a:r>
            <a:r>
              <a:rPr lang="uk-UA" altLang="ru-RU" sz="1600" b="1" i="1" dirty="0">
                <a:solidFill>
                  <a:schemeClr val="tx2"/>
                </a:solidFill>
              </a:rPr>
              <a:t> </a:t>
            </a:r>
            <a:r>
              <a:rPr lang="uk-UA" altLang="ru-RU" sz="1600" i="1" dirty="0">
                <a:solidFill>
                  <a:srgbClr val="0070C0"/>
                </a:solidFill>
              </a:rPr>
              <a:t>(</a:t>
            </a:r>
            <a:r>
              <a:rPr lang="uk-UA" altLang="ru-RU" sz="1600" u="sng" dirty="0">
                <a:solidFill>
                  <a:srgbClr val="0070C0"/>
                </a:solidFill>
              </a:rPr>
              <a:t>video.nubip.edu.ua)</a:t>
            </a:r>
          </a:p>
          <a:p>
            <a:pPr eaLnBrk="1" hangingPunct="1">
              <a:lnSpc>
                <a:spcPct val="80000"/>
              </a:lnSpc>
              <a:buClr>
                <a:schemeClr val="accent1"/>
              </a:buClr>
              <a:buFont typeface="Symbol" pitchFamily="18" charset="2"/>
              <a:buNone/>
            </a:pPr>
            <a:endParaRPr lang="uk-UA" altLang="ru-RU" sz="1600" b="1" u="sng" dirty="0">
              <a:solidFill>
                <a:schemeClr val="tx2"/>
              </a:solidFill>
            </a:endParaRPr>
          </a:p>
          <a:p>
            <a:pPr eaLnBrk="1" hangingPunct="1">
              <a:lnSpc>
                <a:spcPct val="80000"/>
              </a:lnSpc>
              <a:buClr>
                <a:schemeClr val="accent1"/>
              </a:buClr>
              <a:buFont typeface="Symbol" pitchFamily="18" charset="2"/>
              <a:buNone/>
            </a:pPr>
            <a:r>
              <a:rPr lang="uk-UA" altLang="ru-RU" sz="1600" b="1" dirty="0">
                <a:solidFill>
                  <a:srgbClr val="FF0000"/>
                </a:solidFill>
              </a:rPr>
              <a:t>Завдання на 2017-2018 </a:t>
            </a:r>
            <a:r>
              <a:rPr lang="uk-UA" altLang="ru-RU" sz="1600" b="1" dirty="0" err="1">
                <a:solidFill>
                  <a:srgbClr val="FF0000"/>
                </a:solidFill>
              </a:rPr>
              <a:t>н.р</a:t>
            </a:r>
            <a:r>
              <a:rPr lang="uk-UA" altLang="ru-RU" sz="1600" b="1" dirty="0">
                <a:solidFill>
                  <a:srgbClr val="FF0000"/>
                </a:solidFill>
              </a:rPr>
              <a:t>.:</a:t>
            </a:r>
          </a:p>
          <a:p>
            <a:pPr eaLnBrk="1" hangingPunct="1">
              <a:lnSpc>
                <a:spcPct val="80000"/>
              </a:lnSpc>
              <a:buClr>
                <a:schemeClr val="accent1"/>
              </a:buClr>
              <a:buFont typeface="Symbol" pitchFamily="18" charset="2"/>
              <a:buNone/>
            </a:pPr>
            <a:r>
              <a:rPr lang="ru-RU" altLang="ru-RU" sz="1600" b="1" i="1" dirty="0" err="1"/>
              <a:t>Наповнити</a:t>
            </a:r>
            <a:r>
              <a:rPr lang="ru-RU" altLang="ru-RU" sz="1600" b="1" i="1" dirty="0"/>
              <a:t> </a:t>
            </a:r>
            <a:r>
              <a:rPr lang="ru-RU" altLang="ru-RU" sz="1600" b="1" i="1" dirty="0" err="1"/>
              <a:t>бази</a:t>
            </a:r>
            <a:r>
              <a:rPr lang="ru-RU" altLang="ru-RU" sz="1600" b="1" i="1" dirty="0"/>
              <a:t> </a:t>
            </a:r>
            <a:r>
              <a:rPr lang="ru-RU" altLang="ru-RU" sz="1600" b="1" i="1" dirty="0" err="1"/>
              <a:t>данних</a:t>
            </a:r>
            <a:r>
              <a:rPr lang="ru-RU" altLang="ru-RU" sz="1600" b="1" i="1" dirty="0"/>
              <a:t> та </a:t>
            </a:r>
            <a:r>
              <a:rPr lang="ru-RU" altLang="ru-RU" sz="1600" b="1" i="1" dirty="0" err="1"/>
              <a:t>розпочати</a:t>
            </a:r>
            <a:r>
              <a:rPr lang="ru-RU" altLang="ru-RU" sz="1600" b="1" i="1" dirty="0"/>
              <a:t> </a:t>
            </a:r>
            <a:r>
              <a:rPr lang="ru-RU" altLang="ru-RU" sz="1600" b="1" i="1" dirty="0" err="1"/>
              <a:t>функціонування</a:t>
            </a:r>
            <a:r>
              <a:rPr lang="ru-RU" altLang="ru-RU" sz="1600" b="1" i="1" dirty="0"/>
              <a:t> п</a:t>
            </a:r>
            <a:r>
              <a:rPr lang="uk-UA" altLang="ru-RU" sz="1600" b="1" i="1" dirty="0" err="1"/>
              <a:t>ідсистеми</a:t>
            </a:r>
            <a:r>
              <a:rPr lang="uk-UA" altLang="ru-RU" sz="1600" b="1" i="1" dirty="0"/>
              <a:t> управління навчальним процесом АСУ ВНЗ;</a:t>
            </a:r>
            <a:endParaRPr lang="ru-RU" altLang="ru-RU" sz="1600" b="1" i="1" dirty="0"/>
          </a:p>
        </p:txBody>
      </p:sp>
      <p:graphicFrame>
        <p:nvGraphicFramePr>
          <p:cNvPr id="2" name="Діаграма 1"/>
          <p:cNvGraphicFramePr>
            <a:graphicFrameLocks/>
          </p:cNvGraphicFramePr>
          <p:nvPr/>
        </p:nvGraphicFramePr>
        <p:xfrm>
          <a:off x="7357533" y="2590800"/>
          <a:ext cx="4834468"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34821" name="Прямокутник 2"/>
          <p:cNvSpPr>
            <a:spLocks noChangeArrowheads="1"/>
          </p:cNvSpPr>
          <p:nvPr/>
        </p:nvSpPr>
        <p:spPr bwMode="auto">
          <a:xfrm>
            <a:off x="7086600" y="1809751"/>
            <a:ext cx="5105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800" b="1" dirty="0">
                <a:solidFill>
                  <a:srgbClr val="002060"/>
                </a:solidFill>
              </a:rPr>
              <a:t>Чи влаштовує Вас інформаційно-технічна підтримка навчального процесу</a:t>
            </a:r>
          </a:p>
        </p:txBody>
      </p:sp>
      <p:pic>
        <p:nvPicPr>
          <p:cNvPr id="34822" name="Рисунок 5"/>
          <p:cNvPicPr>
            <a:picLocks noChangeAspect="1"/>
          </p:cNvPicPr>
          <p:nvPr/>
        </p:nvPicPr>
        <p:blipFill>
          <a:blip r:embed="rId3">
            <a:extLst>
              <a:ext uri="{28A0092B-C50C-407E-A947-70E740481C1C}">
                <a14:useLocalDpi xmlns:a14="http://schemas.microsoft.com/office/drawing/2010/main" val="0"/>
              </a:ext>
            </a:extLst>
          </a:blip>
          <a:srcRect t="15462"/>
          <a:stretch>
            <a:fillRect/>
          </a:stretch>
        </p:blipFill>
        <p:spPr bwMode="auto">
          <a:xfrm>
            <a:off x="1" y="0"/>
            <a:ext cx="1657351"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47377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a:xfrm>
            <a:off x="1422400" y="152400"/>
            <a:ext cx="10769600" cy="1066800"/>
          </a:xfrm>
        </p:spPr>
        <p:txBody>
          <a:bodyPr>
            <a:noAutofit/>
          </a:bodyPr>
          <a:lstStyle/>
          <a:p>
            <a:pPr algn="ctr"/>
            <a:r>
              <a:rPr lang="uk-UA" altLang="ru-RU" sz="2400" b="1" i="1" dirty="0">
                <a:solidFill>
                  <a:srgbClr val="FF0000"/>
                </a:solidFill>
              </a:rPr>
              <a:t>7. “Забезпечення публічності інформації про освітні програми, ступені вищої освіти та кваліфікації</a:t>
            </a:r>
            <a:br>
              <a:rPr lang="uk-UA" altLang="ru-RU" sz="2400" b="1" i="1" dirty="0">
                <a:solidFill>
                  <a:srgbClr val="FF0000"/>
                </a:solidFill>
              </a:rPr>
            </a:br>
            <a:r>
              <a:rPr lang="uk-UA" altLang="ru-RU" sz="2400" b="1" i="1" dirty="0">
                <a:solidFill>
                  <a:srgbClr val="0070C0"/>
                </a:solidFill>
                <a:cs typeface="Arial" charset="0"/>
              </a:rPr>
              <a:t>Про оновлення інформації на сайтах кафедр, </a:t>
            </a:r>
            <a:r>
              <a:rPr lang="ru-RU" altLang="ru-RU" sz="2400" b="1" i="1" dirty="0" err="1">
                <a:solidFill>
                  <a:srgbClr val="0070C0"/>
                </a:solidFill>
                <a:cs typeface="Arial" charset="0"/>
              </a:rPr>
              <a:t>факультетів</a:t>
            </a:r>
            <a:r>
              <a:rPr lang="ru-RU" altLang="ru-RU" sz="2400" b="1" i="1" dirty="0">
                <a:solidFill>
                  <a:srgbClr val="0070C0"/>
                </a:solidFill>
                <a:cs typeface="Arial" charset="0"/>
              </a:rPr>
              <a:t>, ННІ</a:t>
            </a:r>
          </a:p>
        </p:txBody>
      </p:sp>
      <p:graphicFrame>
        <p:nvGraphicFramePr>
          <p:cNvPr id="2" name="Діаграма 1"/>
          <p:cNvGraphicFramePr>
            <a:graphicFrameLocks/>
          </p:cNvGraphicFramePr>
          <p:nvPr/>
        </p:nvGraphicFramePr>
        <p:xfrm>
          <a:off x="7240059" y="1905827"/>
          <a:ext cx="4951941" cy="5104572"/>
        </p:xfrm>
        <a:graphic>
          <a:graphicData uri="http://schemas.openxmlformats.org/drawingml/2006/chart">
            <c:chart xmlns:c="http://schemas.openxmlformats.org/drawingml/2006/chart" xmlns:r="http://schemas.openxmlformats.org/officeDocument/2006/relationships" r:id="rId2"/>
          </a:graphicData>
        </a:graphic>
      </p:graphicFrame>
      <p:sp>
        <p:nvSpPr>
          <p:cNvPr id="35844" name="Прямокутник 2"/>
          <p:cNvSpPr>
            <a:spLocks noChangeArrowheads="1"/>
          </p:cNvSpPr>
          <p:nvPr/>
        </p:nvSpPr>
        <p:spPr bwMode="auto">
          <a:xfrm>
            <a:off x="7391400" y="1143000"/>
            <a:ext cx="480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800" b="1">
                <a:solidFill>
                  <a:srgbClr val="002060"/>
                </a:solidFill>
              </a:rPr>
              <a:t>Назвіть джерело, з якого Ви отримуєте інформацію про життя університету</a:t>
            </a:r>
          </a:p>
        </p:txBody>
      </p:sp>
      <p:sp>
        <p:nvSpPr>
          <p:cNvPr id="35845" name="Rectangle 7"/>
          <p:cNvSpPr>
            <a:spLocks noChangeArrowheads="1"/>
          </p:cNvSpPr>
          <p:nvPr/>
        </p:nvSpPr>
        <p:spPr bwMode="auto">
          <a:xfrm>
            <a:off x="152399" y="1682750"/>
            <a:ext cx="6625167" cy="408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7305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buClr>
                <a:schemeClr val="accent1"/>
              </a:buClr>
              <a:buFont typeface="Symbol" pitchFamily="18" charset="2"/>
              <a:buNone/>
            </a:pPr>
            <a:r>
              <a:rPr lang="uk-UA" altLang="ru-RU" sz="1600" b="1" dirty="0"/>
              <a:t>В 2019 році для забезпечення публічності інформації та поліпшення доступу здобувачів вищої освіти до навчально-мето</a:t>
            </a:r>
            <a:r>
              <a:rPr lang="ru-RU" altLang="ru-RU" sz="1600" b="1" dirty="0" err="1"/>
              <a:t>дичного</a:t>
            </a:r>
            <a:r>
              <a:rPr lang="ru-RU" altLang="ru-RU" sz="1600" b="1" dirty="0"/>
              <a:t> </a:t>
            </a:r>
            <a:r>
              <a:rPr lang="ru-RU" altLang="ru-RU" sz="1600" b="1" dirty="0" err="1"/>
              <a:t>забезпечення</a:t>
            </a:r>
            <a:r>
              <a:rPr lang="ru-RU" altLang="ru-RU" sz="1600" b="1" dirty="0"/>
              <a:t> </a:t>
            </a:r>
            <a:r>
              <a:rPr lang="ru-RU" altLang="ru-RU" sz="1600" b="1" dirty="0" err="1"/>
              <a:t>дисциплін</a:t>
            </a:r>
            <a:r>
              <a:rPr lang="ru-RU" altLang="ru-RU" sz="1600" b="1" dirty="0"/>
              <a:t>:</a:t>
            </a:r>
          </a:p>
          <a:p>
            <a:pPr algn="just" eaLnBrk="1" hangingPunct="1">
              <a:buClr>
                <a:srgbClr val="C00000"/>
              </a:buClr>
              <a:buFont typeface="Wingdings" pitchFamily="2" charset="2"/>
              <a:buChar char="q"/>
            </a:pPr>
            <a:r>
              <a:rPr lang="uk-UA" altLang="ru-RU" sz="1600" b="1" dirty="0"/>
              <a:t>на сайтах кафедр </a:t>
            </a:r>
            <a:r>
              <a:rPr lang="uk-UA" altLang="ru-RU" sz="1600" b="1" dirty="0" err="1"/>
              <a:t>розміщен</a:t>
            </a:r>
            <a:r>
              <a:rPr lang="ru-RU" altLang="ru-RU" sz="1600" b="1" dirty="0"/>
              <a:t>і </a:t>
            </a:r>
            <a:r>
              <a:rPr lang="ru-RU" altLang="ru-RU" sz="1600" b="1" dirty="0" err="1"/>
              <a:t>навчальні</a:t>
            </a:r>
            <a:r>
              <a:rPr lang="ru-RU" altLang="ru-RU" sz="1600" b="1" dirty="0"/>
              <a:t> </a:t>
            </a:r>
            <a:r>
              <a:rPr lang="ru-RU" altLang="ru-RU" sz="1600" b="1" dirty="0" err="1"/>
              <a:t>програми</a:t>
            </a:r>
            <a:r>
              <a:rPr lang="ru-RU" altLang="ru-RU" sz="1600" b="1" dirty="0"/>
              <a:t> </a:t>
            </a:r>
            <a:r>
              <a:rPr lang="ru-RU" altLang="ru-RU" sz="1600" b="1" dirty="0" err="1"/>
              <a:t>дисциплін</a:t>
            </a:r>
            <a:r>
              <a:rPr lang="ru-RU" altLang="ru-RU" sz="1600" b="1" dirty="0"/>
              <a:t>;</a:t>
            </a:r>
          </a:p>
          <a:p>
            <a:pPr algn="just" eaLnBrk="1" hangingPunct="1">
              <a:buClr>
                <a:srgbClr val="C00000"/>
              </a:buClr>
              <a:buFont typeface="Wingdings" pitchFamily="2" charset="2"/>
              <a:buChar char="q"/>
            </a:pPr>
            <a:r>
              <a:rPr lang="uk-UA" altLang="ru-RU" sz="1600" b="1" dirty="0"/>
              <a:t>на сайті університету розміщено інформацію про дозвільні </a:t>
            </a:r>
            <a:r>
              <a:rPr lang="uk-UA" altLang="ru-RU" sz="1600" b="1" dirty="0" err="1"/>
              <a:t>докуме</a:t>
            </a:r>
            <a:r>
              <a:rPr lang="ru-RU" altLang="ru-RU" sz="1600" b="1" dirty="0" err="1"/>
              <a:t>нти</a:t>
            </a:r>
            <a:r>
              <a:rPr lang="ru-RU" altLang="ru-RU" sz="1600" b="1" dirty="0"/>
              <a:t>, </a:t>
            </a:r>
            <a:r>
              <a:rPr lang="ru-RU" altLang="ru-RU" sz="1600" b="1" dirty="0" err="1"/>
              <a:t>освітні</a:t>
            </a:r>
            <a:r>
              <a:rPr lang="ru-RU" altLang="ru-RU" sz="1600" b="1" dirty="0"/>
              <a:t> </a:t>
            </a:r>
            <a:r>
              <a:rPr lang="ru-RU" altLang="ru-RU" sz="1600" b="1" dirty="0" err="1"/>
              <a:t>програми</a:t>
            </a:r>
            <a:r>
              <a:rPr lang="ru-RU" altLang="ru-RU" sz="1600" b="1" dirty="0"/>
              <a:t> та </a:t>
            </a:r>
            <a:r>
              <a:rPr lang="ru-RU" altLang="ru-RU" sz="1600" b="1" dirty="0" err="1"/>
              <a:t>ступені</a:t>
            </a:r>
            <a:r>
              <a:rPr lang="ru-RU" altLang="ru-RU" sz="1600" b="1" dirty="0"/>
              <a:t> </a:t>
            </a:r>
            <a:r>
              <a:rPr lang="ru-RU" altLang="ru-RU" sz="1600" b="1" dirty="0" err="1"/>
              <a:t>вищої</a:t>
            </a:r>
            <a:r>
              <a:rPr lang="ru-RU" altLang="ru-RU" sz="1600" b="1" dirty="0"/>
              <a:t> </a:t>
            </a:r>
            <a:r>
              <a:rPr lang="ru-RU" altLang="ru-RU" sz="1600" b="1" dirty="0" err="1"/>
              <a:t>освіти</a:t>
            </a:r>
            <a:endParaRPr lang="ru-RU" altLang="ru-RU" sz="1600" b="1" dirty="0"/>
          </a:p>
          <a:p>
            <a:pPr eaLnBrk="1" hangingPunct="1">
              <a:buClr>
                <a:schemeClr val="accent1"/>
              </a:buClr>
              <a:buFont typeface="Symbol" pitchFamily="18" charset="2"/>
              <a:buNone/>
            </a:pPr>
            <a:endParaRPr lang="uk-UA" altLang="ru-RU" sz="1600" b="1" dirty="0">
              <a:solidFill>
                <a:srgbClr val="FF0000"/>
              </a:solidFill>
            </a:endParaRPr>
          </a:p>
          <a:p>
            <a:pPr eaLnBrk="1" hangingPunct="1">
              <a:buClr>
                <a:schemeClr val="accent1"/>
              </a:buClr>
              <a:buFont typeface="Symbol" pitchFamily="18" charset="2"/>
              <a:buNone/>
            </a:pPr>
            <a:r>
              <a:rPr lang="uk-UA" altLang="ru-RU" sz="1600" b="1" dirty="0">
                <a:solidFill>
                  <a:srgbClr val="FF0000"/>
                </a:solidFill>
              </a:rPr>
              <a:t>Завдання </a:t>
            </a:r>
            <a:r>
              <a:rPr lang="ru-RU" altLang="ru-RU" sz="1600" b="1" dirty="0" err="1"/>
              <a:t>забезпечити</a:t>
            </a:r>
            <a:r>
              <a:rPr lang="ru-RU" altLang="ru-RU" sz="1600" b="1" dirty="0"/>
              <a:t> </a:t>
            </a:r>
            <a:r>
              <a:rPr lang="ru-RU" altLang="ru-RU" sz="1600" b="1" dirty="0" err="1"/>
              <a:t>постійне</a:t>
            </a:r>
            <a:r>
              <a:rPr lang="ru-RU" altLang="ru-RU" sz="1600" b="1" dirty="0"/>
              <a:t> </a:t>
            </a:r>
            <a:r>
              <a:rPr lang="ru-RU" altLang="ru-RU" sz="1600" b="1" dirty="0" err="1"/>
              <a:t>оновлення</a:t>
            </a:r>
            <a:r>
              <a:rPr lang="ru-RU" altLang="ru-RU" sz="1600" b="1" dirty="0"/>
              <a:t>: </a:t>
            </a:r>
            <a:endParaRPr lang="uk-UA" altLang="ru-RU" sz="1600" b="1" dirty="0">
              <a:solidFill>
                <a:srgbClr val="FF0000"/>
              </a:solidFill>
            </a:endParaRPr>
          </a:p>
          <a:p>
            <a:pPr algn="just" eaLnBrk="1" hangingPunct="1">
              <a:buClr>
                <a:srgbClr val="C00000"/>
              </a:buClr>
              <a:buFont typeface="Wingdings" pitchFamily="2" charset="2"/>
              <a:buChar char="q"/>
            </a:pPr>
            <a:r>
              <a:rPr lang="ru-RU" altLang="ru-RU" sz="1600" b="1" dirty="0" err="1"/>
              <a:t>завідувачам</a:t>
            </a:r>
            <a:r>
              <a:rPr lang="ru-RU" altLang="ru-RU" sz="1600" b="1" dirty="0"/>
              <a:t> кафедрами на сайтах кафедр </a:t>
            </a:r>
            <a:r>
              <a:rPr lang="ru-RU" altLang="ru-RU" sz="1600" b="1" dirty="0" err="1"/>
              <a:t>інформації</a:t>
            </a:r>
            <a:r>
              <a:rPr lang="ru-RU" altLang="ru-RU" sz="1600" b="1" dirty="0"/>
              <a:t> про </a:t>
            </a:r>
            <a:r>
              <a:rPr lang="ru-RU" altLang="ru-RU" sz="1600" b="1" dirty="0" err="1"/>
              <a:t>навчально-методичне</a:t>
            </a:r>
            <a:r>
              <a:rPr lang="ru-RU" altLang="ru-RU" sz="1600" b="1" dirty="0"/>
              <a:t> </a:t>
            </a:r>
            <a:r>
              <a:rPr lang="ru-RU" altLang="ru-RU" sz="1600" b="1" dirty="0" err="1"/>
              <a:t>забезпечення</a:t>
            </a:r>
            <a:r>
              <a:rPr lang="ru-RU" altLang="ru-RU" sz="1600" b="1" dirty="0"/>
              <a:t> </a:t>
            </a:r>
            <a:r>
              <a:rPr lang="ru-RU" altLang="ru-RU" sz="1600" b="1" dirty="0" err="1"/>
              <a:t>дисциплін</a:t>
            </a:r>
            <a:r>
              <a:rPr lang="ru-RU" altLang="ru-RU" sz="1600" b="1" dirty="0"/>
              <a:t> і </a:t>
            </a:r>
            <a:r>
              <a:rPr lang="ru-RU" altLang="ru-RU" sz="1600" b="1" dirty="0" err="1"/>
              <a:t>їх</a:t>
            </a:r>
            <a:r>
              <a:rPr lang="ru-RU" altLang="ru-RU" sz="1600" b="1" dirty="0"/>
              <a:t> </a:t>
            </a:r>
            <a:r>
              <a:rPr lang="ru-RU" altLang="ru-RU" sz="1600" b="1" dirty="0" err="1"/>
              <a:t>навчальних</a:t>
            </a:r>
            <a:r>
              <a:rPr lang="ru-RU" altLang="ru-RU" sz="1600" b="1" dirty="0"/>
              <a:t> </a:t>
            </a:r>
            <a:r>
              <a:rPr lang="ru-RU" altLang="ru-RU" sz="1600" b="1" dirty="0" err="1"/>
              <a:t>програм</a:t>
            </a:r>
            <a:r>
              <a:rPr lang="ru-RU" altLang="ru-RU" sz="1600" b="1" dirty="0"/>
              <a:t>;</a:t>
            </a:r>
          </a:p>
          <a:p>
            <a:pPr algn="just" eaLnBrk="1" hangingPunct="1">
              <a:buClr>
                <a:srgbClr val="C00000"/>
              </a:buClr>
              <a:buFont typeface="Wingdings" pitchFamily="2" charset="2"/>
              <a:buChar char="q"/>
            </a:pPr>
            <a:r>
              <a:rPr lang="uk-UA" altLang="ru-RU" sz="1600" b="1" dirty="0"/>
              <a:t>деканам факультетів та директорам ННІ на сайтах факультетів та ННІ інформації про розклад занять та </a:t>
            </a:r>
            <a:r>
              <a:rPr lang="uk-UA" altLang="ru-RU" sz="1600" b="1" dirty="0" err="1"/>
              <a:t>оперативно</a:t>
            </a:r>
            <a:r>
              <a:rPr lang="uk-UA" altLang="ru-RU" sz="1600" b="1" dirty="0"/>
              <a:t> інформувати </a:t>
            </a:r>
            <a:r>
              <a:rPr lang="uk-UA" altLang="ru-RU" sz="1600" b="1" dirty="0" err="1"/>
              <a:t>сту</a:t>
            </a:r>
            <a:r>
              <a:rPr lang="ru-RU" altLang="ru-RU" sz="1600" b="1" dirty="0" err="1"/>
              <a:t>дентів</a:t>
            </a:r>
            <a:r>
              <a:rPr lang="ru-RU" altLang="ru-RU" sz="1600" b="1" dirty="0"/>
              <a:t> і НПП про </a:t>
            </a:r>
            <a:r>
              <a:rPr lang="ru-RU" altLang="ru-RU" sz="1600" b="1" dirty="0" err="1"/>
              <a:t>події</a:t>
            </a:r>
            <a:r>
              <a:rPr lang="ru-RU" altLang="ru-RU" sz="1600" b="1" dirty="0"/>
              <a:t> з </a:t>
            </a:r>
            <a:r>
              <a:rPr lang="ru-RU" altLang="ru-RU" sz="1600" b="1" dirty="0" err="1"/>
              <a:t>життя</a:t>
            </a:r>
            <a:r>
              <a:rPr lang="ru-RU" altLang="ru-RU" sz="1600" b="1" dirty="0"/>
              <a:t> факультету</a:t>
            </a:r>
            <a:r>
              <a:rPr lang="uk-UA" altLang="ru-RU" sz="1600" b="1" dirty="0"/>
              <a:t> </a:t>
            </a:r>
          </a:p>
        </p:txBody>
      </p:sp>
      <p:pic>
        <p:nvPicPr>
          <p:cNvPr id="35846" name="Рисунок 5"/>
          <p:cNvPicPr>
            <a:picLocks noChangeAspect="1"/>
          </p:cNvPicPr>
          <p:nvPr/>
        </p:nvPicPr>
        <p:blipFill>
          <a:blip r:embed="rId3">
            <a:extLst>
              <a:ext uri="{28A0092B-C50C-407E-A947-70E740481C1C}">
                <a14:useLocalDpi xmlns:a14="http://schemas.microsoft.com/office/drawing/2010/main" val="0"/>
              </a:ext>
            </a:extLst>
          </a:blip>
          <a:srcRect t="15462"/>
          <a:stretch>
            <a:fillRect/>
          </a:stretch>
        </p:blipFill>
        <p:spPr bwMode="auto">
          <a:xfrm>
            <a:off x="1" y="0"/>
            <a:ext cx="1657351"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7213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a:xfrm>
            <a:off x="1524000" y="152400"/>
            <a:ext cx="10086474" cy="1600200"/>
          </a:xfrm>
        </p:spPr>
        <p:txBody>
          <a:bodyPr>
            <a:normAutofit fontScale="90000"/>
          </a:bodyPr>
          <a:lstStyle/>
          <a:p>
            <a:pPr algn="ctr"/>
            <a:r>
              <a:rPr lang="uk-UA" altLang="ru-RU" sz="2400" b="1" i="1" dirty="0">
                <a:solidFill>
                  <a:srgbClr val="FF0000"/>
                </a:solidFill>
              </a:rPr>
              <a:t>8. “Забезпечення ефективної системи запобігання та виявлення академічного плагіату у наукових працях працівників ВНЗ і здобувачів вищої освіти”</a:t>
            </a:r>
            <a:br>
              <a:rPr lang="uk-UA" altLang="ru-RU" sz="2400" b="1" i="1" dirty="0">
                <a:solidFill>
                  <a:srgbClr val="FF0000"/>
                </a:solidFill>
              </a:rPr>
            </a:br>
            <a:r>
              <a:rPr lang="uk-UA" altLang="ru-RU" sz="2400" b="1" i="1" dirty="0">
                <a:solidFill>
                  <a:srgbClr val="0070C0"/>
                </a:solidFill>
                <a:cs typeface="Arial" charset="0"/>
              </a:rPr>
              <a:t>Про започаткування бакалаврських і магістерських робіт на плагіат в системі “</a:t>
            </a:r>
            <a:r>
              <a:rPr lang="uk-UA" altLang="ru-RU" sz="2400" b="1" i="1" dirty="0" err="1">
                <a:solidFill>
                  <a:srgbClr val="0070C0"/>
                </a:solidFill>
                <a:cs typeface="Arial" charset="0"/>
              </a:rPr>
              <a:t>Анплаг</a:t>
            </a:r>
            <a:r>
              <a:rPr lang="uk-UA" altLang="ru-RU" sz="2400" b="1" i="1" dirty="0">
                <a:solidFill>
                  <a:srgbClr val="0070C0"/>
                </a:solidFill>
                <a:cs typeface="Arial" charset="0"/>
              </a:rPr>
              <a:t>”  </a:t>
            </a:r>
            <a:endParaRPr lang="ru-RU" altLang="ru-RU" sz="2400" b="1" i="1" dirty="0">
              <a:solidFill>
                <a:srgbClr val="0070C0"/>
              </a:solidFill>
              <a:cs typeface="Arial" charset="0"/>
            </a:endParaRPr>
          </a:p>
        </p:txBody>
      </p:sp>
      <p:sp>
        <p:nvSpPr>
          <p:cNvPr id="36867" name="Rectangle 3"/>
          <p:cNvSpPr>
            <a:spLocks noGrp="1"/>
          </p:cNvSpPr>
          <p:nvPr>
            <p:ph type="body" idx="4294967295"/>
          </p:nvPr>
        </p:nvSpPr>
        <p:spPr>
          <a:xfrm>
            <a:off x="169333" y="1600200"/>
            <a:ext cx="6155267" cy="5105400"/>
          </a:xfrm>
        </p:spPr>
        <p:txBody>
          <a:bodyPr/>
          <a:lstStyle/>
          <a:p>
            <a:pPr>
              <a:buFont typeface="Symbol" pitchFamily="18" charset="2"/>
              <a:buNone/>
            </a:pPr>
            <a:r>
              <a:rPr lang="uk-UA" altLang="ru-RU" sz="1800" b="1" dirty="0"/>
              <a:t>В 2019 році: </a:t>
            </a:r>
          </a:p>
          <a:p>
            <a:pPr algn="just">
              <a:buFont typeface="Wingdings" pitchFamily="2" charset="2"/>
              <a:buChar char="q"/>
            </a:pPr>
            <a:r>
              <a:rPr lang="uk-UA" altLang="ru-RU" sz="1800" b="1" dirty="0"/>
              <a:t>розроблено та затверджено положення “</a:t>
            </a:r>
            <a:r>
              <a:rPr lang="ru-RU" altLang="ru-RU" sz="1800" b="1" dirty="0"/>
              <a:t>Про порядок </a:t>
            </a:r>
            <a:r>
              <a:rPr lang="ru-RU" altLang="ru-RU" sz="1800" b="1" dirty="0" err="1"/>
              <a:t>перевірки</a:t>
            </a:r>
            <a:r>
              <a:rPr lang="ru-RU" altLang="ru-RU" sz="1800" b="1" dirty="0"/>
              <a:t> </a:t>
            </a:r>
            <a:r>
              <a:rPr lang="ru-RU" altLang="ru-RU" sz="1800" b="1" dirty="0" err="1"/>
              <a:t>наукових</a:t>
            </a:r>
            <a:r>
              <a:rPr lang="ru-RU" altLang="ru-RU" sz="1800" b="1" dirty="0"/>
              <a:t>, </a:t>
            </a:r>
            <a:r>
              <a:rPr lang="ru-RU" altLang="ru-RU" sz="1800" b="1" dirty="0" err="1"/>
              <a:t>навчально-методичних</a:t>
            </a:r>
            <a:r>
              <a:rPr lang="ru-RU" altLang="ru-RU" sz="1800" b="1" dirty="0"/>
              <a:t>, </a:t>
            </a:r>
            <a:r>
              <a:rPr lang="ru-RU" altLang="ru-RU" sz="1800" b="1" dirty="0" err="1"/>
              <a:t>дисертаційних</a:t>
            </a:r>
            <a:r>
              <a:rPr lang="ru-RU" altLang="ru-RU" sz="1800" b="1" dirty="0"/>
              <a:t>, </a:t>
            </a:r>
            <a:r>
              <a:rPr lang="ru-RU" altLang="ru-RU" sz="1800" b="1" dirty="0" err="1"/>
              <a:t>магістерських</a:t>
            </a:r>
            <a:r>
              <a:rPr lang="ru-RU" altLang="ru-RU" sz="1800" b="1" dirty="0"/>
              <a:t>, </a:t>
            </a:r>
            <a:r>
              <a:rPr lang="ru-RU" altLang="ru-RU" sz="1800" b="1" dirty="0" err="1"/>
              <a:t>бакалаврських</a:t>
            </a:r>
            <a:r>
              <a:rPr lang="ru-RU" altLang="ru-RU" sz="1800" b="1" dirty="0"/>
              <a:t> та </a:t>
            </a:r>
            <a:r>
              <a:rPr lang="ru-RU" altLang="ru-RU" sz="1800" b="1" dirty="0" err="1"/>
              <a:t>інших</a:t>
            </a:r>
            <a:r>
              <a:rPr lang="ru-RU" altLang="ru-RU" sz="1800" b="1" dirty="0"/>
              <a:t> </a:t>
            </a:r>
            <a:r>
              <a:rPr lang="ru-RU" altLang="ru-RU" sz="1800" b="1" dirty="0" err="1"/>
              <a:t>робіт</a:t>
            </a:r>
            <a:r>
              <a:rPr lang="ru-RU" altLang="ru-RU" sz="1800" b="1" dirty="0"/>
              <a:t> на </a:t>
            </a:r>
            <a:r>
              <a:rPr lang="ru-RU" altLang="ru-RU" sz="1800" b="1" dirty="0" err="1"/>
              <a:t>наявність</a:t>
            </a:r>
            <a:r>
              <a:rPr lang="ru-RU" altLang="ru-RU" sz="1800" b="1" dirty="0"/>
              <a:t> </a:t>
            </a:r>
            <a:r>
              <a:rPr lang="ru-RU" altLang="ru-RU" sz="1800" b="1" dirty="0" err="1"/>
              <a:t>плагіату</a:t>
            </a:r>
            <a:r>
              <a:rPr lang="uk-UA" altLang="ru-RU" sz="1800" b="1" dirty="0"/>
              <a:t>”;</a:t>
            </a:r>
          </a:p>
          <a:p>
            <a:pPr algn="just">
              <a:buFont typeface="Wingdings" pitchFamily="2" charset="2"/>
              <a:buChar char="q"/>
            </a:pPr>
            <a:r>
              <a:rPr lang="uk-UA" altLang="ru-RU" sz="1800" b="1" dirty="0"/>
              <a:t>розпочато наповнення бази бакалаврських і магістерських випускних робіт;</a:t>
            </a:r>
          </a:p>
          <a:p>
            <a:pPr algn="just">
              <a:buFont typeface="Wingdings" pitchFamily="2" charset="2"/>
              <a:buChar char="q"/>
            </a:pPr>
            <a:r>
              <a:rPr lang="uk-UA" altLang="ru-RU" sz="1800" b="1" dirty="0"/>
              <a:t>Апробовано систему “</a:t>
            </a:r>
            <a:r>
              <a:rPr lang="uk-UA" altLang="ru-RU" sz="1800" b="1" dirty="0" err="1"/>
              <a:t>Анплаг</a:t>
            </a:r>
            <a:r>
              <a:rPr lang="uk-UA" altLang="ru-RU" sz="1800" b="1" dirty="0"/>
              <a:t>”</a:t>
            </a:r>
          </a:p>
          <a:p>
            <a:pPr>
              <a:buFontTx/>
              <a:buNone/>
            </a:pPr>
            <a:r>
              <a:rPr lang="uk-UA" altLang="ru-RU" sz="1800" b="1" dirty="0" err="1">
                <a:solidFill>
                  <a:srgbClr val="FF0000"/>
                </a:solidFill>
              </a:rPr>
              <a:t>Завдання:</a:t>
            </a:r>
            <a:r>
              <a:rPr lang="uk-UA" altLang="ru-RU" sz="1800" b="1" dirty="0" err="1"/>
              <a:t>Деканам</a:t>
            </a:r>
            <a:r>
              <a:rPr lang="uk-UA" altLang="ru-RU" sz="1800" b="1" dirty="0"/>
              <a:t> факультетів та </a:t>
            </a:r>
            <a:r>
              <a:rPr lang="uk-UA" altLang="ru-RU" sz="1800" b="1" dirty="0" err="1"/>
              <a:t>директоран</a:t>
            </a:r>
            <a:r>
              <a:rPr lang="uk-UA" altLang="ru-RU" sz="1800" b="1" dirty="0"/>
              <a:t> ННІ забезпечити перевірку всіх бакалаврських та магістерських робіт в системі “</a:t>
            </a:r>
            <a:r>
              <a:rPr lang="uk-UA" altLang="ru-RU" sz="1800" b="1" dirty="0" err="1"/>
              <a:t>Анплаг</a:t>
            </a:r>
            <a:r>
              <a:rPr lang="uk-UA" altLang="ru-RU" sz="1800" b="1" dirty="0"/>
              <a:t>”</a:t>
            </a:r>
            <a:endParaRPr lang="ru-RU" altLang="ru-RU" sz="1800" b="1" dirty="0"/>
          </a:p>
        </p:txBody>
      </p:sp>
      <p:graphicFrame>
        <p:nvGraphicFramePr>
          <p:cNvPr id="2" name="Діаграма 1"/>
          <p:cNvGraphicFramePr>
            <a:graphicFrameLocks/>
          </p:cNvGraphicFramePr>
          <p:nvPr>
            <p:extLst>
              <p:ext uri="{D42A27DB-BD31-4B8C-83A1-F6EECF244321}">
                <p14:modId xmlns:p14="http://schemas.microsoft.com/office/powerpoint/2010/main" val="1690029000"/>
              </p:ext>
            </p:extLst>
          </p:nvPr>
        </p:nvGraphicFramePr>
        <p:xfrm>
          <a:off x="6693569" y="2818908"/>
          <a:ext cx="5333467" cy="3581892"/>
        </p:xfrm>
        <a:graphic>
          <a:graphicData uri="http://schemas.openxmlformats.org/drawingml/2006/chart">
            <c:chart xmlns:c="http://schemas.openxmlformats.org/drawingml/2006/chart" xmlns:r="http://schemas.openxmlformats.org/officeDocument/2006/relationships" r:id="rId2"/>
          </a:graphicData>
        </a:graphic>
      </p:graphicFrame>
      <p:sp>
        <p:nvSpPr>
          <p:cNvPr id="36869" name="Прямокутник 2"/>
          <p:cNvSpPr>
            <a:spLocks noChangeArrowheads="1"/>
          </p:cNvSpPr>
          <p:nvPr/>
        </p:nvSpPr>
        <p:spPr bwMode="auto">
          <a:xfrm>
            <a:off x="6356352" y="1864896"/>
            <a:ext cx="58356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800" b="1" dirty="0">
                <a:solidFill>
                  <a:srgbClr val="002060"/>
                </a:solidFill>
              </a:rPr>
              <a:t>Скільки часу керівник Вашої бакалаврської роботи потратив для консультування Вас з питань її написання та оформлення</a:t>
            </a:r>
          </a:p>
        </p:txBody>
      </p:sp>
      <p:pic>
        <p:nvPicPr>
          <p:cNvPr id="36870" name="Рисунок 5"/>
          <p:cNvPicPr>
            <a:picLocks noChangeAspect="1"/>
          </p:cNvPicPr>
          <p:nvPr/>
        </p:nvPicPr>
        <p:blipFill>
          <a:blip r:embed="rId3">
            <a:extLst>
              <a:ext uri="{28A0092B-C50C-407E-A947-70E740481C1C}">
                <a14:useLocalDpi xmlns:a14="http://schemas.microsoft.com/office/drawing/2010/main" val="0"/>
              </a:ext>
            </a:extLst>
          </a:blip>
          <a:srcRect t="15462"/>
          <a:stretch>
            <a:fillRect/>
          </a:stretch>
        </p:blipFill>
        <p:spPr bwMode="auto">
          <a:xfrm>
            <a:off x="1" y="0"/>
            <a:ext cx="1657351"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43835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3460" y="3964474"/>
            <a:ext cx="8105078" cy="1388111"/>
          </a:xfrm>
        </p:spPr>
        <p:txBody>
          <a:bodyPr>
            <a:normAutofit/>
          </a:bodyPr>
          <a:lstStyle/>
          <a:p>
            <a:pPr algn="ctr"/>
            <a:r>
              <a:rPr lang="uk-UA" sz="5400" b="1" dirty="0">
                <a:solidFill>
                  <a:srgbClr val="0070C0"/>
                </a:solidFill>
                <a:latin typeface="Arial" panose="020B0604020202020204" pitchFamily="34" charset="0"/>
                <a:cs typeface="Arial" panose="020B0604020202020204" pitchFamily="34" charset="0"/>
              </a:rPr>
              <a:t>Дякую за увагу !</a:t>
            </a:r>
          </a:p>
        </p:txBody>
      </p:sp>
      <p:pic>
        <p:nvPicPr>
          <p:cNvPr id="4" name="Picture 2" descr="nubip-logo-gerb"/>
          <p:cNvPicPr>
            <a:picLocks noChangeAspect="1" noChangeArrowheads="1"/>
          </p:cNvPicPr>
          <p:nvPr/>
        </p:nvPicPr>
        <p:blipFill>
          <a:blip r:embed="rId2">
            <a:extLst>
              <a:ext uri="{28A0092B-C50C-407E-A947-70E740481C1C}">
                <a14:useLocalDpi xmlns:a14="http://schemas.microsoft.com/office/drawing/2010/main" val="0"/>
              </a:ext>
            </a:extLst>
          </a:blip>
          <a:srcRect r="78058"/>
          <a:stretch>
            <a:fillRect/>
          </a:stretch>
        </p:blipFill>
        <p:spPr bwMode="auto">
          <a:xfrm>
            <a:off x="4984061" y="737205"/>
            <a:ext cx="2223875" cy="215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83479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524656" y="1780799"/>
            <a:ext cx="11124419" cy="461665"/>
          </a:xfrm>
          <a:prstGeom prst="rect">
            <a:avLst/>
          </a:prstGeom>
          <a:noFill/>
          <a:ln w="9525">
            <a:noFill/>
            <a:miter lim="800000"/>
            <a:headEnd/>
            <a:tailEnd/>
          </a:ln>
        </p:spPr>
        <p:txBody>
          <a:bodyPr wrap="square">
            <a:spAutoFit/>
          </a:bodyPr>
          <a:lstStyle/>
          <a:p>
            <a:pPr marL="514350" indent="-514350" algn="ctr"/>
            <a:r>
              <a:rPr lang="ru-RU" sz="2400" b="1" dirty="0">
                <a:latin typeface="Innerspace" pitchFamily="2" charset="-52"/>
              </a:rPr>
              <a:t>ПРІОРИТЕТИ ДЕРЖАВНОЇ ПОЛІТИКИ У СФЕРІ ВИЩОЇ ОСВІТИ</a:t>
            </a:r>
            <a:endParaRPr lang="uk-UA" altLang="uk-UA" sz="2400" b="1" dirty="0">
              <a:latin typeface="Microtype" pitchFamily="2" charset="-52"/>
              <a:cs typeface="Calibri" pitchFamily="34" charset="0"/>
            </a:endParaRPr>
          </a:p>
        </p:txBody>
      </p:sp>
      <p:sp>
        <p:nvSpPr>
          <p:cNvPr id="4" name="Прямоугольник 3"/>
          <p:cNvSpPr/>
          <p:nvPr/>
        </p:nvSpPr>
        <p:spPr>
          <a:xfrm>
            <a:off x="1558977" y="2863121"/>
            <a:ext cx="9099030" cy="2677656"/>
          </a:xfrm>
          <a:prstGeom prst="rect">
            <a:avLst/>
          </a:prstGeom>
        </p:spPr>
        <p:txBody>
          <a:bodyPr wrap="square">
            <a:spAutoFit/>
          </a:bodyPr>
          <a:lstStyle/>
          <a:p>
            <a:pPr marL="457200" lvl="0" indent="-457200">
              <a:buFont typeface="+mj-lt"/>
              <a:buAutoNum type="arabicPeriod"/>
            </a:pPr>
            <a:r>
              <a:rPr lang="uk-UA" sz="2400" dirty="0">
                <a:latin typeface="Microtype" pitchFamily="2" charset="-52"/>
              </a:rPr>
              <a:t>Удосконалення механізмів для забезпечення якості вищої освіти</a:t>
            </a:r>
          </a:p>
          <a:p>
            <a:pPr marL="457200" lvl="0" indent="-457200">
              <a:buFont typeface="+mj-lt"/>
              <a:buAutoNum type="arabicPeriod"/>
            </a:pPr>
            <a:r>
              <a:rPr lang="uk-UA" sz="2400" dirty="0">
                <a:latin typeface="Microtype" pitchFamily="2" charset="-52"/>
              </a:rPr>
              <a:t>Поглиблення інтеграції до Європейського простору вищої освіти і наукових досліджень та повноцінне використання усіх інструментів Болонського процесу</a:t>
            </a:r>
          </a:p>
          <a:p>
            <a:pPr marL="457200" indent="-457200">
              <a:buFont typeface="+mj-lt"/>
              <a:buAutoNum type="arabicPeriod"/>
            </a:pPr>
            <a:r>
              <a:rPr lang="uk-UA" sz="2400" dirty="0">
                <a:latin typeface="Microtype" pitchFamily="2" charset="-52"/>
              </a:rPr>
              <a:t>Формування та розвиток системи освіти впродовж життя</a:t>
            </a:r>
            <a:endParaRPr lang="ru-RU" sz="2400" baseline="30000" dirty="0">
              <a:latin typeface="Microtype" pitchFamily="2" charset="-52"/>
              <a:cs typeface="Arial" pitchFamily="34" charset="0"/>
            </a:endParaRPr>
          </a:p>
        </p:txBody>
      </p:sp>
    </p:spTree>
    <p:extLst>
      <p:ext uri="{BB962C8B-B14F-4D97-AF65-F5344CB8AC3E}">
        <p14:creationId xmlns:p14="http://schemas.microsoft.com/office/powerpoint/2010/main" val="3299754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902368"/>
            <a:ext cx="10515600" cy="5510464"/>
          </a:xfrm>
        </p:spPr>
        <p:txBody>
          <a:bodyPr>
            <a:normAutofit fontScale="92500" lnSpcReduction="20000"/>
          </a:bodyPr>
          <a:lstStyle/>
          <a:p>
            <a:pPr marL="0" lvl="0" indent="0" algn="just">
              <a:buNone/>
            </a:pPr>
            <a:r>
              <a:rPr lang="uk-UA" b="1" dirty="0">
                <a:solidFill>
                  <a:srgbClr val="FF0000"/>
                </a:solidFill>
                <a:latin typeface="Arial" panose="020B0604020202020204" pitchFamily="34" charset="0"/>
                <a:cs typeface="Arial" panose="020B0604020202020204" pitchFamily="34" charset="0"/>
              </a:rPr>
              <a:t>2) По-друге,</a:t>
            </a:r>
            <a:r>
              <a:rPr lang="uk-UA" dirty="0">
                <a:solidFill>
                  <a:srgbClr val="FF0000"/>
                </a:solidFill>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планується запровадити </a:t>
            </a:r>
            <a:r>
              <a:rPr lang="uk-UA" dirty="0" err="1">
                <a:latin typeface="Arial" panose="020B0604020202020204" pitchFamily="34" charset="0"/>
                <a:cs typeface="Arial" panose="020B0604020202020204" pitchFamily="34" charset="0"/>
              </a:rPr>
              <a:t>рейтингування</a:t>
            </a:r>
            <a:r>
              <a:rPr lang="uk-UA" dirty="0">
                <a:latin typeface="Arial" panose="020B0604020202020204" pitchFamily="34" charset="0"/>
                <a:cs typeface="Arial" panose="020B0604020202020204" pitchFamily="34" charset="0"/>
              </a:rPr>
              <a:t> ЗВО та моніторинг кар’єри випускників, аби інформацію про рівень знань, перспективи кар’єри та заробітної плати могли легко отримати абітурієнти та їхні батьки.</a:t>
            </a:r>
            <a:endParaRPr lang="ru-RU" dirty="0">
              <a:latin typeface="Arial" panose="020B0604020202020204" pitchFamily="34" charset="0"/>
              <a:cs typeface="Arial" panose="020B0604020202020204" pitchFamily="34" charset="0"/>
            </a:endParaRPr>
          </a:p>
          <a:p>
            <a:pPr algn="just"/>
            <a:br>
              <a:rPr lang="uk-UA" dirty="0">
                <a:latin typeface="Arial" panose="020B0604020202020204" pitchFamily="34" charset="0"/>
                <a:cs typeface="Arial" panose="020B0604020202020204" pitchFamily="34" charset="0"/>
              </a:rPr>
            </a:br>
            <a:r>
              <a:rPr lang="uk-UA" dirty="0">
                <a:latin typeface="Arial" panose="020B0604020202020204" pitchFamily="34" charset="0"/>
                <a:cs typeface="Arial" panose="020B0604020202020204" pitchFamily="34" charset="0"/>
              </a:rPr>
              <a:t>Для моніторингу кар’єри потрібно синхронізувати низку баз даних – єдину державну в Освіті, Фіскальній службі (податковій), </a:t>
            </a:r>
            <a:r>
              <a:rPr lang="uk-UA" dirty="0" err="1">
                <a:latin typeface="Arial" panose="020B0604020202020204" pitchFamily="34" charset="0"/>
                <a:cs typeface="Arial" panose="020B0604020202020204" pitchFamily="34" charset="0"/>
              </a:rPr>
              <a:t>Мінсоцполітики</a:t>
            </a:r>
            <a:r>
              <a:rPr lang="uk-UA" dirty="0">
                <a:latin typeface="Arial" panose="020B0604020202020204" pitchFamily="34" charset="0"/>
                <a:cs typeface="Arial" panose="020B0604020202020204" pitchFamily="34" charset="0"/>
              </a:rPr>
              <a:t> тощо. </a:t>
            </a:r>
          </a:p>
          <a:p>
            <a:pPr marL="265113" indent="0" algn="just">
              <a:buNone/>
            </a:pPr>
            <a:r>
              <a:rPr lang="ru-RU" dirty="0" err="1">
                <a:latin typeface="Arial" panose="020B0604020202020204" pitchFamily="34" charset="0"/>
                <a:cs typeface="Arial" panose="020B0604020202020204" pitchFamily="34" charset="0"/>
              </a:rPr>
              <a:t>Це</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працює</a:t>
            </a:r>
            <a:r>
              <a:rPr lang="ru-RU" dirty="0">
                <a:latin typeface="Arial" panose="020B0604020202020204" pitchFamily="34" charset="0"/>
                <a:cs typeface="Arial" panose="020B0604020202020204" pitchFamily="34" charset="0"/>
              </a:rPr>
              <a:t> в </a:t>
            </a:r>
            <a:r>
              <a:rPr lang="ru-RU" dirty="0" err="1">
                <a:latin typeface="Arial" panose="020B0604020202020204" pitchFamily="34" charset="0"/>
                <a:cs typeface="Arial" panose="020B0604020202020204" pitchFamily="34" charset="0"/>
              </a:rPr>
              <a:t>світі</a:t>
            </a:r>
            <a:r>
              <a:rPr lang="ru-RU" dirty="0">
                <a:latin typeface="Arial" panose="020B0604020202020204" pitchFamily="34" charset="0"/>
                <a:cs typeface="Arial" panose="020B0604020202020204" pitchFamily="34" charset="0"/>
              </a:rPr>
              <a:t> і </a:t>
            </a:r>
            <a:r>
              <a:rPr lang="ru-RU" dirty="0" err="1">
                <a:latin typeface="Arial" panose="020B0604020202020204" pitchFamily="34" charset="0"/>
                <a:cs typeface="Arial" panose="020B0604020202020204" pitchFamily="34" charset="0"/>
              </a:rPr>
              <a:t>ці</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параметри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включають</a:t>
            </a:r>
            <a:r>
              <a:rPr lang="ru-RU" dirty="0">
                <a:latin typeface="Arial" panose="020B0604020202020204" pitchFamily="34" charset="0"/>
                <a:cs typeface="Arial" panose="020B0604020202020204" pitchFamily="34" charset="0"/>
              </a:rPr>
              <a:t> у рейтинг ЗВО . Зараз МОН  над </a:t>
            </a:r>
            <a:r>
              <a:rPr lang="ru-RU" dirty="0" err="1">
                <a:latin typeface="Arial" panose="020B0604020202020204" pitchFamily="34" charset="0"/>
                <a:cs typeface="Arial" panose="020B0604020202020204" pitchFamily="34" charset="0"/>
              </a:rPr>
              <a:t>цим</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працює</a:t>
            </a:r>
            <a:endParaRPr lang="ru-RU" dirty="0">
              <a:latin typeface="Arial" panose="020B0604020202020204" pitchFamily="34" charset="0"/>
              <a:cs typeface="Arial" panose="020B0604020202020204" pitchFamily="34" charset="0"/>
            </a:endParaRPr>
          </a:p>
          <a:p>
            <a:pPr algn="just"/>
            <a:br>
              <a:rPr lang="uk-UA" dirty="0">
                <a:latin typeface="Arial" panose="020B0604020202020204" pitchFamily="34" charset="0"/>
                <a:cs typeface="Arial" panose="020B0604020202020204" pitchFamily="34" charset="0"/>
              </a:rPr>
            </a:br>
            <a:r>
              <a:rPr lang="uk-UA" dirty="0" err="1">
                <a:latin typeface="Arial" panose="020B0604020202020204" pitchFamily="34" charset="0"/>
                <a:cs typeface="Arial" panose="020B0604020202020204" pitchFamily="34" charset="0"/>
              </a:rPr>
              <a:t>Рейтингування</a:t>
            </a:r>
            <a:r>
              <a:rPr lang="uk-UA" dirty="0">
                <a:latin typeface="Arial" panose="020B0604020202020204" pitchFamily="34" charset="0"/>
                <a:cs typeface="Arial" panose="020B0604020202020204" pitchFamily="34" charset="0"/>
              </a:rPr>
              <a:t> ж університетів потребує  або впровадження ЗНО перед отриманням диплома бакалавра, або розширення переліку спеціальностей, де складається єдиний державний кваліфікаційний іспит.</a:t>
            </a:r>
            <a:endParaRPr lang="ru-RU" dirty="0">
              <a:latin typeface="Arial" panose="020B0604020202020204" pitchFamily="34" charset="0"/>
              <a:cs typeface="Arial" panose="020B0604020202020204" pitchFamily="34" charset="0"/>
            </a:endParaRPr>
          </a:p>
          <a:p>
            <a:pPr marL="0" indent="0">
              <a:buNone/>
            </a:pPr>
            <a:br>
              <a:rPr lang="uk-UA" sz="1400" dirty="0">
                <a:latin typeface="Arial" panose="020B0604020202020204" pitchFamily="34" charset="0"/>
                <a:cs typeface="Arial" panose="020B0604020202020204" pitchFamily="34" charset="0"/>
              </a:rPr>
            </a:br>
            <a:endParaRPr lang="ru-RU" sz="1400" dirty="0">
              <a:latin typeface="Arial" panose="020B0604020202020204" pitchFamily="34" charset="0"/>
              <a:cs typeface="Arial" panose="020B0604020202020204" pitchFamily="34" charset="0"/>
            </a:endParaRPr>
          </a:p>
          <a:p>
            <a:endParaRPr lang="ru-RU" dirty="0"/>
          </a:p>
        </p:txBody>
      </p:sp>
    </p:spTree>
    <p:extLst>
      <p:ext uri="{BB962C8B-B14F-4D97-AF65-F5344CB8AC3E}">
        <p14:creationId xmlns:p14="http://schemas.microsoft.com/office/powerpoint/2010/main" val="316595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926432"/>
            <a:ext cx="11169316" cy="5931568"/>
          </a:xfrm>
        </p:spPr>
        <p:txBody>
          <a:bodyPr>
            <a:normAutofit fontScale="92500" lnSpcReduction="20000"/>
          </a:bodyPr>
          <a:lstStyle/>
          <a:p>
            <a:pPr lvl="0" algn="just"/>
            <a:r>
              <a:rPr lang="ru-RU" b="1" dirty="0" err="1">
                <a:solidFill>
                  <a:srgbClr val="FF0000"/>
                </a:solidFill>
                <a:latin typeface="Arial" panose="020B0604020202020204" pitchFamily="34" charset="0"/>
                <a:cs typeface="Arial" panose="020B0604020202020204" pitchFamily="34" charset="0"/>
              </a:rPr>
              <a:t>По-третє</a:t>
            </a:r>
            <a:r>
              <a:rPr lang="ru-RU" b="1" dirty="0">
                <a:solidFill>
                  <a:srgbClr val="FF0000"/>
                </a:solidFill>
                <a:latin typeface="Arial" panose="020B0604020202020204" pitchFamily="34" charset="0"/>
                <a:cs typeface="Arial" panose="020B0604020202020204" pitchFamily="34" charset="0"/>
              </a:rPr>
              <a:t>,</a:t>
            </a:r>
            <a:r>
              <a:rPr lang="ru-RU" dirty="0">
                <a:solidFill>
                  <a:srgbClr val="FF0000"/>
                </a:solidFill>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змінилася</a:t>
            </a:r>
            <a:r>
              <a:rPr lang="ru-RU" dirty="0">
                <a:latin typeface="Arial" panose="020B0604020202020204" pitchFamily="34" charset="0"/>
                <a:cs typeface="Arial" panose="020B0604020202020204" pitchFamily="34" charset="0"/>
              </a:rPr>
              <a:t> система </a:t>
            </a:r>
            <a:r>
              <a:rPr lang="ru-RU" dirty="0" err="1">
                <a:latin typeface="Arial" panose="020B0604020202020204" pitchFamily="34" charset="0"/>
                <a:cs typeface="Arial" panose="020B0604020202020204" pitchFamily="34" charset="0"/>
              </a:rPr>
              <a:t>фінансування</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університетів</a:t>
            </a:r>
            <a:r>
              <a:rPr lang="ru-RU" dirty="0">
                <a:latin typeface="Arial" panose="020B0604020202020204" pitchFamily="34" charset="0"/>
                <a:cs typeface="Arial" panose="020B0604020202020204" pitchFamily="34" charset="0"/>
              </a:rPr>
              <a:t>. </a:t>
            </a:r>
          </a:p>
          <a:p>
            <a:pPr lvl="0" algn="just"/>
            <a:endParaRPr lang="ru-RU" dirty="0">
              <a:latin typeface="Arial" panose="020B0604020202020204" pitchFamily="34" charset="0"/>
              <a:cs typeface="Arial" panose="020B0604020202020204" pitchFamily="34" charset="0"/>
            </a:endParaRPr>
          </a:p>
          <a:p>
            <a:pPr marL="0" lvl="0" indent="0" algn="just">
              <a:buNone/>
            </a:pPr>
            <a:r>
              <a:rPr lang="uk-UA" dirty="0">
                <a:latin typeface="Arial" panose="020B0604020202020204" pitchFamily="34" charset="0"/>
                <a:cs typeface="Arial" panose="020B0604020202020204" pitchFamily="34" charset="0"/>
              </a:rPr>
              <a:t>Г</a:t>
            </a:r>
            <a:r>
              <a:rPr lang="ru-RU" dirty="0" err="1">
                <a:latin typeface="Arial" panose="020B0604020202020204" pitchFamily="34" charset="0"/>
                <a:cs typeface="Arial" panose="020B0604020202020204" pitchFamily="34" charset="0"/>
              </a:rPr>
              <a:t>роші</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мають</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іти</a:t>
            </a:r>
            <a:r>
              <a:rPr lang="ru-RU" dirty="0">
                <a:latin typeface="Arial" panose="020B0604020202020204" pitchFamily="34" charset="0"/>
                <a:cs typeface="Arial" panose="020B0604020202020204" pitchFamily="34" charset="0"/>
              </a:rPr>
              <a:t> за студентом, але не в будь-</a:t>
            </a:r>
            <a:r>
              <a:rPr lang="ru-RU" dirty="0" err="1">
                <a:latin typeface="Arial" panose="020B0604020202020204" pitchFamily="34" charset="0"/>
                <a:cs typeface="Arial" panose="020B0604020202020204" pitchFamily="34" charset="0"/>
              </a:rPr>
              <a:t>який</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університет</a:t>
            </a:r>
            <a:r>
              <a:rPr lang="ru-RU" dirty="0">
                <a:latin typeface="Arial" panose="020B0604020202020204" pitchFamily="34" charset="0"/>
                <a:cs typeface="Arial" panose="020B0604020202020204" pitchFamily="34" charset="0"/>
              </a:rPr>
              <a:t>, а </a:t>
            </a:r>
            <a:r>
              <a:rPr lang="ru-RU" dirty="0" err="1">
                <a:latin typeface="Arial" panose="020B0604020202020204" pitchFamily="34" charset="0"/>
                <a:cs typeface="Arial" panose="020B0604020202020204" pitchFamily="34" charset="0"/>
              </a:rPr>
              <a:t>лише</a:t>
            </a:r>
            <a:r>
              <a:rPr lang="ru-RU" dirty="0">
                <a:latin typeface="Arial" panose="020B0604020202020204" pitchFamily="34" charset="0"/>
                <a:cs typeface="Arial" panose="020B0604020202020204" pitchFamily="34" charset="0"/>
              </a:rPr>
              <a:t> у    </a:t>
            </a:r>
            <a:r>
              <a:rPr lang="ru-RU" dirty="0" err="1">
                <a:latin typeface="Arial" panose="020B0604020202020204" pitchFamily="34" charset="0"/>
                <a:cs typeface="Arial" panose="020B0604020202020204" pitchFamily="34" charset="0"/>
              </a:rPr>
              <a:t>визначені</a:t>
            </a:r>
            <a:r>
              <a:rPr lang="ru-RU" dirty="0">
                <a:latin typeface="Arial" panose="020B0604020202020204" pitchFamily="34" charset="0"/>
                <a:cs typeface="Arial" panose="020B0604020202020204" pitchFamily="34" charset="0"/>
              </a:rPr>
              <a:t> державою </a:t>
            </a:r>
            <a:r>
              <a:rPr lang="ru-RU" dirty="0" err="1">
                <a:latin typeface="Arial" panose="020B0604020202020204" pitchFamily="34" charset="0"/>
                <a:cs typeface="Arial" panose="020B0604020202020204" pitchFamily="34" charset="0"/>
              </a:rPr>
              <a:t>лідери</a:t>
            </a:r>
            <a:r>
              <a:rPr lang="ru-RU" dirty="0">
                <a:latin typeface="Arial" panose="020B0604020202020204" pitchFamily="34" charset="0"/>
                <a:cs typeface="Arial" panose="020B0604020202020204" pitchFamily="34" charset="0"/>
              </a:rPr>
              <a:t> з </a:t>
            </a:r>
            <a:r>
              <a:rPr lang="ru-RU" dirty="0" err="1">
                <a:latin typeface="Arial" panose="020B0604020202020204" pitchFamily="34" charset="0"/>
                <a:cs typeface="Arial" panose="020B0604020202020204" pitchFamily="34" charset="0"/>
              </a:rPr>
              <a:t>підготовки</a:t>
            </a:r>
            <a:r>
              <a:rPr lang="ru-RU" dirty="0">
                <a:latin typeface="Arial" panose="020B0604020202020204" pitchFamily="34" charset="0"/>
                <a:cs typeface="Arial" panose="020B0604020202020204" pitchFamily="34" charset="0"/>
              </a:rPr>
              <a:t> у </a:t>
            </a:r>
            <a:r>
              <a:rPr lang="ru-RU" dirty="0" err="1">
                <a:latin typeface="Arial" panose="020B0604020202020204" pitchFamily="34" charset="0"/>
                <a:cs typeface="Arial" panose="020B0604020202020204" pitchFamily="34" charset="0"/>
              </a:rPr>
              <a:t>тій</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чи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тій</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галузі</a:t>
            </a:r>
            <a:r>
              <a:rPr lang="ru-RU" dirty="0">
                <a:latin typeface="Arial" panose="020B0604020202020204" pitchFamily="34" charset="0"/>
                <a:cs typeface="Arial" panose="020B0604020202020204" pitchFamily="34" charset="0"/>
              </a:rPr>
              <a:t>.</a:t>
            </a:r>
          </a:p>
          <a:p>
            <a:pPr algn="just"/>
            <a:br>
              <a:rPr lang="ru-RU" dirty="0">
                <a:latin typeface="Arial" panose="020B0604020202020204" pitchFamily="34" charset="0"/>
                <a:cs typeface="Arial" panose="020B0604020202020204" pitchFamily="34" charset="0"/>
              </a:rPr>
            </a:br>
            <a:r>
              <a:rPr lang="ru-RU" dirty="0">
                <a:latin typeface="Arial" panose="020B0604020202020204" pitchFamily="34" charset="0"/>
                <a:cs typeface="Arial" panose="020B0604020202020204" pitchFamily="34" charset="0"/>
              </a:rPr>
              <a:t>«</a:t>
            </a:r>
            <a:r>
              <a:rPr lang="ru-RU" dirty="0" err="1">
                <a:latin typeface="Arial" panose="020B0604020202020204" pitchFamily="34" charset="0"/>
                <a:cs typeface="Arial" panose="020B0604020202020204" pitchFamily="34" charset="0"/>
              </a:rPr>
              <a:t>Це</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потребує</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серйозної</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зміни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законодавства</a:t>
            </a:r>
            <a:r>
              <a:rPr lang="ru-RU" dirty="0">
                <a:latin typeface="Arial" panose="020B0604020202020204" pitchFamily="34" charset="0"/>
                <a:cs typeface="Arial" panose="020B0604020202020204" pitchFamily="34" charset="0"/>
              </a:rPr>
              <a:t> – бюджетного кодексу, низки </a:t>
            </a:r>
            <a:r>
              <a:rPr lang="ru-RU" dirty="0" err="1">
                <a:latin typeface="Arial" panose="020B0604020202020204" pitchFamily="34" charset="0"/>
                <a:cs typeface="Arial" panose="020B0604020202020204" pitchFamily="34" charset="0"/>
              </a:rPr>
              <a:t>законів</a:t>
            </a:r>
            <a:r>
              <a:rPr lang="ru-RU" dirty="0">
                <a:latin typeface="Arial" panose="020B0604020202020204" pitchFamily="34" charset="0"/>
                <a:cs typeface="Arial" panose="020B0604020202020204" pitchFamily="34" charset="0"/>
              </a:rPr>
              <a:t>. А головне – </a:t>
            </a:r>
            <a:r>
              <a:rPr lang="ru-RU" dirty="0" err="1">
                <a:latin typeface="Arial" panose="020B0604020202020204" pitchFamily="34" charset="0"/>
                <a:cs typeface="Arial" panose="020B0604020202020204" pitchFamily="34" charset="0"/>
              </a:rPr>
              <a:t>перемогти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сильний</a:t>
            </a:r>
            <a:r>
              <a:rPr lang="ru-RU" dirty="0">
                <a:latin typeface="Arial" panose="020B0604020202020204" pitchFamily="34" charset="0"/>
                <a:cs typeface="Arial" panose="020B0604020202020204" pitchFamily="34" charset="0"/>
              </a:rPr>
              <a:t> супротив </a:t>
            </a:r>
            <a:r>
              <a:rPr lang="ru-RU" dirty="0" err="1">
                <a:latin typeface="Arial" panose="020B0604020202020204" pitchFamily="34" charset="0"/>
                <a:cs typeface="Arial" panose="020B0604020202020204" pitchFamily="34" charset="0"/>
              </a:rPr>
              <a:t>спільноти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державних</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університетів</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які</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вважають</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що</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гроші</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мають</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приходити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тільки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їм</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Гроші</a:t>
            </a:r>
            <a:r>
              <a:rPr lang="ru-RU" dirty="0">
                <a:latin typeface="Arial" panose="020B0604020202020204" pitchFamily="34" charset="0"/>
                <a:cs typeface="Arial" panose="020B0604020202020204" pitchFamily="34" charset="0"/>
              </a:rPr>
              <a:t> для студента, а не для </a:t>
            </a:r>
            <a:r>
              <a:rPr lang="ru-RU" dirty="0" err="1">
                <a:latin typeface="Arial" panose="020B0604020202020204" pitchFamily="34" charset="0"/>
                <a:cs typeface="Arial" panose="020B0604020202020204" pitchFamily="34" charset="0"/>
              </a:rPr>
              <a:t>інституції</a:t>
            </a:r>
            <a:r>
              <a:rPr lang="ru-RU" dirty="0">
                <a:latin typeface="Arial" panose="020B0604020202020204" pitchFamily="34" charset="0"/>
                <a:cs typeface="Arial" panose="020B0604020202020204" pitchFamily="34" charset="0"/>
              </a:rPr>
              <a:t>»</a:t>
            </a:r>
          </a:p>
          <a:p>
            <a:pPr algn="just"/>
            <a:br>
              <a:rPr lang="ru-RU" dirty="0">
                <a:latin typeface="Arial" panose="020B0604020202020204" pitchFamily="34" charset="0"/>
                <a:cs typeface="Arial" panose="020B0604020202020204" pitchFamily="34" charset="0"/>
              </a:rPr>
            </a:br>
            <a:endParaRPr lang="ru-RU" dirty="0">
              <a:latin typeface="Arial" panose="020B0604020202020204" pitchFamily="34" charset="0"/>
              <a:cs typeface="Arial" panose="020B0604020202020204" pitchFamily="34" charset="0"/>
            </a:endParaRPr>
          </a:p>
          <a:p>
            <a:pPr lvl="0" algn="just"/>
            <a:r>
              <a:rPr lang="ru-RU" b="1" dirty="0" err="1">
                <a:solidFill>
                  <a:srgbClr val="FF0000"/>
                </a:solidFill>
                <a:latin typeface="Arial" panose="020B0604020202020204" pitchFamily="34" charset="0"/>
                <a:cs typeface="Arial" panose="020B0604020202020204" pitchFamily="34" charset="0"/>
              </a:rPr>
              <a:t>По-четверте</a:t>
            </a:r>
            <a:r>
              <a:rPr lang="ru-RU" dirty="0">
                <a:solidFill>
                  <a:srgbClr val="FF0000"/>
                </a:solidFill>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плануэться</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створити</a:t>
            </a:r>
            <a:r>
              <a:rPr lang="ru-RU" dirty="0">
                <a:latin typeface="Arial" panose="020B0604020202020204" pitchFamily="34" charset="0"/>
                <a:cs typeface="Arial" panose="020B0604020202020204" pitchFamily="34" charset="0"/>
              </a:rPr>
              <a:t> агентство </a:t>
            </a:r>
            <a:r>
              <a:rPr lang="ru-RU" dirty="0" err="1">
                <a:latin typeface="Arial" panose="020B0604020202020204" pitchFamily="34" charset="0"/>
                <a:cs typeface="Arial" panose="020B0604020202020204" pitchFamily="34" charset="0"/>
              </a:rPr>
              <a:t>кваліфікації</a:t>
            </a:r>
            <a:r>
              <a:rPr lang="ru-RU" dirty="0">
                <a:latin typeface="Arial" panose="020B0604020202020204" pitchFamily="34" charset="0"/>
                <a:cs typeface="Arial" panose="020B0604020202020204" pitchFamily="34" charset="0"/>
              </a:rPr>
              <a:t>, до </a:t>
            </a:r>
            <a:r>
              <a:rPr lang="ru-RU" dirty="0" err="1">
                <a:latin typeface="Arial" panose="020B0604020202020204" pitchFamily="34" charset="0"/>
                <a:cs typeface="Arial" panose="020B0604020202020204" pitchFamily="34" charset="0"/>
              </a:rPr>
              <a:t>якого</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увійдуть</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представники</a:t>
            </a:r>
            <a:r>
              <a:rPr lang="ru-RU" dirty="0">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М</a:t>
            </a:r>
            <a:r>
              <a:rPr lang="ru-RU" dirty="0" err="1">
                <a:latin typeface="Arial" panose="020B0604020202020204" pitchFamily="34" charset="0"/>
                <a:cs typeface="Arial" panose="020B0604020202020204" pitchFamily="34" charset="0"/>
              </a:rPr>
              <a:t>інекономіки</a:t>
            </a:r>
            <a:r>
              <a:rPr lang="ru-RU" dirty="0">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М</a:t>
            </a:r>
            <a:r>
              <a:rPr lang="ru-RU" dirty="0" err="1">
                <a:latin typeface="Arial" panose="020B0604020202020204" pitchFamily="34" charset="0"/>
                <a:cs typeface="Arial" panose="020B0604020202020204" pitchFamily="34" charset="0"/>
              </a:rPr>
              <a:t>інсоцполітики</a:t>
            </a:r>
            <a:r>
              <a:rPr lang="ru-RU" dirty="0">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М</a:t>
            </a:r>
            <a:r>
              <a:rPr lang="ru-RU" dirty="0" err="1">
                <a:latin typeface="Arial" panose="020B0604020202020204" pitchFamily="34" charset="0"/>
                <a:cs typeface="Arial" panose="020B0604020202020204" pitchFamily="34" charset="0"/>
              </a:rPr>
              <a:t>іносвіти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роботодавців</a:t>
            </a:r>
            <a:r>
              <a:rPr lang="ru-RU" dirty="0">
                <a:latin typeface="Arial" panose="020B0604020202020204" pitchFamily="34" charset="0"/>
                <a:cs typeface="Arial" panose="020B0604020202020204" pitchFamily="34" charset="0"/>
              </a:rPr>
              <a:t> і </a:t>
            </a:r>
            <a:r>
              <a:rPr lang="ru-RU" dirty="0" err="1">
                <a:latin typeface="Arial" panose="020B0604020202020204" pitchFamily="34" charset="0"/>
                <a:cs typeface="Arial" panose="020B0604020202020204" pitchFamily="34" charset="0"/>
              </a:rPr>
              <a:t>профспілок</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Це</a:t>
            </a:r>
            <a:r>
              <a:rPr lang="ru-RU" dirty="0">
                <a:latin typeface="Arial" panose="020B0604020202020204" pitchFamily="34" charset="0"/>
                <a:cs typeface="Arial" panose="020B0604020202020204" pitchFamily="34" charset="0"/>
              </a:rPr>
              <a:t> агентство </a:t>
            </a:r>
            <a:r>
              <a:rPr lang="ru-RU" dirty="0" err="1">
                <a:latin typeface="Arial" panose="020B0604020202020204" pitchFamily="34" charset="0"/>
                <a:cs typeface="Arial" panose="020B0604020202020204" pitchFamily="34" charset="0"/>
              </a:rPr>
              <a:t>аналізуватиме</a:t>
            </a:r>
            <a:r>
              <a:rPr lang="ru-RU" dirty="0">
                <a:latin typeface="Arial" panose="020B0604020202020204" pitchFamily="34" charset="0"/>
                <a:cs typeface="Arial" panose="020B0604020202020204" pitchFamily="34" charset="0"/>
              </a:rPr>
              <a:t> потреби ринку та </a:t>
            </a:r>
            <a:r>
              <a:rPr lang="ru-RU" dirty="0" err="1">
                <a:latin typeface="Arial" panose="020B0604020202020204" pitchFamily="34" charset="0"/>
                <a:cs typeface="Arial" panose="020B0604020202020204" pitchFamily="34" charset="0"/>
              </a:rPr>
              <a:t>державні</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освітні</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замовлення</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щоб</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встановити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зв’язок</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між</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освітою</a:t>
            </a:r>
            <a:r>
              <a:rPr lang="ru-RU" dirty="0">
                <a:latin typeface="Arial" panose="020B0604020202020204" pitchFamily="34" charset="0"/>
                <a:cs typeface="Arial" panose="020B0604020202020204" pitchFamily="34" charset="0"/>
              </a:rPr>
              <a:t> та </a:t>
            </a:r>
            <a:r>
              <a:rPr lang="ru-RU" dirty="0" err="1">
                <a:latin typeface="Arial" panose="020B0604020202020204" pitchFamily="34" charset="0"/>
                <a:cs typeface="Arial" panose="020B0604020202020204" pitchFamily="34" charset="0"/>
              </a:rPr>
              <a:t>реальністю</a:t>
            </a:r>
            <a:r>
              <a:rPr lang="ru-RU" dirty="0">
                <a:latin typeface="Arial" panose="020B0604020202020204" pitchFamily="34" charset="0"/>
                <a:cs typeface="Arial" panose="020B0604020202020204" pitchFamily="34" charset="0"/>
              </a:rPr>
              <a:t>.</a:t>
            </a:r>
          </a:p>
          <a:p>
            <a:pPr marL="0" indent="0">
              <a:buNone/>
            </a:pPr>
            <a:br>
              <a:rPr lang="ru-RU" dirty="0"/>
            </a:br>
            <a:endParaRPr lang="ru-RU" dirty="0"/>
          </a:p>
          <a:p>
            <a:endParaRPr lang="ru-RU" dirty="0"/>
          </a:p>
          <a:p>
            <a:endParaRPr lang="ru-RU" dirty="0"/>
          </a:p>
        </p:txBody>
      </p:sp>
    </p:spTree>
    <p:extLst>
      <p:ext uri="{BB962C8B-B14F-4D97-AF65-F5344CB8AC3E}">
        <p14:creationId xmlns:p14="http://schemas.microsoft.com/office/powerpoint/2010/main" val="4214005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922254"/>
          </a:xfrm>
        </p:spPr>
        <p:txBody>
          <a:bodyPr>
            <a:normAutofit fontScale="90000"/>
          </a:bodyPr>
          <a:lstStyle/>
          <a:p>
            <a:pPr algn="ctr"/>
            <a:r>
              <a:rPr lang="uk-UA" b="1" dirty="0">
                <a:solidFill>
                  <a:srgbClr val="0070C0"/>
                </a:solidFill>
                <a:latin typeface="Arial Black" pitchFamily="34" charset="0"/>
                <a:cs typeface="Times New Roman" pitchFamily="18" charset="0"/>
              </a:rPr>
              <a:t>Графік навчального процесу </a:t>
            </a:r>
            <a:br>
              <a:rPr lang="uk-UA" b="1" dirty="0">
                <a:solidFill>
                  <a:srgbClr val="0070C0"/>
                </a:solidFill>
                <a:latin typeface="Arial Black" pitchFamily="34" charset="0"/>
                <a:cs typeface="Times New Roman" pitchFamily="18" charset="0"/>
              </a:rPr>
            </a:br>
            <a:r>
              <a:rPr lang="uk-UA" b="1" dirty="0">
                <a:solidFill>
                  <a:srgbClr val="0070C0"/>
                </a:solidFill>
                <a:latin typeface="Arial Black" pitchFamily="34" charset="0"/>
                <a:cs typeface="Times New Roman" pitchFamily="18" charset="0"/>
              </a:rPr>
              <a:t>на 2019-2020 навчальний рік</a:t>
            </a:r>
            <a:endParaRPr lang="ru-RU" dirty="0"/>
          </a:p>
        </p:txBody>
      </p:sp>
      <p:graphicFrame>
        <p:nvGraphicFramePr>
          <p:cNvPr id="4" name="Объект 3"/>
          <p:cNvGraphicFramePr>
            <a:graphicFrameLocks noGrp="1"/>
          </p:cNvGraphicFramePr>
          <p:nvPr>
            <p:ph idx="1"/>
          </p:nvPr>
        </p:nvGraphicFramePr>
        <p:xfrm>
          <a:off x="421106" y="1564103"/>
          <a:ext cx="11369844" cy="4904072"/>
        </p:xfrm>
        <a:graphic>
          <a:graphicData uri="http://schemas.openxmlformats.org/drawingml/2006/table">
            <a:tbl>
              <a:tblPr/>
              <a:tblGrid>
                <a:gridCol w="4895705">
                  <a:extLst>
                    <a:ext uri="{9D8B030D-6E8A-4147-A177-3AD203B41FA5}">
                      <a16:colId xmlns:a16="http://schemas.microsoft.com/office/drawing/2014/main" val="20000"/>
                    </a:ext>
                  </a:extLst>
                </a:gridCol>
                <a:gridCol w="3354032">
                  <a:extLst>
                    <a:ext uri="{9D8B030D-6E8A-4147-A177-3AD203B41FA5}">
                      <a16:colId xmlns:a16="http://schemas.microsoft.com/office/drawing/2014/main" val="20001"/>
                    </a:ext>
                  </a:extLst>
                </a:gridCol>
                <a:gridCol w="3120107">
                  <a:extLst>
                    <a:ext uri="{9D8B030D-6E8A-4147-A177-3AD203B41FA5}">
                      <a16:colId xmlns:a16="http://schemas.microsoft.com/office/drawing/2014/main" val="20002"/>
                    </a:ext>
                  </a:extLst>
                </a:gridCol>
              </a:tblGrid>
              <a:tr h="537411">
                <a:tc>
                  <a:txBody>
                    <a:bodyPr/>
                    <a:lstStyle/>
                    <a:p>
                      <a:pPr algn="ctr" fontAlgn="base"/>
                      <a:r>
                        <a:rPr lang="uk-UA" sz="1800" b="1" i="1" dirty="0">
                          <a:effectLst/>
                          <a:latin typeface="Cambria"/>
                        </a:rPr>
                        <a:t>Складова</a:t>
                      </a:r>
                      <a:endParaRPr lang="uk-UA" sz="1800" b="1" dirty="0">
                        <a:effectLst/>
                      </a:endParaRPr>
                    </a:p>
                    <a:p>
                      <a:pPr algn="ctr" fontAlgn="base"/>
                      <a:r>
                        <a:rPr lang="uk-UA" sz="1800" b="1" i="1" dirty="0">
                          <a:effectLst/>
                          <a:latin typeface="Cambria"/>
                        </a:rPr>
                        <a:t>навчального процесу</a:t>
                      </a:r>
                      <a:endParaRPr lang="uk-UA" sz="1800" b="1"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ase"/>
                      <a:r>
                        <a:rPr lang="uk-UA" sz="1800" b="1" i="1" dirty="0">
                          <a:effectLst/>
                          <a:latin typeface="Cambria"/>
                        </a:rPr>
                        <a:t>Тривалість,</a:t>
                      </a:r>
                      <a:endParaRPr lang="uk-UA" sz="1800" b="1" dirty="0">
                        <a:effectLst/>
                      </a:endParaRPr>
                    </a:p>
                    <a:p>
                      <a:pPr algn="ctr" fontAlgn="base"/>
                      <a:r>
                        <a:rPr lang="uk-UA" sz="1800" b="1" i="1" dirty="0">
                          <a:effectLst/>
                          <a:latin typeface="Cambria"/>
                        </a:rPr>
                        <a:t>тижні</a:t>
                      </a:r>
                      <a:endParaRPr lang="uk-UA" sz="1800" b="1"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ase"/>
                      <a:r>
                        <a:rPr lang="uk-UA" sz="1800" b="1" i="1" dirty="0">
                          <a:effectLst/>
                          <a:latin typeface="Cambria"/>
                        </a:rPr>
                        <a:t>Терміни проведення</a:t>
                      </a:r>
                      <a:endParaRPr lang="uk-UA" sz="1800" b="1"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537411">
                <a:tc>
                  <a:txBody>
                    <a:bodyPr/>
                    <a:lstStyle/>
                    <a:p>
                      <a:pPr fontAlgn="base"/>
                      <a:r>
                        <a:rPr lang="uk-UA" sz="1800" b="1" dirty="0">
                          <a:effectLst/>
                          <a:latin typeface="Cambria"/>
                        </a:rPr>
                        <a:t>Перший (осінній) семестр</a:t>
                      </a:r>
                      <a:endParaRPr lang="uk-UA" sz="1800" b="1" dirty="0">
                        <a:effectLst/>
                      </a:endParaRPr>
                    </a:p>
                    <a:p>
                      <a:pPr fontAlgn="base"/>
                      <a:r>
                        <a:rPr lang="uk-UA" sz="1800" b="1" dirty="0">
                          <a:effectLst/>
                          <a:latin typeface="Cambria"/>
                        </a:rPr>
                        <a:t> </a:t>
                      </a:r>
                      <a:endParaRPr lang="uk-UA" sz="1800" b="1"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fontAlgn="base"/>
                      <a:r>
                        <a:rPr lang="uk-UA" sz="2400" b="1" dirty="0">
                          <a:solidFill>
                            <a:srgbClr val="0070C0"/>
                          </a:solidFill>
                          <a:effectLst/>
                          <a:latin typeface="Cambria"/>
                        </a:rPr>
                        <a:t>15</a:t>
                      </a:r>
                      <a:endParaRPr lang="uk-UA" sz="2400" b="1" dirty="0">
                        <a:solidFill>
                          <a:srgbClr val="0070C0"/>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fontAlgn="base"/>
                      <a:r>
                        <a:rPr lang="uk-UA" sz="1600" b="1" dirty="0">
                          <a:effectLst/>
                          <a:latin typeface="Cambria"/>
                        </a:rPr>
                        <a:t>02.09 – 16.12.2019</a:t>
                      </a:r>
                      <a:endParaRPr lang="uk-UA" sz="1600" b="1"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537411">
                <a:tc>
                  <a:txBody>
                    <a:bodyPr/>
                    <a:lstStyle/>
                    <a:p>
                      <a:pPr fontAlgn="base"/>
                      <a:r>
                        <a:rPr lang="uk-UA" sz="1800" b="1" dirty="0">
                          <a:effectLst/>
                          <a:latin typeface="Cambria"/>
                        </a:rPr>
                        <a:t>Зимова екзаменаційна сесія</a:t>
                      </a:r>
                      <a:endParaRPr lang="uk-UA" sz="1800" b="1" dirty="0">
                        <a:effectLst/>
                      </a:endParaRPr>
                    </a:p>
                    <a:p>
                      <a:pPr fontAlgn="base"/>
                      <a:r>
                        <a:rPr lang="uk-UA" sz="1800" b="1" dirty="0">
                          <a:effectLst/>
                          <a:latin typeface="Cambria"/>
                        </a:rPr>
                        <a:t> </a:t>
                      </a:r>
                      <a:endParaRPr lang="uk-UA" sz="1800" b="1"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fontAlgn="base"/>
                      <a:r>
                        <a:rPr lang="uk-UA" sz="1800" b="1" dirty="0">
                          <a:effectLst/>
                          <a:latin typeface="Cambria"/>
                        </a:rPr>
                        <a:t>2</a:t>
                      </a:r>
                      <a:endParaRPr lang="uk-UA" sz="1800" b="1"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fontAlgn="base"/>
                      <a:r>
                        <a:rPr lang="uk-UA" sz="1600" b="1" dirty="0">
                          <a:effectLst/>
                          <a:latin typeface="Cambria"/>
                        </a:rPr>
                        <a:t>18.12 - 30.12.2019</a:t>
                      </a:r>
                      <a:endParaRPr lang="uk-UA" sz="1600" b="1"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537411">
                <a:tc>
                  <a:txBody>
                    <a:bodyPr/>
                    <a:lstStyle/>
                    <a:p>
                      <a:pPr fontAlgn="base"/>
                      <a:r>
                        <a:rPr lang="uk-UA" sz="1800" b="1">
                          <a:effectLst/>
                          <a:latin typeface="Cambria"/>
                        </a:rPr>
                        <a:t>Зимові канікули</a:t>
                      </a:r>
                      <a:endParaRPr lang="uk-UA" sz="1800" b="1">
                        <a:effectLst/>
                      </a:endParaRPr>
                    </a:p>
                    <a:p>
                      <a:pPr fontAlgn="base"/>
                      <a:r>
                        <a:rPr lang="uk-UA" sz="1800" b="1">
                          <a:effectLst/>
                          <a:latin typeface="Cambria"/>
                        </a:rPr>
                        <a:t> </a:t>
                      </a:r>
                      <a:endParaRPr lang="uk-UA" sz="1800" b="1">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fontAlgn="base"/>
                      <a:r>
                        <a:rPr lang="uk-UA" sz="1800" b="1" dirty="0">
                          <a:effectLst/>
                          <a:latin typeface="Cambria"/>
                        </a:rPr>
                        <a:t>5</a:t>
                      </a:r>
                      <a:endParaRPr lang="uk-UA" sz="1800" b="1"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fontAlgn="base"/>
                      <a:r>
                        <a:rPr lang="uk-UA" sz="1600" b="1" dirty="0">
                          <a:effectLst/>
                          <a:latin typeface="Cambria"/>
                        </a:rPr>
                        <a:t>01.01 – 2.02.2020</a:t>
                      </a:r>
                      <a:endParaRPr lang="uk-UA" sz="1600" b="1"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537411">
                <a:tc>
                  <a:txBody>
                    <a:bodyPr/>
                    <a:lstStyle/>
                    <a:p>
                      <a:pPr fontAlgn="base"/>
                      <a:r>
                        <a:rPr lang="uk-UA" sz="1800" b="1">
                          <a:effectLst/>
                          <a:latin typeface="Cambria"/>
                        </a:rPr>
                        <a:t>Другий (весняний) семестр</a:t>
                      </a:r>
                      <a:endParaRPr lang="uk-UA" sz="1800" b="1">
                        <a:effectLst/>
                      </a:endParaRPr>
                    </a:p>
                    <a:p>
                      <a:pPr fontAlgn="base"/>
                      <a:r>
                        <a:rPr lang="uk-UA" sz="1800" b="1">
                          <a:effectLst/>
                          <a:latin typeface="Cambria"/>
                        </a:rPr>
                        <a:t> </a:t>
                      </a:r>
                      <a:endParaRPr lang="uk-UA" sz="1800" b="1">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fontAlgn="base"/>
                      <a:r>
                        <a:rPr lang="uk-UA" sz="2400" b="1" dirty="0">
                          <a:solidFill>
                            <a:srgbClr val="0070C0"/>
                          </a:solidFill>
                          <a:effectLst/>
                          <a:latin typeface="Cambria"/>
                        </a:rPr>
                        <a:t>15</a:t>
                      </a:r>
                      <a:endParaRPr lang="uk-UA" sz="2400" b="1" dirty="0">
                        <a:solidFill>
                          <a:srgbClr val="0070C0"/>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fontAlgn="base"/>
                      <a:r>
                        <a:rPr lang="uk-UA" sz="1600" b="1" dirty="0">
                          <a:effectLst/>
                          <a:latin typeface="Cambria"/>
                        </a:rPr>
                        <a:t>03.02 – 17.05.2020</a:t>
                      </a:r>
                      <a:endParaRPr lang="uk-UA" sz="1600" b="1"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537411">
                <a:tc>
                  <a:txBody>
                    <a:bodyPr/>
                    <a:lstStyle/>
                    <a:p>
                      <a:pPr fontAlgn="base"/>
                      <a:r>
                        <a:rPr lang="uk-UA" sz="1800" b="1" dirty="0">
                          <a:effectLst/>
                          <a:latin typeface="Cambria"/>
                        </a:rPr>
                        <a:t>Літня екзаменаційна сесія</a:t>
                      </a:r>
                      <a:endParaRPr lang="uk-UA" sz="1800" b="1" dirty="0">
                        <a:effectLst/>
                      </a:endParaRPr>
                    </a:p>
                    <a:p>
                      <a:pPr fontAlgn="base"/>
                      <a:r>
                        <a:rPr lang="uk-UA" sz="1800" b="1" dirty="0">
                          <a:effectLst/>
                          <a:latin typeface="Cambria"/>
                        </a:rPr>
                        <a:t> </a:t>
                      </a:r>
                      <a:endParaRPr lang="uk-UA" sz="1800" b="1"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fontAlgn="base"/>
                      <a:r>
                        <a:rPr lang="uk-UA" sz="1800" b="1" dirty="0">
                          <a:effectLst/>
                          <a:latin typeface="Cambria"/>
                        </a:rPr>
                        <a:t>3</a:t>
                      </a:r>
                      <a:endParaRPr lang="uk-UA" sz="1800" b="1"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fontAlgn="base"/>
                      <a:r>
                        <a:rPr lang="uk-UA" sz="1600" b="1" dirty="0">
                          <a:effectLst/>
                          <a:latin typeface="Cambria"/>
                        </a:rPr>
                        <a:t>19.05 – 07.06. 2020</a:t>
                      </a:r>
                      <a:endParaRPr lang="uk-UA" sz="1600" b="1"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806116">
                <a:tc>
                  <a:txBody>
                    <a:bodyPr/>
                    <a:lstStyle/>
                    <a:p>
                      <a:pPr fontAlgn="base"/>
                      <a:r>
                        <a:rPr lang="ru-RU" sz="1800" b="1">
                          <a:effectLst/>
                          <a:latin typeface="Cambria"/>
                        </a:rPr>
                        <a:t>Практичне навчання</a:t>
                      </a:r>
                      <a:endParaRPr lang="ru-RU" sz="1800" b="1">
                        <a:effectLst/>
                      </a:endParaRPr>
                    </a:p>
                    <a:p>
                      <a:pPr fontAlgn="base"/>
                      <a:r>
                        <a:rPr lang="ru-RU" sz="1800" b="1">
                          <a:effectLst/>
                          <a:latin typeface="Cambria"/>
                        </a:rPr>
                        <a:t>(навчальні та виробничі практики)</a:t>
                      </a:r>
                      <a:endParaRPr lang="ru-RU" sz="1800" b="1">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fontAlgn="base"/>
                      <a:r>
                        <a:rPr lang="ru-RU" sz="1600" b="1">
                          <a:effectLst/>
                          <a:latin typeface="Cambria"/>
                        </a:rPr>
                        <a:t>Згідно із затвердженим</a:t>
                      </a:r>
                      <a:endParaRPr lang="ru-RU" sz="1600" b="1">
                        <a:effectLst/>
                      </a:endParaRPr>
                    </a:p>
                    <a:p>
                      <a:pPr fontAlgn="base"/>
                      <a:r>
                        <a:rPr lang="ru-RU" sz="1600" b="1">
                          <a:effectLst/>
                          <a:latin typeface="Cambria"/>
                        </a:rPr>
                        <a:t>навчальним планом та графіком  НП</a:t>
                      </a:r>
                      <a:endParaRPr lang="ru-RU" sz="1600" b="1">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fontAlgn="base"/>
                      <a:r>
                        <a:rPr lang="uk-UA" sz="1600" b="1" dirty="0">
                          <a:effectLst/>
                          <a:latin typeface="Cambria"/>
                        </a:rPr>
                        <a:t>червень – липень</a:t>
                      </a:r>
                      <a:endParaRPr lang="uk-UA" sz="1600" b="1" dirty="0">
                        <a:effectLst/>
                      </a:endParaRPr>
                    </a:p>
                    <a:p>
                      <a:pPr fontAlgn="base"/>
                      <a:r>
                        <a:rPr lang="uk-UA" sz="1600" b="1" dirty="0">
                          <a:effectLst/>
                          <a:latin typeface="Cambria"/>
                        </a:rPr>
                        <a:t>2020 року</a:t>
                      </a:r>
                      <a:endParaRPr lang="uk-UA" sz="1600" b="1"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806116">
                <a:tc>
                  <a:txBody>
                    <a:bodyPr/>
                    <a:lstStyle/>
                    <a:p>
                      <a:pPr fontAlgn="base"/>
                      <a:r>
                        <a:rPr lang="uk-UA" sz="1800" b="1" dirty="0">
                          <a:effectLst/>
                          <a:latin typeface="Cambria"/>
                        </a:rPr>
                        <a:t>Літні канікули</a:t>
                      </a:r>
                      <a:endParaRPr lang="uk-UA" sz="1800" b="1"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fontAlgn="base"/>
                      <a:r>
                        <a:rPr lang="ru-RU" sz="1600" b="1">
                          <a:effectLst/>
                          <a:latin typeface="Cambria"/>
                        </a:rPr>
                        <a:t>Згідно із затвердженим</a:t>
                      </a:r>
                      <a:endParaRPr lang="ru-RU" sz="1600" b="1">
                        <a:effectLst/>
                      </a:endParaRPr>
                    </a:p>
                    <a:p>
                      <a:pPr fontAlgn="base"/>
                      <a:r>
                        <a:rPr lang="ru-RU" sz="1600" b="1">
                          <a:effectLst/>
                          <a:latin typeface="Cambria"/>
                        </a:rPr>
                        <a:t>навчальним планом та графіком  НП</a:t>
                      </a:r>
                      <a:endParaRPr lang="ru-RU" sz="1600" b="1">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fontAlgn="base"/>
                      <a:r>
                        <a:rPr lang="uk-UA" sz="1600" b="1" dirty="0">
                          <a:effectLst/>
                          <a:latin typeface="Cambria"/>
                        </a:rPr>
                        <a:t>липень – серпень</a:t>
                      </a:r>
                      <a:endParaRPr lang="uk-UA" sz="1600" b="1" dirty="0">
                        <a:effectLst/>
                      </a:endParaRPr>
                    </a:p>
                    <a:p>
                      <a:pPr fontAlgn="base"/>
                      <a:r>
                        <a:rPr lang="uk-UA" sz="1600" b="1" dirty="0">
                          <a:effectLst/>
                          <a:latin typeface="Cambria"/>
                        </a:rPr>
                        <a:t>2020 року</a:t>
                      </a:r>
                      <a:endParaRPr lang="uk-UA" sz="1600" b="1"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bl>
          </a:graphicData>
        </a:graphic>
      </p:graphicFrame>
      <p:pic>
        <p:nvPicPr>
          <p:cNvPr id="5" name="Picture 9" descr="E:\nubip_logo_new_poisk_18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601" y="128110"/>
            <a:ext cx="851776" cy="86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0177287"/>
      </p:ext>
    </p:extLst>
  </p:cSld>
  <p:clrMapOvr>
    <a:masterClrMapping/>
  </p:clrMapOvr>
</p:sld>
</file>

<file path=ppt/theme/_rels/themeOverride1.xml.rels><?xml version="1.0" encoding="UTF-8" standalone="yes"?>
<Relationships xmlns="http://schemas.openxmlformats.org/package/2006/relationships"><Relationship Id="rId1" Type="http://schemas.openxmlformats.org/officeDocument/2006/relationships/image" Target="../media/image30.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30.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30.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30.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30.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30.jpeg"/></Relationships>
</file>

<file path=ppt/theme/_rels/themeOverride7.xml.rels><?xml version="1.0" encoding="UTF-8" standalone="yes"?>
<Relationships xmlns="http://schemas.openxmlformats.org/package/2006/relationships"><Relationship Id="rId1" Type="http://schemas.openxmlformats.org/officeDocument/2006/relationships/image" Target="../media/image30.jpeg"/></Relationships>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Override>
</file>

<file path=ppt/theme/themeOverride2.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Override>
</file>

<file path=ppt/theme/themeOverride3.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Override>
</file>

<file path=ppt/theme/themeOverride4.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Override>
</file>

<file path=ppt/theme/themeOverride5.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Override>
</file>

<file path=ppt/theme/themeOverride6.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Override>
</file>

<file path=ppt/theme/themeOverride7.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Override>
</file>

<file path=docProps/app.xml><?xml version="1.0" encoding="utf-8"?>
<Properties xmlns="http://schemas.openxmlformats.org/officeDocument/2006/extended-properties" xmlns:vt="http://schemas.openxmlformats.org/officeDocument/2006/docPropsVTypes">
  <TotalTime>2039</TotalTime>
  <Words>6194</Words>
  <Application>Microsoft Office PowerPoint</Application>
  <PresentationFormat>Широкоэкранный</PresentationFormat>
  <Paragraphs>548</Paragraphs>
  <Slides>64</Slides>
  <Notes>4</Notes>
  <HiddenSlides>0</HiddenSlides>
  <MMClips>0</MMClips>
  <ScaleCrop>false</ScaleCrop>
  <HeadingPairs>
    <vt:vector size="8" baseType="variant">
      <vt:variant>
        <vt:lpstr>Использованные шрифты</vt:lpstr>
      </vt:variant>
      <vt:variant>
        <vt:i4>13</vt:i4>
      </vt:variant>
      <vt:variant>
        <vt:lpstr>Тема</vt:lpstr>
      </vt:variant>
      <vt:variant>
        <vt:i4>1</vt:i4>
      </vt:variant>
      <vt:variant>
        <vt:lpstr>Внедренные серверы OLE</vt:lpstr>
      </vt:variant>
      <vt:variant>
        <vt:i4>1</vt:i4>
      </vt:variant>
      <vt:variant>
        <vt:lpstr>Заголовки слайдов</vt:lpstr>
      </vt:variant>
      <vt:variant>
        <vt:i4>64</vt:i4>
      </vt:variant>
    </vt:vector>
  </HeadingPairs>
  <TitlesOfParts>
    <vt:vector size="79" baseType="lpstr">
      <vt:lpstr>Arial</vt:lpstr>
      <vt:lpstr>Arial Black</vt:lpstr>
      <vt:lpstr>Calibri</vt:lpstr>
      <vt:lpstr>Calibri Light</vt:lpstr>
      <vt:lpstr>Cambria</vt:lpstr>
      <vt:lpstr>Candara</vt:lpstr>
      <vt:lpstr>Georgia</vt:lpstr>
      <vt:lpstr>Innerspace</vt:lpstr>
      <vt:lpstr>Microtype</vt:lpstr>
      <vt:lpstr>Symbol</vt:lpstr>
      <vt:lpstr>Times New Roman</vt:lpstr>
      <vt:lpstr>Verdana</vt:lpstr>
      <vt:lpstr>Wingdings</vt:lpstr>
      <vt:lpstr>Тема Office</vt:lpstr>
      <vt:lpstr>Microsoft Excel Chart</vt:lpstr>
      <vt:lpstr>Про запровадження Закону  «Про вищу освіту» у НУБіП України  та змістові складові освітніх програм</vt:lpstr>
      <vt:lpstr>Закон України від 18.12.2019 р. № 392-ІХ «Про внесення змін до деяких законів України щодо вдосконалення освітньої діяльності у сфері вищої освіти»</vt:lpstr>
      <vt:lpstr>Як відбувається фінансування ЗВО за новою формулою  з 2020 року </vt:lpstr>
      <vt:lpstr>МОН України встановлюватиме ІНДИКАТИВНУ мінімальну ціну контракту у ЗВО   </vt:lpstr>
      <vt:lpstr>Над чим працює МОН у реформі вищої школи </vt:lpstr>
      <vt:lpstr>Презентация PowerPoint</vt:lpstr>
      <vt:lpstr>Презентация PowerPoint</vt:lpstr>
      <vt:lpstr>Презентация PowerPoint</vt:lpstr>
      <vt:lpstr>Графік навчального процесу  на 2019-2020 навчальний рік</vt:lpstr>
      <vt:lpstr>Рівні та ступені вищої освіти  (стаття 5 Закону України «Про вищу освіту»)</vt:lpstr>
      <vt:lpstr>Національна рамка кваліфікацій  України </vt:lpstr>
      <vt:lpstr>Презентация PowerPoint</vt:lpstr>
      <vt:lpstr>Стаття 5. Рівні та ступені вищої освіти</vt:lpstr>
      <vt:lpstr>Презентация PowerPoint</vt:lpstr>
      <vt:lpstr>Про застосування стандартів вищої освіти під час розроблення освітніх програм </vt:lpstr>
      <vt:lpstr>Стаття 1 Закону України «Про вищу освіту» Основні терміни та їх визначення</vt:lpstr>
      <vt:lpstr>Стаття 1 Закону України «Про вищу освіту» Основні терміни та їх визначення</vt:lpstr>
      <vt:lpstr>Пункт 17 частини першої статті 1 із змінами, внесеними згідно із Законом України від 05.09.2017 р.  N 2145-VIII</vt:lpstr>
      <vt:lpstr>Складові освітньої програми</vt:lpstr>
      <vt:lpstr>Стаття 25. Акредитація освітньої програми</vt:lpstr>
      <vt:lpstr> Стаття 7 «Документи  про вищу  освіту»  Закону «Про вищу освіту» </vt:lpstr>
      <vt:lpstr> Кадрові вимоги щодо започаткування освітньої діяльності  у сфері вищої освіти </vt:lpstr>
      <vt:lpstr>Презентация PowerPoint</vt:lpstr>
      <vt:lpstr>Презентация PowerPoint</vt:lpstr>
      <vt:lpstr>Послідовність розроблення, впровадження та реалізації освітніх програм</vt:lpstr>
      <vt:lpstr>Стандарти вищої освіти встановлюють такі вимоги до освітньої програми:</vt:lpstr>
      <vt:lpstr>Процес розроблення, реалізації, моніторингу та перегляду ОП документується в ПОРТФОЛІО освітньої програми – зібранні всіх матеріалів, напрацьованих проектною групою</vt:lpstr>
      <vt:lpstr>Структура ОП</vt:lpstr>
      <vt:lpstr>Презентация PowerPoint</vt:lpstr>
      <vt:lpstr>Презентация PowerPoint</vt:lpstr>
      <vt:lpstr>Розроблення освітньої програми</vt:lpstr>
      <vt:lpstr>Презентация PowerPoint</vt:lpstr>
      <vt:lpstr>Послідовність проведення акредитації освітніх програм  в НАЗЯВО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Порушенням академічної доброчесності вважається:</vt:lpstr>
      <vt:lpstr>Презентация PowerPoint</vt:lpstr>
      <vt:lpstr>Презентация PowerPoint</vt:lpstr>
      <vt:lpstr>Презентация PowerPoint</vt:lpstr>
      <vt:lpstr>Презентация PowerPoint</vt:lpstr>
      <vt:lpstr>Про реалізацію статті 16 Закону України “Про вищу освіту” Система внутрішнього забезпечення якості передбачає здійснення таких процедур і заходів:</vt:lpstr>
      <vt:lpstr>1.1“Визначення принципів та процедур забезпечення якості вищої освіти” Про удосконалення положення “Про забезпечення якості освітньої діяльності та якості вищої освіти у НУБіП України</vt:lpstr>
      <vt:lpstr>1.2.“Визначення принципів та процедур забезпечення якості вищої освіти”  Анкетування студентів для визначення їх задоволеності якістю надання освітніх послуг</vt:lpstr>
      <vt:lpstr>Презентация PowerPoint</vt:lpstr>
      <vt:lpstr>Презентация PowerPoint</vt:lpstr>
      <vt:lpstr>1.3 “Визначення принципів та процедур забезпечення якості вищої освіти”   Запровадження ректорського контролю якості знань з використанням навчально-інформаційного порталу НУБіП України Moodle Наказ ректора від 10.03.2016 № 225 “Про формування бази тестових завдань  для перевірки якості підготовки фахівців”</vt:lpstr>
      <vt:lpstr>2. “Здійснення моніторингу та періодичного перегляду освітніх програм”  Про імплементацію положень ЗУ «Про вищу освіту» (ст. 62. «Права осіб, які навчаються у ВНЗ») щодо запровадження дисциплін за вибором студентів</vt:lpstr>
      <vt:lpstr>3. “Щорічне оцінювання здобувачів вищої освіти та НПП ВНЗ”  Про оптимізацію положення “Про планування та облік роботи НПП НУБіП України”</vt:lpstr>
      <vt:lpstr>4.“Забезпечення підвищення кваліфікації педагогічних, наукових і науково-педагогічних працівників” Про закріплення випускових кафедр за провідними організаціями і компаніями-роботодавціями</vt:lpstr>
      <vt:lpstr>5. “Забезпечення наявності необхідних ресурсів для організації освітнього процесу, у тому числі самостійної роботи студентів, за кожною освітньою програмою” Про обладнання аудиторій та лабораторій </vt:lpstr>
      <vt:lpstr>6.1.“Забезпечення наявності інформаційних систем для ефективного управління освітнім процесом”  Електронна бібліотека НУБіП України </vt:lpstr>
      <vt:lpstr> 6.2.“Забезпечення наявності інформаційних систем для ефективного управління освітнім процесом”  Про наповнення електронного освітнього середовища   Підсистема забезпечення розробки, наповнення та використання навчально-методичного забезпечення дисциплін.</vt:lpstr>
      <vt:lpstr>7. “Забезпечення публічності інформації про освітні програми, ступені вищої освіти та кваліфікації Про оновлення інформації на сайтах кафедр, факультетів, ННІ</vt:lpstr>
      <vt:lpstr>8. “Забезпечення ефективної системи запобігання та виявлення академічного плагіату у наукових працях працівників ВНЗ і здобувачів вищої освіти” Про започаткування бакалаврських і магістерських робіт на плагіат в системі “Анплаг”  </vt:lpstr>
      <vt:lpstr>Дякую за увагу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 забезпечення якості  організації навчального процесу  в 1 семестрі 2017-2018 н.р.</dc:title>
  <dc:creator>Користувач Windows</dc:creator>
  <cp:lastModifiedBy>user</cp:lastModifiedBy>
  <cp:revision>84</cp:revision>
  <dcterms:created xsi:type="dcterms:W3CDTF">2017-09-25T08:22:22Z</dcterms:created>
  <dcterms:modified xsi:type="dcterms:W3CDTF">2020-02-06T11:12:37Z</dcterms:modified>
</cp:coreProperties>
</file>