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63" r:id="rId3"/>
    <p:sldId id="257" r:id="rId4"/>
    <p:sldId id="258" r:id="rId5"/>
    <p:sldId id="259" r:id="rId6"/>
    <p:sldId id="260" r:id="rId7"/>
    <p:sldId id="261" r:id="rId8"/>
    <p:sldId id="262"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3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365731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78163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7373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3529609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270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2295933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202917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174895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29081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2A7F8F-7F78-4679-99C0-DE70A2A2CD1F}" type="datetimeFigureOut">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340266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62A7F8F-7F78-4679-99C0-DE70A2A2CD1F}" type="datetimeFigureOut">
              <a:rPr lang="ru-RU" smtClean="0"/>
              <a:t>07.11.2019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1294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62A7F8F-7F78-4679-99C0-DE70A2A2CD1F}" type="datetimeFigureOut">
              <a:rPr lang="ru-RU" smtClean="0"/>
              <a:t>07.11.2019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170187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62A7F8F-7F78-4679-99C0-DE70A2A2CD1F}" type="datetimeFigureOut">
              <a:rPr lang="ru-RU" smtClean="0"/>
              <a:t>07.11.2019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49537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A7F8F-7F78-4679-99C0-DE70A2A2CD1F}" type="datetimeFigureOut">
              <a:rPr lang="ru-RU" smtClean="0"/>
              <a:t>07.11.2019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116776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2A7F8F-7F78-4679-99C0-DE70A2A2CD1F}" type="datetimeFigureOut">
              <a:rPr lang="ru-RU" smtClean="0"/>
              <a:t>07.11.2019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C4D903-CA69-497C-ABAA-FE0A5D0F600F}" type="slidenum">
              <a:rPr lang="ru-RU" smtClean="0"/>
              <a:t>‹#›</a:t>
            </a:fld>
            <a:endParaRPr lang="ru-RU"/>
          </a:p>
        </p:txBody>
      </p:sp>
    </p:spTree>
    <p:extLst>
      <p:ext uri="{BB962C8B-B14F-4D97-AF65-F5344CB8AC3E}">
        <p14:creationId xmlns:p14="http://schemas.microsoft.com/office/powerpoint/2010/main" val="290520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C4D903-CA69-497C-ABAA-FE0A5D0F600F}" type="slidenum">
              <a:rPr lang="ru-RU" smtClean="0"/>
              <a:t>‹#›</a:t>
            </a:fld>
            <a:endParaRPr lang="ru-RU"/>
          </a:p>
        </p:txBody>
      </p:sp>
      <p:sp>
        <p:nvSpPr>
          <p:cNvPr id="5" name="Date Placeholder 4"/>
          <p:cNvSpPr>
            <a:spLocks noGrp="1"/>
          </p:cNvSpPr>
          <p:nvPr>
            <p:ph type="dt" sz="half" idx="10"/>
          </p:nvPr>
        </p:nvSpPr>
        <p:spPr/>
        <p:txBody>
          <a:bodyPr/>
          <a:lstStyle/>
          <a:p>
            <a:fld id="{062A7F8F-7F78-4679-99C0-DE70A2A2CD1F}" type="datetimeFigureOut">
              <a:rPr lang="ru-RU" smtClean="0"/>
              <a:t>07.11.2019</a:t>
            </a:fld>
            <a:endParaRPr lang="ru-RU"/>
          </a:p>
        </p:txBody>
      </p:sp>
    </p:spTree>
    <p:extLst>
      <p:ext uri="{BB962C8B-B14F-4D97-AF65-F5344CB8AC3E}">
        <p14:creationId xmlns:p14="http://schemas.microsoft.com/office/powerpoint/2010/main" val="11147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2A7F8F-7F78-4679-99C0-DE70A2A2CD1F}" type="datetimeFigureOut">
              <a:rPr lang="ru-RU" smtClean="0"/>
              <a:t>07.11.2019</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C4D903-CA69-497C-ABAA-FE0A5D0F600F}" type="slidenum">
              <a:rPr lang="ru-RU" smtClean="0"/>
              <a:t>‹#›</a:t>
            </a:fld>
            <a:endParaRPr lang="ru-RU"/>
          </a:p>
        </p:txBody>
      </p:sp>
    </p:spTree>
    <p:extLst>
      <p:ext uri="{BB962C8B-B14F-4D97-AF65-F5344CB8AC3E}">
        <p14:creationId xmlns:p14="http://schemas.microsoft.com/office/powerpoint/2010/main" val="35673284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88480"/>
          </a:xfrm>
          <a:prstGeom prst="rect">
            <a:avLst/>
          </a:prstGeom>
        </p:spPr>
      </p:pic>
      <p:sp>
        <p:nvSpPr>
          <p:cNvPr id="2" name="Заголовок 1"/>
          <p:cNvSpPr>
            <a:spLocks noGrp="1"/>
          </p:cNvSpPr>
          <p:nvPr>
            <p:ph type="ctrTitle"/>
          </p:nvPr>
        </p:nvSpPr>
        <p:spPr>
          <a:xfrm>
            <a:off x="1830614" y="932083"/>
            <a:ext cx="6607628" cy="1093333"/>
          </a:xfrm>
        </p:spPr>
        <p:txBody>
          <a:bodyPr>
            <a:noAutofit/>
          </a:bodyPr>
          <a:lstStyle/>
          <a:p>
            <a:pPr algn="l"/>
            <a:r>
              <a:rPr lang="en-US" sz="6600" dirty="0" err="1" smtClean="0">
                <a:solidFill>
                  <a:srgbClr val="002060"/>
                </a:solidFill>
                <a:latin typeface="Edwardian Script ITC" panose="030303020407070D0804" pitchFamily="66" charset="0"/>
              </a:rPr>
              <a:t>L'histoire</a:t>
            </a:r>
            <a:r>
              <a:rPr lang="en-US" sz="6600" dirty="0" smtClean="0">
                <a:solidFill>
                  <a:srgbClr val="002060"/>
                </a:solidFill>
                <a:latin typeface="Edwardian Script ITC" panose="030303020407070D0804" pitchFamily="66" charset="0"/>
              </a:rPr>
              <a:t> de la </a:t>
            </a:r>
            <a:r>
              <a:rPr lang="uk-UA" sz="6600" dirty="0" smtClean="0">
                <a:solidFill>
                  <a:srgbClr val="002060"/>
                </a:solidFill>
              </a:rPr>
              <a:t>      </a:t>
            </a:r>
            <a:br>
              <a:rPr lang="uk-UA" sz="6600" dirty="0" smtClean="0">
                <a:solidFill>
                  <a:srgbClr val="002060"/>
                </a:solidFill>
              </a:rPr>
            </a:br>
            <a:r>
              <a:rPr lang="uk-UA" sz="6600" dirty="0" smtClean="0">
                <a:solidFill>
                  <a:srgbClr val="002060"/>
                </a:solidFill>
              </a:rPr>
              <a:t>           </a:t>
            </a:r>
            <a:r>
              <a:rPr lang="en-US" sz="6600" dirty="0" err="1" smtClean="0">
                <a:solidFill>
                  <a:srgbClr val="002060"/>
                </a:solidFill>
                <a:latin typeface="Edwardian Script ITC" panose="030303020407070D0804" pitchFamily="66" charset="0"/>
              </a:rPr>
              <a:t>Belgique</a:t>
            </a:r>
            <a:endParaRPr lang="ru-RU" sz="6600" dirty="0">
              <a:solidFill>
                <a:srgbClr val="002060"/>
              </a:solidFill>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696633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16944" y="5680784"/>
            <a:ext cx="4192417" cy="803104"/>
          </a:xfrm>
        </p:spPr>
        <p:txBody>
          <a:bodyPr/>
          <a:lstStyle/>
          <a:p>
            <a:endParaRPr lang="fr-FR" dirty="0"/>
          </a:p>
        </p:txBody>
      </p:sp>
      <p:pic>
        <p:nvPicPr>
          <p:cNvPr id="5" name="Объект 4"/>
          <p:cNvPicPr>
            <a:picLocks noGrp="1" noChangeAspect="1"/>
          </p:cNvPicPr>
          <p:nvPr>
            <p:ph sz="half" idx="1"/>
          </p:nvPr>
        </p:nvPicPr>
        <p:blipFill>
          <a:blip r:embed="rId2"/>
          <a:stretch>
            <a:fillRect/>
          </a:stretch>
        </p:blipFill>
        <p:spPr>
          <a:xfrm>
            <a:off x="373062" y="498764"/>
            <a:ext cx="5443731" cy="3075708"/>
          </a:xfrm>
          <a:prstGeom prst="rect">
            <a:avLst/>
          </a:prstGeom>
          <a:ln>
            <a:noFill/>
          </a:ln>
          <a:effectLst>
            <a:softEdge rad="112500"/>
          </a:effectLst>
        </p:spPr>
      </p:pic>
      <p:pic>
        <p:nvPicPr>
          <p:cNvPr id="6" name="Picture 2" descr="Картинки по запросу бельгия вера"/>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86778" y="3671455"/>
            <a:ext cx="5541819" cy="3117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Résultat de recherche d'images pour &quot;бельгія європарламент&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040" y="3671455"/>
            <a:ext cx="4602224" cy="3029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брюссель столица&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381" y="608567"/>
            <a:ext cx="4602224" cy="2720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2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5446" y="0"/>
            <a:ext cx="9522581" cy="3880773"/>
          </a:xfrm>
        </p:spPr>
        <p:txBody>
          <a:bodyPr>
            <a:noAutofit/>
          </a:bodyPr>
          <a:lstStyle/>
          <a:p>
            <a:pPr marL="0" indent="0">
              <a:buNone/>
            </a:pPr>
            <a:r>
              <a:rPr lang="fr-FR" sz="3000" dirty="0">
                <a:solidFill>
                  <a:schemeClr val="tx1"/>
                </a:solidFill>
                <a:latin typeface="Gabriola" panose="04040605051002020D02" pitchFamily="82" charset="0"/>
              </a:rPr>
              <a:t>Dans les temps anciens, la tribu belge celtique vivait en Belgique. En 57 av. </a:t>
            </a:r>
            <a:r>
              <a:rPr lang="fr-FR" sz="3000" dirty="0" smtClean="0">
                <a:solidFill>
                  <a:schemeClr val="tx1"/>
                </a:solidFill>
                <a:latin typeface="Gabriola" panose="04040605051002020D02" pitchFamily="82" charset="0"/>
              </a:rPr>
              <a:t>le </a:t>
            </a:r>
            <a:r>
              <a:rPr lang="fr-FR" sz="3000" dirty="0">
                <a:solidFill>
                  <a:schemeClr val="tx1"/>
                </a:solidFill>
                <a:latin typeface="Gabriola" panose="04040605051002020D02" pitchFamily="82" charset="0"/>
              </a:rPr>
              <a:t>territoire de la Belgique fut conquis par Jules César et inclus dans l'empire romain. Au 3ème siècle. les tribus allemandes de francs et de frises envahirent la Belgique. Les Belges ont été en partie exterminés par les Francs et en partie fusionnés avec eux. Au début du Moyen Âge, la Belgique faisait partie de l'État franc. Selon le traité de Verdun 843, le territoire de la Belgique actuelle était divisé en deux parties le long de la rivière Sheldy: la partie occidentale allait en France, la partie orientale en Lorraine.</a:t>
            </a:r>
            <a:endParaRPr lang="ru-RU" sz="3000" dirty="0">
              <a:solidFill>
                <a:schemeClr val="tx1"/>
              </a:solidFill>
              <a:latin typeface="Gabriola" panose="04040605051002020D02" pitchFamily="82" charset="0"/>
            </a:endParaRPr>
          </a:p>
        </p:txBody>
      </p:sp>
      <p:pic>
        <p:nvPicPr>
          <p:cNvPr id="4" name="Рисунок 3"/>
          <p:cNvPicPr>
            <a:picLocks noChangeAspect="1"/>
          </p:cNvPicPr>
          <p:nvPr/>
        </p:nvPicPr>
        <p:blipFill>
          <a:blip r:embed="rId2"/>
          <a:stretch>
            <a:fillRect/>
          </a:stretch>
        </p:blipFill>
        <p:spPr>
          <a:xfrm>
            <a:off x="5910943" y="4094386"/>
            <a:ext cx="4343400" cy="2443163"/>
          </a:xfrm>
          <a:prstGeom prst="rect">
            <a:avLst/>
          </a:prstGeom>
        </p:spPr>
      </p:pic>
      <p:pic>
        <p:nvPicPr>
          <p:cNvPr id="5" name="Рисунок 4"/>
          <p:cNvPicPr>
            <a:picLocks noChangeAspect="1"/>
          </p:cNvPicPr>
          <p:nvPr/>
        </p:nvPicPr>
        <p:blipFill>
          <a:blip r:embed="rId3"/>
          <a:stretch>
            <a:fillRect/>
          </a:stretch>
        </p:blipFill>
        <p:spPr>
          <a:xfrm>
            <a:off x="1374538" y="4017498"/>
            <a:ext cx="3470501" cy="2596941"/>
          </a:xfrm>
          <a:prstGeom prst="rect">
            <a:avLst/>
          </a:prstGeom>
        </p:spPr>
      </p:pic>
    </p:spTree>
    <p:extLst>
      <p:ext uri="{BB962C8B-B14F-4D97-AF65-F5344CB8AC3E}">
        <p14:creationId xmlns:p14="http://schemas.microsoft.com/office/powerpoint/2010/main" val="309743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0763" y="2868160"/>
            <a:ext cx="10121294" cy="3880773"/>
          </a:xfrm>
        </p:spPr>
        <p:txBody>
          <a:bodyPr>
            <a:noAutofit/>
          </a:bodyPr>
          <a:lstStyle/>
          <a:p>
            <a:pPr marL="0" indent="0">
              <a:buNone/>
            </a:pPr>
            <a:r>
              <a:rPr lang="fr-FR" sz="3000" dirty="0">
                <a:solidFill>
                  <a:schemeClr val="tx1"/>
                </a:solidFill>
                <a:latin typeface="Gabriola" panose="04040605051002020D02" pitchFamily="82" charset="0"/>
              </a:rPr>
              <a:t>Aux XIIIe et XIVe siècles, le territoire belge était le théâtre d'une lutte acharnée entre l'Angleterre et la France. Au milieu du 15ème siècle, il devint la possession des ducs de Bourgogne.</a:t>
            </a:r>
          </a:p>
          <a:p>
            <a:pPr marL="0" indent="0">
              <a:buNone/>
            </a:pPr>
            <a:r>
              <a:rPr lang="fr-FR" sz="3000" dirty="0" smtClean="0">
                <a:solidFill>
                  <a:schemeClr val="tx1"/>
                </a:solidFill>
                <a:latin typeface="Gabriola" panose="04040605051002020D02" pitchFamily="82" charset="0"/>
              </a:rPr>
              <a:t>En </a:t>
            </a:r>
            <a:r>
              <a:rPr lang="fr-FR" sz="3000" dirty="0">
                <a:solidFill>
                  <a:schemeClr val="tx1"/>
                </a:solidFill>
                <a:latin typeface="Gabriola" panose="04040605051002020D02" pitchFamily="82" charset="0"/>
              </a:rPr>
              <a:t>1477-1516, le territoire de la Belgique actuelle ou des Pays-Bas méridionaux appartenait, avec le reste des Pays-Bas, à l'empire des Habsbourg et 1516-1713 à l'Espagne. Après la guerre du patrimoine espagnol, après la paix d'Utrecht de 1713, le territoire fut annexé à l'Autriche et réintégré dans l'empire des Habsbourg sous le nom de Pays-Bas autrichiens.</a:t>
            </a:r>
            <a:endParaRPr lang="ru-RU" sz="3000" dirty="0">
              <a:solidFill>
                <a:schemeClr val="tx1"/>
              </a:solidFill>
              <a:latin typeface="Gabriola" panose="04040605051002020D02" pitchFamily="82" charset="0"/>
            </a:endParaRPr>
          </a:p>
        </p:txBody>
      </p:sp>
      <p:pic>
        <p:nvPicPr>
          <p:cNvPr id="4" name="Рисунок 3"/>
          <p:cNvPicPr>
            <a:picLocks noChangeAspect="1"/>
          </p:cNvPicPr>
          <p:nvPr/>
        </p:nvPicPr>
        <p:blipFill>
          <a:blip r:embed="rId2"/>
          <a:stretch>
            <a:fillRect/>
          </a:stretch>
        </p:blipFill>
        <p:spPr>
          <a:xfrm>
            <a:off x="514049" y="192541"/>
            <a:ext cx="4047066" cy="2595535"/>
          </a:xfrm>
          <a:prstGeom prst="rect">
            <a:avLst/>
          </a:prstGeom>
        </p:spPr>
      </p:pic>
      <p:pic>
        <p:nvPicPr>
          <p:cNvPr id="5" name="Рисунок 4"/>
          <p:cNvPicPr>
            <a:picLocks noChangeAspect="1"/>
          </p:cNvPicPr>
          <p:nvPr/>
        </p:nvPicPr>
        <p:blipFill>
          <a:blip r:embed="rId3"/>
          <a:stretch>
            <a:fillRect/>
          </a:stretch>
        </p:blipFill>
        <p:spPr>
          <a:xfrm>
            <a:off x="4780189" y="707405"/>
            <a:ext cx="5485040" cy="2075420"/>
          </a:xfrm>
          <a:prstGeom prst="rect">
            <a:avLst/>
          </a:prstGeom>
        </p:spPr>
      </p:pic>
    </p:spTree>
    <p:extLst>
      <p:ext uri="{BB962C8B-B14F-4D97-AF65-F5344CB8AC3E}">
        <p14:creationId xmlns:p14="http://schemas.microsoft.com/office/powerpoint/2010/main" val="21359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497286" y="4038390"/>
            <a:ext cx="3260270" cy="2655687"/>
          </a:xfrm>
          <a:prstGeom prst="rect">
            <a:avLst/>
          </a:prstGeom>
        </p:spPr>
      </p:pic>
      <p:sp>
        <p:nvSpPr>
          <p:cNvPr id="3" name="Объект 2"/>
          <p:cNvSpPr>
            <a:spLocks noGrp="1"/>
          </p:cNvSpPr>
          <p:nvPr>
            <p:ph idx="1"/>
          </p:nvPr>
        </p:nvSpPr>
        <p:spPr>
          <a:xfrm>
            <a:off x="753533" y="157617"/>
            <a:ext cx="10415209" cy="3880773"/>
          </a:xfrm>
        </p:spPr>
        <p:txBody>
          <a:bodyPr>
            <a:noAutofit/>
          </a:bodyPr>
          <a:lstStyle/>
          <a:p>
            <a:pPr marL="0" indent="0">
              <a:buNone/>
            </a:pPr>
            <a:r>
              <a:rPr lang="fr-FR" sz="2800" dirty="0">
                <a:latin typeface="Gabriola" panose="04040605051002020D02" pitchFamily="82" charset="0"/>
              </a:rPr>
              <a:t>À la fin du XVIIIe siècle, les industries métallurgique, du charbon, de la laine, de la soie, du verre et autres se sont développées aux Pays-Bas autrichiens et la bourgeoisie est devenue une force politique</a:t>
            </a:r>
            <a:r>
              <a:rPr lang="fr-FR" sz="2800" dirty="0" smtClean="0">
                <a:latin typeface="Gabriola" panose="04040605051002020D02" pitchFamily="82" charset="0"/>
              </a:rPr>
              <a:t>.</a:t>
            </a:r>
            <a:endParaRPr lang="fr-FR" sz="2800" dirty="0">
              <a:latin typeface="Gabriola" panose="04040605051002020D02" pitchFamily="82" charset="0"/>
            </a:endParaRPr>
          </a:p>
          <a:p>
            <a:pPr marL="0" indent="0">
              <a:buNone/>
            </a:pPr>
            <a:r>
              <a:rPr lang="fr-FR" sz="2800" dirty="0">
                <a:latin typeface="Gabriola" panose="04040605051002020D02" pitchFamily="82" charset="0"/>
              </a:rPr>
              <a:t>En 1789, à la suite de la révolution bourgeoise, les Autrichiens ont été expulsés. Le 11 janvier 1790 a proclamé un État indépendant - les États-Unis de Belgique, mais en 1791, l'Autriche a retrouvé son pouvoir sur la Belgique</a:t>
            </a:r>
            <a:r>
              <a:rPr lang="fr-FR" sz="2800" dirty="0" smtClean="0">
                <a:latin typeface="Gabriola" panose="04040605051002020D02" pitchFamily="82" charset="0"/>
              </a:rPr>
              <a:t>.</a:t>
            </a:r>
            <a:endParaRPr lang="fr-FR" sz="2800" dirty="0">
              <a:latin typeface="Gabriola" panose="04040605051002020D02" pitchFamily="82" charset="0"/>
            </a:endParaRPr>
          </a:p>
          <a:p>
            <a:pPr marL="0" indent="0">
              <a:buNone/>
            </a:pPr>
            <a:r>
              <a:rPr lang="fr-FR" sz="2800" dirty="0">
                <a:latin typeface="Gabriola" panose="04040605051002020D02" pitchFamily="82" charset="0"/>
              </a:rPr>
              <a:t>En 1795, la Belgique annexa la France. </a:t>
            </a:r>
            <a:r>
              <a:rPr lang="fr-FR" sz="2800" dirty="0" smtClean="0">
                <a:latin typeface="Gabriola" panose="04040605051002020D02" pitchFamily="82" charset="0"/>
              </a:rPr>
              <a:t>Dans </a:t>
            </a:r>
            <a:r>
              <a:rPr lang="fr-FR" sz="2800" dirty="0">
                <a:latin typeface="Gabriola" panose="04040605051002020D02" pitchFamily="82" charset="0"/>
              </a:rPr>
              <a:t>les anciens Pays-Bas autrichiens, les vestiges des relations féodales ont été supprimés et l'influence de l'Église catholique sur la vie économique et politique du pays a été réduite.</a:t>
            </a:r>
            <a:endParaRPr lang="ru-RU" sz="2800" dirty="0">
              <a:latin typeface="Gabriola" panose="04040605051002020D02" pitchFamily="82" charset="0"/>
            </a:endParaRPr>
          </a:p>
        </p:txBody>
      </p:sp>
    </p:spTree>
    <p:extLst>
      <p:ext uri="{BB962C8B-B14F-4D97-AF65-F5344CB8AC3E}">
        <p14:creationId xmlns:p14="http://schemas.microsoft.com/office/powerpoint/2010/main" val="910768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5943"/>
            <a:ext cx="12191999" cy="7622926"/>
          </a:xfrm>
          <a:prstGeom prst="rect">
            <a:avLst/>
          </a:prstGeom>
        </p:spPr>
      </p:pic>
      <p:sp>
        <p:nvSpPr>
          <p:cNvPr id="3" name="Объект 2"/>
          <p:cNvSpPr>
            <a:spLocks noGrp="1"/>
          </p:cNvSpPr>
          <p:nvPr>
            <p:ph idx="1"/>
          </p:nvPr>
        </p:nvSpPr>
        <p:spPr>
          <a:xfrm>
            <a:off x="133048" y="0"/>
            <a:ext cx="4112381" cy="4376057"/>
          </a:xfrm>
        </p:spPr>
        <p:txBody>
          <a:bodyPr>
            <a:noAutofit/>
          </a:bodyPr>
          <a:lstStyle/>
          <a:p>
            <a:pPr marL="0" indent="0">
              <a:buNone/>
            </a:pPr>
            <a:r>
              <a:rPr lang="fr-FR" sz="2400" dirty="0">
                <a:solidFill>
                  <a:schemeClr val="bg1"/>
                </a:solidFill>
                <a:latin typeface="Gabriola" panose="04040605051002020D02" pitchFamily="82" charset="0"/>
              </a:rPr>
              <a:t>Après la chute de l'empire Napoléon, les anciens Pays-Bas autrichiens ont été fusionnés en un seul royaume - le Royaume-Uni, sous le règne du roi des Pays-Bas, Guillaume Ier</a:t>
            </a:r>
            <a:r>
              <a:rPr lang="fr-FR" sz="2400" dirty="0" smtClean="0">
                <a:solidFill>
                  <a:schemeClr val="bg1"/>
                </a:solidFill>
                <a:latin typeface="Gabriola" panose="04040605051002020D02" pitchFamily="82" charset="0"/>
              </a:rPr>
              <a:t>.</a:t>
            </a:r>
            <a:endParaRPr lang="fr-FR" sz="2400" dirty="0">
              <a:solidFill>
                <a:schemeClr val="bg1"/>
              </a:solidFill>
              <a:latin typeface="Gabriola" panose="04040605051002020D02" pitchFamily="82" charset="0"/>
            </a:endParaRPr>
          </a:p>
          <a:p>
            <a:pPr marL="0" indent="0">
              <a:buNone/>
            </a:pPr>
            <a:r>
              <a:rPr lang="fr-FR" sz="2400" dirty="0">
                <a:solidFill>
                  <a:schemeClr val="bg1"/>
                </a:solidFill>
                <a:latin typeface="Gabriola" panose="04040605051002020D02" pitchFamily="82" charset="0"/>
              </a:rPr>
              <a:t>À la suite de la révolution de 1830 et de la campagne de dix jours de 1831, avec l'appui de la France, la Belgique acquit son indépendance</a:t>
            </a:r>
            <a:r>
              <a:rPr lang="fr-FR" sz="2400" dirty="0" smtClean="0">
                <a:solidFill>
                  <a:schemeClr val="bg1"/>
                </a:solidFill>
                <a:latin typeface="Gabriola" panose="04040605051002020D02" pitchFamily="82" charset="0"/>
              </a:rPr>
              <a:t>.</a:t>
            </a:r>
            <a:endParaRPr lang="fr-FR" sz="2400" dirty="0">
              <a:solidFill>
                <a:schemeClr val="bg1"/>
              </a:solidFill>
              <a:latin typeface="Gabriola" panose="04040605051002020D02" pitchFamily="82" charset="0"/>
            </a:endParaRPr>
          </a:p>
          <a:p>
            <a:pPr marL="0" indent="0">
              <a:buNone/>
            </a:pPr>
            <a:r>
              <a:rPr lang="fr-FR" sz="2400" dirty="0">
                <a:solidFill>
                  <a:schemeClr val="bg1"/>
                </a:solidFill>
                <a:latin typeface="Gabriola" panose="04040605051002020D02" pitchFamily="82" charset="0"/>
              </a:rPr>
              <a:t>À la fin du XIXe siècle, la Belgique est rapidement devenue un pays industrialisé, grâce à ses ressources naturelles et à son capital libre.</a:t>
            </a:r>
            <a:endParaRPr lang="ru-RU" sz="2400" dirty="0">
              <a:solidFill>
                <a:schemeClr val="bg1"/>
              </a:solidFill>
              <a:latin typeface="Gabriola" panose="04040605051002020D02" pitchFamily="82" charset="0"/>
            </a:endParaRPr>
          </a:p>
        </p:txBody>
      </p:sp>
    </p:spTree>
    <p:extLst>
      <p:ext uri="{BB962C8B-B14F-4D97-AF65-F5344CB8AC3E}">
        <p14:creationId xmlns:p14="http://schemas.microsoft.com/office/powerpoint/2010/main" val="3217248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141989"/>
            <a:ext cx="12192000" cy="6999989"/>
          </a:xfrm>
          <a:prstGeom prst="rect">
            <a:avLst/>
          </a:prstGeom>
        </p:spPr>
      </p:pic>
      <p:sp>
        <p:nvSpPr>
          <p:cNvPr id="3" name="Объект 2"/>
          <p:cNvSpPr>
            <a:spLocks noGrp="1"/>
          </p:cNvSpPr>
          <p:nvPr>
            <p:ph idx="1"/>
          </p:nvPr>
        </p:nvSpPr>
        <p:spPr>
          <a:xfrm>
            <a:off x="383420" y="0"/>
            <a:ext cx="8596668" cy="4419600"/>
          </a:xfrm>
          <a:solidFill>
            <a:srgbClr val="EBEBEB">
              <a:alpha val="72157"/>
            </a:srgbClr>
          </a:solidFill>
        </p:spPr>
        <p:txBody>
          <a:bodyPr>
            <a:noAutofit/>
          </a:bodyPr>
          <a:lstStyle/>
          <a:p>
            <a:pPr marL="0" indent="0">
              <a:buNone/>
            </a:pPr>
            <a:r>
              <a:rPr lang="fr-FR" sz="2400" dirty="0">
                <a:solidFill>
                  <a:schemeClr val="tx1"/>
                </a:solidFill>
                <a:latin typeface="Gabriola" panose="04040605051002020D02" pitchFamily="82" charset="0"/>
              </a:rPr>
              <a:t>Pendant la Première Guerre mondiale, la Belgique était occupée par les troupes allemandes.</a:t>
            </a:r>
          </a:p>
          <a:p>
            <a:pPr marL="0" indent="0">
              <a:buNone/>
            </a:pPr>
            <a:r>
              <a:rPr lang="fr-FR" sz="2400" dirty="0">
                <a:solidFill>
                  <a:schemeClr val="tx1"/>
                </a:solidFill>
                <a:latin typeface="Gabriola" panose="04040605051002020D02" pitchFamily="82" charset="0"/>
              </a:rPr>
              <a:t>La crise économique mondiale de 1929-1933 a touché tous les secteurs de l'économie belge. le nombre de chômeurs est passé à 300 000.</a:t>
            </a:r>
          </a:p>
          <a:p>
            <a:pPr marL="0" indent="0">
              <a:buNone/>
            </a:pPr>
            <a:r>
              <a:rPr lang="fr-FR" sz="2400" dirty="0">
                <a:solidFill>
                  <a:schemeClr val="tx1"/>
                </a:solidFill>
                <a:latin typeface="Gabriola" panose="04040605051002020D02" pitchFamily="82" charset="0"/>
              </a:rPr>
              <a:t>Pendant la Seconde Guerre mondiale, la Belgique était occupée par les troupes de l'Allemagne hitlérienne.</a:t>
            </a:r>
          </a:p>
          <a:p>
            <a:pPr marL="0" indent="0">
              <a:buNone/>
            </a:pPr>
            <a:r>
              <a:rPr lang="fr-FR" sz="2400" dirty="0">
                <a:solidFill>
                  <a:schemeClr val="tx1"/>
                </a:solidFill>
                <a:latin typeface="Gabriola" panose="04040605051002020D02" pitchFamily="82" charset="0"/>
              </a:rPr>
              <a:t>1948 - La Belgique rejoint l'Union occidentale et en 1949 - l'Alliance de l'Atlantique Nord.</a:t>
            </a:r>
          </a:p>
          <a:p>
            <a:pPr marL="0" indent="0">
              <a:buNone/>
            </a:pPr>
            <a:r>
              <a:rPr lang="fr-FR" sz="2400" dirty="0">
                <a:solidFill>
                  <a:schemeClr val="tx1"/>
                </a:solidFill>
                <a:latin typeface="Gabriola" panose="04040605051002020D02" pitchFamily="82" charset="0"/>
              </a:rPr>
              <a:t>1955, la Belgique signe les accords de Paris et, en 1957, le traité sur le marché commun européen et Euratom.</a:t>
            </a:r>
          </a:p>
          <a:p>
            <a:pPr marL="0" indent="0">
              <a:buNone/>
            </a:pPr>
            <a:r>
              <a:rPr lang="fr-FR" sz="2400" dirty="0">
                <a:solidFill>
                  <a:schemeClr val="tx1"/>
                </a:solidFill>
                <a:latin typeface="Gabriola" panose="04040605051002020D02" pitchFamily="82" charset="0"/>
              </a:rPr>
              <a:t>En 1992, un système fédéral a été annoncé.</a:t>
            </a:r>
            <a:endParaRPr lang="ru-RU" sz="2400" dirty="0">
              <a:solidFill>
                <a:schemeClr val="tx1"/>
              </a:solidFill>
              <a:latin typeface="Gabriola" panose="04040605051002020D02" pitchFamily="82" charset="0"/>
            </a:endParaRPr>
          </a:p>
        </p:txBody>
      </p:sp>
    </p:spTree>
    <p:extLst>
      <p:ext uri="{BB962C8B-B14F-4D97-AF65-F5344CB8AC3E}">
        <p14:creationId xmlns:p14="http://schemas.microsoft.com/office/powerpoint/2010/main" val="3723656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2000" cy="7620000"/>
          </a:xfrm>
          <a:prstGeom prst="rect">
            <a:avLst/>
          </a:prstGeom>
        </p:spPr>
      </p:pic>
    </p:spTree>
    <p:extLst>
      <p:ext uri="{BB962C8B-B14F-4D97-AF65-F5344CB8AC3E}">
        <p14:creationId xmlns:p14="http://schemas.microsoft.com/office/powerpoint/2010/main" val="4091705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183</TotalTime>
  <Words>543</Words>
  <Application>Microsoft Office PowerPoint</Application>
  <PresentationFormat>Широкоэкранный</PresentationFormat>
  <Paragraphs>16</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Edwardian Script ITC</vt:lpstr>
      <vt:lpstr>Gabriola</vt:lpstr>
      <vt:lpstr>Trebuchet MS</vt:lpstr>
      <vt:lpstr>Wingdings 3</vt:lpstr>
      <vt:lpstr>Грань</vt:lpstr>
      <vt:lpstr>L'histoire de la                   Belgique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L'histoire de la                   Belgique</dc:title>
  <dc:creator>Folio 1040</dc:creator>
  <cp:lastModifiedBy>Mama</cp:lastModifiedBy>
  <cp:revision>10</cp:revision>
  <dcterms:created xsi:type="dcterms:W3CDTF">2019-10-26T11:41:44Z</dcterms:created>
  <dcterms:modified xsi:type="dcterms:W3CDTF">2019-11-07T15:20:16Z</dcterms:modified>
</cp:coreProperties>
</file>