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74" r:id="rId5"/>
    <p:sldId id="275" r:id="rId6"/>
    <p:sldId id="258" r:id="rId7"/>
    <p:sldId id="268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9B7539-77A9-4270-ADEF-8F89A7742E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C5E32F8-B6B4-41A3-8974-4ADD5F45A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9A100F8-43C6-4B39-BCED-E17981BEE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3ECCAE5-3E35-4F4C-9B3F-0905506F8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55C2E74-3B01-4C28-B1A5-0F203E020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7035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B74459-9C2B-4316-972F-A75FE7E01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FD15DAD-8D26-4F68-B3EA-39F81E476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DDF16CA-C3B8-430E-9069-54393AA86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C32095D-9A97-416A-B210-E02D9A79C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57FD113-C120-45C0-AA1D-1638422D9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417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24F3139A-852D-4664-96A2-324F7A8730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35DA055-8E5E-4E2F-93F6-CE1124D651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CC4CBD9-9555-494E-9982-E2054227E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7D6A35A-A38D-4EDC-906B-6FFB26313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7BFAB2F-8C2E-44C1-9D40-F0E920EB8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186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A2712C-E127-4992-95AD-37584634C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946EDA5-8784-48F2-85F6-6B81683D7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AC81FEB-A282-4B84-8E3A-51554536A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579D413-BF36-4B78-9DE0-52C1FA82B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40E2C48-6722-4540-BFD6-ECE8E108A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2942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88C63C-B23B-40C2-BC96-6A745F057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3063E48-EDDF-4EF2-972F-F4A9A8A65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32D8F67-4189-47A3-8F90-E3AE89227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4ABB9DD-DA80-408D-842A-70EF67701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87B7BEE-90BD-4757-80CF-702972075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2766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A2BD56-A064-49EA-AFAD-19F70977B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24FEF7F-9F00-48C0-B684-FBBB93DCE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5420012-3048-4C19-9D06-FE78067EB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ACE7727-1578-4BD1-BA20-42CCAF6F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8C43513-5FB8-4911-8040-C3CC4201E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B1F1106-EF61-4781-A6B4-BCEA9690D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5388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D47C20A-6C96-4AA3-8C33-71DB3B209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B482B89-6FCC-4920-9324-F4AF7E40F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256F4E9-FCA2-462B-B32D-185FF7C98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DC54694-A651-4432-93FA-93DEAC591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639E0F3-0FCB-4EBF-94D9-EF568EE854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ED280C1-0741-47A1-82D1-48B07A890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9A12513-9F7A-4D22-BFAD-175234163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D5067DB-697B-414E-AC37-1ACCC2E7C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281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F04F4F-079F-4093-A545-E9306ADFA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DDC0F93-B323-48BE-B844-C3AE211EA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EB18450-0312-4EEE-B5B7-8C8A86233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AF9A1EF7-5169-41C2-99F7-AC98AF485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4073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F0286053-0BB7-448B-B6DA-CBC5C39A2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F562D98-D270-4458-88A6-9E11F83D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264D1546-93B8-46DB-9E86-063DD6EB1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5177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9FB3EFF-7F52-4AAF-AE77-3B34F2771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9B606DE-4482-497B-B4B3-58A7150A4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6AA641C-CE82-4EDA-A1F1-1801C59D9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230B2C7-31AA-42F6-8B49-53EF26E2C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6E95E35-7FDA-481A-8E0B-AF9E81CF9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F472E2A-18DD-4F25-8A86-166672B03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4062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AABC0C-67EE-4E4F-905A-F1245B03B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C8B298FF-60EE-411E-8A63-88CD5A43FC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086548B-9E62-4C40-AC76-00CAE1BB6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25D8F55-9732-46BF-9846-633EEDE06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F728F30-04DE-4F12-BA67-F3FA4DA86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304B438-204E-4A05-9D4F-2653C72A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3418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606EF9-9FBA-441B-A084-DAB3A6FEA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4D27180-DFBF-4087-B474-9E582A976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880CF78-00F8-4D96-AD0F-8B03E01457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A138C-EB63-4162-A5DF-46F6ED78B688}" type="datetimeFigureOut">
              <a:rPr lang="uk-UA" smtClean="0"/>
              <a:t>23.02.2022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D5AF2EA-DB93-45CB-92CC-A1E31E900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A0A1040-398B-4644-8910-777BF7B343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0CDB2-13A3-4DC4-B985-90D47D445BE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9007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12.png"/><Relationship Id="rId18" Type="http://schemas.openxmlformats.org/officeDocument/2006/relationships/image" Target="../media/image27.svg"/><Relationship Id="rId3" Type="http://schemas.openxmlformats.org/officeDocument/2006/relationships/image" Target="../media/image7.png"/><Relationship Id="rId21" Type="http://schemas.openxmlformats.org/officeDocument/2006/relationships/image" Target="../media/image16.png"/><Relationship Id="rId7" Type="http://schemas.openxmlformats.org/officeDocument/2006/relationships/image" Target="../media/image9.png"/><Relationship Id="rId12" Type="http://schemas.openxmlformats.org/officeDocument/2006/relationships/image" Target="../media/image21.sv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image" Target="../media/image25.svg"/><Relationship Id="rId20" Type="http://schemas.openxmlformats.org/officeDocument/2006/relationships/image" Target="../media/image29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svg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13.png"/><Relationship Id="rId10" Type="http://schemas.openxmlformats.org/officeDocument/2006/relationships/image" Target="../media/image19.svg"/><Relationship Id="rId19" Type="http://schemas.openxmlformats.org/officeDocument/2006/relationships/image" Target="../media/image15.png"/><Relationship Id="rId4" Type="http://schemas.openxmlformats.org/officeDocument/2006/relationships/image" Target="../media/image13.svg"/><Relationship Id="rId9" Type="http://schemas.openxmlformats.org/officeDocument/2006/relationships/image" Target="../media/image10.png"/><Relationship Id="rId14" Type="http://schemas.openxmlformats.org/officeDocument/2006/relationships/image" Target="../media/image23.svg"/><Relationship Id="rId22" Type="http://schemas.openxmlformats.org/officeDocument/2006/relationships/image" Target="../media/image31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13" Type="http://schemas.openxmlformats.org/officeDocument/2006/relationships/image" Target="../media/image22.png"/><Relationship Id="rId18" Type="http://schemas.openxmlformats.org/officeDocument/2006/relationships/image" Target="../media/image46.svg"/><Relationship Id="rId3" Type="http://schemas.openxmlformats.org/officeDocument/2006/relationships/image" Target="../media/image33.svg"/><Relationship Id="rId21" Type="http://schemas.openxmlformats.org/officeDocument/2006/relationships/image" Target="../media/image27.png"/><Relationship Id="rId7" Type="http://schemas.openxmlformats.org/officeDocument/2006/relationships/image" Target="../media/image19.png"/><Relationship Id="rId12" Type="http://schemas.openxmlformats.org/officeDocument/2006/relationships/image" Target="../media/image41.svg"/><Relationship Id="rId17" Type="http://schemas.openxmlformats.org/officeDocument/2006/relationships/image" Target="../media/image25.png"/><Relationship Id="rId2" Type="http://schemas.openxmlformats.org/officeDocument/2006/relationships/image" Target="../media/image17.png"/><Relationship Id="rId16" Type="http://schemas.openxmlformats.org/officeDocument/2006/relationships/image" Target="../media/image44.svg"/><Relationship Id="rId20" Type="http://schemas.openxmlformats.org/officeDocument/2006/relationships/image" Target="../media/image48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svg"/><Relationship Id="rId11" Type="http://schemas.openxmlformats.org/officeDocument/2006/relationships/image" Target="../media/image21.png"/><Relationship Id="rId24" Type="http://schemas.openxmlformats.org/officeDocument/2006/relationships/image" Target="../media/image52.svg"/><Relationship Id="rId5" Type="http://schemas.openxmlformats.org/officeDocument/2006/relationships/image" Target="../media/image18.png"/><Relationship Id="rId15" Type="http://schemas.openxmlformats.org/officeDocument/2006/relationships/image" Target="../media/image24.png"/><Relationship Id="rId23" Type="http://schemas.openxmlformats.org/officeDocument/2006/relationships/image" Target="../media/image28.png"/><Relationship Id="rId10" Type="http://schemas.openxmlformats.org/officeDocument/2006/relationships/image" Target="../media/image39.svg"/><Relationship Id="rId19" Type="http://schemas.openxmlformats.org/officeDocument/2006/relationships/image" Target="../media/image26.png"/><Relationship Id="rId4" Type="http://schemas.openxmlformats.org/officeDocument/2006/relationships/image" Target="../media/image1.png"/><Relationship Id="rId9" Type="http://schemas.openxmlformats.org/officeDocument/2006/relationships/image" Target="../media/image20.png"/><Relationship Id="rId14" Type="http://schemas.openxmlformats.org/officeDocument/2006/relationships/image" Target="../media/image23.jpeg"/><Relationship Id="rId22" Type="http://schemas.openxmlformats.org/officeDocument/2006/relationships/image" Target="../media/image50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13" Type="http://schemas.openxmlformats.org/officeDocument/2006/relationships/image" Target="../media/image32.png"/><Relationship Id="rId18" Type="http://schemas.openxmlformats.org/officeDocument/2006/relationships/image" Target="../media/image60.svg"/><Relationship Id="rId26" Type="http://schemas.openxmlformats.org/officeDocument/2006/relationships/image" Target="../media/image68.svg"/><Relationship Id="rId3" Type="http://schemas.openxmlformats.org/officeDocument/2006/relationships/image" Target="../media/image20.png"/><Relationship Id="rId21" Type="http://schemas.openxmlformats.org/officeDocument/2006/relationships/image" Target="../media/image36.png"/><Relationship Id="rId34" Type="http://schemas.openxmlformats.org/officeDocument/2006/relationships/image" Target="../media/image43.png"/><Relationship Id="rId7" Type="http://schemas.openxmlformats.org/officeDocument/2006/relationships/image" Target="../media/image17.png"/><Relationship Id="rId12" Type="http://schemas.openxmlformats.org/officeDocument/2006/relationships/image" Target="../media/image54.svg"/><Relationship Id="rId17" Type="http://schemas.openxmlformats.org/officeDocument/2006/relationships/image" Target="../media/image34.png"/><Relationship Id="rId25" Type="http://schemas.openxmlformats.org/officeDocument/2006/relationships/image" Target="../media/image38.png"/><Relationship Id="rId33" Type="http://schemas.openxmlformats.org/officeDocument/2006/relationships/image" Target="../media/image42.png"/><Relationship Id="rId2" Type="http://schemas.openxmlformats.org/officeDocument/2006/relationships/image" Target="../media/image1.png"/><Relationship Id="rId16" Type="http://schemas.openxmlformats.org/officeDocument/2006/relationships/image" Target="../media/image58.svg"/><Relationship Id="rId20" Type="http://schemas.openxmlformats.org/officeDocument/2006/relationships/image" Target="../media/image62.svg"/><Relationship Id="rId29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svg"/><Relationship Id="rId11" Type="http://schemas.openxmlformats.org/officeDocument/2006/relationships/image" Target="../media/image31.png"/><Relationship Id="rId24" Type="http://schemas.openxmlformats.org/officeDocument/2006/relationships/image" Target="../media/image66.svg"/><Relationship Id="rId32" Type="http://schemas.openxmlformats.org/officeDocument/2006/relationships/image" Target="../media/image72.svg"/><Relationship Id="rId5" Type="http://schemas.openxmlformats.org/officeDocument/2006/relationships/image" Target="../media/image29.png"/><Relationship Id="rId15" Type="http://schemas.openxmlformats.org/officeDocument/2006/relationships/image" Target="../media/image33.png"/><Relationship Id="rId23" Type="http://schemas.openxmlformats.org/officeDocument/2006/relationships/image" Target="../media/image37.png"/><Relationship Id="rId28" Type="http://schemas.openxmlformats.org/officeDocument/2006/relationships/image" Target="../media/image70.svg"/><Relationship Id="rId10" Type="http://schemas.openxmlformats.org/officeDocument/2006/relationships/image" Target="../media/image37.svg"/><Relationship Id="rId19" Type="http://schemas.openxmlformats.org/officeDocument/2006/relationships/image" Target="../media/image35.png"/><Relationship Id="rId31" Type="http://schemas.openxmlformats.org/officeDocument/2006/relationships/image" Target="../media/image41.png"/><Relationship Id="rId4" Type="http://schemas.openxmlformats.org/officeDocument/2006/relationships/image" Target="../media/image39.svg"/><Relationship Id="rId9" Type="http://schemas.openxmlformats.org/officeDocument/2006/relationships/image" Target="../media/image30.png"/><Relationship Id="rId14" Type="http://schemas.openxmlformats.org/officeDocument/2006/relationships/image" Target="../media/image56.svg"/><Relationship Id="rId22" Type="http://schemas.openxmlformats.org/officeDocument/2006/relationships/image" Target="../media/image64.svg"/><Relationship Id="rId27" Type="http://schemas.openxmlformats.org/officeDocument/2006/relationships/image" Target="../media/image39.png"/><Relationship Id="rId30" Type="http://schemas.openxmlformats.org/officeDocument/2006/relationships/image" Target="../media/image46.svg"/><Relationship Id="rId35" Type="http://schemas.openxmlformats.org/officeDocument/2006/relationships/image" Target="../media/image74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svg"/><Relationship Id="rId13" Type="http://schemas.openxmlformats.org/officeDocument/2006/relationships/image" Target="../media/image11.png"/><Relationship Id="rId3" Type="http://schemas.openxmlformats.org/officeDocument/2006/relationships/image" Target="../media/image44.png"/><Relationship Id="rId7" Type="http://schemas.openxmlformats.org/officeDocument/2006/relationships/image" Target="../media/image45.png"/><Relationship Id="rId12" Type="http://schemas.openxmlformats.org/officeDocument/2006/relationships/image" Target="../media/image21.svg"/><Relationship Id="rId2" Type="http://schemas.openxmlformats.org/officeDocument/2006/relationships/image" Target="../media/image1.png"/><Relationship Id="rId16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svg"/><Relationship Id="rId11" Type="http://schemas.openxmlformats.org/officeDocument/2006/relationships/image" Target="../media/image47.png"/><Relationship Id="rId5" Type="http://schemas.openxmlformats.org/officeDocument/2006/relationships/image" Target="../media/image14.png"/><Relationship Id="rId15" Type="http://schemas.openxmlformats.org/officeDocument/2006/relationships/image" Target="../media/image11.svg"/><Relationship Id="rId10" Type="http://schemas.openxmlformats.org/officeDocument/2006/relationships/image" Target="../media/image29.svg"/><Relationship Id="rId4" Type="http://schemas.openxmlformats.org/officeDocument/2006/relationships/image" Target="../media/image76.svg"/><Relationship Id="rId9" Type="http://schemas.openxmlformats.org/officeDocument/2006/relationships/image" Target="../media/image46.png"/><Relationship Id="rId1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svg"/><Relationship Id="rId13" Type="http://schemas.openxmlformats.org/officeDocument/2006/relationships/image" Target="../media/image53.png"/><Relationship Id="rId18" Type="http://schemas.openxmlformats.org/officeDocument/2006/relationships/image" Target="../media/image89.svg"/><Relationship Id="rId26" Type="http://schemas.openxmlformats.org/officeDocument/2006/relationships/image" Target="../media/image93.svg"/><Relationship Id="rId3" Type="http://schemas.openxmlformats.org/officeDocument/2006/relationships/image" Target="../media/image49.png"/><Relationship Id="rId21" Type="http://schemas.openxmlformats.org/officeDocument/2006/relationships/image" Target="../media/image11.png"/><Relationship Id="rId7" Type="http://schemas.openxmlformats.org/officeDocument/2006/relationships/image" Target="../media/image51.png"/><Relationship Id="rId12" Type="http://schemas.openxmlformats.org/officeDocument/2006/relationships/image" Target="../media/image78.svg"/><Relationship Id="rId17" Type="http://schemas.openxmlformats.org/officeDocument/2006/relationships/image" Target="../media/image55.png"/><Relationship Id="rId25" Type="http://schemas.openxmlformats.org/officeDocument/2006/relationships/image" Target="../media/image58.png"/><Relationship Id="rId2" Type="http://schemas.openxmlformats.org/officeDocument/2006/relationships/image" Target="../media/image1.png"/><Relationship Id="rId16" Type="http://schemas.openxmlformats.org/officeDocument/2006/relationships/image" Target="../media/image87.svg"/><Relationship Id="rId20" Type="http://schemas.openxmlformats.org/officeDocument/2006/relationships/image" Target="../media/image27.svg"/><Relationship Id="rId29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svg"/><Relationship Id="rId11" Type="http://schemas.openxmlformats.org/officeDocument/2006/relationships/image" Target="../media/image45.png"/><Relationship Id="rId24" Type="http://schemas.openxmlformats.org/officeDocument/2006/relationships/image" Target="../media/image91.svg"/><Relationship Id="rId5" Type="http://schemas.openxmlformats.org/officeDocument/2006/relationships/image" Target="../media/image50.png"/><Relationship Id="rId15" Type="http://schemas.openxmlformats.org/officeDocument/2006/relationships/image" Target="../media/image54.png"/><Relationship Id="rId23" Type="http://schemas.openxmlformats.org/officeDocument/2006/relationships/image" Target="../media/image57.png"/><Relationship Id="rId28" Type="http://schemas.openxmlformats.org/officeDocument/2006/relationships/image" Target="../media/image58.svg"/><Relationship Id="rId10" Type="http://schemas.openxmlformats.org/officeDocument/2006/relationships/image" Target="../media/image83.svg"/><Relationship Id="rId19" Type="http://schemas.openxmlformats.org/officeDocument/2006/relationships/image" Target="../media/image56.png"/><Relationship Id="rId4" Type="http://schemas.openxmlformats.org/officeDocument/2006/relationships/image" Target="../media/image13.svg"/><Relationship Id="rId9" Type="http://schemas.openxmlformats.org/officeDocument/2006/relationships/image" Target="../media/image52.png"/><Relationship Id="rId14" Type="http://schemas.openxmlformats.org/officeDocument/2006/relationships/image" Target="../media/image85.svg"/><Relationship Id="rId22" Type="http://schemas.openxmlformats.org/officeDocument/2006/relationships/image" Target="../media/image21.svg"/><Relationship Id="rId27" Type="http://schemas.openxmlformats.org/officeDocument/2006/relationships/image" Target="../media/image33.png"/><Relationship Id="rId30" Type="http://schemas.openxmlformats.org/officeDocument/2006/relationships/image" Target="../media/image6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Картинки по запросу НУБІП">
            <a:extLst>
              <a:ext uri="{FF2B5EF4-FFF2-40B4-BE49-F238E27FC236}">
                <a16:creationId xmlns:a16="http://schemas.microsoft.com/office/drawing/2014/main" xmlns="" id="{9CE0B08E-BBAA-4A6C-9E07-E146AF597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586" y="99000"/>
            <a:ext cx="5608827" cy="666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9773E91-FC26-45D8-BC68-F68A73EDDF04}"/>
              </a:ext>
            </a:extLst>
          </p:cNvPr>
          <p:cNvSpPr txBox="1"/>
          <p:nvPr/>
        </p:nvSpPr>
        <p:spPr>
          <a:xfrm>
            <a:off x="190499" y="967379"/>
            <a:ext cx="11811000" cy="22491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АТЕСТАЦІЮ ЗДОБУВАЧІВ СТУПЕНЯ ДОКТОРА ФІЛОСОФІЇ </a:t>
            </a: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ЗДОБУВАЧІВ НАУКОВОГО СТУПЕНЯ ДОКТОРА (КАНДИДАТА) НАУК </a:t>
            </a: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НАЦІОНАЛЬНОМУ УНІВЕРСИТЕТІ БІОРЕСУРСІВ </a:t>
            </a: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ПРИРОДОКОРИСТУВАННЯ УКРАЇНИ</a:t>
            </a:r>
            <a:endParaRPr lang="uk-UA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EE33900-E390-4020-A987-FF16A0F407CD}"/>
              </a:ext>
            </a:extLst>
          </p:cNvPr>
          <p:cNvSpPr txBox="1"/>
          <p:nvPr/>
        </p:nvSpPr>
        <p:spPr>
          <a:xfrm>
            <a:off x="7590153" y="5220929"/>
            <a:ext cx="44113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Завідувач відділу докторантури та атестації наукових кадрів Сергій Боярчук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лютого 2022 року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E4E101B-F424-4E65-862D-339C02E61D39}"/>
              </a:ext>
            </a:extLst>
          </p:cNvPr>
          <p:cNvSpPr txBox="1"/>
          <p:nvPr/>
        </p:nvSpPr>
        <p:spPr>
          <a:xfrm>
            <a:off x="10309861" y="6574334"/>
            <a:ext cx="2011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©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Boiarchuk Serhii</a:t>
            </a:r>
            <a:endParaRPr lang="uk-UA" sz="2000" dirty="0">
              <a:solidFill>
                <a:schemeClr val="bg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664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Картинки по запросу НУБІП">
            <a:extLst>
              <a:ext uri="{FF2B5EF4-FFF2-40B4-BE49-F238E27FC236}">
                <a16:creationId xmlns:a16="http://schemas.microsoft.com/office/drawing/2014/main" xmlns="" id="{9CE0B08E-BBAA-4A6C-9E07-E146AF597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586" y="99000"/>
            <a:ext cx="5608827" cy="666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F9E11B6-00F4-4AF6-92A2-A5B2E096CAE5}"/>
              </a:ext>
            </a:extLst>
          </p:cNvPr>
          <p:cNvSpPr txBox="1"/>
          <p:nvPr/>
        </p:nvSpPr>
        <p:spPr>
          <a:xfrm>
            <a:off x="381000" y="0"/>
            <a:ext cx="11811000" cy="587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ПРИСУДЖЕННЯ СТУПЕНЯ ДОКТОРА ФІЛОСОФІЇ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400" dirty="0"/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9B68433C-8FCE-4227-9A85-E93A4FCCA0BB}"/>
              </a:ext>
            </a:extLst>
          </p:cNvPr>
          <p:cNvGrpSpPr/>
          <p:nvPr/>
        </p:nvGrpSpPr>
        <p:grpSpPr>
          <a:xfrm>
            <a:off x="305015" y="630710"/>
            <a:ext cx="11813267" cy="5974849"/>
            <a:chOff x="305015" y="630710"/>
            <a:chExt cx="11813267" cy="5974849"/>
          </a:xfrm>
        </p:grpSpPr>
        <p:sp>
          <p:nvSpPr>
            <p:cNvPr id="5" name="Скругленный прямоугольник 10">
              <a:extLst>
                <a:ext uri="{FF2B5EF4-FFF2-40B4-BE49-F238E27FC236}">
                  <a16:creationId xmlns:a16="http://schemas.microsoft.com/office/drawing/2014/main" xmlns="" id="{C741E0F7-C507-4D62-9C7F-CAC03BA37393}"/>
                </a:ext>
              </a:extLst>
            </p:cNvPr>
            <p:cNvSpPr/>
            <p:nvPr/>
          </p:nvSpPr>
          <p:spPr>
            <a:xfrm>
              <a:off x="1028700" y="686148"/>
              <a:ext cx="11018520" cy="779013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ПІДГОТОВКА В АСПІРАНТУРІ ЗА ОСВІТНЬО-НАУКОВОЮ ПРОГРАМОЮ</a:t>
              </a:r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(захист відбувається в тому ЗВО, де здобувач навчався)</a:t>
              </a:r>
              <a:endPara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10">
              <a:extLst>
                <a:ext uri="{FF2B5EF4-FFF2-40B4-BE49-F238E27FC236}">
                  <a16:creationId xmlns:a16="http://schemas.microsoft.com/office/drawing/2014/main" xmlns="" id="{C4DA7909-A481-4C7B-933C-46CC3192E8E9}"/>
                </a:ext>
              </a:extLst>
            </p:cNvPr>
            <p:cNvSpPr/>
            <p:nvPr/>
          </p:nvSpPr>
          <p:spPr>
            <a:xfrm>
              <a:off x="1028700" y="1647712"/>
              <a:ext cx="11018520" cy="1041879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 ЗДОБУВАЧА ДО ДЕКАНА ФАКУЛЬТЕТУ/ДИРЕКТОРА ННІ </a:t>
              </a:r>
              <a:b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 ПОПЕРЕДНЬОЇ ЕКСПЕРТИЗИ ДИСЕРТАЦІЇ ТА ОТРИМАННЯ ВИСНОВКУ </a:t>
              </a:r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(дозвіл надає проректор з наукової роботи та інноваційної діяльності)</a:t>
              </a:r>
              <a:endPara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10">
              <a:extLst>
                <a:ext uri="{FF2B5EF4-FFF2-40B4-BE49-F238E27FC236}">
                  <a16:creationId xmlns:a16="http://schemas.microsoft.com/office/drawing/2014/main" xmlns="" id="{19E2B320-5FB3-48AB-AE32-B59842A5025B}"/>
                </a:ext>
              </a:extLst>
            </p:cNvPr>
            <p:cNvSpPr/>
            <p:nvPr/>
          </p:nvSpPr>
          <p:spPr>
            <a:xfrm>
              <a:off x="1028700" y="2906121"/>
              <a:ext cx="2700000" cy="1361081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Дисертація </a:t>
              </a:r>
              <a:b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 друкованому </a:t>
              </a:r>
              <a:b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електронному варіантах</a:t>
              </a:r>
              <a:endPara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10">
              <a:extLst>
                <a:ext uri="{FF2B5EF4-FFF2-40B4-BE49-F238E27FC236}">
                  <a16:creationId xmlns:a16="http://schemas.microsoft.com/office/drawing/2014/main" xmlns="" id="{C5DDA7C3-1B8D-47F9-B0DB-1B576A01EF56}"/>
                </a:ext>
              </a:extLst>
            </p:cNvPr>
            <p:cNvSpPr/>
            <p:nvPr/>
          </p:nvSpPr>
          <p:spPr>
            <a:xfrm>
              <a:off x="6537960" y="2890880"/>
              <a:ext cx="2700000" cy="1361081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Наукові </a:t>
              </a:r>
              <a:b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публікації за темою дисертації</a:t>
              </a:r>
              <a:endPara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10">
              <a:extLst>
                <a:ext uri="{FF2B5EF4-FFF2-40B4-BE49-F238E27FC236}">
                  <a16:creationId xmlns:a16="http://schemas.microsoft.com/office/drawing/2014/main" xmlns="" id="{E2DBA53C-B708-474B-BC8B-85CA24D3CB2E}"/>
                </a:ext>
              </a:extLst>
            </p:cNvPr>
            <p:cNvSpPr/>
            <p:nvPr/>
          </p:nvSpPr>
          <p:spPr>
            <a:xfrm>
              <a:off x="9347220" y="2906121"/>
              <a:ext cx="2700000" cy="1361081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Академічна довідка про виконання ОНП</a:t>
              </a:r>
              <a:endPara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10">
              <a:extLst>
                <a:ext uri="{FF2B5EF4-FFF2-40B4-BE49-F238E27FC236}">
                  <a16:creationId xmlns:a16="http://schemas.microsoft.com/office/drawing/2014/main" xmlns="" id="{1C4F78EF-BAB3-444D-9E3F-881AF5CB5FE7}"/>
                </a:ext>
              </a:extLst>
            </p:cNvPr>
            <p:cNvSpPr/>
            <p:nvPr/>
          </p:nvSpPr>
          <p:spPr>
            <a:xfrm>
              <a:off x="3819330" y="2906121"/>
              <a:ext cx="2628000" cy="1361081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 наукового керівника</a:t>
              </a:r>
              <a:endPara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>
              <a:extLst>
                <a:ext uri="{FF2B5EF4-FFF2-40B4-BE49-F238E27FC236}">
                  <a16:creationId xmlns:a16="http://schemas.microsoft.com/office/drawing/2014/main" xmlns="" id="{0A0617ED-D097-489B-8E0F-5F2AD6E4C774}"/>
                </a:ext>
              </a:extLst>
            </p:cNvPr>
            <p:cNvSpPr/>
            <p:nvPr/>
          </p:nvSpPr>
          <p:spPr>
            <a:xfrm>
              <a:off x="2019300" y="4366203"/>
              <a:ext cx="10027920" cy="473172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менше трьох публікацій</a:t>
              </a:r>
              <a:endPara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0">
              <a:extLst>
                <a:ext uri="{FF2B5EF4-FFF2-40B4-BE49-F238E27FC236}">
                  <a16:creationId xmlns:a16="http://schemas.microsoft.com/office/drawing/2014/main" xmlns="" id="{B04FFD93-6AF6-4C37-A0D0-65C48BE1D623}"/>
                </a:ext>
              </a:extLst>
            </p:cNvPr>
            <p:cNvSpPr/>
            <p:nvPr/>
          </p:nvSpPr>
          <p:spPr>
            <a:xfrm>
              <a:off x="1028700" y="4984979"/>
              <a:ext cx="1925339" cy="108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статті </a:t>
              </a:r>
              <a:b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 фахових виданнях*</a:t>
              </a:r>
              <a:endPara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0">
              <a:extLst>
                <a:ext uri="{FF2B5EF4-FFF2-40B4-BE49-F238E27FC236}">
                  <a16:creationId xmlns:a16="http://schemas.microsoft.com/office/drawing/2014/main" xmlns="" id="{D76BF149-D2EB-40FA-8397-95144484B409}"/>
                </a:ext>
              </a:extLst>
            </p:cNvPr>
            <p:cNvSpPr/>
            <p:nvPr/>
          </p:nvSpPr>
          <p:spPr>
            <a:xfrm>
              <a:off x="6447329" y="4984979"/>
              <a:ext cx="2156763" cy="108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більше одного патенту на винахід</a:t>
              </a:r>
              <a:endPara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0">
              <a:extLst>
                <a:ext uri="{FF2B5EF4-FFF2-40B4-BE49-F238E27FC236}">
                  <a16:creationId xmlns:a16="http://schemas.microsoft.com/office/drawing/2014/main" xmlns="" id="{80908F0A-4A96-4CE5-BEEB-A139E70305D2}"/>
                </a:ext>
              </a:extLst>
            </p:cNvPr>
            <p:cNvSpPr/>
            <p:nvPr/>
          </p:nvSpPr>
          <p:spPr>
            <a:xfrm>
              <a:off x="3064605" y="4981343"/>
              <a:ext cx="3322320" cy="108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Одноосібна монографія/</a:t>
              </a:r>
              <a:b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одноосібний розділ </a:t>
              </a:r>
              <a:b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 колективній монографії</a:t>
              </a:r>
              <a:endPara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0">
              <a:extLst>
                <a:ext uri="{FF2B5EF4-FFF2-40B4-BE49-F238E27FC236}">
                  <a16:creationId xmlns:a16="http://schemas.microsoft.com/office/drawing/2014/main" xmlns="" id="{D7132EF2-D3A2-4F82-B9AA-EC95E032DFCA}"/>
                </a:ext>
              </a:extLst>
            </p:cNvPr>
            <p:cNvSpPr/>
            <p:nvPr/>
          </p:nvSpPr>
          <p:spPr>
            <a:xfrm>
              <a:off x="8724900" y="4984979"/>
              <a:ext cx="3322320" cy="108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стаття у виданні </a:t>
              </a:r>
              <a:r>
                <a:rPr lang="en-US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Q1–Q3 = </a:t>
              </a:r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дві статті у фахових виданнях</a:t>
              </a:r>
              <a:endPara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0">
              <a:extLst>
                <a:ext uri="{FF2B5EF4-FFF2-40B4-BE49-F238E27FC236}">
                  <a16:creationId xmlns:a16="http://schemas.microsoft.com/office/drawing/2014/main" xmlns="" id="{7C9ECFAD-26E4-4A5B-B11A-2F0939FDA00E}"/>
                </a:ext>
              </a:extLst>
            </p:cNvPr>
            <p:cNvSpPr/>
            <p:nvPr/>
          </p:nvSpPr>
          <p:spPr>
            <a:xfrm>
              <a:off x="1028700" y="6203312"/>
              <a:ext cx="11018520" cy="402247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uk-UA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*Якщо число співавторів у статті видання категорії Б більше двох, вона зараховується як 0,5 публікації</a:t>
              </a:r>
              <a:endPara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7" name="Рисунок 16" descr="Ученый мужской контур">
              <a:extLst>
                <a:ext uri="{FF2B5EF4-FFF2-40B4-BE49-F238E27FC236}">
                  <a16:creationId xmlns:a16="http://schemas.microsoft.com/office/drawing/2014/main" xmlns="" id="{D3DDFD62-A9F9-4ED4-9536-4EE31AC82D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1099762" y="666271"/>
              <a:ext cx="828000" cy="828000"/>
            </a:xfrm>
            <a:prstGeom prst="rect">
              <a:avLst/>
            </a:prstGeom>
          </p:spPr>
        </p:pic>
        <p:pic>
          <p:nvPicPr>
            <p:cNvPr id="19" name="Рисунок 18" descr="Ветеринарный врач женский со сплошной заливкой">
              <a:extLst>
                <a:ext uri="{FF2B5EF4-FFF2-40B4-BE49-F238E27FC236}">
                  <a16:creationId xmlns:a16="http://schemas.microsoft.com/office/drawing/2014/main" xmlns="" id="{F933AF7A-B8BF-4966-87F9-82E245A79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11290282" y="656218"/>
              <a:ext cx="828000" cy="828000"/>
            </a:xfrm>
            <a:prstGeom prst="rect">
              <a:avLst/>
            </a:prstGeom>
          </p:spPr>
        </p:pic>
        <p:pic>
          <p:nvPicPr>
            <p:cNvPr id="23" name="Рисунок 22" descr="Значок 1 со сплошной заливкой">
              <a:extLst>
                <a:ext uri="{FF2B5EF4-FFF2-40B4-BE49-F238E27FC236}">
                  <a16:creationId xmlns:a16="http://schemas.microsoft.com/office/drawing/2014/main" xmlns="" id="{96F2F866-755C-44A6-A111-35DEE6FFC47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>
              <a:off x="305015" y="630710"/>
              <a:ext cx="914400" cy="908737"/>
            </a:xfrm>
            <a:prstGeom prst="rect">
              <a:avLst/>
            </a:prstGeom>
          </p:spPr>
        </p:pic>
        <p:pic>
          <p:nvPicPr>
            <p:cNvPr id="29" name="Рисунок 28" descr="Значок со сплошной заливкой">
              <a:extLst>
                <a:ext uri="{FF2B5EF4-FFF2-40B4-BE49-F238E27FC236}">
                  <a16:creationId xmlns:a16="http://schemas.microsoft.com/office/drawing/2014/main" xmlns="" id="{01C7906F-B86C-42E2-8C1F-E21AADDBD3E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p:blipFill>
          <p:spPr>
            <a:xfrm>
              <a:off x="305015" y="1702941"/>
              <a:ext cx="914400" cy="914400"/>
            </a:xfrm>
            <a:prstGeom prst="rect">
              <a:avLst/>
            </a:prstGeom>
          </p:spPr>
        </p:pic>
        <p:pic>
          <p:nvPicPr>
            <p:cNvPr id="31" name="Рисунок 30" descr="Книги контур">
              <a:extLst>
                <a:ext uri="{FF2B5EF4-FFF2-40B4-BE49-F238E27FC236}">
                  <a16:creationId xmlns:a16="http://schemas.microsoft.com/office/drawing/2014/main" xmlns="" id="{CAE64E81-9F2F-46BD-861B-F3643AB7562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>
              <a:off x="1141162" y="4251961"/>
              <a:ext cx="792000" cy="792000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734C891-165E-4BE1-A655-9E1BD5212131}"/>
              </a:ext>
            </a:extLst>
          </p:cNvPr>
          <p:cNvSpPr txBox="1"/>
          <p:nvPr/>
        </p:nvSpPr>
        <p:spPr>
          <a:xfrm>
            <a:off x="10309861" y="6574334"/>
            <a:ext cx="2011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©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Boiarchuk Serhii</a:t>
            </a:r>
            <a:endParaRPr lang="uk-UA" sz="2000" dirty="0">
              <a:solidFill>
                <a:schemeClr val="bg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096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Картинки по запросу НУБІП">
            <a:extLst>
              <a:ext uri="{FF2B5EF4-FFF2-40B4-BE49-F238E27FC236}">
                <a16:creationId xmlns:a16="http://schemas.microsoft.com/office/drawing/2014/main" xmlns="" id="{9CE0B08E-BBAA-4A6C-9E07-E146AF597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586" y="99000"/>
            <a:ext cx="5608827" cy="666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F9E11B6-00F4-4AF6-92A2-A5B2E096CAE5}"/>
              </a:ext>
            </a:extLst>
          </p:cNvPr>
          <p:cNvSpPr txBox="1"/>
          <p:nvPr/>
        </p:nvSpPr>
        <p:spPr>
          <a:xfrm>
            <a:off x="381000" y="0"/>
            <a:ext cx="11811000" cy="587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ПРИСУДЖЕННЯ СТУПЕНЯ ДОКТОРА ФІЛОСОФІЇ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400" dirty="0"/>
          </a:p>
        </p:txBody>
      </p:sp>
      <p:sp>
        <p:nvSpPr>
          <p:cNvPr id="5" name="Скругленный прямоугольник 10">
            <a:extLst>
              <a:ext uri="{FF2B5EF4-FFF2-40B4-BE49-F238E27FC236}">
                <a16:creationId xmlns:a16="http://schemas.microsoft.com/office/drawing/2014/main" xmlns="" id="{C741E0F7-C507-4D62-9C7F-CAC03BA37393}"/>
              </a:ext>
            </a:extLst>
          </p:cNvPr>
          <p:cNvSpPr/>
          <p:nvPr/>
        </p:nvSpPr>
        <p:spPr>
          <a:xfrm>
            <a:off x="1028700" y="686148"/>
            <a:ext cx="11018520" cy="779013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ПОПЕРЕДНІЙ РОЗГЛЯД ДИСЕРТАЦІЇ НА НАУКОВІЙ РАДІ ФАКУЛЬТЕТУ/ННІ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10">
            <a:extLst>
              <a:ext uri="{FF2B5EF4-FFF2-40B4-BE49-F238E27FC236}">
                <a16:creationId xmlns:a16="http://schemas.microsoft.com/office/drawing/2014/main" xmlns="" id="{C4DA7909-A481-4C7B-933C-46CC3192E8E9}"/>
              </a:ext>
            </a:extLst>
          </p:cNvPr>
          <p:cNvSpPr/>
          <p:nvPr/>
        </p:nvSpPr>
        <p:spPr>
          <a:xfrm>
            <a:off x="1028700" y="1647712"/>
            <a:ext cx="11018520" cy="72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ПОЗИТИВНОГО ЧИ 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НЕГАТИВНОГО</a:t>
            </a: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ВИСНОВКУ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10">
            <a:extLst>
              <a:ext uri="{FF2B5EF4-FFF2-40B4-BE49-F238E27FC236}">
                <a16:creationId xmlns:a16="http://schemas.microsoft.com/office/drawing/2014/main" xmlns="" id="{19E2B320-5FB3-48AB-AE32-B59842A5025B}"/>
              </a:ext>
            </a:extLst>
          </p:cNvPr>
          <p:cNvSpPr/>
          <p:nvPr/>
        </p:nvSpPr>
        <p:spPr>
          <a:xfrm>
            <a:off x="1028699" y="2859518"/>
            <a:ext cx="3641227" cy="1361081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утворення разової спеціалізованої </a:t>
            </a:r>
            <a:b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вченої ради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10">
            <a:extLst>
              <a:ext uri="{FF2B5EF4-FFF2-40B4-BE49-F238E27FC236}">
                <a16:creationId xmlns:a16="http://schemas.microsoft.com/office/drawing/2014/main" xmlns="" id="{C5DDA7C3-1B8D-47F9-B0DB-1B576A01EF56}"/>
              </a:ext>
            </a:extLst>
          </p:cNvPr>
          <p:cNvSpPr/>
          <p:nvPr/>
        </p:nvSpPr>
        <p:spPr>
          <a:xfrm>
            <a:off x="8305800" y="2826919"/>
            <a:ext cx="3741420" cy="1361081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Можливе відтермінування до двох років </a:t>
            </a:r>
            <a:b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 поважних причин)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10">
            <a:extLst>
              <a:ext uri="{FF2B5EF4-FFF2-40B4-BE49-F238E27FC236}">
                <a16:creationId xmlns:a16="http://schemas.microsoft.com/office/drawing/2014/main" xmlns="" id="{1C4F78EF-BAB3-444D-9E3F-881AF5CB5FE7}"/>
              </a:ext>
            </a:extLst>
          </p:cNvPr>
          <p:cNvSpPr/>
          <p:nvPr/>
        </p:nvSpPr>
        <p:spPr>
          <a:xfrm>
            <a:off x="4838700" y="2849502"/>
            <a:ext cx="3298327" cy="1361081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на поновлення для завершення ОНП або захисту дисертації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0">
            <a:extLst>
              <a:ext uri="{FF2B5EF4-FFF2-40B4-BE49-F238E27FC236}">
                <a16:creationId xmlns:a16="http://schemas.microsoft.com/office/drawing/2014/main" xmlns="" id="{D76BF149-D2EB-40FA-8397-95144484B409}"/>
              </a:ext>
            </a:extLst>
          </p:cNvPr>
          <p:cNvSpPr/>
          <p:nvPr/>
        </p:nvSpPr>
        <p:spPr>
          <a:xfrm>
            <a:off x="5207627" y="5480065"/>
            <a:ext cx="2156763" cy="108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Публікації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0">
            <a:extLst>
              <a:ext uri="{FF2B5EF4-FFF2-40B4-BE49-F238E27FC236}">
                <a16:creationId xmlns:a16="http://schemas.microsoft.com/office/drawing/2014/main" xmlns="" id="{80908F0A-4A96-4CE5-BEEB-A139E70305D2}"/>
              </a:ext>
            </a:extLst>
          </p:cNvPr>
          <p:cNvSpPr/>
          <p:nvPr/>
        </p:nvSpPr>
        <p:spPr>
          <a:xfrm>
            <a:off x="2849312" y="5480065"/>
            <a:ext cx="2232000" cy="108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Дисертація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0">
            <a:extLst>
              <a:ext uri="{FF2B5EF4-FFF2-40B4-BE49-F238E27FC236}">
                <a16:creationId xmlns:a16="http://schemas.microsoft.com/office/drawing/2014/main" xmlns="" id="{D7132EF2-D3A2-4F82-B9AA-EC95E032DFCA}"/>
              </a:ext>
            </a:extLst>
          </p:cNvPr>
          <p:cNvSpPr/>
          <p:nvPr/>
        </p:nvSpPr>
        <p:spPr>
          <a:xfrm>
            <a:off x="7464686" y="5486430"/>
            <a:ext cx="2304000" cy="108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Академічна </a:t>
            </a:r>
            <a:b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довідка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Рисунок 20" descr="Группа мужчин со сплошной заливкой">
            <a:extLst>
              <a:ext uri="{FF2B5EF4-FFF2-40B4-BE49-F238E27FC236}">
                <a16:creationId xmlns:a16="http://schemas.microsoft.com/office/drawing/2014/main" xmlns="" id="{78583C97-CA73-4EA4-852C-3621B052BF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1058985" y="674108"/>
            <a:ext cx="828000" cy="828000"/>
          </a:xfrm>
          <a:prstGeom prst="rect">
            <a:avLst/>
          </a:prstGeom>
        </p:spPr>
      </p:pic>
      <p:pic>
        <p:nvPicPr>
          <p:cNvPr id="24" name="Рисунок 23" descr="Значок 3 со сплошной заливкой">
            <a:extLst>
              <a:ext uri="{FF2B5EF4-FFF2-40B4-BE49-F238E27FC236}">
                <a16:creationId xmlns:a16="http://schemas.microsoft.com/office/drawing/2014/main" xmlns="" id="{BC637EB0-DF90-4CD3-9800-FE3D233093B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447843" y="1129938"/>
            <a:ext cx="914400" cy="914400"/>
          </a:xfrm>
          <a:prstGeom prst="rect">
            <a:avLst/>
          </a:prstGeom>
        </p:spPr>
      </p:pic>
      <p:pic>
        <p:nvPicPr>
          <p:cNvPr id="26" name="Рисунок 25" descr="Значок &quot;Галочка1&quot; со сплошной заливкой">
            <a:extLst>
              <a:ext uri="{FF2B5EF4-FFF2-40B4-BE49-F238E27FC236}">
                <a16:creationId xmlns:a16="http://schemas.microsoft.com/office/drawing/2014/main" xmlns="" id="{39B744DB-8CAB-4237-8666-92FAF96E489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2536469" y="2317914"/>
            <a:ext cx="792000" cy="792000"/>
          </a:xfrm>
          <a:prstGeom prst="rect">
            <a:avLst/>
          </a:prstGeom>
        </p:spPr>
      </p:pic>
      <p:pic>
        <p:nvPicPr>
          <p:cNvPr id="28" name="Рисунок 27" descr="Значок &quot;Крестик&quot; со сплошной заливкой">
            <a:extLst>
              <a:ext uri="{FF2B5EF4-FFF2-40B4-BE49-F238E27FC236}">
                <a16:creationId xmlns:a16="http://schemas.microsoft.com/office/drawing/2014/main" xmlns="" id="{B27EF2F5-844B-4E48-9118-7185890A680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6051329" y="2317914"/>
            <a:ext cx="792000" cy="792000"/>
          </a:xfrm>
          <a:prstGeom prst="rect">
            <a:avLst/>
          </a:prstGeom>
        </p:spPr>
      </p:pic>
      <p:grpSp>
        <p:nvGrpSpPr>
          <p:cNvPr id="48" name="Группа 47">
            <a:extLst>
              <a:ext uri="{FF2B5EF4-FFF2-40B4-BE49-F238E27FC236}">
                <a16:creationId xmlns:a16="http://schemas.microsoft.com/office/drawing/2014/main" xmlns="" id="{C62289BB-878A-42E3-837C-1EF1CD004589}"/>
              </a:ext>
            </a:extLst>
          </p:cNvPr>
          <p:cNvGrpSpPr/>
          <p:nvPr/>
        </p:nvGrpSpPr>
        <p:grpSpPr>
          <a:xfrm>
            <a:off x="1033395" y="5486430"/>
            <a:ext cx="1728000" cy="1080000"/>
            <a:chOff x="1033395" y="5486430"/>
            <a:chExt cx="1728000" cy="1080000"/>
          </a:xfrm>
        </p:grpSpPr>
        <p:sp>
          <p:nvSpPr>
            <p:cNvPr id="12" name="Скругленный прямоугольник 10">
              <a:extLst>
                <a:ext uri="{FF2B5EF4-FFF2-40B4-BE49-F238E27FC236}">
                  <a16:creationId xmlns:a16="http://schemas.microsoft.com/office/drawing/2014/main" xmlns="" id="{B04FFD93-6AF6-4C37-A0D0-65C48BE1D623}"/>
                </a:ext>
              </a:extLst>
            </p:cNvPr>
            <p:cNvSpPr/>
            <p:nvPr/>
          </p:nvSpPr>
          <p:spPr>
            <a:xfrm>
              <a:off x="1033395" y="5486430"/>
              <a:ext cx="1728000" cy="108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/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4" name="Рисунок 33" descr="Буфер обмена контур">
              <a:extLst>
                <a:ext uri="{FF2B5EF4-FFF2-40B4-BE49-F238E27FC236}">
                  <a16:creationId xmlns:a16="http://schemas.microsoft.com/office/drawing/2014/main" xmlns="" id="{B486B2E8-37BE-45AB-AA1C-96C26B51E4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>
              <a:off x="1071824" y="5562865"/>
              <a:ext cx="914400" cy="914400"/>
            </a:xfrm>
            <a:prstGeom prst="rect">
              <a:avLst/>
            </a:prstGeom>
          </p:spPr>
        </p:pic>
      </p:grpSp>
      <p:pic>
        <p:nvPicPr>
          <p:cNvPr id="36" name="Рисунок 35" descr="Книги на полке контур">
            <a:extLst>
              <a:ext uri="{FF2B5EF4-FFF2-40B4-BE49-F238E27FC236}">
                <a16:creationId xmlns:a16="http://schemas.microsoft.com/office/drawing/2014/main" xmlns="" id="{146615E4-3299-48F3-8AE9-B1DFBFE9DD8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5213275" y="5569230"/>
            <a:ext cx="914400" cy="914400"/>
          </a:xfrm>
          <a:prstGeom prst="rect">
            <a:avLst/>
          </a:prstGeom>
        </p:spPr>
      </p:pic>
      <p:pic>
        <p:nvPicPr>
          <p:cNvPr id="38" name="Рисунок 37" descr="Контрольный список контур">
            <a:extLst>
              <a:ext uri="{FF2B5EF4-FFF2-40B4-BE49-F238E27FC236}">
                <a16:creationId xmlns:a16="http://schemas.microsoft.com/office/drawing/2014/main" xmlns="" id="{1473D9A4-CC6E-431E-9673-EEF1C18FD157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7437381" y="5569230"/>
            <a:ext cx="914400" cy="914400"/>
          </a:xfrm>
          <a:prstGeom prst="rect">
            <a:avLst/>
          </a:prstGeom>
        </p:spPr>
      </p:pic>
      <p:pic>
        <p:nvPicPr>
          <p:cNvPr id="40" name="Рисунок 39" descr="Закрытая книга контур">
            <a:extLst>
              <a:ext uri="{FF2B5EF4-FFF2-40B4-BE49-F238E27FC236}">
                <a16:creationId xmlns:a16="http://schemas.microsoft.com/office/drawing/2014/main" xmlns="" id="{43B53BF9-863F-4F4C-9A1F-5D81122D8CD1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2824552" y="5562865"/>
            <a:ext cx="914400" cy="914400"/>
          </a:xfrm>
          <a:prstGeom prst="rect">
            <a:avLst/>
          </a:prstGeom>
        </p:spPr>
      </p:pic>
      <p:sp>
        <p:nvSpPr>
          <p:cNvPr id="41" name="Скругленный прямоугольник 10">
            <a:extLst>
              <a:ext uri="{FF2B5EF4-FFF2-40B4-BE49-F238E27FC236}">
                <a16:creationId xmlns:a16="http://schemas.microsoft.com/office/drawing/2014/main" xmlns="" id="{106172B0-F496-4142-8D4B-FFFB00C91C16}"/>
              </a:ext>
            </a:extLst>
          </p:cNvPr>
          <p:cNvSpPr/>
          <p:nvPr/>
        </p:nvSpPr>
        <p:spPr>
          <a:xfrm>
            <a:off x="9868982" y="5486430"/>
            <a:ext cx="2182782" cy="108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3" name="Рисунок 42" descr="Документ контур">
            <a:extLst>
              <a:ext uri="{FF2B5EF4-FFF2-40B4-BE49-F238E27FC236}">
                <a16:creationId xmlns:a16="http://schemas.microsoft.com/office/drawing/2014/main" xmlns="" id="{6D9C0EEF-A194-48B5-A109-63E20468446E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10016616" y="5656229"/>
            <a:ext cx="914400" cy="914400"/>
          </a:xfrm>
          <a:prstGeom prst="rect">
            <a:avLst/>
          </a:prstGeom>
        </p:spPr>
      </p:pic>
      <p:pic>
        <p:nvPicPr>
          <p:cNvPr id="46" name="Рисунок 45" descr="Документ контур">
            <a:extLst>
              <a:ext uri="{FF2B5EF4-FFF2-40B4-BE49-F238E27FC236}">
                <a16:creationId xmlns:a16="http://schemas.microsoft.com/office/drawing/2014/main" xmlns="" id="{2B9FD45D-D871-4D33-BA52-7FAA17DB2F3C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9795991" y="5562865"/>
            <a:ext cx="914400" cy="914400"/>
          </a:xfrm>
          <a:prstGeom prst="rect">
            <a:avLst/>
          </a:prstGeom>
        </p:spPr>
      </p:pic>
      <p:sp>
        <p:nvSpPr>
          <p:cNvPr id="47" name="Скругленный прямоугольник 10">
            <a:extLst>
              <a:ext uri="{FF2B5EF4-FFF2-40B4-BE49-F238E27FC236}">
                <a16:creationId xmlns:a16="http://schemas.microsoft.com/office/drawing/2014/main" xmlns="" id="{4B78F995-E5D5-40C7-AE5A-EC8897350999}"/>
              </a:ext>
            </a:extLst>
          </p:cNvPr>
          <p:cNvSpPr/>
          <p:nvPr/>
        </p:nvSpPr>
        <p:spPr>
          <a:xfrm>
            <a:off x="1028700" y="4467911"/>
            <a:ext cx="11018520" cy="779013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ЗВЕРНЕННЯ ДО ВЧЕНОЇ РАДИ УНІВЕРСИТЕТУ</a:t>
            </a:r>
            <a:b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 УТВОРЕННЯ РАЗОВОЇ СПЕЦІАЛІЗОВАНОЇ ВЧЕНОЇ РАДИ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" name="Рисунок 31" descr="Значок 4 со сплошной заливкой">
            <a:extLst>
              <a:ext uri="{FF2B5EF4-FFF2-40B4-BE49-F238E27FC236}">
                <a16:creationId xmlns:a16="http://schemas.microsoft.com/office/drawing/2014/main" xmlns="" id="{C2962887-A95A-40A4-897A-99C672437906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2"/>
              </a:ext>
            </a:extLst>
          </a:blip>
          <a:stretch>
            <a:fillRect/>
          </a:stretch>
        </p:blipFill>
        <p:spPr>
          <a:xfrm>
            <a:off x="464693" y="4400217"/>
            <a:ext cx="914400" cy="9144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FE044227-9067-4C62-B6D2-6BC3C0120C54}"/>
              </a:ext>
            </a:extLst>
          </p:cNvPr>
          <p:cNvSpPr txBox="1"/>
          <p:nvPr/>
        </p:nvSpPr>
        <p:spPr>
          <a:xfrm>
            <a:off x="10309861" y="6574334"/>
            <a:ext cx="2011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©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Boiarchuk Serhii</a:t>
            </a:r>
            <a:endParaRPr lang="uk-UA" sz="2000" dirty="0">
              <a:solidFill>
                <a:schemeClr val="bg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312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F9E11B6-00F4-4AF6-92A2-A5B2E096CAE5}"/>
              </a:ext>
            </a:extLst>
          </p:cNvPr>
          <p:cNvSpPr txBox="1"/>
          <p:nvPr/>
        </p:nvSpPr>
        <p:spPr>
          <a:xfrm>
            <a:off x="381000" y="0"/>
            <a:ext cx="11811000" cy="587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ПРИСУДЖЕННЯ СТУПЕНЯ ДОКТОРА ФІЛОСОФІЇ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400" dirty="0"/>
          </a:p>
        </p:txBody>
      </p:sp>
      <p:pic>
        <p:nvPicPr>
          <p:cNvPr id="48" name="Рисунок 47" descr="Школьница контур">
            <a:extLst>
              <a:ext uri="{FF2B5EF4-FFF2-40B4-BE49-F238E27FC236}">
                <a16:creationId xmlns:a16="http://schemas.microsoft.com/office/drawing/2014/main" xmlns="" id="{78C4D0A1-CDAC-4985-A8B5-C8EF8CB143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163247" y="1525638"/>
            <a:ext cx="900000" cy="900000"/>
          </a:xfrm>
          <a:prstGeom prst="rect">
            <a:avLst/>
          </a:prstGeom>
        </p:spPr>
      </p:pic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63657C67-6B8B-4DBF-A849-5746148C86B4}"/>
              </a:ext>
            </a:extLst>
          </p:cNvPr>
          <p:cNvGrpSpPr/>
          <p:nvPr/>
        </p:nvGrpSpPr>
        <p:grpSpPr>
          <a:xfrm>
            <a:off x="148591" y="99000"/>
            <a:ext cx="11915550" cy="6552000"/>
            <a:chOff x="398185" y="99000"/>
            <a:chExt cx="11665955" cy="6693864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xmlns="" id="{1C8E8AB4-27AA-4FBF-9620-EC7B568CD079}"/>
                </a:ext>
              </a:extLst>
            </p:cNvPr>
            <p:cNvGrpSpPr/>
            <p:nvPr/>
          </p:nvGrpSpPr>
          <p:grpSpPr>
            <a:xfrm>
              <a:off x="398185" y="99000"/>
              <a:ext cx="11665955" cy="6693864"/>
              <a:chOff x="398185" y="99000"/>
              <a:chExt cx="11665955" cy="6693864"/>
            </a:xfrm>
          </p:grpSpPr>
          <p:grpSp>
            <p:nvGrpSpPr>
              <p:cNvPr id="2" name="Группа 1">
                <a:extLst>
                  <a:ext uri="{FF2B5EF4-FFF2-40B4-BE49-F238E27FC236}">
                    <a16:creationId xmlns:a16="http://schemas.microsoft.com/office/drawing/2014/main" xmlns="" id="{8FCA922E-6522-4EC1-B189-5C548F64C35D}"/>
                  </a:ext>
                </a:extLst>
              </p:cNvPr>
              <p:cNvGrpSpPr/>
              <p:nvPr/>
            </p:nvGrpSpPr>
            <p:grpSpPr>
              <a:xfrm>
                <a:off x="398185" y="99000"/>
                <a:ext cx="11665955" cy="6693864"/>
                <a:chOff x="398185" y="99000"/>
                <a:chExt cx="11665955" cy="6693864"/>
              </a:xfrm>
            </p:grpSpPr>
            <p:pic>
              <p:nvPicPr>
                <p:cNvPr id="4" name="Picture 4" descr="Картинки по запросу НУБІП">
                  <a:extLst>
                    <a:ext uri="{FF2B5EF4-FFF2-40B4-BE49-F238E27FC236}">
                      <a16:creationId xmlns:a16="http://schemas.microsoft.com/office/drawing/2014/main" xmlns="" id="{9CE0B08E-BBAA-4A6C-9E07-E146AF597AC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alphaModFix amt="5000"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291586" y="99000"/>
                  <a:ext cx="5608827" cy="6660000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5" name="Скругленный прямоугольник 10">
                  <a:extLst>
                    <a:ext uri="{FF2B5EF4-FFF2-40B4-BE49-F238E27FC236}">
                      <a16:creationId xmlns:a16="http://schemas.microsoft.com/office/drawing/2014/main" xmlns="" id="{C741E0F7-C507-4D62-9C7F-CAC03BA37393}"/>
                    </a:ext>
                  </a:extLst>
                </p:cNvPr>
                <p:cNvSpPr/>
                <p:nvPr/>
              </p:nvSpPr>
              <p:spPr>
                <a:xfrm>
                  <a:off x="1028700" y="686148"/>
                  <a:ext cx="11018520" cy="720000"/>
                </a:xfrm>
                <a:prstGeom prst="roundRect">
                  <a:avLst/>
                </a:prstGeom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НАКАЗ РЕКТОРА ПРО УТВОРЕННЯ РАЗОВОЇ СПЕЦІАЛІЗОВАНОЇ ВЧЕНОЇ РАДИ</a:t>
                  </a:r>
                  <a:endPara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36" name="Группа 35">
                  <a:extLst>
                    <a:ext uri="{FF2B5EF4-FFF2-40B4-BE49-F238E27FC236}">
                      <a16:creationId xmlns:a16="http://schemas.microsoft.com/office/drawing/2014/main" xmlns="" id="{85CFD552-6B45-4434-88E6-A0D97CF7B508}"/>
                    </a:ext>
                  </a:extLst>
                </p:cNvPr>
                <p:cNvGrpSpPr/>
                <p:nvPr/>
              </p:nvGrpSpPr>
              <p:grpSpPr>
                <a:xfrm>
                  <a:off x="1028700" y="1466632"/>
                  <a:ext cx="5067300" cy="1118516"/>
                  <a:chOff x="1028700" y="1466632"/>
                  <a:chExt cx="5067300" cy="1118516"/>
                </a:xfrm>
              </p:grpSpPr>
              <p:sp>
                <p:nvSpPr>
                  <p:cNvPr id="21" name="Скругленный прямоугольник 10">
                    <a:extLst>
                      <a:ext uri="{FF2B5EF4-FFF2-40B4-BE49-F238E27FC236}">
                        <a16:creationId xmlns:a16="http://schemas.microsoft.com/office/drawing/2014/main" xmlns="" id="{6E7B70CE-DB44-43D8-9197-9FD63EC27E6A}"/>
                      </a:ext>
                    </a:extLst>
                  </p:cNvPr>
                  <p:cNvSpPr/>
                  <p:nvPr/>
                </p:nvSpPr>
                <p:spPr>
                  <a:xfrm>
                    <a:off x="1028700" y="1505148"/>
                    <a:ext cx="5067300" cy="1080000"/>
                  </a:xfrm>
                  <a:prstGeom prst="roundRect">
                    <a:avLst/>
                  </a:prstGeom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2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34" name="Группа 33">
                    <a:extLst>
                      <a:ext uri="{FF2B5EF4-FFF2-40B4-BE49-F238E27FC236}">
                        <a16:creationId xmlns:a16="http://schemas.microsoft.com/office/drawing/2014/main" xmlns="" id="{E7BD3C4C-C66C-4C55-AABC-10681E3DF927}"/>
                      </a:ext>
                    </a:extLst>
                  </p:cNvPr>
                  <p:cNvGrpSpPr/>
                  <p:nvPr/>
                </p:nvGrpSpPr>
                <p:grpSpPr>
                  <a:xfrm>
                    <a:off x="1201550" y="1466632"/>
                    <a:ext cx="4740120" cy="1080000"/>
                    <a:chOff x="1201550" y="1466632"/>
                    <a:chExt cx="4740120" cy="1080000"/>
                  </a:xfrm>
                </p:grpSpPr>
                <p:pic>
                  <p:nvPicPr>
                    <p:cNvPr id="18" name="Рисунок 17" descr="Офисный рабочий мужской со сплошной заливкой">
                      <a:extLst>
                        <a:ext uri="{FF2B5EF4-FFF2-40B4-BE49-F238E27FC236}">
                          <a16:creationId xmlns:a16="http://schemas.microsoft.com/office/drawing/2014/main" xmlns="" id="{DC175FEC-E097-46D4-B3B3-10E6744E3292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5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xmlns="" r:embed="rId6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3007148" y="1466632"/>
                      <a:ext cx="1080000" cy="10800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4" name="Рисунок 23" descr="Школьник со сплошной заливкой">
                      <a:extLst>
                        <a:ext uri="{FF2B5EF4-FFF2-40B4-BE49-F238E27FC236}">
                          <a16:creationId xmlns:a16="http://schemas.microsoft.com/office/drawing/2014/main" xmlns="" id="{311F2BF6-BDF7-4BFC-B6B0-CEBCAEF4909B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7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xmlns="" r:embed="rId8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407037" y="1556632"/>
                      <a:ext cx="900000" cy="9000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6" name="Рисунок 25" descr="Школьник контур">
                      <a:extLst>
                        <a:ext uri="{FF2B5EF4-FFF2-40B4-BE49-F238E27FC236}">
                          <a16:creationId xmlns:a16="http://schemas.microsoft.com/office/drawing/2014/main" xmlns="" id="{98569FCC-2651-4A9E-9845-C4F80C911E5F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9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xmlns="" r:embed="rId1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3807559" y="1526091"/>
                      <a:ext cx="900000" cy="9000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28" name="Рисунок 27" descr="Школьница со сплошной заливкой">
                      <a:extLst>
                        <a:ext uri="{FF2B5EF4-FFF2-40B4-BE49-F238E27FC236}">
                          <a16:creationId xmlns:a16="http://schemas.microsoft.com/office/drawing/2014/main" xmlns="" id="{1B4BFE91-8C9C-4212-8888-E3404F82EB9D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11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xmlns="" r:embed="rId12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829111" y="1556632"/>
                      <a:ext cx="900000" cy="9000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2" name="Рисунок 31" descr="Школьница контур">
                      <a:extLst>
                        <a:ext uri="{FF2B5EF4-FFF2-40B4-BE49-F238E27FC236}">
                          <a16:creationId xmlns:a16="http://schemas.microsoft.com/office/drawing/2014/main" xmlns="" id="{48429861-C680-4934-A730-EB2DF93AB1B5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xmlns="" r:embed="rId3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4357924" y="1525638"/>
                      <a:ext cx="900000" cy="9000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3" name="Picture 4" descr="Картинки по запросу НУБІП">
                      <a:extLst>
                        <a:ext uri="{FF2B5EF4-FFF2-40B4-BE49-F238E27FC236}">
                          <a16:creationId xmlns:a16="http://schemas.microsoft.com/office/drawing/2014/main" xmlns="" id="{3B2501D5-87B2-4225-8654-8A31AEBEBE62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3" cstate="print">
                      <a:alphaModFix/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1201550" y="1646632"/>
                      <a:ext cx="606360" cy="720000"/>
                    </a:xfrm>
                    <a:prstGeom prst="rect">
                      <a:avLst/>
                    </a:prstGeom>
                    <a:ln>
                      <a:noFill/>
                    </a:ln>
                    <a:effectLst>
                      <a:outerShdw blurRad="292100" dist="139700" dir="2700000" algn="tl" rotWithShape="0">
                        <a:srgbClr val="333333">
                          <a:alpha val="65000"/>
                        </a:srgbClr>
                      </a:outerShdw>
                    </a:effectLst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pic>
                  <p:nvPicPr>
                    <p:cNvPr id="1026" name="Picture 2" descr="Зображення Герба">
                      <a:extLst>
                        <a:ext uri="{FF2B5EF4-FFF2-40B4-BE49-F238E27FC236}">
                          <a16:creationId xmlns:a16="http://schemas.microsoft.com/office/drawing/2014/main" xmlns="" id="{509B80A3-7832-4AC8-9135-0F15A8941A6E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4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5221670" y="1646632"/>
                      <a:ext cx="720000" cy="720000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grpSp>
              <p:nvGrpSpPr>
                <p:cNvPr id="38" name="Группа 37">
                  <a:extLst>
                    <a:ext uri="{FF2B5EF4-FFF2-40B4-BE49-F238E27FC236}">
                      <a16:creationId xmlns:a16="http://schemas.microsoft.com/office/drawing/2014/main" xmlns="" id="{54F6BD01-15F5-4C5F-A04C-4CB4A472A7C0}"/>
                    </a:ext>
                  </a:extLst>
                </p:cNvPr>
                <p:cNvGrpSpPr/>
                <p:nvPr/>
              </p:nvGrpSpPr>
              <p:grpSpPr>
                <a:xfrm>
                  <a:off x="6979920" y="1466632"/>
                  <a:ext cx="5067300" cy="1118516"/>
                  <a:chOff x="1028700" y="1466632"/>
                  <a:chExt cx="5067300" cy="1118516"/>
                </a:xfrm>
              </p:grpSpPr>
              <p:sp>
                <p:nvSpPr>
                  <p:cNvPr id="39" name="Скругленный прямоугольник 10">
                    <a:extLst>
                      <a:ext uri="{FF2B5EF4-FFF2-40B4-BE49-F238E27FC236}">
                        <a16:creationId xmlns:a16="http://schemas.microsoft.com/office/drawing/2014/main" xmlns="" id="{70DC2C47-986D-43CE-AE06-D5AFF8DE4D85}"/>
                      </a:ext>
                    </a:extLst>
                  </p:cNvPr>
                  <p:cNvSpPr/>
                  <p:nvPr/>
                </p:nvSpPr>
                <p:spPr>
                  <a:xfrm>
                    <a:off x="1028700" y="1505148"/>
                    <a:ext cx="5067300" cy="1080000"/>
                  </a:xfrm>
                  <a:prstGeom prst="roundRect">
                    <a:avLst/>
                  </a:prstGeom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2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40" name="Группа 39">
                    <a:extLst>
                      <a:ext uri="{FF2B5EF4-FFF2-40B4-BE49-F238E27FC236}">
                        <a16:creationId xmlns:a16="http://schemas.microsoft.com/office/drawing/2014/main" xmlns="" id="{B270C82D-2CBD-4058-BE6F-E1EB9E31D6B4}"/>
                      </a:ext>
                    </a:extLst>
                  </p:cNvPr>
                  <p:cNvGrpSpPr/>
                  <p:nvPr/>
                </p:nvGrpSpPr>
                <p:grpSpPr>
                  <a:xfrm>
                    <a:off x="1201550" y="1466632"/>
                    <a:ext cx="4740120" cy="1080000"/>
                    <a:chOff x="1201550" y="1466632"/>
                    <a:chExt cx="4740120" cy="1080000"/>
                  </a:xfrm>
                </p:grpSpPr>
                <p:pic>
                  <p:nvPicPr>
                    <p:cNvPr id="41" name="Рисунок 40" descr="Офисный рабочий мужской со сплошной заливкой">
                      <a:extLst>
                        <a:ext uri="{FF2B5EF4-FFF2-40B4-BE49-F238E27FC236}">
                          <a16:creationId xmlns:a16="http://schemas.microsoft.com/office/drawing/2014/main" xmlns="" id="{90B1EF07-0507-43D1-927F-DB40564E873C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5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xmlns="" r:embed="rId6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383304" y="1466632"/>
                      <a:ext cx="1080000" cy="10800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42" name="Рисунок 41" descr="Школьник со сплошной заливкой">
                      <a:extLst>
                        <a:ext uri="{FF2B5EF4-FFF2-40B4-BE49-F238E27FC236}">
                          <a16:creationId xmlns:a16="http://schemas.microsoft.com/office/drawing/2014/main" xmlns="" id="{CE28EE2C-2414-48A9-AB36-5056B52C61D2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7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xmlns="" r:embed="rId8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1734581" y="1556632"/>
                      <a:ext cx="900000" cy="9000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43" name="Рисунок 42" descr="Школьник контур">
                      <a:extLst>
                        <a:ext uri="{FF2B5EF4-FFF2-40B4-BE49-F238E27FC236}">
                          <a16:creationId xmlns:a16="http://schemas.microsoft.com/office/drawing/2014/main" xmlns="" id="{C4B7B745-0D7F-41F8-8DE4-05E0146D8C98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9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xmlns="" r:embed="rId1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3807559" y="1526091"/>
                      <a:ext cx="900000" cy="9000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45" name="Рисунок 44" descr="Школьница контур">
                      <a:extLst>
                        <a:ext uri="{FF2B5EF4-FFF2-40B4-BE49-F238E27FC236}">
                          <a16:creationId xmlns:a16="http://schemas.microsoft.com/office/drawing/2014/main" xmlns="" id="{377AD4D4-8D3A-4033-AD8D-5A00C5CD5F6F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  <a:ext uri="{96DAC541-7B7A-43D3-8B79-37D633B846F1}">
                          <asvg:svgBlip xmlns:asvg="http://schemas.microsoft.com/office/drawing/2016/SVG/main" xmlns="" r:embed="rId3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4357924" y="1525638"/>
                      <a:ext cx="900000" cy="9000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46" name="Picture 4" descr="Картинки по запросу НУБІП">
                      <a:extLst>
                        <a:ext uri="{FF2B5EF4-FFF2-40B4-BE49-F238E27FC236}">
                          <a16:creationId xmlns:a16="http://schemas.microsoft.com/office/drawing/2014/main" xmlns="" id="{7DC27398-248A-4932-9386-6ABE6F99FD40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3" cstate="print">
                      <a:alphaModFix/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1201550" y="1646632"/>
                      <a:ext cx="606360" cy="720000"/>
                    </a:xfrm>
                    <a:prstGeom prst="rect">
                      <a:avLst/>
                    </a:prstGeom>
                    <a:ln>
                      <a:noFill/>
                    </a:ln>
                    <a:effectLst>
                      <a:outerShdw blurRad="292100" dist="139700" dir="2700000" algn="tl" rotWithShape="0">
                        <a:srgbClr val="333333">
                          <a:alpha val="65000"/>
                        </a:srgbClr>
                      </a:outerShdw>
                    </a:effectLst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pic>
                  <p:nvPicPr>
                    <p:cNvPr id="47" name="Picture 2" descr="Зображення Герба">
                      <a:extLst>
                        <a:ext uri="{FF2B5EF4-FFF2-40B4-BE49-F238E27FC236}">
                          <a16:creationId xmlns:a16="http://schemas.microsoft.com/office/drawing/2014/main" xmlns="" id="{2AA5AF37-64A3-4E10-9912-954BA454DD12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4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5221670" y="1646632"/>
                      <a:ext cx="720000" cy="720000"/>
                    </a:xfrm>
                    <a:prstGeom prst="rect">
                      <a:avLst/>
                    </a:prstGeom>
                    <a:noFill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</p:pic>
              </p:grpSp>
            </p:grpSp>
            <p:sp>
              <p:nvSpPr>
                <p:cNvPr id="49" name="Скругленный прямоугольник 10">
                  <a:extLst>
                    <a:ext uri="{FF2B5EF4-FFF2-40B4-BE49-F238E27FC236}">
                      <a16:creationId xmlns:a16="http://schemas.microsoft.com/office/drawing/2014/main" xmlns="" id="{FD37EFCF-F12F-4129-AD51-173F57056927}"/>
                    </a:ext>
                  </a:extLst>
                </p:cNvPr>
                <p:cNvSpPr/>
                <p:nvPr/>
              </p:nvSpPr>
              <p:spPr>
                <a:xfrm>
                  <a:off x="1028700" y="2719706"/>
                  <a:ext cx="11018520" cy="360000"/>
                </a:xfrm>
                <a:prstGeom prst="roundRect">
                  <a:avLst/>
                </a:prstGeom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000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не менше трьох публікацій за тематикою дослідження здобувача </a:t>
                  </a:r>
                  <a:endParaRPr lang="en-US" sz="22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pic>
              <p:nvPicPr>
                <p:cNvPr id="50" name="Рисунок 49" descr="Значок буфера обмена со сплошной заливкой">
                  <a:extLst>
                    <a:ext uri="{FF2B5EF4-FFF2-40B4-BE49-F238E27FC236}">
                      <a16:creationId xmlns:a16="http://schemas.microsoft.com/office/drawing/2014/main" xmlns="" id="{7965888C-5294-429D-A5D0-0BD46287C0E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1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083334" y="1587948"/>
                  <a:ext cx="914400" cy="914400"/>
                </a:xfrm>
                <a:prstGeom prst="rect">
                  <a:avLst/>
                </a:prstGeom>
              </p:spPr>
            </p:pic>
            <p:sp>
              <p:nvSpPr>
                <p:cNvPr id="52" name="Скругленный прямоугольник 10">
                  <a:extLst>
                    <a:ext uri="{FF2B5EF4-FFF2-40B4-BE49-F238E27FC236}">
                      <a16:creationId xmlns:a16="http://schemas.microsoft.com/office/drawing/2014/main" xmlns="" id="{2D13D086-92EC-45D1-845F-059C101B88C0}"/>
                    </a:ext>
                  </a:extLst>
                </p:cNvPr>
                <p:cNvSpPr/>
                <p:nvPr/>
              </p:nvSpPr>
              <p:spPr>
                <a:xfrm>
                  <a:off x="3136900" y="3214264"/>
                  <a:ext cx="8910320" cy="1080000"/>
                </a:xfrm>
                <a:prstGeom prst="roundRect">
                  <a:avLst/>
                </a:prstGeom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ОПРИЛЮДНЕННЯ НА ВЕБСАЙТІ </a:t>
                  </a:r>
                  <a:r>
                    <a:rPr lang="uk-UA" sz="20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НУБіП</a:t>
                  </a:r>
                  <a: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ДИСЕРТАЦІЇ, </a:t>
                  </a:r>
                  <a:b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</a:br>
                  <a: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ІНФОРМАЦІЇ ПРО СКЛАД РАДИ, </a:t>
                  </a:r>
                  <a:b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</a:br>
                  <a: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ВНЕСЕННЯ ІНФОРМАЦІЇ ДО ІНФОРМАЦІЙНОЇ СИСТЕМИ </a:t>
                  </a:r>
                  <a:r>
                    <a:rPr lang="uk-UA" sz="20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НАЗЯВА</a:t>
                  </a:r>
                  <a:endParaRPr lang="en-US" sz="2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51" name="Группа 50">
                  <a:extLst>
                    <a:ext uri="{FF2B5EF4-FFF2-40B4-BE49-F238E27FC236}">
                      <a16:creationId xmlns:a16="http://schemas.microsoft.com/office/drawing/2014/main" xmlns="" id="{70A27B5F-9A9D-447C-91A1-DD01446AB4B4}"/>
                    </a:ext>
                  </a:extLst>
                </p:cNvPr>
                <p:cNvGrpSpPr/>
                <p:nvPr/>
              </p:nvGrpSpPr>
              <p:grpSpPr>
                <a:xfrm>
                  <a:off x="924404" y="3214264"/>
                  <a:ext cx="1767012" cy="1080000"/>
                  <a:chOff x="941325" y="3429000"/>
                  <a:chExt cx="1767012" cy="1080000"/>
                </a:xfrm>
              </p:grpSpPr>
              <p:sp>
                <p:nvSpPr>
                  <p:cNvPr id="54" name="Скругленный прямоугольник 10">
                    <a:extLst>
                      <a:ext uri="{FF2B5EF4-FFF2-40B4-BE49-F238E27FC236}">
                        <a16:creationId xmlns:a16="http://schemas.microsoft.com/office/drawing/2014/main" xmlns="" id="{10D53F8A-BD2B-4392-90EA-25BCCA49E423}"/>
                      </a:ext>
                    </a:extLst>
                  </p:cNvPr>
                  <p:cNvSpPr/>
                  <p:nvPr/>
                </p:nvSpPr>
                <p:spPr>
                  <a:xfrm>
                    <a:off x="1028700" y="3429000"/>
                    <a:ext cx="1679637" cy="1080000"/>
                  </a:xfrm>
                  <a:prstGeom prst="roundRect">
                    <a:avLst/>
                  </a:prstGeom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marL="622300"/>
                    <a:r>
                      <a:rPr lang="uk-UA" sz="2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 днів</a:t>
                    </a:r>
                    <a:br>
                      <a:rPr lang="uk-UA" sz="2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r>
                      <a:rPr lang="uk-UA" sz="2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після </a:t>
                    </a:r>
                    <a:br>
                      <a:rPr lang="uk-UA" sz="2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r>
                      <a:rPr lang="uk-UA" sz="20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наказу</a:t>
                    </a:r>
                    <a:endParaRPr lang="en-US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pic>
                <p:nvPicPr>
                  <p:cNvPr id="56" name="Рисунок 55" descr="Значок буфера обмена со сплошной заливкой">
                    <a:extLst>
                      <a:ext uri="{FF2B5EF4-FFF2-40B4-BE49-F238E27FC236}">
                        <a16:creationId xmlns:a16="http://schemas.microsoft.com/office/drawing/2014/main" xmlns="" id="{DCB87D34-1C69-4E9F-9991-428DBA38FF33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1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xmlns="" r:embed="rId16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41325" y="3511800"/>
                    <a:ext cx="914400" cy="914400"/>
                  </a:xfrm>
                  <a:prstGeom prst="rect">
                    <a:avLst/>
                  </a:prstGeom>
                </p:spPr>
              </p:pic>
            </p:grpSp>
            <p:pic>
              <p:nvPicPr>
                <p:cNvPr id="58" name="Рисунок 57" descr="Назад со сплошной заливкой">
                  <a:extLst>
                    <a:ext uri="{FF2B5EF4-FFF2-40B4-BE49-F238E27FC236}">
                      <a16:creationId xmlns:a16="http://schemas.microsoft.com/office/drawing/2014/main" xmlns="" id="{ECA5D785-7C1A-4742-93DD-3C417D05FF9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18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97807" y="3269900"/>
                  <a:ext cx="914400" cy="914400"/>
                </a:xfrm>
                <a:prstGeom prst="rect">
                  <a:avLst/>
                </a:prstGeom>
              </p:spPr>
            </p:pic>
            <p:pic>
              <p:nvPicPr>
                <p:cNvPr id="60" name="Рисунок 59" descr="Значок 5 со сплошной заливкой">
                  <a:extLst>
                    <a:ext uri="{FF2B5EF4-FFF2-40B4-BE49-F238E27FC236}">
                      <a16:creationId xmlns:a16="http://schemas.microsoft.com/office/drawing/2014/main" xmlns="" id="{60203767-DEB6-4DEE-877C-A5C90EB5C90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2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98185" y="979190"/>
                  <a:ext cx="914400" cy="914400"/>
                </a:xfrm>
                <a:prstGeom prst="rect">
                  <a:avLst/>
                </a:prstGeom>
              </p:spPr>
            </p:pic>
            <p:sp>
              <p:nvSpPr>
                <p:cNvPr id="62" name="Скругленный прямоугольник 10">
                  <a:extLst>
                    <a:ext uri="{FF2B5EF4-FFF2-40B4-BE49-F238E27FC236}">
                      <a16:creationId xmlns:a16="http://schemas.microsoft.com/office/drawing/2014/main" xmlns="" id="{6BE8CBEF-D369-4C8C-A0E9-CFADC47030FE}"/>
                    </a:ext>
                  </a:extLst>
                </p:cNvPr>
                <p:cNvSpPr/>
                <p:nvPr/>
              </p:nvSpPr>
              <p:spPr>
                <a:xfrm>
                  <a:off x="1028699" y="4383380"/>
                  <a:ext cx="11035441" cy="540000"/>
                </a:xfrm>
                <a:prstGeom prst="roundRect">
                  <a:avLst/>
                </a:prstGeom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ОПРИЛЮДНЕННЯ ІНФОРМАЦІЇ ПРО УТВОРЕННЯ РАДИ </a:t>
                  </a:r>
                  <a:r>
                    <a:rPr lang="uk-UA" sz="20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НАЗЯВА</a:t>
                  </a:r>
                  <a:endParaRPr lang="en-US" sz="2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3" name="Скругленный прямоугольник 10">
                  <a:extLst>
                    <a:ext uri="{FF2B5EF4-FFF2-40B4-BE49-F238E27FC236}">
                      <a16:creationId xmlns:a16="http://schemas.microsoft.com/office/drawing/2014/main" xmlns="" id="{564E8ACC-519E-42D0-B86A-97E551461934}"/>
                    </a:ext>
                  </a:extLst>
                </p:cNvPr>
                <p:cNvSpPr/>
                <p:nvPr/>
              </p:nvSpPr>
              <p:spPr>
                <a:xfrm>
                  <a:off x="1028699" y="5006700"/>
                  <a:ext cx="11035441" cy="540000"/>
                </a:xfrm>
                <a:prstGeom prst="roundRect">
                  <a:avLst/>
                </a:prstGeom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ПЕРЕВІРКА </a:t>
                  </a:r>
                  <a:r>
                    <a:rPr lang="uk-UA" sz="20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МОН</a:t>
                  </a:r>
                  <a: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ВІДПОВІДНОСТІ СКЛАДУ РАДИ </a:t>
                  </a:r>
                  <a:r>
                    <a:rPr lang="uk-UA" sz="2000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(впродовж 15 днів)</a:t>
                  </a:r>
                  <a:endParaRPr lang="en-US" sz="2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4" name="Скругленный прямоугольник 10">
                  <a:extLst>
                    <a:ext uri="{FF2B5EF4-FFF2-40B4-BE49-F238E27FC236}">
                      <a16:creationId xmlns:a16="http://schemas.microsoft.com/office/drawing/2014/main" xmlns="" id="{EE8E48D5-D48D-4A23-BE7D-2697B498C2C8}"/>
                    </a:ext>
                  </a:extLst>
                </p:cNvPr>
                <p:cNvSpPr/>
                <p:nvPr/>
              </p:nvSpPr>
              <p:spPr>
                <a:xfrm>
                  <a:off x="1028699" y="5631852"/>
                  <a:ext cx="11035441" cy="540000"/>
                </a:xfrm>
                <a:prstGeom prst="roundRect">
                  <a:avLst/>
                </a:prstGeom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ПОДАННЯ РЕЦЕНЗІЙ ТА ВІДГУКІВ </a:t>
                  </a:r>
                  <a:r>
                    <a:rPr lang="uk-UA" sz="2000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(впродовж 45 днів)</a:t>
                  </a:r>
                  <a:endParaRPr lang="en-US" sz="2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7" name="Скругленный прямоугольник 10">
                  <a:extLst>
                    <a:ext uri="{FF2B5EF4-FFF2-40B4-BE49-F238E27FC236}">
                      <a16:creationId xmlns:a16="http://schemas.microsoft.com/office/drawing/2014/main" xmlns="" id="{56587926-999F-4E96-8D11-38EDC1533A57}"/>
                    </a:ext>
                  </a:extLst>
                </p:cNvPr>
                <p:cNvSpPr/>
                <p:nvPr/>
              </p:nvSpPr>
              <p:spPr>
                <a:xfrm>
                  <a:off x="1028699" y="6252864"/>
                  <a:ext cx="11035441" cy="540000"/>
                </a:xfrm>
                <a:prstGeom prst="roundRect">
                  <a:avLst/>
                </a:prstGeom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ПРИЗНАЧЕННЯ ДАТИ ЗАХИСТУ ДИСЕРТАЦІЇ </a:t>
                  </a:r>
                  <a:b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</a:br>
                  <a:r>
                    <a:rPr lang="uk-UA" sz="2000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(раніше ніж через два тижні та не пізніше ніж через чотири тижні)</a:t>
                  </a:r>
                  <a:endParaRPr lang="uk-UA" sz="22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65" name="Рисунок 64" descr="Значок 6 со сплошной заливкой">
                <a:extLst>
                  <a:ext uri="{FF2B5EF4-FFF2-40B4-BE49-F238E27FC236}">
                    <a16:creationId xmlns:a16="http://schemas.microsoft.com/office/drawing/2014/main" xmlns="" id="{689DF757-F5EB-4F14-B293-0F38D4C172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22"/>
                  </a:ext>
                </a:extLst>
              </a:blip>
              <a:stretch>
                <a:fillRect/>
              </a:stretch>
            </p:blipFill>
            <p:spPr>
              <a:xfrm>
                <a:off x="401192" y="4507211"/>
                <a:ext cx="914400" cy="914400"/>
              </a:xfrm>
              <a:prstGeom prst="rect">
                <a:avLst/>
              </a:prstGeom>
            </p:spPr>
          </p:pic>
        </p:grpSp>
        <p:pic>
          <p:nvPicPr>
            <p:cNvPr id="68" name="Рисунок 67" descr="Значок 7 со сплошной заливкой">
              <a:extLst>
                <a:ext uri="{FF2B5EF4-FFF2-40B4-BE49-F238E27FC236}">
                  <a16:creationId xmlns:a16="http://schemas.microsoft.com/office/drawing/2014/main" xmlns="" id="{93294352-B288-4EBD-8F91-08AF8E4AAC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24"/>
                </a:ext>
              </a:extLst>
            </a:blip>
            <a:stretch>
              <a:fillRect/>
            </a:stretch>
          </p:blipFill>
          <p:spPr>
            <a:xfrm>
              <a:off x="398185" y="5689822"/>
              <a:ext cx="914400" cy="914400"/>
            </a:xfrm>
            <a:prstGeom prst="rect">
              <a:avLst/>
            </a:prstGeom>
          </p:spPr>
        </p:pic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9AFA911E-6236-4653-AA4B-5466A8FEA70A}"/>
              </a:ext>
            </a:extLst>
          </p:cNvPr>
          <p:cNvSpPr txBox="1"/>
          <p:nvPr/>
        </p:nvSpPr>
        <p:spPr>
          <a:xfrm>
            <a:off x="10309861" y="6574334"/>
            <a:ext cx="2011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©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Boiarchuk Serhii</a:t>
            </a:r>
            <a:endParaRPr lang="uk-UA" sz="2000" dirty="0">
              <a:solidFill>
                <a:schemeClr val="bg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892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Картинки по запросу НУБІП">
            <a:extLst>
              <a:ext uri="{FF2B5EF4-FFF2-40B4-BE49-F238E27FC236}">
                <a16:creationId xmlns:a16="http://schemas.microsoft.com/office/drawing/2014/main" xmlns="" id="{9CE0B08E-BBAA-4A6C-9E07-E146AF597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586" y="99000"/>
            <a:ext cx="5608827" cy="666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F9E11B6-00F4-4AF6-92A2-A5B2E096CAE5}"/>
              </a:ext>
            </a:extLst>
          </p:cNvPr>
          <p:cNvSpPr txBox="1"/>
          <p:nvPr/>
        </p:nvSpPr>
        <p:spPr>
          <a:xfrm>
            <a:off x="381000" y="0"/>
            <a:ext cx="11811000" cy="587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ПРИСУДЖЕННЯ СТУПЕНЯ ДОКТОРА ФІЛОСОФІЇ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400" dirty="0"/>
          </a:p>
        </p:txBody>
      </p:sp>
      <p:sp>
        <p:nvSpPr>
          <p:cNvPr id="5" name="Скругленный прямоугольник 10">
            <a:extLst>
              <a:ext uri="{FF2B5EF4-FFF2-40B4-BE49-F238E27FC236}">
                <a16:creationId xmlns:a16="http://schemas.microsoft.com/office/drawing/2014/main" xmlns="" id="{C741E0F7-C507-4D62-9C7F-CAC03BA37393}"/>
              </a:ext>
            </a:extLst>
          </p:cNvPr>
          <p:cNvSpPr/>
          <p:nvPr/>
        </p:nvSpPr>
        <p:spPr>
          <a:xfrm>
            <a:off x="1028700" y="686148"/>
            <a:ext cx="11018520" cy="72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ПУБЛІЧНИЙ ЗАХИСТ ДИСЕРТАЦІЇ </a:t>
            </a:r>
            <a:b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(трансляція в режимі реального часу)</a:t>
            </a: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xmlns="" id="{85CFD552-6B45-4434-88E6-A0D97CF7B508}"/>
              </a:ext>
            </a:extLst>
          </p:cNvPr>
          <p:cNvGrpSpPr/>
          <p:nvPr/>
        </p:nvGrpSpPr>
        <p:grpSpPr>
          <a:xfrm>
            <a:off x="1028699" y="1505148"/>
            <a:ext cx="5454029" cy="1080000"/>
            <a:chOff x="1028700" y="1505148"/>
            <a:chExt cx="5067300" cy="1080000"/>
          </a:xfrm>
        </p:grpSpPr>
        <p:sp>
          <p:nvSpPr>
            <p:cNvPr id="21" name="Скругленный прямоугольник 10">
              <a:extLst>
                <a:ext uri="{FF2B5EF4-FFF2-40B4-BE49-F238E27FC236}">
                  <a16:creationId xmlns:a16="http://schemas.microsoft.com/office/drawing/2014/main" xmlns="" id="{6E7B70CE-DB44-43D8-9197-9FD63EC27E6A}"/>
                </a:ext>
              </a:extLst>
            </p:cNvPr>
            <p:cNvSpPr/>
            <p:nvPr/>
          </p:nvSpPr>
          <p:spPr>
            <a:xfrm>
              <a:off x="1028700" y="1505148"/>
              <a:ext cx="5067300" cy="108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4" name="Группа 33">
              <a:extLst>
                <a:ext uri="{FF2B5EF4-FFF2-40B4-BE49-F238E27FC236}">
                  <a16:creationId xmlns:a16="http://schemas.microsoft.com/office/drawing/2014/main" xmlns="" id="{E7BD3C4C-C66C-4C55-AABC-10681E3DF927}"/>
                </a:ext>
              </a:extLst>
            </p:cNvPr>
            <p:cNvGrpSpPr/>
            <p:nvPr/>
          </p:nvGrpSpPr>
          <p:grpSpPr>
            <a:xfrm>
              <a:off x="1649948" y="1525638"/>
              <a:ext cx="4433386" cy="900790"/>
              <a:chOff x="1649948" y="1525638"/>
              <a:chExt cx="4433386" cy="900790"/>
            </a:xfrm>
          </p:grpSpPr>
          <p:pic>
            <p:nvPicPr>
              <p:cNvPr id="26" name="Рисунок 25" descr="Школьник контур">
                <a:extLst>
                  <a:ext uri="{FF2B5EF4-FFF2-40B4-BE49-F238E27FC236}">
                    <a16:creationId xmlns:a16="http://schemas.microsoft.com/office/drawing/2014/main" xmlns="" id="{98569FCC-2651-4A9E-9845-C4F80C911E5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>
                <a:off x="1649948" y="1525638"/>
                <a:ext cx="900000" cy="900000"/>
              </a:xfrm>
              <a:prstGeom prst="rect">
                <a:avLst/>
              </a:prstGeom>
            </p:spPr>
          </p:pic>
          <p:pic>
            <p:nvPicPr>
              <p:cNvPr id="28" name="Рисунок 27" descr="Школьница со сплошной заливкой">
                <a:extLst>
                  <a:ext uri="{FF2B5EF4-FFF2-40B4-BE49-F238E27FC236}">
                    <a16:creationId xmlns:a16="http://schemas.microsoft.com/office/drawing/2014/main" xmlns="" id="{1B4BFE91-8C9C-4212-8888-E3404F82EB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6"/>
                  </a:ext>
                </a:extLst>
              </a:blip>
              <a:stretch>
                <a:fillRect/>
              </a:stretch>
            </p:blipFill>
            <p:spPr>
              <a:xfrm>
                <a:off x="5183334" y="1526428"/>
                <a:ext cx="900000" cy="900000"/>
              </a:xfrm>
              <a:prstGeom prst="rect">
                <a:avLst/>
              </a:prstGeom>
            </p:spPr>
          </p:pic>
          <p:pic>
            <p:nvPicPr>
              <p:cNvPr id="32" name="Рисунок 31" descr="Школьница контур">
                <a:extLst>
                  <a:ext uri="{FF2B5EF4-FFF2-40B4-BE49-F238E27FC236}">
                    <a16:creationId xmlns:a16="http://schemas.microsoft.com/office/drawing/2014/main" xmlns="" id="{48429861-C680-4934-A730-EB2DF93AB1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8"/>
                  </a:ext>
                </a:extLst>
              </a:blip>
              <a:stretch>
                <a:fillRect/>
              </a:stretch>
            </p:blipFill>
            <p:spPr>
              <a:xfrm>
                <a:off x="2211865" y="1525638"/>
                <a:ext cx="900000" cy="900000"/>
              </a:xfrm>
              <a:prstGeom prst="rect">
                <a:avLst/>
              </a:prstGeom>
            </p:spPr>
          </p:pic>
        </p:grpSp>
      </p:grpSp>
      <p:sp>
        <p:nvSpPr>
          <p:cNvPr id="39" name="Скругленный прямоугольник 10">
            <a:extLst>
              <a:ext uri="{FF2B5EF4-FFF2-40B4-BE49-F238E27FC236}">
                <a16:creationId xmlns:a16="http://schemas.microsoft.com/office/drawing/2014/main" xmlns="" id="{70DC2C47-986D-43CE-AE06-D5AFF8DE4D85}"/>
              </a:ext>
            </a:extLst>
          </p:cNvPr>
          <p:cNvSpPr/>
          <p:nvPr/>
        </p:nvSpPr>
        <p:spPr>
          <a:xfrm>
            <a:off x="6635353" y="1505148"/>
            <a:ext cx="5428787" cy="108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2" name="Рисунок 41" descr="Школьник со сплошной заливкой">
            <a:extLst>
              <a:ext uri="{FF2B5EF4-FFF2-40B4-BE49-F238E27FC236}">
                <a16:creationId xmlns:a16="http://schemas.microsoft.com/office/drawing/2014/main" xmlns="" id="{CE28EE2C-2414-48A9-AB36-5056B52C61D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10431536" y="1491300"/>
            <a:ext cx="964203" cy="900000"/>
          </a:xfrm>
          <a:prstGeom prst="rect">
            <a:avLst/>
          </a:prstGeom>
        </p:spPr>
      </p:pic>
      <p:pic>
        <p:nvPicPr>
          <p:cNvPr id="43" name="Рисунок 42" descr="Школьник контур">
            <a:extLst>
              <a:ext uri="{FF2B5EF4-FFF2-40B4-BE49-F238E27FC236}">
                <a16:creationId xmlns:a16="http://schemas.microsoft.com/office/drawing/2014/main" xmlns="" id="{C4B7B745-0D7F-41F8-8DE4-05E0146D8C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7936210" y="1499210"/>
            <a:ext cx="964203" cy="900000"/>
          </a:xfrm>
          <a:prstGeom prst="rect">
            <a:avLst/>
          </a:prstGeom>
        </p:spPr>
      </p:pic>
      <p:pic>
        <p:nvPicPr>
          <p:cNvPr id="45" name="Рисунок 44" descr="Школьница контур">
            <a:extLst>
              <a:ext uri="{FF2B5EF4-FFF2-40B4-BE49-F238E27FC236}">
                <a16:creationId xmlns:a16="http://schemas.microsoft.com/office/drawing/2014/main" xmlns="" id="{377AD4D4-8D3A-4033-AD8D-5A00C5CD5F6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8524891" y="1499210"/>
            <a:ext cx="964203" cy="900000"/>
          </a:xfrm>
          <a:prstGeom prst="rect">
            <a:avLst/>
          </a:prstGeom>
        </p:spPr>
      </p:pic>
      <p:pic>
        <p:nvPicPr>
          <p:cNvPr id="48" name="Рисунок 47" descr="Школьница контур">
            <a:extLst>
              <a:ext uri="{FF2B5EF4-FFF2-40B4-BE49-F238E27FC236}">
                <a16:creationId xmlns:a16="http://schemas.microsoft.com/office/drawing/2014/main" xmlns="" id="{78C4D0A1-CDAC-4985-A8B5-C8EF8CB143E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7397147" y="1499210"/>
            <a:ext cx="900000" cy="900000"/>
          </a:xfrm>
          <a:prstGeom prst="rect">
            <a:avLst/>
          </a:prstGeom>
        </p:spPr>
      </p:pic>
      <p:sp>
        <p:nvSpPr>
          <p:cNvPr id="62" name="Скругленный прямоугольник 10">
            <a:extLst>
              <a:ext uri="{FF2B5EF4-FFF2-40B4-BE49-F238E27FC236}">
                <a16:creationId xmlns:a16="http://schemas.microsoft.com/office/drawing/2014/main" xmlns="" id="{6BE8CBEF-D369-4C8C-A0E9-CFADC47030FE}"/>
              </a:ext>
            </a:extLst>
          </p:cNvPr>
          <p:cNvSpPr/>
          <p:nvPr/>
        </p:nvSpPr>
        <p:spPr>
          <a:xfrm>
            <a:off x="1011779" y="3063054"/>
            <a:ext cx="11035441" cy="54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ПРО ПРИСУДЖЕННЯ СТУПЕНЯ ДОКТОРА ФІЛОСОФІЇ</a:t>
            </a:r>
            <a:endParaRPr lang="en-US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Скругленный прямоугольник 10">
            <a:extLst>
              <a:ext uri="{FF2B5EF4-FFF2-40B4-BE49-F238E27FC236}">
                <a16:creationId xmlns:a16="http://schemas.microsoft.com/office/drawing/2014/main" xmlns="" id="{564E8ACC-519E-42D0-B86A-97E551461934}"/>
              </a:ext>
            </a:extLst>
          </p:cNvPr>
          <p:cNvSpPr/>
          <p:nvPr/>
        </p:nvSpPr>
        <p:spPr>
          <a:xfrm>
            <a:off x="1011779" y="4881054"/>
            <a:ext cx="11035441" cy="72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НАКАЗ РЕКТОРА ПРО ВИДАЧУ ДИПЛОМА PHD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(не раніше ніж через 15 та не пізніше ніж через 30 календарних днів з дня захисту)</a:t>
            </a:r>
            <a:endParaRPr lang="uk-UA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Значок &quot;Галочка1&quot; со сплошной заливкой">
            <a:extLst>
              <a:ext uri="{FF2B5EF4-FFF2-40B4-BE49-F238E27FC236}">
                <a16:creationId xmlns:a16="http://schemas.microsoft.com/office/drawing/2014/main" xmlns="" id="{E7D7D10A-BD60-40C8-AF02-A8A3E98A090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967153" y="1573746"/>
            <a:ext cx="914400" cy="914400"/>
          </a:xfrm>
          <a:prstGeom prst="rect">
            <a:avLst/>
          </a:prstGeom>
        </p:spPr>
      </p:pic>
      <p:pic>
        <p:nvPicPr>
          <p:cNvPr id="44" name="Рисунок 43" descr="Школьник контур">
            <a:extLst>
              <a:ext uri="{FF2B5EF4-FFF2-40B4-BE49-F238E27FC236}">
                <a16:creationId xmlns:a16="http://schemas.microsoft.com/office/drawing/2014/main" xmlns="" id="{7F9F1AA8-9D36-495B-888B-2E4110C880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882363" y="1520392"/>
            <a:ext cx="900000" cy="900000"/>
          </a:xfrm>
          <a:prstGeom prst="rect">
            <a:avLst/>
          </a:prstGeom>
        </p:spPr>
      </p:pic>
      <p:pic>
        <p:nvPicPr>
          <p:cNvPr id="53" name="Рисунок 52" descr="Школьница контур">
            <a:extLst>
              <a:ext uri="{FF2B5EF4-FFF2-40B4-BE49-F238E27FC236}">
                <a16:creationId xmlns:a16="http://schemas.microsoft.com/office/drawing/2014/main" xmlns="" id="{E1171749-A334-4468-A232-AD009F58074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3398609" y="1520392"/>
            <a:ext cx="900000" cy="900000"/>
          </a:xfrm>
          <a:prstGeom prst="rect">
            <a:avLst/>
          </a:prstGeom>
        </p:spPr>
      </p:pic>
      <p:pic>
        <p:nvPicPr>
          <p:cNvPr id="8" name="Рисунок 7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xmlns="" id="{4F750DE2-5482-44AC-8A0C-7B9DB9F8D9A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4762513" y="1542232"/>
            <a:ext cx="914400" cy="914400"/>
          </a:xfrm>
          <a:prstGeom prst="rect">
            <a:avLst/>
          </a:prstGeom>
        </p:spPr>
      </p:pic>
      <p:pic>
        <p:nvPicPr>
          <p:cNvPr id="12" name="Рисунок 11" descr="Видеокамера со сплошной заливкой">
            <a:extLst>
              <a:ext uri="{FF2B5EF4-FFF2-40B4-BE49-F238E27FC236}">
                <a16:creationId xmlns:a16="http://schemas.microsoft.com/office/drawing/2014/main" xmlns="" id="{09920BFC-0391-4A33-BFB0-48D42E3F7704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10965893" y="570506"/>
            <a:ext cx="914400" cy="914400"/>
          </a:xfrm>
          <a:prstGeom prst="rect">
            <a:avLst/>
          </a:prstGeom>
        </p:spPr>
      </p:pic>
      <p:pic>
        <p:nvPicPr>
          <p:cNvPr id="14" name="Рисунок 13" descr="Часы контур">
            <a:extLst>
              <a:ext uri="{FF2B5EF4-FFF2-40B4-BE49-F238E27FC236}">
                <a16:creationId xmlns:a16="http://schemas.microsoft.com/office/drawing/2014/main" xmlns="" id="{3452A69F-CEC3-42F0-AD4C-47E9883F8946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10276186" y="675658"/>
            <a:ext cx="756000" cy="756000"/>
          </a:xfrm>
          <a:prstGeom prst="rect">
            <a:avLst/>
          </a:prstGeom>
        </p:spPr>
      </p:pic>
      <p:pic>
        <p:nvPicPr>
          <p:cNvPr id="16" name="Рисунок 15" descr="Знак одобрения со сплошной заливкой">
            <a:extLst>
              <a:ext uri="{FF2B5EF4-FFF2-40B4-BE49-F238E27FC236}">
                <a16:creationId xmlns:a16="http://schemas.microsoft.com/office/drawing/2014/main" xmlns="" id="{A8EBF7E5-5049-4319-AA78-0D9E5CC4211E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4095934" y="1928180"/>
            <a:ext cx="914400" cy="914400"/>
          </a:xfrm>
          <a:prstGeom prst="rect">
            <a:avLst/>
          </a:prstGeom>
        </p:spPr>
      </p:pic>
      <p:pic>
        <p:nvPicPr>
          <p:cNvPr id="55" name="Рисунок 54" descr="Значок &quot;Галочка1&quot; со сплошной заливкой">
            <a:extLst>
              <a:ext uri="{FF2B5EF4-FFF2-40B4-BE49-F238E27FC236}">
                <a16:creationId xmlns:a16="http://schemas.microsoft.com/office/drawing/2014/main" xmlns="" id="{FA7E4EA5-080A-43C2-BDB5-9B62B858E7C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6637435" y="1562824"/>
            <a:ext cx="914400" cy="914400"/>
          </a:xfrm>
          <a:prstGeom prst="rect">
            <a:avLst/>
          </a:prstGeom>
        </p:spPr>
      </p:pic>
      <p:pic>
        <p:nvPicPr>
          <p:cNvPr id="57" name="Рисунок 56" descr="Значок &quot;Отменить подписку&quot; со сплошной заливкой">
            <a:extLst>
              <a:ext uri="{FF2B5EF4-FFF2-40B4-BE49-F238E27FC236}">
                <a16:creationId xmlns:a16="http://schemas.microsoft.com/office/drawing/2014/main" xmlns="" id="{49400F0B-8F6A-49A5-B630-1EFE708ECE6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9827966" y="1499210"/>
            <a:ext cx="914400" cy="914400"/>
          </a:xfrm>
          <a:prstGeom prst="rect">
            <a:avLst/>
          </a:prstGeom>
        </p:spPr>
      </p:pic>
      <p:pic>
        <p:nvPicPr>
          <p:cNvPr id="59" name="Рисунок 58" descr="Школьница со сплошной заливкой">
            <a:extLst>
              <a:ext uri="{FF2B5EF4-FFF2-40B4-BE49-F238E27FC236}">
                <a16:creationId xmlns:a16="http://schemas.microsoft.com/office/drawing/2014/main" xmlns="" id="{2739E825-4769-4550-9E5A-49C860EA5D2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1078533" y="1478504"/>
            <a:ext cx="968687" cy="900000"/>
          </a:xfrm>
          <a:prstGeom prst="rect">
            <a:avLst/>
          </a:prstGeom>
        </p:spPr>
      </p:pic>
      <p:pic>
        <p:nvPicPr>
          <p:cNvPr id="19" name="Рисунок 18" descr="Большой палец вниз со сплошной заливкой">
            <a:extLst>
              <a:ext uri="{FF2B5EF4-FFF2-40B4-BE49-F238E27FC236}">
                <a16:creationId xmlns:a16="http://schemas.microsoft.com/office/drawing/2014/main" xmlns="" id="{70FD7E5D-10A0-443D-81AA-DE2A7EF8AD14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2"/>
              </a:ext>
            </a:extLst>
          </a:blip>
          <a:stretch>
            <a:fillRect/>
          </a:stretch>
        </p:blipFill>
        <p:spPr>
          <a:xfrm>
            <a:off x="9255722" y="2154592"/>
            <a:ext cx="914400" cy="914400"/>
          </a:xfrm>
          <a:prstGeom prst="rect">
            <a:avLst/>
          </a:prstGeom>
        </p:spPr>
      </p:pic>
      <p:pic>
        <p:nvPicPr>
          <p:cNvPr id="22" name="Рисунок 21" descr="Значок 8 со сплошной заливкой">
            <a:extLst>
              <a:ext uri="{FF2B5EF4-FFF2-40B4-BE49-F238E27FC236}">
                <a16:creationId xmlns:a16="http://schemas.microsoft.com/office/drawing/2014/main" xmlns="" id="{A7A6A8DF-8EAF-499C-B43B-A23290C4CB54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294987" y="623247"/>
            <a:ext cx="914400" cy="914400"/>
          </a:xfrm>
          <a:prstGeom prst="rect">
            <a:avLst/>
          </a:prstGeom>
        </p:spPr>
      </p:pic>
      <p:sp>
        <p:nvSpPr>
          <p:cNvPr id="66" name="Скругленный прямоугольник 10">
            <a:extLst>
              <a:ext uri="{FF2B5EF4-FFF2-40B4-BE49-F238E27FC236}">
                <a16:creationId xmlns:a16="http://schemas.microsoft.com/office/drawing/2014/main" xmlns="" id="{84A88826-EFD7-4D9E-A367-0BCFDC48EADD}"/>
              </a:ext>
            </a:extLst>
          </p:cNvPr>
          <p:cNvSpPr/>
          <p:nvPr/>
        </p:nvSpPr>
        <p:spPr>
          <a:xfrm>
            <a:off x="1023268" y="3702054"/>
            <a:ext cx="1813188" cy="108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622300"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робочі</a:t>
            </a:r>
          </a:p>
          <a:p>
            <a:pPr marL="622300"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Скругленный прямоугольник 10">
            <a:extLst>
              <a:ext uri="{FF2B5EF4-FFF2-40B4-BE49-F238E27FC236}">
                <a16:creationId xmlns:a16="http://schemas.microsoft.com/office/drawing/2014/main" xmlns="" id="{686E5A6A-8A9C-44EB-8CF7-0A07087928C8}"/>
              </a:ext>
            </a:extLst>
          </p:cNvPr>
          <p:cNvSpPr/>
          <p:nvPr/>
        </p:nvSpPr>
        <p:spPr>
          <a:xfrm>
            <a:off x="3074565" y="3704954"/>
            <a:ext cx="3021436" cy="108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оприлюднення </a:t>
            </a:r>
            <a:b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 та відеозапису захисту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Скругленный прямоугольник 10">
            <a:extLst>
              <a:ext uri="{FF2B5EF4-FFF2-40B4-BE49-F238E27FC236}">
                <a16:creationId xmlns:a16="http://schemas.microsoft.com/office/drawing/2014/main" xmlns="" id="{146C841F-FF49-4B0A-8BED-AC36F1A43CED}"/>
              </a:ext>
            </a:extLst>
          </p:cNvPr>
          <p:cNvSpPr/>
          <p:nvPr/>
        </p:nvSpPr>
        <p:spPr>
          <a:xfrm>
            <a:off x="6458980" y="3718436"/>
            <a:ext cx="2065911" cy="108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622300"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</a:p>
          <a:p>
            <a:pPr marL="622300"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Рисунок 24" descr="Значок 3 со сплошной заливкой">
            <a:extLst>
              <a:ext uri="{FF2B5EF4-FFF2-40B4-BE49-F238E27FC236}">
                <a16:creationId xmlns:a16="http://schemas.microsoft.com/office/drawing/2014/main" xmlns="" id="{0E835194-8D2C-4537-B0F4-3F4D3308E294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6"/>
              </a:ext>
            </a:extLst>
          </a:blip>
          <a:stretch>
            <a:fillRect/>
          </a:stretch>
        </p:blipFill>
        <p:spPr>
          <a:xfrm>
            <a:off x="966440" y="3766866"/>
            <a:ext cx="914400" cy="914400"/>
          </a:xfrm>
          <a:prstGeom prst="rect">
            <a:avLst/>
          </a:prstGeom>
        </p:spPr>
      </p:pic>
      <p:pic>
        <p:nvPicPr>
          <p:cNvPr id="29" name="Рисунок 28" descr="Значок 5 со сплошной заливкой">
            <a:extLst>
              <a:ext uri="{FF2B5EF4-FFF2-40B4-BE49-F238E27FC236}">
                <a16:creationId xmlns:a16="http://schemas.microsoft.com/office/drawing/2014/main" xmlns="" id="{F30746CA-2C3B-4C56-953B-CFC0D42EA8E1}"/>
              </a:ext>
            </a:extLst>
          </p:cNvPr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8"/>
              </a:ext>
            </a:extLst>
          </a:blip>
          <a:stretch>
            <a:fillRect/>
          </a:stretch>
        </p:blipFill>
        <p:spPr>
          <a:xfrm>
            <a:off x="6419596" y="3802856"/>
            <a:ext cx="914400" cy="914400"/>
          </a:xfrm>
          <a:prstGeom prst="rect">
            <a:avLst/>
          </a:prstGeom>
        </p:spPr>
      </p:pic>
      <p:sp>
        <p:nvSpPr>
          <p:cNvPr id="75" name="Скругленный прямоугольник 10">
            <a:extLst>
              <a:ext uri="{FF2B5EF4-FFF2-40B4-BE49-F238E27FC236}">
                <a16:creationId xmlns:a16="http://schemas.microsoft.com/office/drawing/2014/main" xmlns="" id="{1E67752D-33DE-4F1D-939B-40640ADECDF1}"/>
              </a:ext>
            </a:extLst>
          </p:cNvPr>
          <p:cNvSpPr/>
          <p:nvPr/>
        </p:nvSpPr>
        <p:spPr>
          <a:xfrm>
            <a:off x="8762999" y="3718436"/>
            <a:ext cx="3273907" cy="108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 інформації </a:t>
            </a:r>
            <a:b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 захисту </a:t>
            </a:r>
            <a:b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НАЗЯВО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Рисунок 30" descr="Назад со сплошной заливкой">
            <a:extLst>
              <a:ext uri="{FF2B5EF4-FFF2-40B4-BE49-F238E27FC236}">
                <a16:creationId xmlns:a16="http://schemas.microsoft.com/office/drawing/2014/main" xmlns="" id="{6448B2A0-A6D4-4ACE-A290-A2A7D152E72E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0"/>
              </a:ext>
            </a:extLst>
          </a:blip>
          <a:stretch>
            <a:fillRect/>
          </a:stretch>
        </p:blipFill>
        <p:spPr>
          <a:xfrm>
            <a:off x="2454963" y="3712336"/>
            <a:ext cx="914400" cy="914400"/>
          </a:xfrm>
          <a:prstGeom prst="rect">
            <a:avLst/>
          </a:prstGeom>
        </p:spPr>
      </p:pic>
      <p:pic>
        <p:nvPicPr>
          <p:cNvPr id="76" name="Рисунок 75" descr="Назад со сплошной заливкой">
            <a:extLst>
              <a:ext uri="{FF2B5EF4-FFF2-40B4-BE49-F238E27FC236}">
                <a16:creationId xmlns:a16="http://schemas.microsoft.com/office/drawing/2014/main" xmlns="" id="{F8A9B4D6-C238-422A-B48B-E2B886B6FAB8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0"/>
              </a:ext>
            </a:extLst>
          </a:blip>
          <a:stretch>
            <a:fillRect/>
          </a:stretch>
        </p:blipFill>
        <p:spPr>
          <a:xfrm>
            <a:off x="8124260" y="3766866"/>
            <a:ext cx="914400" cy="914400"/>
          </a:xfrm>
          <a:prstGeom prst="rect">
            <a:avLst/>
          </a:prstGeom>
        </p:spPr>
      </p:pic>
      <p:pic>
        <p:nvPicPr>
          <p:cNvPr id="37" name="Рисунок 36" descr="Значок 9 со сплошной заливкой">
            <a:extLst>
              <a:ext uri="{FF2B5EF4-FFF2-40B4-BE49-F238E27FC236}">
                <a16:creationId xmlns:a16="http://schemas.microsoft.com/office/drawing/2014/main" xmlns="" id="{E8E9DE34-015D-45C8-A2D0-8291B97D7C4B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2"/>
              </a:ext>
            </a:extLst>
          </a:blip>
          <a:stretch>
            <a:fillRect/>
          </a:stretch>
        </p:blipFill>
        <p:spPr>
          <a:xfrm>
            <a:off x="311706" y="4796154"/>
            <a:ext cx="914400" cy="914400"/>
          </a:xfrm>
          <a:prstGeom prst="rect">
            <a:avLst/>
          </a:prstGeom>
        </p:spPr>
      </p:pic>
      <p:sp>
        <p:nvSpPr>
          <p:cNvPr id="78" name="Скругленный прямоугольник 10">
            <a:extLst>
              <a:ext uri="{FF2B5EF4-FFF2-40B4-BE49-F238E27FC236}">
                <a16:creationId xmlns:a16="http://schemas.microsoft.com/office/drawing/2014/main" xmlns="" id="{FC16D1AC-4414-4C4B-B946-17D4D7A02CF1}"/>
              </a:ext>
            </a:extLst>
          </p:cNvPr>
          <p:cNvSpPr/>
          <p:nvPr/>
        </p:nvSpPr>
        <p:spPr>
          <a:xfrm>
            <a:off x="1017295" y="5733641"/>
            <a:ext cx="2381314" cy="90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СКАСУВАННЯ РІШЕННЯ РАДИ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Скругленный прямоугольник 10">
            <a:extLst>
              <a:ext uri="{FF2B5EF4-FFF2-40B4-BE49-F238E27FC236}">
                <a16:creationId xmlns:a16="http://schemas.microsoft.com/office/drawing/2014/main" xmlns="" id="{E7DECDC3-C302-4487-9619-FD65B4F630DA}"/>
              </a:ext>
            </a:extLst>
          </p:cNvPr>
          <p:cNvSpPr/>
          <p:nvPr/>
        </p:nvSpPr>
        <p:spPr>
          <a:xfrm>
            <a:off x="10740658" y="5887264"/>
            <a:ext cx="1316265" cy="72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НАЗЯВО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Скругленный прямоугольник 10">
            <a:extLst>
              <a:ext uri="{FF2B5EF4-FFF2-40B4-BE49-F238E27FC236}">
                <a16:creationId xmlns:a16="http://schemas.microsoft.com/office/drawing/2014/main" xmlns="" id="{65CBC547-2CF1-4D30-983B-2CA958A320E1}"/>
              </a:ext>
            </a:extLst>
          </p:cNvPr>
          <p:cNvSpPr/>
          <p:nvPr/>
        </p:nvSpPr>
        <p:spPr>
          <a:xfrm>
            <a:off x="3597421" y="5935118"/>
            <a:ext cx="1165092" cy="54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Скругленный прямоугольник 10">
            <a:extLst>
              <a:ext uri="{FF2B5EF4-FFF2-40B4-BE49-F238E27FC236}">
                <a16:creationId xmlns:a16="http://schemas.microsoft.com/office/drawing/2014/main" xmlns="" id="{B8C9F00F-02DA-4820-9ABF-2C7D541B218F}"/>
              </a:ext>
            </a:extLst>
          </p:cNvPr>
          <p:cNvSpPr/>
          <p:nvPr/>
        </p:nvSpPr>
        <p:spPr>
          <a:xfrm>
            <a:off x="5108726" y="5730027"/>
            <a:ext cx="2448000" cy="90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 ПРОЦЕДУРИ ЗАХИСТУ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Скругленный прямоугольник 10">
            <a:extLst>
              <a:ext uri="{FF2B5EF4-FFF2-40B4-BE49-F238E27FC236}">
                <a16:creationId xmlns:a16="http://schemas.microsoft.com/office/drawing/2014/main" xmlns="" id="{EB17332F-8566-46FD-A631-44A84B601FDF}"/>
              </a:ext>
            </a:extLst>
          </p:cNvPr>
          <p:cNvSpPr/>
          <p:nvPr/>
        </p:nvSpPr>
        <p:spPr>
          <a:xfrm>
            <a:off x="7676413" y="5721852"/>
            <a:ext cx="2664000" cy="9000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 АКАДЕМІЧНОЇ ДОБРОЧЕСНОСТІ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3" name="Рисунок 82" descr="Назад со сплошной заливкой">
            <a:extLst>
              <a:ext uri="{FF2B5EF4-FFF2-40B4-BE49-F238E27FC236}">
                <a16:creationId xmlns:a16="http://schemas.microsoft.com/office/drawing/2014/main" xmlns="" id="{C0DE320F-2F13-4A1E-B20E-BA2114197C56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0"/>
              </a:ext>
            </a:extLst>
          </a:blip>
          <a:stretch>
            <a:fillRect/>
          </a:stretch>
        </p:blipFill>
        <p:spPr>
          <a:xfrm>
            <a:off x="4602636" y="5778901"/>
            <a:ext cx="720000" cy="720000"/>
          </a:xfrm>
          <a:prstGeom prst="rect">
            <a:avLst/>
          </a:prstGeom>
        </p:spPr>
      </p:pic>
      <p:pic>
        <p:nvPicPr>
          <p:cNvPr id="84" name="Рисунок 83" descr="Назад со сплошной заливкой">
            <a:extLst>
              <a:ext uri="{FF2B5EF4-FFF2-40B4-BE49-F238E27FC236}">
                <a16:creationId xmlns:a16="http://schemas.microsoft.com/office/drawing/2014/main" xmlns="" id="{4B10491F-A078-48A6-95E4-1BA7305E324C}"/>
              </a:ext>
            </a:extLst>
          </p:cNvPr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5"/>
              </a:ext>
            </a:extLst>
          </a:blip>
          <a:stretch>
            <a:fillRect/>
          </a:stretch>
        </p:blipFill>
        <p:spPr>
          <a:xfrm>
            <a:off x="10170122" y="5833753"/>
            <a:ext cx="720000" cy="720000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943573EE-0193-438B-93CD-C4813B97308B}"/>
              </a:ext>
            </a:extLst>
          </p:cNvPr>
          <p:cNvSpPr txBox="1"/>
          <p:nvPr/>
        </p:nvSpPr>
        <p:spPr>
          <a:xfrm>
            <a:off x="10309861" y="6574334"/>
            <a:ext cx="2011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©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Boiarchuk Serhii</a:t>
            </a:r>
            <a:endParaRPr lang="uk-UA" sz="2000" dirty="0">
              <a:solidFill>
                <a:schemeClr val="bg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271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Картинки по запросу НУБІП">
            <a:extLst>
              <a:ext uri="{FF2B5EF4-FFF2-40B4-BE49-F238E27FC236}">
                <a16:creationId xmlns:a16="http://schemas.microsoft.com/office/drawing/2014/main" xmlns="" id="{9CE0B08E-BBAA-4A6C-9E07-E146AF597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586" y="99000"/>
            <a:ext cx="5608827" cy="666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EB4B3B8-635E-4C8D-AE14-7FABE3B0847C}"/>
              </a:ext>
            </a:extLst>
          </p:cNvPr>
          <p:cNvSpPr txBox="1"/>
          <p:nvPr/>
        </p:nvSpPr>
        <p:spPr>
          <a:xfrm>
            <a:off x="0" y="0"/>
            <a:ext cx="12192000" cy="587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ПРИСУДЖЕННЯ НАУКОВОГО СТУПЕНЯ ДОКТОРА НАУК</a:t>
            </a:r>
            <a:endParaRPr lang="uk-UA" sz="2400" dirty="0"/>
          </a:p>
        </p:txBody>
      </p: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xmlns="" id="{F91E7A0F-89A2-45C2-88BA-55AB3EC0607E}"/>
              </a:ext>
            </a:extLst>
          </p:cNvPr>
          <p:cNvGrpSpPr/>
          <p:nvPr/>
        </p:nvGrpSpPr>
        <p:grpSpPr>
          <a:xfrm>
            <a:off x="228473" y="587148"/>
            <a:ext cx="11549509" cy="6070253"/>
            <a:chOff x="274193" y="659048"/>
            <a:chExt cx="11549509" cy="6070253"/>
          </a:xfrm>
        </p:grpSpPr>
        <p:grpSp>
          <p:nvGrpSpPr>
            <p:cNvPr id="15" name="Группа 14">
              <a:extLst>
                <a:ext uri="{FF2B5EF4-FFF2-40B4-BE49-F238E27FC236}">
                  <a16:creationId xmlns:a16="http://schemas.microsoft.com/office/drawing/2014/main" xmlns="" id="{B21B1F96-1D9A-4543-B096-0FA4D3620642}"/>
                </a:ext>
              </a:extLst>
            </p:cNvPr>
            <p:cNvGrpSpPr/>
            <p:nvPr/>
          </p:nvGrpSpPr>
          <p:grpSpPr>
            <a:xfrm>
              <a:off x="6196294" y="659048"/>
              <a:ext cx="5627408" cy="927100"/>
              <a:chOff x="6196294" y="659048"/>
              <a:chExt cx="5627408" cy="927100"/>
            </a:xfrm>
          </p:grpSpPr>
          <p:sp>
            <p:nvSpPr>
              <p:cNvPr id="6" name="Скругленный прямоугольник 10">
                <a:extLst>
                  <a:ext uri="{FF2B5EF4-FFF2-40B4-BE49-F238E27FC236}">
                    <a16:creationId xmlns:a16="http://schemas.microsoft.com/office/drawing/2014/main" xmlns="" id="{A5F41382-7FF5-48D9-A496-C033881FD9A2}"/>
                  </a:ext>
                </a:extLst>
              </p:cNvPr>
              <p:cNvSpPr/>
              <p:nvPr/>
            </p:nvSpPr>
            <p:spPr>
              <a:xfrm>
                <a:off x="6214875" y="686148"/>
                <a:ext cx="5608827" cy="900000"/>
              </a:xfrm>
              <a:prstGeom prst="roundRect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r"/>
                <a:r>
                  <a:rPr lang="uk-UA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ПІДГОТОВКА ДИСЕРТАЦІЇ </a:t>
                </a:r>
                <a:br>
                  <a:rPr lang="uk-UA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uk-UA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ПОЗА ДОКТОРАНТУРОЮ</a:t>
                </a:r>
                <a:endParaRPr lang="en-US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" name="Рисунок 9" descr="Школьник контур">
                <a:extLst>
                  <a:ext uri="{FF2B5EF4-FFF2-40B4-BE49-F238E27FC236}">
                    <a16:creationId xmlns:a16="http://schemas.microsoft.com/office/drawing/2014/main" xmlns="" id="{66B6961C-4AC7-4AA0-BA14-DDE0DC1FC9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>
                <a:off x="6196294" y="777846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12" name="Рисунок 11" descr="Закрытая книга контур">
                <a:extLst>
                  <a:ext uri="{FF2B5EF4-FFF2-40B4-BE49-F238E27FC236}">
                    <a16:creationId xmlns:a16="http://schemas.microsoft.com/office/drawing/2014/main" xmlns="" id="{67B1E603-4F06-498E-BF72-8B899D8FEE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6"/>
                  </a:ext>
                </a:extLst>
              </a:blip>
              <a:stretch>
                <a:fillRect/>
              </a:stretch>
            </p:blipFill>
            <p:spPr>
              <a:xfrm>
                <a:off x="6708520" y="659048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14" name="Группа 13">
              <a:extLst>
                <a:ext uri="{FF2B5EF4-FFF2-40B4-BE49-F238E27FC236}">
                  <a16:creationId xmlns:a16="http://schemas.microsoft.com/office/drawing/2014/main" xmlns="" id="{8EFACE74-CB63-4DE0-A53B-D4AD21AA61E6}"/>
                </a:ext>
              </a:extLst>
            </p:cNvPr>
            <p:cNvGrpSpPr/>
            <p:nvPr/>
          </p:nvGrpSpPr>
          <p:grpSpPr>
            <a:xfrm>
              <a:off x="274193" y="659048"/>
              <a:ext cx="5702934" cy="927100"/>
              <a:chOff x="274193" y="659048"/>
              <a:chExt cx="5702934" cy="927100"/>
            </a:xfrm>
          </p:grpSpPr>
          <p:sp>
            <p:nvSpPr>
              <p:cNvPr id="5" name="Скругленный прямоугольник 10">
                <a:extLst>
                  <a:ext uri="{FF2B5EF4-FFF2-40B4-BE49-F238E27FC236}">
                    <a16:creationId xmlns:a16="http://schemas.microsoft.com/office/drawing/2014/main" xmlns="" id="{05C7ED7B-C773-4554-A397-B7E3FE9DF3DC}"/>
                  </a:ext>
                </a:extLst>
              </p:cNvPr>
              <p:cNvSpPr/>
              <p:nvPr/>
            </p:nvSpPr>
            <p:spPr>
              <a:xfrm>
                <a:off x="368300" y="686148"/>
                <a:ext cx="5608827" cy="900000"/>
              </a:xfrm>
              <a:prstGeom prst="roundRect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r"/>
                <a:r>
                  <a:rPr lang="uk-UA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ПІДГОТОВКА ДИСЕРТАЦІЇ </a:t>
                </a:r>
                <a:br>
                  <a:rPr lang="uk-UA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uk-UA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ДОКТОРАНТУРІ</a:t>
                </a:r>
                <a:endParaRPr lang="en-US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7" name="Рисунок 6" descr="Офисный рабочий мужской со сплошной заливкой">
                <a:extLst>
                  <a:ext uri="{FF2B5EF4-FFF2-40B4-BE49-F238E27FC236}">
                    <a16:creationId xmlns:a16="http://schemas.microsoft.com/office/drawing/2014/main" xmlns="" id="{9E6A5CF6-BD44-4A79-89ED-9268D9C0D6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8"/>
                  </a:ext>
                </a:extLst>
              </a:blip>
              <a:stretch>
                <a:fillRect/>
              </a:stretch>
            </p:blipFill>
            <p:spPr>
              <a:xfrm>
                <a:off x="274193" y="659048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9" name="Рисунок 8" descr="Школьник контур">
                <a:extLst>
                  <a:ext uri="{FF2B5EF4-FFF2-40B4-BE49-F238E27FC236}">
                    <a16:creationId xmlns:a16="http://schemas.microsoft.com/office/drawing/2014/main" xmlns="" id="{4CFDA2FA-5892-45EC-8020-AA9EB5B6B1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  <a:stretch>
                <a:fillRect/>
              </a:stretch>
            </p:blipFill>
            <p:spPr>
              <a:xfrm>
                <a:off x="947467" y="853448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13" name="Рисунок 12" descr="Закрытая книга контур">
                <a:extLst>
                  <a:ext uri="{FF2B5EF4-FFF2-40B4-BE49-F238E27FC236}">
                    <a16:creationId xmlns:a16="http://schemas.microsoft.com/office/drawing/2014/main" xmlns="" id="{4D1E4BAC-2588-488C-8230-AB6633A602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6"/>
                  </a:ext>
                </a:extLst>
              </a:blip>
              <a:stretch>
                <a:fillRect/>
              </a:stretch>
            </p:blipFill>
            <p:spPr>
              <a:xfrm>
                <a:off x="1462786" y="671748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7" name="Группа 26">
              <a:extLst>
                <a:ext uri="{FF2B5EF4-FFF2-40B4-BE49-F238E27FC236}">
                  <a16:creationId xmlns:a16="http://schemas.microsoft.com/office/drawing/2014/main" xmlns="" id="{97F3DE7F-9F04-4BE4-A93D-76708A6B011C}"/>
                </a:ext>
              </a:extLst>
            </p:cNvPr>
            <p:cNvGrpSpPr/>
            <p:nvPr/>
          </p:nvGrpSpPr>
          <p:grpSpPr>
            <a:xfrm>
              <a:off x="354160" y="3696627"/>
              <a:ext cx="11455406" cy="1977796"/>
              <a:chOff x="368296" y="1753448"/>
              <a:chExt cx="11455406" cy="1977796"/>
            </a:xfrm>
          </p:grpSpPr>
          <p:grpSp>
            <p:nvGrpSpPr>
              <p:cNvPr id="25" name="Группа 24">
                <a:extLst>
                  <a:ext uri="{FF2B5EF4-FFF2-40B4-BE49-F238E27FC236}">
                    <a16:creationId xmlns:a16="http://schemas.microsoft.com/office/drawing/2014/main" xmlns="" id="{D0FF9FE8-8839-40F4-AEB8-CBC5B3D4C581}"/>
                  </a:ext>
                </a:extLst>
              </p:cNvPr>
              <p:cNvGrpSpPr/>
              <p:nvPr/>
            </p:nvGrpSpPr>
            <p:grpSpPr>
              <a:xfrm>
                <a:off x="368297" y="1753448"/>
                <a:ext cx="5608830" cy="725248"/>
                <a:chOff x="368297" y="1753448"/>
                <a:chExt cx="5608830" cy="725248"/>
              </a:xfrm>
            </p:grpSpPr>
            <p:pic>
              <p:nvPicPr>
                <p:cNvPr id="16" name="Рисунок 15" descr="Документ контур">
                  <a:extLst>
                    <a:ext uri="{FF2B5EF4-FFF2-40B4-BE49-F238E27FC236}">
                      <a16:creationId xmlns:a16="http://schemas.microsoft.com/office/drawing/2014/main" xmlns="" id="{1403FFDD-5156-46F1-A402-0701256B43F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1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68297" y="1758696"/>
                  <a:ext cx="720000" cy="720000"/>
                </a:xfrm>
                <a:prstGeom prst="rect">
                  <a:avLst/>
                </a:prstGeom>
              </p:spPr>
            </p:pic>
            <p:sp>
              <p:nvSpPr>
                <p:cNvPr id="17" name="Скругленный прямоугольник 10">
                  <a:extLst>
                    <a:ext uri="{FF2B5EF4-FFF2-40B4-BE49-F238E27FC236}">
                      <a16:creationId xmlns:a16="http://schemas.microsoft.com/office/drawing/2014/main" xmlns="" id="{54066F4B-CB01-4682-AF30-32404257D00B}"/>
                    </a:ext>
                  </a:extLst>
                </p:cNvPr>
                <p:cNvSpPr/>
                <p:nvPr/>
              </p:nvSpPr>
              <p:spPr>
                <a:xfrm>
                  <a:off x="1188593" y="1753448"/>
                  <a:ext cx="4788534" cy="720000"/>
                </a:xfrm>
                <a:prstGeom prst="roundRect">
                  <a:avLst/>
                </a:prstGeom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0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ВИСНОВОК НАУКОВОГО КОНСУЛЬТАНТА</a:t>
                  </a:r>
                  <a:endParaRPr lang="en-US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6" name="Группа 25">
                <a:extLst>
                  <a:ext uri="{FF2B5EF4-FFF2-40B4-BE49-F238E27FC236}">
                    <a16:creationId xmlns:a16="http://schemas.microsoft.com/office/drawing/2014/main" xmlns="" id="{0C77C8AB-8FBE-4771-A684-8F366696DB61}"/>
                  </a:ext>
                </a:extLst>
              </p:cNvPr>
              <p:cNvGrpSpPr/>
              <p:nvPr/>
            </p:nvGrpSpPr>
            <p:grpSpPr>
              <a:xfrm>
                <a:off x="368296" y="2633574"/>
                <a:ext cx="11455406" cy="1097670"/>
                <a:chOff x="368296" y="2633574"/>
                <a:chExt cx="11455406" cy="1097670"/>
              </a:xfrm>
            </p:grpSpPr>
            <p:grpSp>
              <p:nvGrpSpPr>
                <p:cNvPr id="23" name="Группа 22">
                  <a:extLst>
                    <a:ext uri="{FF2B5EF4-FFF2-40B4-BE49-F238E27FC236}">
                      <a16:creationId xmlns:a16="http://schemas.microsoft.com/office/drawing/2014/main" xmlns="" id="{9E233F8E-3302-471A-93EC-ADB936B45D1E}"/>
                    </a:ext>
                  </a:extLst>
                </p:cNvPr>
                <p:cNvGrpSpPr/>
                <p:nvPr/>
              </p:nvGrpSpPr>
              <p:grpSpPr>
                <a:xfrm>
                  <a:off x="368296" y="2633574"/>
                  <a:ext cx="5608827" cy="1097670"/>
                  <a:chOff x="368296" y="2651244"/>
                  <a:chExt cx="5608827" cy="1080000"/>
                </a:xfrm>
              </p:grpSpPr>
              <p:sp>
                <p:nvSpPr>
                  <p:cNvPr id="19" name="Скругленный прямоугольник 10">
                    <a:extLst>
                      <a:ext uri="{FF2B5EF4-FFF2-40B4-BE49-F238E27FC236}">
                        <a16:creationId xmlns:a16="http://schemas.microsoft.com/office/drawing/2014/main" xmlns="" id="{862758BE-E85D-4D13-9075-60FB5EA4E9A3}"/>
                      </a:ext>
                    </a:extLst>
                  </p:cNvPr>
                  <p:cNvSpPr/>
                  <p:nvPr/>
                </p:nvSpPr>
                <p:spPr>
                  <a:xfrm>
                    <a:off x="368296" y="2651244"/>
                    <a:ext cx="5608827" cy="1080000"/>
                  </a:xfrm>
                  <a:prstGeom prst="roundRect">
                    <a:avLst/>
                  </a:prstGeom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r"/>
                    <a: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ЗАЯВА НА ІМ’Я ГОЛОВИ </a:t>
                    </a:r>
                    <a:b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ВЧЕНОЇ РАДИ УНІВЕРСИТЕТУ </a:t>
                    </a:r>
                    <a:b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ЩОДО ОТРИМАННЯ ВИСНОВКУ</a:t>
                    </a:r>
                  </a:p>
                </p:txBody>
              </p:sp>
              <p:pic>
                <p:nvPicPr>
                  <p:cNvPr id="20" name="Рисунок 19" descr="Буфер обмена контур">
                    <a:extLst>
                      <a:ext uri="{FF2B5EF4-FFF2-40B4-BE49-F238E27FC236}">
                        <a16:creationId xmlns:a16="http://schemas.microsoft.com/office/drawing/2014/main" xmlns="" id="{D0E1BEE6-A3D6-470A-B35D-AD0349C0907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11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xmlns="" r:embed="rId12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06726" y="2727679"/>
                    <a:ext cx="914400" cy="914400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24" name="Группа 23">
                  <a:extLst>
                    <a:ext uri="{FF2B5EF4-FFF2-40B4-BE49-F238E27FC236}">
                      <a16:creationId xmlns:a16="http://schemas.microsoft.com/office/drawing/2014/main" xmlns="" id="{274DC7B6-D980-44BA-927F-B3AEE5ECB315}"/>
                    </a:ext>
                  </a:extLst>
                </p:cNvPr>
                <p:cNvGrpSpPr/>
                <p:nvPr/>
              </p:nvGrpSpPr>
              <p:grpSpPr>
                <a:xfrm>
                  <a:off x="6214875" y="2633574"/>
                  <a:ext cx="5608827" cy="1080000"/>
                  <a:chOff x="6214875" y="2633574"/>
                  <a:chExt cx="5608827" cy="1080000"/>
                </a:xfrm>
              </p:grpSpPr>
              <p:sp>
                <p:nvSpPr>
                  <p:cNvPr id="21" name="Скругленный прямоугольник 10">
                    <a:extLst>
                      <a:ext uri="{FF2B5EF4-FFF2-40B4-BE49-F238E27FC236}">
                        <a16:creationId xmlns:a16="http://schemas.microsoft.com/office/drawing/2014/main" xmlns="" id="{646468C1-E823-44E6-8AD3-3C65F235DDF9}"/>
                      </a:ext>
                    </a:extLst>
                  </p:cNvPr>
                  <p:cNvSpPr/>
                  <p:nvPr/>
                </p:nvSpPr>
                <p:spPr>
                  <a:xfrm>
                    <a:off x="6214875" y="2633574"/>
                    <a:ext cx="5608827" cy="1080000"/>
                  </a:xfrm>
                  <a:prstGeom prst="roundRect">
                    <a:avLst/>
                  </a:prstGeom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r"/>
                    <a: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ЗАЯВА НА ІМ’Я ГОЛОВИ </a:t>
                    </a:r>
                    <a:b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ВЧЕНОЇ РАДИ УНІВЕРСИТЕТУ </a:t>
                    </a:r>
                    <a:b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ЩОДО ОТРИМАННЯ ВИСНОВКУ </a:t>
                    </a:r>
                    <a:b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r>
                      <a:rPr lang="uk-UA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ТА ЗАТВЕРДЖЕННЯ ТЕМИ ДИСЕРТАЦІЇ</a:t>
                    </a:r>
                  </a:p>
                </p:txBody>
              </p:sp>
              <p:pic>
                <p:nvPicPr>
                  <p:cNvPr id="22" name="Рисунок 21" descr="Буфер обмена контур">
                    <a:extLst>
                      <a:ext uri="{FF2B5EF4-FFF2-40B4-BE49-F238E27FC236}">
                        <a16:creationId xmlns:a16="http://schemas.microsoft.com/office/drawing/2014/main" xmlns="" id="{533770DE-6F11-4DF0-99C7-F5E7E0ADAC5F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1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xmlns="" r:embed="rId12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251320" y="2734044"/>
                    <a:ext cx="914400" cy="914400"/>
                  </a:xfrm>
                  <a:prstGeom prst="rect">
                    <a:avLst/>
                  </a:prstGeom>
                </p:spPr>
              </p:pic>
            </p:grpSp>
          </p:grpSp>
        </p:grpSp>
        <p:sp>
          <p:nvSpPr>
            <p:cNvPr id="28" name="Скругленный прямоугольник 10">
              <a:extLst>
                <a:ext uri="{FF2B5EF4-FFF2-40B4-BE49-F238E27FC236}">
                  <a16:creationId xmlns:a16="http://schemas.microsoft.com/office/drawing/2014/main" xmlns="" id="{F422B733-002B-4ED9-BB0C-2EA22E5F4D23}"/>
                </a:ext>
              </a:extLst>
            </p:cNvPr>
            <p:cNvSpPr/>
            <p:nvPr/>
          </p:nvSpPr>
          <p:spPr>
            <a:xfrm>
              <a:off x="1188593" y="1776846"/>
              <a:ext cx="10635108" cy="54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менше 20 публікацій</a:t>
              </a:r>
            </a:p>
          </p:txBody>
        </p:sp>
        <p:pic>
          <p:nvPicPr>
            <p:cNvPr id="29" name="Рисунок 28" descr="Книги контур">
              <a:extLst>
                <a:ext uri="{FF2B5EF4-FFF2-40B4-BE49-F238E27FC236}">
                  <a16:creationId xmlns:a16="http://schemas.microsoft.com/office/drawing/2014/main" xmlns="" id="{D99CB8EA-5C39-4334-A60B-7D74D48BEFB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5"/>
                </a:ext>
              </a:extLst>
            </a:blip>
            <a:stretch>
              <a:fillRect/>
            </a:stretch>
          </p:blipFill>
          <p:spPr>
            <a:xfrm>
              <a:off x="392590" y="2195961"/>
              <a:ext cx="792000" cy="792000"/>
            </a:xfrm>
            <a:prstGeom prst="rect">
              <a:avLst/>
            </a:prstGeom>
          </p:spPr>
        </p:pic>
        <p:sp>
          <p:nvSpPr>
            <p:cNvPr id="30" name="Скругленный прямоугольник 10">
              <a:extLst>
                <a:ext uri="{FF2B5EF4-FFF2-40B4-BE49-F238E27FC236}">
                  <a16:creationId xmlns:a16="http://schemas.microsoft.com/office/drawing/2014/main" xmlns="" id="{8D6738FD-C8DE-4F9B-8449-E10EC640DDA9}"/>
                </a:ext>
              </a:extLst>
            </p:cNvPr>
            <p:cNvSpPr/>
            <p:nvPr/>
          </p:nvSpPr>
          <p:spPr>
            <a:xfrm>
              <a:off x="1198729" y="2454106"/>
              <a:ext cx="4764258" cy="108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355600"/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 01.09.2021 року</a:t>
              </a:r>
              <a:b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 СТАТТІ </a:t>
              </a:r>
              <a:endPara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Скругленный прямоугольник 10">
              <a:extLst>
                <a:ext uri="{FF2B5EF4-FFF2-40B4-BE49-F238E27FC236}">
                  <a16:creationId xmlns:a16="http://schemas.microsoft.com/office/drawing/2014/main" xmlns="" id="{2BD4D32A-6884-4DFB-A54A-F0582706D1C3}"/>
                </a:ext>
              </a:extLst>
            </p:cNvPr>
            <p:cNvSpPr/>
            <p:nvPr/>
          </p:nvSpPr>
          <p:spPr>
            <a:xfrm>
              <a:off x="6237184" y="2462313"/>
              <a:ext cx="5572382" cy="108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355600"/>
              <a:r>
                <a:rPr lang="ru-RU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 01.09.2022 року</a:t>
              </a:r>
              <a:br>
                <a:rPr lang="ru-RU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П’ЯТЬ СТАТЕЙ </a:t>
              </a:r>
              <a:endPara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33" name="Рисунок 32">
              <a:extLst>
                <a:ext uri="{FF2B5EF4-FFF2-40B4-BE49-F238E27FC236}">
                  <a16:creationId xmlns:a16="http://schemas.microsoft.com/office/drawing/2014/main" xmlns="" id="{25765DFE-0CA8-40F8-9737-607F51148D20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1023" y="2559355"/>
              <a:ext cx="1359375" cy="900000"/>
            </a:xfrm>
            <a:prstGeom prst="rect">
              <a:avLst/>
            </a:prstGeom>
          </p:spPr>
        </p:pic>
        <p:pic>
          <p:nvPicPr>
            <p:cNvPr id="34" name="Рисунок 33">
              <a:extLst>
                <a:ext uri="{FF2B5EF4-FFF2-40B4-BE49-F238E27FC236}">
                  <a16:creationId xmlns:a16="http://schemas.microsoft.com/office/drawing/2014/main" xmlns="" id="{AB36428C-7B05-46DD-B9CB-9F2D0FCD77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634" y="2559355"/>
              <a:ext cx="1359375" cy="900000"/>
            </a:xfrm>
            <a:prstGeom prst="rect">
              <a:avLst/>
            </a:prstGeom>
          </p:spPr>
        </p:pic>
        <p:sp>
          <p:nvSpPr>
            <p:cNvPr id="35" name="Скругленный прямоугольник 10">
              <a:extLst>
                <a:ext uri="{FF2B5EF4-FFF2-40B4-BE49-F238E27FC236}">
                  <a16:creationId xmlns:a16="http://schemas.microsoft.com/office/drawing/2014/main" xmlns="" id="{99D6106D-1688-4B3F-B7CD-9178F2F74BAB}"/>
                </a:ext>
              </a:extLst>
            </p:cNvPr>
            <p:cNvSpPr/>
            <p:nvPr/>
          </p:nvSpPr>
          <p:spPr>
            <a:xfrm>
              <a:off x="354160" y="5829301"/>
              <a:ext cx="11455406" cy="90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 ПРОПОЗИЦІЙ ВЧЕНІЙ РАДІ УНІВЕРСИТЕТУ </a:t>
              </a:r>
              <a:b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 ПРИЗНАЧЕННЯ ТРЬОХ РЕЦЕНЗЕНТІВ ВІД ФАКУЛЬТЕТУ/ННІ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91A96501-9E4F-40AB-B6EF-21064B48BA1E}"/>
              </a:ext>
            </a:extLst>
          </p:cNvPr>
          <p:cNvSpPr txBox="1"/>
          <p:nvPr/>
        </p:nvSpPr>
        <p:spPr>
          <a:xfrm>
            <a:off x="10309861" y="6574334"/>
            <a:ext cx="2011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©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Boiarchuk Serhii</a:t>
            </a:r>
            <a:endParaRPr lang="uk-UA" sz="2000" dirty="0">
              <a:solidFill>
                <a:schemeClr val="bg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07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Картинки по запросу НУБІП">
            <a:extLst>
              <a:ext uri="{FF2B5EF4-FFF2-40B4-BE49-F238E27FC236}">
                <a16:creationId xmlns:a16="http://schemas.microsoft.com/office/drawing/2014/main" xmlns="" id="{9CE0B08E-BBAA-4A6C-9E07-E146AF597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586" y="99000"/>
            <a:ext cx="5608827" cy="666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B760DE7-2334-44F0-A903-BE06C1153149}"/>
              </a:ext>
            </a:extLst>
          </p:cNvPr>
          <p:cNvSpPr txBox="1"/>
          <p:nvPr/>
        </p:nvSpPr>
        <p:spPr>
          <a:xfrm>
            <a:off x="0" y="0"/>
            <a:ext cx="12192000" cy="587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ПРИСУДЖЕННЯ НАУКОВОГО СТУПЕНЯ ДОКТОРА НАУК</a:t>
            </a:r>
            <a:endParaRPr lang="uk-UA" sz="2400"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2485F388-ED83-4542-B111-F8145709EE8D}"/>
              </a:ext>
            </a:extLst>
          </p:cNvPr>
          <p:cNvGrpSpPr/>
          <p:nvPr/>
        </p:nvGrpSpPr>
        <p:grpSpPr>
          <a:xfrm>
            <a:off x="355837" y="555706"/>
            <a:ext cx="11480323" cy="6043011"/>
            <a:chOff x="343379" y="707248"/>
            <a:chExt cx="11480323" cy="6043011"/>
          </a:xfrm>
        </p:grpSpPr>
        <p:sp>
          <p:nvSpPr>
            <p:cNvPr id="3" name="Скругленный прямоугольник 10">
              <a:extLst>
                <a:ext uri="{FF2B5EF4-FFF2-40B4-BE49-F238E27FC236}">
                  <a16:creationId xmlns:a16="http://schemas.microsoft.com/office/drawing/2014/main" xmlns="" id="{7FCB2C20-4F4C-4490-B6C2-6F2325423CDB}"/>
                </a:ext>
              </a:extLst>
            </p:cNvPr>
            <p:cNvSpPr/>
            <p:nvPr/>
          </p:nvSpPr>
          <p:spPr>
            <a:xfrm>
              <a:off x="368296" y="707248"/>
              <a:ext cx="11455406" cy="108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 ФАХОВОГО СЕМІНАРУ </a:t>
              </a:r>
              <a:b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ЗАСІДАННІ НАУКОВОЇ РАДИ ФАКУЛЬТЕТУ/ННІ; </a:t>
              </a:r>
              <a:b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 ВИСНОВКУ</a:t>
              </a:r>
            </a:p>
          </p:txBody>
        </p:sp>
        <p:pic>
          <p:nvPicPr>
            <p:cNvPr id="6" name="Рисунок 5" descr="Группа мужчин со сплошной заливкой">
              <a:extLst>
                <a:ext uri="{FF2B5EF4-FFF2-40B4-BE49-F238E27FC236}">
                  <a16:creationId xmlns:a16="http://schemas.microsoft.com/office/drawing/2014/main" xmlns="" id="{AF97D4B6-3D2F-4517-8570-4AD8912D6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10703602" y="773496"/>
              <a:ext cx="900000" cy="900000"/>
            </a:xfrm>
            <a:prstGeom prst="rect">
              <a:avLst/>
            </a:prstGeom>
          </p:spPr>
        </p:pic>
        <p:pic>
          <p:nvPicPr>
            <p:cNvPr id="7" name="Рисунок 6" descr="Документ контур">
              <a:extLst>
                <a:ext uri="{FF2B5EF4-FFF2-40B4-BE49-F238E27FC236}">
                  <a16:creationId xmlns:a16="http://schemas.microsoft.com/office/drawing/2014/main" xmlns="" id="{0BE9EE96-9DC7-40F6-879C-F13944D147C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368296" y="797248"/>
              <a:ext cx="900000" cy="900000"/>
            </a:xfrm>
            <a:prstGeom prst="rect">
              <a:avLst/>
            </a:prstGeom>
          </p:spPr>
        </p:pic>
        <p:grpSp>
          <p:nvGrpSpPr>
            <p:cNvPr id="28" name="Группа 27">
              <a:extLst>
                <a:ext uri="{FF2B5EF4-FFF2-40B4-BE49-F238E27FC236}">
                  <a16:creationId xmlns:a16="http://schemas.microsoft.com/office/drawing/2014/main" xmlns="" id="{FFB75487-B8B2-4F54-A229-D229F15880A9}"/>
                </a:ext>
              </a:extLst>
            </p:cNvPr>
            <p:cNvGrpSpPr/>
            <p:nvPr/>
          </p:nvGrpSpPr>
          <p:grpSpPr>
            <a:xfrm>
              <a:off x="368296" y="2898455"/>
              <a:ext cx="11455406" cy="934441"/>
              <a:chOff x="386492" y="3307736"/>
              <a:chExt cx="11455406" cy="934441"/>
            </a:xfrm>
          </p:grpSpPr>
          <p:sp>
            <p:nvSpPr>
              <p:cNvPr id="11" name="Скругленный прямоугольник 10">
                <a:extLst>
                  <a:ext uri="{FF2B5EF4-FFF2-40B4-BE49-F238E27FC236}">
                    <a16:creationId xmlns:a16="http://schemas.microsoft.com/office/drawing/2014/main" xmlns="" id="{911458F4-1A83-4FD6-8FD7-7602230A0AAC}"/>
                  </a:ext>
                </a:extLst>
              </p:cNvPr>
              <p:cNvSpPr/>
              <p:nvPr/>
            </p:nvSpPr>
            <p:spPr>
              <a:xfrm>
                <a:off x="386492" y="3314936"/>
                <a:ext cx="11455406" cy="900000"/>
              </a:xfrm>
              <a:prstGeom prst="roundRect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ПРИЗНАЧЕННЯ ЕКСПЕРТНОЇ КОМІСІЇ, </a:t>
                </a:r>
                <a:br>
                  <a:rPr lang="uk-UA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uk-UA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ЯКА ПРИЗНАЧАЄ ОПОНЕНТІВ </a:t>
                </a:r>
              </a:p>
            </p:txBody>
          </p:sp>
          <p:pic>
            <p:nvPicPr>
              <p:cNvPr id="12" name="Рисунок 11" descr="Офисный рабочий женский со сплошной заливкой">
                <a:extLst>
                  <a:ext uri="{FF2B5EF4-FFF2-40B4-BE49-F238E27FC236}">
                    <a16:creationId xmlns:a16="http://schemas.microsoft.com/office/drawing/2014/main" xmlns="" id="{75E7E12A-6F5A-479F-82AC-2CBD11DE41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8"/>
                  </a:ext>
                </a:extLst>
              </a:blip>
              <a:stretch>
                <a:fillRect/>
              </a:stretch>
            </p:blipFill>
            <p:spPr>
              <a:xfrm>
                <a:off x="10039909" y="3327777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4" name="Рисунок 13" descr="Офисный рабочий женский контур">
                <a:extLst>
                  <a:ext uri="{FF2B5EF4-FFF2-40B4-BE49-F238E27FC236}">
                    <a16:creationId xmlns:a16="http://schemas.microsoft.com/office/drawing/2014/main" xmlns="" id="{A5E923CD-D04B-4A7F-A892-9B0D17789F7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0"/>
                  </a:ext>
                </a:extLst>
              </a:blip>
              <a:stretch>
                <a:fillRect/>
              </a:stretch>
            </p:blipFill>
            <p:spPr>
              <a:xfrm>
                <a:off x="1132394" y="3307736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6" name="Рисунок 15" descr="Офисный рабочий мужской со сплошной заливкой">
                <a:extLst>
                  <a:ext uri="{FF2B5EF4-FFF2-40B4-BE49-F238E27FC236}">
                    <a16:creationId xmlns:a16="http://schemas.microsoft.com/office/drawing/2014/main" xmlns="" id="{CF83A7EA-B59B-42C4-B93E-D440B05957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2"/>
                  </a:ext>
                </a:extLst>
              </a:blip>
              <a:stretch>
                <a:fillRect/>
              </a:stretch>
            </p:blipFill>
            <p:spPr>
              <a:xfrm>
                <a:off x="9344807" y="3313964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8" name="Рисунок 17" descr="Офисный рабочий мужской контур">
                <a:extLst>
                  <a:ext uri="{FF2B5EF4-FFF2-40B4-BE49-F238E27FC236}">
                    <a16:creationId xmlns:a16="http://schemas.microsoft.com/office/drawing/2014/main" xmlns="" id="{23EFF4B4-3D22-4854-A56D-E119838F9D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4"/>
                  </a:ext>
                </a:extLst>
              </a:blip>
              <a:stretch>
                <a:fillRect/>
              </a:stretch>
            </p:blipFill>
            <p:spPr>
              <a:xfrm>
                <a:off x="437292" y="3327777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19" name="Рисунок 18" descr="Офисный рабочий мужской контур">
                <a:extLst>
                  <a:ext uri="{FF2B5EF4-FFF2-40B4-BE49-F238E27FC236}">
                    <a16:creationId xmlns:a16="http://schemas.microsoft.com/office/drawing/2014/main" xmlns="" id="{0BB5BF91-9FD8-4795-8857-89806151CB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4"/>
                  </a:ext>
                </a:extLst>
              </a:blip>
              <a:stretch>
                <a:fillRect/>
              </a:stretch>
            </p:blipFill>
            <p:spPr>
              <a:xfrm>
                <a:off x="1827496" y="3317757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20" name="Рисунок 19" descr="Офисный рабочий мужской со сплошной заливкой">
                <a:extLst>
                  <a:ext uri="{FF2B5EF4-FFF2-40B4-BE49-F238E27FC236}">
                    <a16:creationId xmlns:a16="http://schemas.microsoft.com/office/drawing/2014/main" xmlns="" id="{793013AE-5B92-45D9-82EE-4BE414C547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2"/>
                  </a:ext>
                </a:extLst>
              </a:blip>
              <a:stretch>
                <a:fillRect/>
              </a:stretch>
            </p:blipFill>
            <p:spPr>
              <a:xfrm>
                <a:off x="10757496" y="3313964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29" name="Группа 28">
              <a:extLst>
                <a:ext uri="{FF2B5EF4-FFF2-40B4-BE49-F238E27FC236}">
                  <a16:creationId xmlns:a16="http://schemas.microsoft.com/office/drawing/2014/main" xmlns="" id="{915E5A4B-231E-479A-A086-62541531DD97}"/>
                </a:ext>
              </a:extLst>
            </p:cNvPr>
            <p:cNvGrpSpPr/>
            <p:nvPr/>
          </p:nvGrpSpPr>
          <p:grpSpPr>
            <a:xfrm>
              <a:off x="368296" y="3845737"/>
              <a:ext cx="11455406" cy="961541"/>
              <a:chOff x="386492" y="4296113"/>
              <a:chExt cx="11455406" cy="961541"/>
            </a:xfrm>
          </p:grpSpPr>
          <p:sp>
            <p:nvSpPr>
              <p:cNvPr id="21" name="Скругленный прямоугольник 10">
                <a:extLst>
                  <a:ext uri="{FF2B5EF4-FFF2-40B4-BE49-F238E27FC236}">
                    <a16:creationId xmlns:a16="http://schemas.microsoft.com/office/drawing/2014/main" xmlns="" id="{7BFF1A30-0EB6-4A1C-8D8E-9BA5F9EF0652}"/>
                  </a:ext>
                </a:extLst>
              </p:cNvPr>
              <p:cNvSpPr/>
              <p:nvPr/>
            </p:nvSpPr>
            <p:spPr>
              <a:xfrm>
                <a:off x="386492" y="4341413"/>
                <a:ext cx="11455406" cy="900000"/>
              </a:xfrm>
              <a:prstGeom prst="roundRect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РАДА НАДСИЛАЄ МОН ПОВІДОМЛЕННЯ ПРО ЗАХИСТ ДИСЕРТАЦІЇ, </a:t>
                </a:r>
                <a:br>
                  <a:rPr lang="uk-UA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uk-UA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ЯКЕ ОПУБЛІКОВУЄТЬСЯ НА ВЕБСАЙТІ МОН ТА ЗВО</a:t>
                </a:r>
              </a:p>
            </p:txBody>
          </p:sp>
          <p:pic>
            <p:nvPicPr>
              <p:cNvPr id="23" name="Рисунок 22" descr="Пузырь с сообщением чата со сплошной заливкой">
                <a:extLst>
                  <a:ext uri="{FF2B5EF4-FFF2-40B4-BE49-F238E27FC236}">
                    <a16:creationId xmlns:a16="http://schemas.microsoft.com/office/drawing/2014/main" xmlns="" id="{E83BD825-69CC-4A78-AE1B-1687CB51B7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6"/>
                  </a:ext>
                </a:extLst>
              </a:blip>
              <a:stretch>
                <a:fillRect/>
              </a:stretch>
            </p:blipFill>
            <p:spPr>
              <a:xfrm>
                <a:off x="411891" y="4343254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25" name="Рисунок 24" descr="Интернет со сплошной заливкой">
                <a:extLst>
                  <a:ext uri="{FF2B5EF4-FFF2-40B4-BE49-F238E27FC236}">
                    <a16:creationId xmlns:a16="http://schemas.microsoft.com/office/drawing/2014/main" xmlns="" id="{BC2BA618-FDD6-4536-932E-36917329F2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18"/>
                  </a:ext>
                </a:extLst>
              </a:blip>
              <a:stretch>
                <a:fillRect/>
              </a:stretch>
            </p:blipFill>
            <p:spPr>
              <a:xfrm>
                <a:off x="10869493" y="4296113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31" name="Группа 30">
              <a:extLst>
                <a:ext uri="{FF2B5EF4-FFF2-40B4-BE49-F238E27FC236}">
                  <a16:creationId xmlns:a16="http://schemas.microsoft.com/office/drawing/2014/main" xmlns="" id="{28ED472F-F789-4F0A-9E65-66F8E7EC1C60}"/>
                </a:ext>
              </a:extLst>
            </p:cNvPr>
            <p:cNvGrpSpPr/>
            <p:nvPr/>
          </p:nvGrpSpPr>
          <p:grpSpPr>
            <a:xfrm>
              <a:off x="368296" y="1875631"/>
              <a:ext cx="11455406" cy="956041"/>
              <a:chOff x="368296" y="1875631"/>
              <a:chExt cx="11455406" cy="956041"/>
            </a:xfrm>
          </p:grpSpPr>
          <p:grpSp>
            <p:nvGrpSpPr>
              <p:cNvPr id="27" name="Группа 26">
                <a:extLst>
                  <a:ext uri="{FF2B5EF4-FFF2-40B4-BE49-F238E27FC236}">
                    <a16:creationId xmlns:a16="http://schemas.microsoft.com/office/drawing/2014/main" xmlns="" id="{8CA4EC08-B37B-4428-8478-D465C2F7602D}"/>
                  </a:ext>
                </a:extLst>
              </p:cNvPr>
              <p:cNvGrpSpPr/>
              <p:nvPr/>
            </p:nvGrpSpPr>
            <p:grpSpPr>
              <a:xfrm>
                <a:off x="368296" y="1895672"/>
                <a:ext cx="11455406" cy="936000"/>
                <a:chOff x="368296" y="1993024"/>
                <a:chExt cx="11455406" cy="1080000"/>
              </a:xfrm>
            </p:grpSpPr>
            <p:sp>
              <p:nvSpPr>
                <p:cNvPr id="8" name="Скругленный прямоугольник 10">
                  <a:extLst>
                    <a:ext uri="{FF2B5EF4-FFF2-40B4-BE49-F238E27FC236}">
                      <a16:creationId xmlns:a16="http://schemas.microsoft.com/office/drawing/2014/main" xmlns="" id="{FC9925F5-CB44-486A-93EC-F3274A324D44}"/>
                    </a:ext>
                  </a:extLst>
                </p:cNvPr>
                <p:cNvSpPr/>
                <p:nvPr/>
              </p:nvSpPr>
              <p:spPr>
                <a:xfrm>
                  <a:off x="368296" y="1993024"/>
                  <a:ext cx="11455406" cy="1080000"/>
                </a:xfrm>
                <a:prstGeom prst="roundRect">
                  <a:avLst/>
                </a:prstGeom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uk-UA" sz="22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ПОДАННЯ ДИСЕРТАЦІЇ ДО ДОКТОРСЬКОЇ </a:t>
                  </a:r>
                  <a:br>
                    <a:rPr lang="uk-UA" sz="22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</a:br>
                  <a:r>
                    <a:rPr lang="uk-UA" sz="2200" b="1" dirty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СПЕЦІАЛІЗОВАНОЇ ВЧЕНОЇ РАДИ</a:t>
                  </a:r>
                </a:p>
              </p:txBody>
            </p:sp>
            <p:pic>
              <p:nvPicPr>
                <p:cNvPr id="10" name="Рисунок 9" descr="Закрытая книга контур">
                  <a:extLst>
                    <a:ext uri="{FF2B5EF4-FFF2-40B4-BE49-F238E27FC236}">
                      <a16:creationId xmlns:a16="http://schemas.microsoft.com/office/drawing/2014/main" xmlns="" id="{2EACE187-91B4-4C18-80B3-936EFF777A4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2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78179" y="2075824"/>
                  <a:ext cx="914400" cy="914400"/>
                </a:xfrm>
                <a:prstGeom prst="rect">
                  <a:avLst/>
                </a:prstGeom>
              </p:spPr>
            </p:pic>
          </p:grpSp>
          <p:pic>
            <p:nvPicPr>
              <p:cNvPr id="30" name="Рисунок 29" descr="Буфер обмена контур">
                <a:extLst>
                  <a:ext uri="{FF2B5EF4-FFF2-40B4-BE49-F238E27FC236}">
                    <a16:creationId xmlns:a16="http://schemas.microsoft.com/office/drawing/2014/main" xmlns="" id="{169F6C8F-09F0-491A-92EF-1636841121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22"/>
                  </a:ext>
                </a:extLst>
              </a:blip>
              <a:stretch>
                <a:fillRect/>
              </a:stretch>
            </p:blipFill>
            <p:spPr>
              <a:xfrm>
                <a:off x="416489" y="1875631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36" name="Группа 35">
              <a:extLst>
                <a:ext uri="{FF2B5EF4-FFF2-40B4-BE49-F238E27FC236}">
                  <a16:creationId xmlns:a16="http://schemas.microsoft.com/office/drawing/2014/main" xmlns="" id="{2FC23CAA-943C-465C-939E-A923931B4F41}"/>
                </a:ext>
              </a:extLst>
            </p:cNvPr>
            <p:cNvGrpSpPr/>
            <p:nvPr/>
          </p:nvGrpSpPr>
          <p:grpSpPr>
            <a:xfrm>
              <a:off x="364894" y="4765835"/>
              <a:ext cx="11455406" cy="1003384"/>
              <a:chOff x="364894" y="4765835"/>
              <a:chExt cx="11455406" cy="1003384"/>
            </a:xfrm>
          </p:grpSpPr>
          <p:sp>
            <p:nvSpPr>
              <p:cNvPr id="26" name="Скругленный прямоугольник 10">
                <a:extLst>
                  <a:ext uri="{FF2B5EF4-FFF2-40B4-BE49-F238E27FC236}">
                    <a16:creationId xmlns:a16="http://schemas.microsoft.com/office/drawing/2014/main" xmlns="" id="{5483AB3A-E4CB-44D6-A400-87A442169685}"/>
                  </a:ext>
                </a:extLst>
              </p:cNvPr>
              <p:cNvSpPr/>
              <p:nvPr/>
            </p:nvSpPr>
            <p:spPr>
              <a:xfrm>
                <a:off x="364894" y="4869219"/>
                <a:ext cx="11455406" cy="900000"/>
              </a:xfrm>
              <a:prstGeom prst="roundRect">
                <a:avLst/>
              </a:prstGeom>
              <a:ln>
                <a:solidFill>
                  <a:srgbClr val="00B0F0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uk-UA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ЗАХИСТ ДИСЕРТАЦІЇ ЧЕРЕЗ МІСЯЦЬ ПІСЛЯ ОПРИЛЮДНЕННЯ ПОВІДОМЛЕННЯ НА ВЕБСАЙТІ МОН</a:t>
                </a:r>
              </a:p>
            </p:txBody>
          </p:sp>
          <p:pic>
            <p:nvPicPr>
              <p:cNvPr id="33" name="Рисунок 32" descr="Лектор со сплошной заливкой">
                <a:extLst>
                  <a:ext uri="{FF2B5EF4-FFF2-40B4-BE49-F238E27FC236}">
                    <a16:creationId xmlns:a16="http://schemas.microsoft.com/office/drawing/2014/main" xmlns="" id="{2C2718E9-4264-4FB0-B897-B4EBAEE3ADD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24"/>
                  </a:ext>
                </a:extLst>
              </a:blip>
              <a:stretch>
                <a:fillRect/>
              </a:stretch>
            </p:blipFill>
            <p:spPr>
              <a:xfrm>
                <a:off x="371699" y="4849178"/>
                <a:ext cx="900000" cy="900000"/>
              </a:xfrm>
              <a:prstGeom prst="rect">
                <a:avLst/>
              </a:prstGeom>
            </p:spPr>
          </p:pic>
          <p:pic>
            <p:nvPicPr>
              <p:cNvPr id="35" name="Рисунок 34" descr="Квадратная академическая шапочка со сплошной заливкой">
                <a:extLst>
                  <a:ext uri="{FF2B5EF4-FFF2-40B4-BE49-F238E27FC236}">
                    <a16:creationId xmlns:a16="http://schemas.microsoft.com/office/drawing/2014/main" xmlns="" id="{597C22E1-B63D-4CF6-B4A3-7E816FA3EB3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xmlns="" r:embed="rId26"/>
                  </a:ext>
                </a:extLst>
              </a:blip>
              <a:stretch>
                <a:fillRect/>
              </a:stretch>
            </p:blipFill>
            <p:spPr>
              <a:xfrm>
                <a:off x="10848300" y="4765835"/>
                <a:ext cx="972000" cy="972000"/>
              </a:xfrm>
              <a:prstGeom prst="rect">
                <a:avLst/>
              </a:prstGeom>
            </p:spPr>
          </p:pic>
        </p:grpSp>
        <p:sp>
          <p:nvSpPr>
            <p:cNvPr id="38" name="Скругленный прямоугольник 10">
              <a:extLst>
                <a:ext uri="{FF2B5EF4-FFF2-40B4-BE49-F238E27FC236}">
                  <a16:creationId xmlns:a16="http://schemas.microsoft.com/office/drawing/2014/main" xmlns="" id="{70BF0BF3-9E9F-4543-B989-0A36379B10BF}"/>
                </a:ext>
              </a:extLst>
            </p:cNvPr>
            <p:cNvSpPr/>
            <p:nvPr/>
          </p:nvSpPr>
          <p:spPr>
            <a:xfrm>
              <a:off x="343379" y="5850259"/>
              <a:ext cx="11455406" cy="900000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2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ПУБЛІЧНИЙ ЗАХИСТ ДИСЕРТАЦІЇ </a:t>
              </a:r>
              <a:br>
                <a:rPr lang="uk-UA" sz="22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uk-UA" sz="22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(трансляція в режимі реального часу)</a:t>
              </a:r>
            </a:p>
          </p:txBody>
        </p:sp>
        <p:pic>
          <p:nvPicPr>
            <p:cNvPr id="41" name="Рисунок 40" descr="Видеокамера со сплошной заливкой">
              <a:extLst>
                <a:ext uri="{FF2B5EF4-FFF2-40B4-BE49-F238E27FC236}">
                  <a16:creationId xmlns:a16="http://schemas.microsoft.com/office/drawing/2014/main" xmlns="" id="{224BF884-56ED-4A74-9F43-D2231F8B7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28"/>
                </a:ext>
              </a:extLst>
            </a:blip>
            <a:stretch>
              <a:fillRect/>
            </a:stretch>
          </p:blipFill>
          <p:spPr>
            <a:xfrm>
              <a:off x="10749502" y="5831160"/>
              <a:ext cx="914400" cy="914400"/>
            </a:xfrm>
            <a:prstGeom prst="rect">
              <a:avLst/>
            </a:prstGeom>
          </p:spPr>
        </p:pic>
        <p:pic>
          <p:nvPicPr>
            <p:cNvPr id="42" name="Рисунок 41" descr="Часы контур">
              <a:extLst>
                <a:ext uri="{FF2B5EF4-FFF2-40B4-BE49-F238E27FC236}">
                  <a16:creationId xmlns:a16="http://schemas.microsoft.com/office/drawing/2014/main" xmlns="" id="{A8D5AE13-42E8-4B20-B744-52E9FC169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0"/>
                </a:ext>
              </a:extLst>
            </a:blip>
            <a:stretch>
              <a:fillRect/>
            </a:stretch>
          </p:blipFill>
          <p:spPr>
            <a:xfrm>
              <a:off x="10059795" y="5936312"/>
              <a:ext cx="756000" cy="756000"/>
            </a:xfrm>
            <a:prstGeom prst="rect">
              <a:avLst/>
            </a:prstGeom>
          </p:spPr>
        </p:pic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CB51489-A35E-4EB6-B24D-AD2474788B73}"/>
              </a:ext>
            </a:extLst>
          </p:cNvPr>
          <p:cNvSpPr txBox="1"/>
          <p:nvPr/>
        </p:nvSpPr>
        <p:spPr>
          <a:xfrm>
            <a:off x="10309861" y="6574334"/>
            <a:ext cx="2011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©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Boiarchuk Serhii</a:t>
            </a:r>
            <a:endParaRPr lang="uk-UA" sz="2000" dirty="0">
              <a:solidFill>
                <a:schemeClr val="bg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2672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337</Words>
  <Application>Microsoft Office PowerPoint</Application>
  <PresentationFormat>Широкий екран</PresentationFormat>
  <Paragraphs>76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Сергій Боярчук</dc:creator>
  <cp:lastModifiedBy>Oksana</cp:lastModifiedBy>
  <cp:revision>11</cp:revision>
  <cp:lastPrinted>2022-02-21T14:37:45Z</cp:lastPrinted>
  <dcterms:created xsi:type="dcterms:W3CDTF">2022-02-21T13:12:41Z</dcterms:created>
  <dcterms:modified xsi:type="dcterms:W3CDTF">2022-02-23T17:23:42Z</dcterms:modified>
</cp:coreProperties>
</file>