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73" r:id="rId10"/>
    <p:sldId id="265" r:id="rId11"/>
    <p:sldId id="267" r:id="rId12"/>
    <p:sldId id="268" r:id="rId13"/>
    <p:sldId id="269" r:id="rId14"/>
    <p:sldId id="270" r:id="rId15"/>
    <p:sldId id="271" r:id="rId16"/>
    <p:sldId id="266" r:id="rId17"/>
    <p:sldId id="272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8229600" cy="1828800"/>
          </a:xfrm>
        </p:spPr>
        <p:txBody>
          <a:bodyPr>
            <a:noAutofit/>
          </a:bodyPr>
          <a:lstStyle/>
          <a:p>
            <a:r>
              <a:rPr lang="uk-UA" sz="8800" dirty="0" smtClean="0">
                <a:solidFill>
                  <a:schemeClr val="tx1"/>
                </a:solidFill>
              </a:rPr>
              <a:t>Гібридизація тварин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357826"/>
            <a:ext cx="3414714" cy="1097434"/>
          </a:xfrm>
        </p:spPr>
        <p:txBody>
          <a:bodyPr>
            <a:noAutofit/>
          </a:bodyPr>
          <a:lstStyle/>
          <a:p>
            <a:r>
              <a:rPr lang="uk-UA" sz="2000" dirty="0" smtClean="0"/>
              <a:t>Презентацію підготувала</a:t>
            </a:r>
          </a:p>
          <a:p>
            <a:r>
              <a:rPr lang="uk-UA" sz="2000" dirty="0" smtClean="0"/>
              <a:t>Студентка 2 курсу ТВППТ, 1 ГРУПИ</a:t>
            </a:r>
          </a:p>
          <a:p>
            <a:r>
              <a:rPr lang="uk-UA" sz="2000" dirty="0" smtClean="0"/>
              <a:t>Іллюк Юлія</a:t>
            </a:r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Зуброн</a:t>
            </a:r>
            <a:r>
              <a:rPr lang="ru-RU" sz="2000" dirty="0" smtClean="0"/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гібридна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самця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європейського</a:t>
            </a:r>
            <a:r>
              <a:rPr lang="ru-RU" sz="2000" dirty="0" smtClean="0"/>
              <a:t> зубра та </a:t>
            </a:r>
            <a:r>
              <a:rPr lang="ru-RU" sz="2000" dirty="0" err="1" smtClean="0"/>
              <a:t>самиці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домашньої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корови</a:t>
            </a:r>
            <a:r>
              <a:rPr lang="ru-RU" sz="2000" dirty="0" smtClean="0"/>
              <a:t>.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вважали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зуброни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замінять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домашню</a:t>
            </a:r>
            <a:r>
              <a:rPr lang="ru-RU" sz="2000" dirty="0" smtClean="0"/>
              <a:t> худобу, </a:t>
            </a:r>
            <a:r>
              <a:rPr lang="ru-RU" sz="2000" dirty="0" err="1" smtClean="0"/>
              <a:t>адже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надзвичайно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стійкі</a:t>
            </a:r>
            <a:r>
              <a:rPr lang="ru-RU" sz="2000" dirty="0" smtClean="0"/>
              <a:t> до хвороб. </a:t>
            </a:r>
            <a:r>
              <a:rPr lang="ru-RU" sz="2000" dirty="0" err="1" smtClean="0"/>
              <a:t>Сьогодні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зубронів</a:t>
            </a:r>
            <a:r>
              <a:rPr lang="ru-RU" sz="2000" dirty="0" smtClean="0"/>
              <a:t> не </a:t>
            </a:r>
            <a:r>
              <a:rPr lang="ru-RU" sz="2000" dirty="0" err="1" smtClean="0"/>
              <a:t>діє</a:t>
            </a:r>
            <a:r>
              <a:rPr lang="ru-RU" sz="2000" dirty="0" smtClean="0"/>
              <a:t>, </a:t>
            </a:r>
            <a:r>
              <a:rPr lang="ru-RU" sz="2000" dirty="0" err="1" smtClean="0"/>
              <a:t>залишилося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єдине</a:t>
            </a:r>
            <a:r>
              <a:rPr lang="ru-RU" sz="2000" dirty="0" smtClean="0"/>
              <a:t> стадо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декількох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особин</a:t>
            </a:r>
            <a:r>
              <a:rPr lang="ru-RU" sz="2000" dirty="0" smtClean="0"/>
              <a:t>.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живе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Національному</a:t>
            </a:r>
            <a:r>
              <a:rPr lang="ru-RU" sz="2000" dirty="0" smtClean="0"/>
              <a:t> парку </a:t>
            </a:r>
            <a:r>
              <a:rPr lang="ru-RU" sz="2000" dirty="0" err="1" smtClean="0"/>
              <a:t>Білорусії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Біловезька</a:t>
            </a:r>
            <a:r>
              <a:rPr lang="ru-RU" sz="2000" dirty="0" smtClean="0"/>
              <a:t> пуща.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-142900"/>
            <a:ext cx="1616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Зуброн</a:t>
            </a:r>
            <a:endParaRPr lang="ru-RU" sz="3600" dirty="0"/>
          </a:p>
        </p:txBody>
      </p:sp>
      <p:pic>
        <p:nvPicPr>
          <p:cNvPr id="31745" name="Picture 1" descr="C:\Users\kolya\Desktop\ac0683a-zub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5" y="2643182"/>
            <a:ext cx="5191115" cy="33611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357430"/>
            <a:ext cx="4071934" cy="385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Сильніші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витриваліші</a:t>
            </a:r>
            <a:r>
              <a:rPr lang="ru-RU" sz="2000" dirty="0" smtClean="0"/>
              <a:t>, </a:t>
            </a:r>
            <a:r>
              <a:rPr lang="ru-RU" sz="2000" dirty="0" err="1" smtClean="0"/>
              <a:t>стійкіші</a:t>
            </a:r>
            <a:r>
              <a:rPr lang="ru-RU" sz="2000" dirty="0" smtClean="0"/>
              <a:t> до хвороб, вони </a:t>
            </a:r>
            <a:r>
              <a:rPr lang="ru-RU" sz="2000" dirty="0" err="1" smtClean="0"/>
              <a:t>спочатку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планувалися</a:t>
            </a:r>
            <a:r>
              <a:rPr lang="ru-RU" sz="2000" dirty="0" smtClean="0"/>
              <a:t> як </a:t>
            </a:r>
            <a:r>
              <a:rPr lang="ru-RU" sz="2000" dirty="0" err="1" smtClean="0"/>
              <a:t>можлива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заміна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рогатої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. Але </a:t>
            </a:r>
            <a:r>
              <a:rPr lang="ru-RU" sz="2000" dirty="0" err="1" smtClean="0"/>
              <a:t>вчені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змогли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вивести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розмноженню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зуброна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в 1960-х, а через 20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польський</a:t>
            </a:r>
            <a:r>
              <a:rPr lang="ru-RU" sz="2000" dirty="0" smtClean="0"/>
              <a:t> уряд </a:t>
            </a:r>
            <a:r>
              <a:rPr lang="ru-RU" sz="2000" dirty="0" err="1" smtClean="0"/>
              <a:t>згорнув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програму</a:t>
            </a:r>
            <a:r>
              <a:rPr lang="ru-RU" sz="2000" dirty="0" smtClean="0"/>
              <a:t>,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фермери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зубронами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цікавилися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6143644"/>
            <a:ext cx="885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невелике</a:t>
            </a:r>
            <a:r>
              <a:rPr lang="ru-RU" dirty="0" smtClean="0"/>
              <a:t> стадо </a:t>
            </a:r>
            <a:r>
              <a:rPr lang="ru-RU" dirty="0" err="1" smtClean="0"/>
              <a:t>живе</a:t>
            </a:r>
            <a:r>
              <a:rPr lang="ru-RU" dirty="0" smtClean="0"/>
              <a:t> в </a:t>
            </a:r>
            <a:r>
              <a:rPr lang="ru-RU" dirty="0" err="1" smtClean="0"/>
              <a:t>національному</a:t>
            </a:r>
            <a:r>
              <a:rPr lang="ru-RU" dirty="0" smtClean="0"/>
              <a:t> парку в </a:t>
            </a:r>
            <a:r>
              <a:rPr lang="ru-RU" dirty="0" err="1" smtClean="0"/>
              <a:t>Польщі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У </a:t>
            </a:r>
            <a:r>
              <a:rPr lang="ru-RU" sz="2000" dirty="0" err="1" smtClean="0"/>
              <a:t>американському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виданні</a:t>
            </a:r>
            <a:r>
              <a:rPr lang="ru-RU" sz="2000" dirty="0" smtClean="0"/>
              <a:t> 1926 року репортер </a:t>
            </a:r>
            <a:r>
              <a:rPr lang="ru-RU" sz="2000" dirty="0" err="1" smtClean="0"/>
              <a:t>Ліона</a:t>
            </a:r>
            <a:r>
              <a:rPr lang="ru-RU" sz="2000" dirty="0" smtClean="0"/>
              <a:t> </a:t>
            </a:r>
            <a:r>
              <a:rPr lang="ru-RU" sz="2000" dirty="0" err="1" smtClean="0"/>
              <a:t>Каунті</a:t>
            </a:r>
            <a:r>
              <a:rPr lang="ru-RU" sz="2000" dirty="0" smtClean="0"/>
              <a:t> </a:t>
            </a:r>
            <a:r>
              <a:rPr lang="ru-RU" sz="2000" dirty="0" err="1" smtClean="0"/>
              <a:t>описує</a:t>
            </a:r>
            <a:r>
              <a:rPr lang="ru-RU" sz="2000" dirty="0" smtClean="0"/>
              <a:t> </a:t>
            </a:r>
            <a:r>
              <a:rPr lang="ru-RU" sz="2000" dirty="0" err="1" smtClean="0"/>
              <a:t>успішне</a:t>
            </a:r>
            <a:r>
              <a:rPr lang="ru-RU" sz="2000" dirty="0" smtClean="0"/>
              <a:t> </a:t>
            </a:r>
            <a:r>
              <a:rPr lang="ru-RU" sz="2000" dirty="0" err="1" smtClean="0"/>
              <a:t>схрещення</a:t>
            </a:r>
            <a:r>
              <a:rPr lang="ru-RU" sz="2000" dirty="0" smtClean="0"/>
              <a:t> у одному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канадських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парків</a:t>
            </a:r>
            <a:r>
              <a:rPr lang="ru-RU" sz="2000" dirty="0" smtClean="0"/>
              <a:t> дикого </a:t>
            </a:r>
            <a:r>
              <a:rPr lang="ru-RU" sz="2000" dirty="0" err="1" smtClean="0"/>
              <a:t>бізона</a:t>
            </a:r>
            <a:r>
              <a:rPr lang="ru-RU" sz="2000" dirty="0" smtClean="0"/>
              <a:t> та яка. </a:t>
            </a:r>
            <a:r>
              <a:rPr lang="ru-RU" sz="2000" dirty="0" err="1" smtClean="0"/>
              <a:t>М'ясо</a:t>
            </a:r>
            <a:r>
              <a:rPr lang="ru-RU" sz="2000" dirty="0" smtClean="0"/>
              <a:t> якала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низький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жиру 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білка</a:t>
            </a:r>
            <a:r>
              <a:rPr lang="ru-RU" sz="2000" dirty="0" smtClean="0"/>
              <a:t>. Якали не </a:t>
            </a:r>
            <a:r>
              <a:rPr lang="ru-RU" sz="2000" dirty="0" err="1" smtClean="0"/>
              <a:t>прижилися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канадська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провінція</a:t>
            </a:r>
            <a:r>
              <a:rPr lang="ru-RU" sz="2000" dirty="0" smtClean="0"/>
              <a:t> Альберта стала </a:t>
            </a:r>
            <a:r>
              <a:rPr lang="ru-RU" sz="2000" dirty="0" err="1" smtClean="0"/>
              <a:t>єдиним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місцем</a:t>
            </a:r>
            <a:r>
              <a:rPr lang="ru-RU" sz="2000" dirty="0" smtClean="0"/>
              <a:t>, </a:t>
            </a:r>
            <a:r>
              <a:rPr lang="ru-RU" sz="2000" dirty="0" err="1" smtClean="0"/>
              <a:t>куди</a:t>
            </a:r>
            <a:r>
              <a:rPr lang="ru-RU" sz="2000" dirty="0" smtClean="0"/>
              <a:t> ступали </a:t>
            </a:r>
            <a:r>
              <a:rPr lang="ru-RU" sz="2000" dirty="0" err="1" smtClean="0"/>
              <a:t>їхні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копита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0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Якало</a:t>
            </a:r>
            <a:endParaRPr lang="ru-RU" sz="3600" dirty="0"/>
          </a:p>
        </p:txBody>
      </p:sp>
      <p:pic>
        <p:nvPicPr>
          <p:cNvPr id="29697" name="Picture 1" descr="C:\Users\kolya\Desktop\cce9612-yakalo.png"/>
          <p:cNvPicPr>
            <a:picLocks noChangeAspect="1" noChangeArrowheads="1"/>
          </p:cNvPicPr>
          <p:nvPr/>
        </p:nvPicPr>
        <p:blipFill>
          <a:blip r:embed="rId2" cstate="print"/>
          <a:srcRect l="13244" b="22727"/>
          <a:stretch>
            <a:fillRect/>
          </a:stretch>
        </p:blipFill>
        <p:spPr bwMode="auto">
          <a:xfrm>
            <a:off x="285720" y="2500306"/>
            <a:ext cx="4211644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2143116"/>
            <a:ext cx="4357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202124"/>
                </a:solidFill>
                <a:latin typeface="inherit"/>
                <a:cs typeface="Arial" pitchFamily="34" charset="0"/>
              </a:rPr>
              <a:t>	</a:t>
            </a:r>
            <a:r>
              <a:rPr lang="uk-UA" sz="2000" dirty="0" smtClean="0">
                <a:latin typeface="Franklin Gothic Book" pitchFamily="34" charset="0"/>
                <a:cs typeface="Arial" pitchFamily="34" charset="0"/>
              </a:rPr>
              <a:t>Якало </a:t>
            </a:r>
            <a:r>
              <a:rPr lang="uk-UA" sz="2000" dirty="0" smtClean="0">
                <a:latin typeface="Franklin Gothic Book" pitchFamily="34" charset="0"/>
                <a:cs typeface="Arial" pitchFamily="34" charset="0"/>
              </a:rPr>
              <a:t>активно виводили в 1920-ті роки в Канаді - місцеві жителі хотіли набути вигляду домашньої великої рогатої худоби, стійкої до морозів. Якало страждали від холоду, до розмноження були здатні тільки самки цього гібрида, а відсоток виживання новонароджених якало був надзвичайно низький. </a:t>
            </a:r>
            <a:endParaRPr lang="uk-UA" sz="2000" dirty="0" smtClean="0"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143512"/>
            <a:ext cx="9001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202124"/>
                </a:solidFill>
                <a:latin typeface="inherit"/>
                <a:cs typeface="Arial" pitchFamily="34" charset="0"/>
              </a:rPr>
              <a:t>	</a:t>
            </a:r>
            <a:r>
              <a:rPr lang="uk-UA" sz="2000" dirty="0" smtClean="0">
                <a:latin typeface="Franklin Gothic Book" pitchFamily="34" charset="0"/>
                <a:cs typeface="Arial" pitchFamily="34" charset="0"/>
              </a:rPr>
              <a:t>Всі </a:t>
            </a:r>
            <a:r>
              <a:rPr lang="uk-UA" sz="2000" dirty="0" smtClean="0">
                <a:latin typeface="Franklin Gothic Book" pitchFamily="34" charset="0"/>
                <a:cs typeface="Arial" pitchFamily="34" charset="0"/>
              </a:rPr>
              <a:t>ці невдачі змусили канадців у 1928 році відмовитись від ідей виведення якало. Окремі ентузіасти проводять спроби схрещування яків з американськими бізонами і в наші дні, але не мають жодних успіхів у подоланні проблем, що виникають. </a:t>
            </a:r>
            <a:endParaRPr lang="ru-RU" sz="2000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0"/>
            <a:ext cx="2230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 </a:t>
            </a:r>
            <a:r>
              <a:rPr lang="ru-RU" sz="3600" b="1" dirty="0" err="1" smtClean="0"/>
              <a:t>Вівці-кози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00042"/>
            <a:ext cx="885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Цікава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фермі</a:t>
            </a:r>
            <a:r>
              <a:rPr lang="ru-RU" sz="2000" dirty="0" smtClean="0"/>
              <a:t> в </a:t>
            </a:r>
            <a:r>
              <a:rPr lang="ru-RU" sz="2000" dirty="0" err="1" smtClean="0"/>
              <a:t>Північній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Німеччині</a:t>
            </a:r>
            <a:r>
              <a:rPr lang="ru-RU" sz="2000" dirty="0" smtClean="0"/>
              <a:t>. Козел </a:t>
            </a:r>
            <a:r>
              <a:rPr lang="ru-RU" sz="2000" dirty="0" err="1" smtClean="0"/>
              <a:t>перестрибнув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паркан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романтичної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зустрічі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овечкою. Як правило, </a:t>
            </a:r>
            <a:r>
              <a:rPr lang="ru-RU" sz="2000" dirty="0" err="1" smtClean="0"/>
              <a:t>такий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перехресний</a:t>
            </a:r>
            <a:r>
              <a:rPr lang="ru-RU" sz="2000" dirty="0" smtClean="0"/>
              <a:t> результат не </a:t>
            </a:r>
            <a:r>
              <a:rPr lang="ru-RU" sz="2000" dirty="0" err="1" smtClean="0"/>
              <a:t>викликає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дітонародження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фермер Клаус </a:t>
            </a:r>
            <a:r>
              <a:rPr lang="ru-RU" sz="2000" dirty="0" err="1" smtClean="0"/>
              <a:t>Ексстербрінк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спостерігав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доглядав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своєю</a:t>
            </a:r>
            <a:r>
              <a:rPr lang="ru-RU" sz="2000" dirty="0" smtClean="0"/>
              <a:t> овечкою, </a:t>
            </a:r>
            <a:r>
              <a:rPr lang="ru-RU" sz="2000" dirty="0" err="1" smtClean="0"/>
              <a:t>і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вона народила </a:t>
            </a:r>
            <a:r>
              <a:rPr lang="ru-RU" sz="2000" dirty="0" err="1" smtClean="0"/>
              <a:t>вівце-козу</a:t>
            </a:r>
            <a:r>
              <a:rPr lang="ru-RU" sz="2000" dirty="0" smtClean="0"/>
              <a:t>. Клаус назвав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Лізою</a:t>
            </a:r>
            <a:r>
              <a:rPr lang="ru-RU" sz="2000" dirty="0" smtClean="0"/>
              <a:t>. </a:t>
            </a:r>
            <a:r>
              <a:rPr lang="ru-RU" sz="2000" dirty="0" err="1" smtClean="0"/>
              <a:t>Хоча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гібриди</a:t>
            </a:r>
            <a:r>
              <a:rPr lang="ru-RU" sz="2000" dirty="0" smtClean="0"/>
              <a:t> </a:t>
            </a:r>
            <a:r>
              <a:rPr lang="ru-RU" sz="2000" dirty="0" err="1" smtClean="0"/>
              <a:t>овець-козлів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надзвичайно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рідкісні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намагаються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вдосконалили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техніку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лабораторії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8673" name="Picture 1" descr="C:\Users\kolya\Desktop\e007bc2-sheep-go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571744"/>
            <a:ext cx="3714776" cy="2405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714620"/>
            <a:ext cx="4857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err="1" smtClean="0"/>
              <a:t>Особливості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гібриду</a:t>
            </a:r>
            <a:r>
              <a:rPr lang="ru-RU" sz="2000" dirty="0" smtClean="0"/>
              <a:t>: </a:t>
            </a:r>
            <a:r>
              <a:rPr lang="ru-RU" sz="2000" dirty="0" err="1" smtClean="0"/>
              <a:t>швидкий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розвиток</a:t>
            </a:r>
            <a:r>
              <a:rPr lang="ru-RU" sz="2000" dirty="0" smtClean="0"/>
              <a:t>;</a:t>
            </a:r>
          </a:p>
          <a:p>
            <a:pPr fontAlgn="base"/>
            <a:r>
              <a:rPr lang="ru-RU" sz="2000" dirty="0" smtClean="0"/>
              <a:t>вага,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перевищує</a:t>
            </a:r>
            <a:r>
              <a:rPr lang="ru-RU" sz="2000" dirty="0" smtClean="0"/>
              <a:t> вагу </a:t>
            </a:r>
            <a:r>
              <a:rPr lang="ru-RU" sz="2000" dirty="0" err="1" smtClean="0"/>
              <a:t>батьків</a:t>
            </a:r>
            <a:r>
              <a:rPr lang="ru-RU" sz="2000" dirty="0" smtClean="0"/>
              <a:t>;</a:t>
            </a:r>
          </a:p>
          <a:p>
            <a:pPr fontAlgn="base"/>
            <a:r>
              <a:rPr lang="ru-RU" sz="2000" dirty="0" err="1" smtClean="0"/>
              <a:t>густие</a:t>
            </a:r>
            <a:r>
              <a:rPr lang="ru-RU" sz="2000" dirty="0" smtClean="0"/>
              <a:t>, </a:t>
            </a:r>
            <a:r>
              <a:rPr lang="ru-RU" sz="2000" dirty="0" err="1" smtClean="0"/>
              <a:t>довге</a:t>
            </a:r>
            <a:r>
              <a:rPr lang="ru-RU" sz="2000" dirty="0" smtClean="0"/>
              <a:t> </a:t>
            </a:r>
            <a:r>
              <a:rPr lang="ru-RU" sz="2000" dirty="0" err="1" smtClean="0"/>
              <a:t>хутро</a:t>
            </a:r>
            <a:r>
              <a:rPr lang="ru-RU" sz="2000" dirty="0" smtClean="0"/>
              <a:t>.</a:t>
            </a:r>
          </a:p>
          <a:p>
            <a:pPr fontAlgn="base"/>
            <a:r>
              <a:rPr lang="ru-RU" sz="2000" dirty="0" err="1" smtClean="0"/>
              <a:t>безплідність</a:t>
            </a:r>
            <a:r>
              <a:rPr lang="ru-RU" sz="2000" dirty="0" smtClean="0"/>
              <a:t>;</a:t>
            </a:r>
          </a:p>
          <a:p>
            <a:pPr fontAlgn="base"/>
            <a:r>
              <a:rPr lang="ru-RU" sz="2000" dirty="0" err="1" smtClean="0"/>
              <a:t>непомірна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самців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овець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кіз</a:t>
            </a:r>
            <a:r>
              <a:rPr lang="ru-RU" sz="2000" dirty="0" smtClean="0"/>
              <a:t>.</a:t>
            </a:r>
          </a:p>
          <a:p>
            <a:pPr fontAlgn="base"/>
            <a:r>
              <a:rPr lang="ru-RU" sz="2000" dirty="0" err="1" smtClean="0"/>
              <a:t>М'ясо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володіє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унікальним</a:t>
            </a:r>
            <a:r>
              <a:rPr lang="ru-RU" sz="2000" dirty="0" smtClean="0"/>
              <a:t> смаком, </a:t>
            </a:r>
            <a:r>
              <a:rPr lang="ru-RU" sz="2000" dirty="0" err="1" smtClean="0"/>
              <a:t>відмінним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овечого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козячого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143512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гібридів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вівці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кози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спостерігаються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 </a:t>
            </a:r>
            <a:r>
              <a:rPr lang="ru-RU" sz="2000" dirty="0" err="1" smtClean="0"/>
              <a:t>обох</a:t>
            </a:r>
            <a:r>
              <a:rPr lang="ru-RU" sz="2000" dirty="0" smtClean="0"/>
              <a:t> </a:t>
            </a:r>
            <a:r>
              <a:rPr lang="ru-RU" sz="2000" dirty="0" err="1" smtClean="0"/>
              <a:t>батьків</a:t>
            </a:r>
            <a:r>
              <a:rPr lang="ru-RU" sz="2000" dirty="0" smtClean="0"/>
              <a:t>. Але, у </a:t>
            </a:r>
            <a:r>
              <a:rPr lang="ru-RU" sz="2000" dirty="0" err="1" smtClean="0"/>
              <a:t>зв'язку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генетичним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розбіжністю</a:t>
            </a:r>
            <a:r>
              <a:rPr lang="ru-RU" sz="2000" dirty="0" smtClean="0"/>
              <a:t>, вони </a:t>
            </a:r>
            <a:r>
              <a:rPr lang="ru-RU" sz="2000" dirty="0" err="1" smtClean="0"/>
              <a:t>найчастіше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нежиттєздатні</a:t>
            </a:r>
            <a:r>
              <a:rPr lang="ru-RU" sz="2000" dirty="0" smtClean="0"/>
              <a:t>: </a:t>
            </a:r>
            <a:r>
              <a:rPr lang="ru-RU" sz="2000" dirty="0" err="1" smtClean="0"/>
              <a:t>вагітність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переривається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першій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половині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терміну</a:t>
            </a:r>
            <a:r>
              <a:rPr lang="ru-RU" sz="2000" dirty="0" smtClean="0"/>
              <a:t>. Народились </a:t>
            </a:r>
            <a:r>
              <a:rPr lang="ru-RU" sz="2000" dirty="0" err="1" smtClean="0"/>
              <a:t>особини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ж причини не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мати</a:t>
            </a:r>
            <a:r>
              <a:rPr lang="ru-RU" sz="2000" dirty="0" smtClean="0"/>
              <a:t> потомства.</a:t>
            </a:r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4183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 </a:t>
            </a:r>
            <a:r>
              <a:rPr lang="ru-RU" sz="3600" b="1" dirty="0" err="1" smtClean="0"/>
              <a:t>Свині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залізного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віку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2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err="1" smtClean="0"/>
              <a:t>Свійські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темворської</a:t>
            </a:r>
            <a:r>
              <a:rPr lang="ru-RU" sz="2000" dirty="0" smtClean="0"/>
              <a:t> породи </a:t>
            </a:r>
            <a:r>
              <a:rPr lang="ru-RU" sz="2000" dirty="0" err="1" smtClean="0"/>
              <a:t>схрещуються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дикими </a:t>
            </a:r>
            <a:r>
              <a:rPr lang="ru-RU" sz="2000" dirty="0" err="1" smtClean="0"/>
              <a:t>свинями</a:t>
            </a:r>
            <a:r>
              <a:rPr lang="ru-RU" sz="2000" dirty="0" smtClean="0"/>
              <a:t>,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народжуються</a:t>
            </a:r>
            <a:r>
              <a:rPr lang="ru-RU" sz="2000" dirty="0" smtClean="0"/>
              <a:t> так </a:t>
            </a:r>
            <a:r>
              <a:rPr lang="ru-RU" sz="2000" dirty="0" err="1" smtClean="0"/>
              <a:t>звані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залізного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віку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r>
              <a:rPr lang="ru-RU" sz="2000" dirty="0" smtClean="0"/>
              <a:t>	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ручні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дика </a:t>
            </a:r>
            <a:r>
              <a:rPr lang="ru-RU" sz="2000" dirty="0" err="1" smtClean="0"/>
              <a:t>свиня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податливі</a:t>
            </a:r>
            <a:r>
              <a:rPr lang="ru-RU" sz="2000" dirty="0" smtClean="0"/>
              <a:t>, як </a:t>
            </a:r>
            <a:r>
              <a:rPr lang="ru-RU" sz="2000" dirty="0" err="1" smtClean="0"/>
              <a:t>свійські</a:t>
            </a:r>
            <a:r>
              <a:rPr lang="ru-RU" sz="2000" dirty="0" smtClean="0"/>
              <a:t>. 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 </a:t>
            </a:r>
            <a:r>
              <a:rPr lang="ru-RU" sz="2000" dirty="0" err="1" smtClean="0"/>
              <a:t>м'ясо</a:t>
            </a:r>
            <a:r>
              <a:rPr lang="ru-RU" sz="2000" dirty="0" smtClean="0"/>
              <a:t>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приготування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сортів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м’ясних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7649" name="Picture 1" descr="C:\Users\kolya\Desktop\f06149d-iron-age-pi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2608">
            <a:off x="770118" y="2767726"/>
            <a:ext cx="3702122" cy="2397057"/>
          </a:xfrm>
          <a:prstGeom prst="rect">
            <a:avLst/>
          </a:prstGeom>
          <a:noFill/>
        </p:spPr>
      </p:pic>
      <p:pic>
        <p:nvPicPr>
          <p:cNvPr id="27650" name="Picture 2" descr="C:\Users\kolya\Desktop\003-0x0.jpg"/>
          <p:cNvPicPr>
            <a:picLocks noChangeAspect="1" noChangeArrowheads="1"/>
          </p:cNvPicPr>
          <p:nvPr/>
        </p:nvPicPr>
        <p:blipFill>
          <a:blip r:embed="rId3" cstate="print"/>
          <a:srcRect l="3125" t="26041" r="6250" b="3125"/>
          <a:stretch>
            <a:fillRect/>
          </a:stretch>
        </p:blipFill>
        <p:spPr bwMode="auto">
          <a:xfrm rot="567996">
            <a:off x="5074627" y="3969566"/>
            <a:ext cx="3633780" cy="213014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Кури </a:t>
            </a:r>
            <a:r>
              <a:rPr lang="ru-RU" sz="2000" dirty="0" err="1" smtClean="0"/>
              <a:t>кроси</a:t>
            </a:r>
            <a:r>
              <a:rPr lang="ru-RU" sz="2000" dirty="0" smtClean="0"/>
              <a:t> (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англійського</a:t>
            </a:r>
            <a:r>
              <a:rPr lang="ru-RU" sz="2000" dirty="0" smtClean="0"/>
              <a:t> </a:t>
            </a:r>
            <a:r>
              <a:rPr lang="en-US" sz="2000" dirty="0" smtClean="0"/>
              <a:t>cross – </a:t>
            </a:r>
            <a:r>
              <a:rPr lang="ru-RU" sz="2000" dirty="0" err="1" smtClean="0"/>
              <a:t>хрест</a:t>
            </a:r>
            <a:r>
              <a:rPr lang="ru-RU" sz="2000" dirty="0" smtClean="0"/>
              <a:t>)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гібриди</a:t>
            </a:r>
            <a:r>
              <a:rPr lang="ru-RU" sz="2000" dirty="0" smtClean="0"/>
              <a:t>, </a:t>
            </a:r>
            <a:r>
              <a:rPr lang="ru-RU" sz="2000" dirty="0" err="1" smtClean="0"/>
              <a:t>отримані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схрещування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декількох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ліній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високопродуктивних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порід</a:t>
            </a:r>
            <a:r>
              <a:rPr lang="ru-RU" sz="2000" dirty="0" smtClean="0"/>
              <a:t>. У масштабах </a:t>
            </a:r>
            <a:r>
              <a:rPr lang="ru-RU" sz="2000" dirty="0" err="1" smtClean="0"/>
              <a:t>промислового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вдосконалюють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яєчні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м’ясні</a:t>
            </a:r>
            <a:r>
              <a:rPr lang="ru-RU" sz="2000" dirty="0" smtClean="0"/>
              <a:t> лінії, </a:t>
            </a:r>
            <a:r>
              <a:rPr lang="ru-RU" sz="2000" dirty="0" err="1" smtClean="0"/>
              <a:t>рідше</a:t>
            </a:r>
            <a:r>
              <a:rPr lang="ru-RU" sz="2000" dirty="0" smtClean="0"/>
              <a:t> </a:t>
            </a:r>
            <a:r>
              <a:rPr lang="ru-RU" sz="2000" dirty="0" err="1" smtClean="0"/>
              <a:t>м’ясо-яєчні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універсальні</a:t>
            </a:r>
            <a:r>
              <a:rPr lang="ru-RU" sz="2000" dirty="0" smtClean="0"/>
              <a:t>. У </a:t>
            </a:r>
            <a:r>
              <a:rPr lang="ru-RU" sz="2000" dirty="0" err="1" smtClean="0"/>
              <a:t>цій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статті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розглядаються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змісту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гібридів</a:t>
            </a:r>
            <a:r>
              <a:rPr lang="ru-RU" sz="2000" dirty="0" smtClean="0"/>
              <a:t>,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раціон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харчування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переваги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недоліки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порівнянні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племінними</a:t>
            </a:r>
            <a:r>
              <a:rPr lang="ru-RU" sz="2000" dirty="0" smtClean="0"/>
              <a:t> породами.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0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Кури </a:t>
            </a:r>
            <a:r>
              <a:rPr lang="ru-RU" sz="3600" b="1" dirty="0" err="1" smtClean="0"/>
              <a:t>кроси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14351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Потомство</a:t>
            </a:r>
            <a:r>
              <a:rPr lang="ru-RU" sz="2000" dirty="0" smtClean="0"/>
              <a:t>, </a:t>
            </a:r>
            <a:r>
              <a:rPr lang="ru-RU" sz="2000" dirty="0" err="1" smtClean="0"/>
              <a:t>отримане</a:t>
            </a:r>
            <a:r>
              <a:rPr lang="ru-RU" sz="2000" dirty="0" smtClean="0"/>
              <a:t> в </a:t>
            </a:r>
            <a:r>
              <a:rPr lang="ru-RU" sz="2000" dirty="0" err="1" smtClean="0"/>
              <a:t>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схрещування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, </a:t>
            </a:r>
            <a:r>
              <a:rPr lang="ru-RU" sz="2000" dirty="0" err="1" smtClean="0"/>
              <a:t>трьох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чотирьох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ліній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продуктивності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вище</a:t>
            </a:r>
            <a:r>
              <a:rPr lang="ru-RU" sz="2000" dirty="0" smtClean="0"/>
              <a:t>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вихідного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матеріалу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4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Кроси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кінцевого</a:t>
            </a:r>
            <a:r>
              <a:rPr lang="ru-RU" sz="2000" dirty="0" smtClean="0"/>
              <a:t> продукту </a:t>
            </a:r>
            <a:r>
              <a:rPr lang="ru-RU" sz="2000" dirty="0" err="1" smtClean="0"/>
              <a:t>споживання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м’ясо</a:t>
            </a:r>
            <a:r>
              <a:rPr lang="ru-RU" sz="2000" dirty="0" smtClean="0"/>
              <a:t>, яйце), так як </a:t>
            </a:r>
            <a:r>
              <a:rPr lang="ru-RU" sz="2000" dirty="0" err="1" smtClean="0"/>
              <a:t>їх</a:t>
            </a:r>
            <a:r>
              <a:rPr lang="ru-RU" sz="2000" dirty="0" smtClean="0"/>
              <a:t> потомству не </a:t>
            </a:r>
            <a:r>
              <a:rPr lang="ru-RU" sz="2000" dirty="0" err="1" smtClean="0"/>
              <a:t>передаються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несучість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набирати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масу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6627" name="Picture 3" descr="C:\Users\kolya\Desktop\svruru-22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496"/>
            <a:ext cx="3672944" cy="22828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642918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inherit"/>
                <a:cs typeface="Arial" pitchFamily="34" charset="0"/>
              </a:rPr>
              <a:t>	Гібридний </a:t>
            </a:r>
            <a:r>
              <a:rPr lang="uk-UA" sz="2000" dirty="0" smtClean="0">
                <a:latin typeface="inherit"/>
                <a:cs typeface="Arial" pitchFamily="34" charset="0"/>
              </a:rPr>
              <a:t>фазан - це гібрид, що отримується при схрещуванні золотого та алмазного фазанів. Птах має прекрасний колір оперення, тому гібридні фазани дуже широко поширені як в розплідниках, так і серед любителів. Примітно, що гібридні фазани поширені й у дикої природі, оскільки схрещування цих видів відбувається дуже легко.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2149019"/>
            <a:ext cx="47863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202124"/>
                </a:solidFill>
                <a:latin typeface="inherit"/>
                <a:cs typeface="Arial" pitchFamily="34" charset="0"/>
              </a:rPr>
              <a:t>	</a:t>
            </a:r>
            <a:r>
              <a:rPr lang="uk-UA" sz="2000" dirty="0" smtClean="0">
                <a:latin typeface="inherit"/>
                <a:cs typeface="Arial" pitchFamily="34" charset="0"/>
              </a:rPr>
              <a:t>Слід </a:t>
            </a:r>
            <a:r>
              <a:rPr lang="uk-UA" sz="2000" dirty="0" smtClean="0">
                <a:latin typeface="inherit"/>
                <a:cs typeface="Arial" pitchFamily="34" charset="0"/>
              </a:rPr>
              <a:t>зазначити, що легко відбувається як міжвидове, а й міжродове схрещування фазанів, деякі гібриди плідні, тому вивчення гібридних фазанів представляє великий біологічний інтерес. Робота над вивченням гібридного фазану триває. Першого з виявлених гібридних фазанів привезли в Англію, де відразу велися спроби схрестити його з іншими видами </a:t>
            </a:r>
            <a:r>
              <a:rPr lang="uk-UA" sz="2000" dirty="0" smtClean="0">
                <a:latin typeface="inherit"/>
                <a:cs typeface="Arial" pitchFamily="34" charset="0"/>
              </a:rPr>
              <a:t>фазанів,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0"/>
            <a:ext cx="4246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inherit"/>
                <a:cs typeface="Arial" pitchFamily="34" charset="0"/>
              </a:rPr>
              <a:t>Гібридний фазан </a:t>
            </a:r>
            <a:endParaRPr lang="ru-RU" sz="3600" b="1" dirty="0"/>
          </a:p>
        </p:txBody>
      </p:sp>
      <p:pic>
        <p:nvPicPr>
          <p:cNvPr id="25603" name="Picture 3" descr="C:\Users\kolya\Desktop\fazan01.jpg"/>
          <p:cNvPicPr>
            <a:picLocks noChangeAspect="1" noChangeArrowheads="1"/>
          </p:cNvPicPr>
          <p:nvPr/>
        </p:nvPicPr>
        <p:blipFill>
          <a:blip r:embed="rId2" cstate="print"/>
          <a:srcRect t="22091" r="15005"/>
          <a:stretch>
            <a:fillRect/>
          </a:stretch>
        </p:blipFill>
        <p:spPr bwMode="auto">
          <a:xfrm>
            <a:off x="214282" y="2714620"/>
            <a:ext cx="3857652" cy="27713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5715016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inherit"/>
                <a:cs typeface="Arial" pitchFamily="34" charset="0"/>
              </a:rPr>
              <a:t> </a:t>
            </a:r>
            <a:r>
              <a:rPr lang="uk-UA" dirty="0" smtClean="0">
                <a:latin typeface="inherit"/>
                <a:cs typeface="Arial" pitchFamily="34" charset="0"/>
              </a:rPr>
              <a:t>цей фазан дав так багато матеріалу для досліджень, що після його смерті, його опудало помістили в Музей Ротшильда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Кама </a:t>
            </a:r>
            <a:r>
              <a:rPr lang="ru-RU" sz="2000" dirty="0" smtClean="0"/>
              <a:t>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</a:t>
            </a:r>
            <a:r>
              <a:rPr lang="ru-RU" sz="2000" dirty="0" smtClean="0"/>
              <a:t> одногорбого верблюда та </a:t>
            </a:r>
            <a:r>
              <a:rPr lang="ru-RU" sz="2000" dirty="0" err="1" smtClean="0"/>
              <a:t>лами</a:t>
            </a:r>
            <a:r>
              <a:rPr lang="ru-RU" sz="2000" dirty="0" smtClean="0"/>
              <a:t>. </a:t>
            </a:r>
            <a:r>
              <a:rPr lang="ru-RU" sz="2000" dirty="0" err="1" smtClean="0"/>
              <a:t>Хто</a:t>
            </a:r>
            <a:r>
              <a:rPr lang="ru-RU" sz="2000" dirty="0" smtClean="0"/>
              <a:t> ж </a:t>
            </a:r>
            <a:r>
              <a:rPr lang="ru-RU" sz="2000" dirty="0" err="1" smtClean="0"/>
              <a:t>санкціонував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схрещення</a:t>
            </a:r>
            <a:r>
              <a:rPr lang="ru-RU" sz="2000" dirty="0" smtClean="0"/>
              <a:t> та назвав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Рамою? </a:t>
            </a:r>
            <a:r>
              <a:rPr lang="ru-RU" sz="2000" dirty="0" err="1" smtClean="0"/>
              <a:t>Вірно</a:t>
            </a:r>
            <a:r>
              <a:rPr lang="ru-RU" sz="2000" dirty="0" smtClean="0"/>
              <a:t>, </a:t>
            </a:r>
            <a:r>
              <a:rPr lang="ru-RU" sz="2000" dirty="0" err="1" smtClean="0"/>
              <a:t>народний</a:t>
            </a:r>
            <a:r>
              <a:rPr lang="ru-RU" sz="2000" dirty="0" smtClean="0"/>
              <a:t> принц </a:t>
            </a:r>
            <a:r>
              <a:rPr lang="ru-RU" sz="2000" dirty="0" err="1" smtClean="0"/>
              <a:t>Дубаї</a:t>
            </a:r>
            <a:r>
              <a:rPr lang="ru-RU" sz="2000" dirty="0" smtClean="0"/>
              <a:t>. Кама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створений</a:t>
            </a:r>
            <a:r>
              <a:rPr lang="ru-RU" sz="2000" dirty="0" smtClean="0"/>
              <a:t> у 1998 року.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вовну</a:t>
            </a:r>
            <a:r>
              <a:rPr lang="ru-RU" sz="2000" dirty="0" smtClean="0"/>
              <a:t> </a:t>
            </a:r>
            <a:r>
              <a:rPr lang="ru-RU" sz="2000" dirty="0" err="1" smtClean="0"/>
              <a:t>лами</a:t>
            </a:r>
            <a:r>
              <a:rPr lang="ru-RU" sz="2000" dirty="0" smtClean="0"/>
              <a:t> та темперамент верблюда.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Рама </a:t>
            </a:r>
            <a:r>
              <a:rPr lang="ru-RU" sz="2000" dirty="0" err="1" smtClean="0"/>
              <a:t>виявився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нерозумним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0"/>
            <a:ext cx="1283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Кама</a:t>
            </a:r>
            <a:endParaRPr lang="ru-RU" sz="3600" b="1" dirty="0"/>
          </a:p>
        </p:txBody>
      </p:sp>
      <p:pic>
        <p:nvPicPr>
          <p:cNvPr id="30721" name="Picture 1" descr="C:\Users\kolya\Desktop\bb96a54-ca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929066"/>
            <a:ext cx="3640934" cy="23574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214554"/>
            <a:ext cx="8572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Народжується</a:t>
            </a:r>
            <a:r>
              <a:rPr lang="ru-RU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штучного </a:t>
            </a:r>
            <a:r>
              <a:rPr lang="ru-RU" sz="2000" dirty="0" err="1" smtClean="0"/>
              <a:t>запліднення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відмінність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не </a:t>
            </a:r>
            <a:r>
              <a:rPr lang="ru-RU" sz="2000" dirty="0" err="1" smtClean="0"/>
              <a:t>допускає</a:t>
            </a:r>
            <a:r>
              <a:rPr lang="ru-RU" sz="2000" dirty="0" smtClean="0"/>
              <a:t> природного </a:t>
            </a:r>
            <a:r>
              <a:rPr lang="ru-RU" sz="2000" dirty="0" err="1" smtClean="0"/>
              <a:t>розмноження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Верблюлама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маленькі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вуха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довгий</a:t>
            </a:r>
            <a:r>
              <a:rPr lang="ru-RU" sz="2000" dirty="0" smtClean="0"/>
              <a:t> </a:t>
            </a:r>
            <a:r>
              <a:rPr lang="ru-RU" sz="2000" dirty="0" err="1" smtClean="0"/>
              <a:t>хвіст</a:t>
            </a:r>
            <a:r>
              <a:rPr lang="ru-RU" sz="2000" dirty="0" smtClean="0"/>
              <a:t>, як у верблюда.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копита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роздвоєні</a:t>
            </a:r>
            <a:r>
              <a:rPr lang="ru-RU" sz="2000" dirty="0" smtClean="0"/>
              <a:t>, як у </a:t>
            </a:r>
            <a:r>
              <a:rPr lang="ru-RU" sz="2000" dirty="0" err="1" smtClean="0"/>
              <a:t>лами</a:t>
            </a:r>
            <a:r>
              <a:rPr lang="ru-RU" sz="2000" dirty="0" smtClean="0"/>
              <a:t>. У </a:t>
            </a:r>
            <a:r>
              <a:rPr lang="ru-RU" sz="2000" dirty="0" err="1" smtClean="0"/>
              <a:t>верблюлами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немає</a:t>
            </a:r>
            <a:r>
              <a:rPr lang="ru-RU" sz="2000" dirty="0" smtClean="0"/>
              <a:t> горба. </a:t>
            </a:r>
            <a:r>
              <a:rPr lang="ru-RU" sz="2000" dirty="0" err="1" smtClean="0"/>
              <a:t>Верблюлама</a:t>
            </a:r>
            <a:r>
              <a:rPr lang="ru-RU" sz="2000" dirty="0" smtClean="0"/>
              <a:t> </a:t>
            </a:r>
            <a:r>
              <a:rPr lang="ru-RU" sz="2000" dirty="0" err="1" smtClean="0"/>
              <a:t>сильне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невелика </a:t>
            </a:r>
            <a:r>
              <a:rPr lang="ru-RU" sz="2000" dirty="0" err="1" smtClean="0"/>
              <a:t>тварина</a:t>
            </a:r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9001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 smtClean="0"/>
              <a:t>	Зовнішній </a:t>
            </a:r>
            <a:r>
              <a:rPr lang="uk-UA" sz="2000" dirty="0" smtClean="0"/>
              <a:t>вигляд і швидкість пересування вплинули на рішення людини одомашнити зебру вельми незвичайним чином - шляхом схрещування її з родичами - іншими представниками </a:t>
            </a:r>
            <a:r>
              <a:rPr lang="uk-UA" sz="2000" dirty="0" err="1" smtClean="0"/>
              <a:t>непарнокопитних</a:t>
            </a:r>
            <a:r>
              <a:rPr lang="uk-UA" sz="2000" dirty="0" smtClean="0"/>
              <a:t>. Результатом такого досвіду стали цікаві тварини з незвичайними назвами. Всі вони носять загальну назву - </a:t>
            </a:r>
            <a:r>
              <a:rPr lang="uk-UA" sz="2000" dirty="0" err="1" smtClean="0"/>
              <a:t>зеброїди</a:t>
            </a:r>
            <a:r>
              <a:rPr lang="uk-UA" sz="2000" dirty="0" smtClean="0"/>
              <a:t>, яка </a:t>
            </a:r>
            <a:r>
              <a:rPr lang="uk-UA" sz="2000" dirty="0" smtClean="0"/>
              <a:t>походить </a:t>
            </a:r>
            <a:r>
              <a:rPr lang="uk-UA" sz="2000" dirty="0" smtClean="0"/>
              <a:t>від змішування слів «зебра» і                                                  «гібрид».  Для отримання </a:t>
            </a:r>
            <a:r>
              <a:rPr lang="uk-UA" sz="2000" dirty="0" smtClean="0"/>
              <a:t>цих </a:t>
            </a:r>
            <a:r>
              <a:rPr lang="uk-UA" sz="2000" dirty="0" smtClean="0"/>
              <a:t>гібридів використовують </a:t>
            </a:r>
            <a:r>
              <a:rPr lang="uk-UA" sz="2000" dirty="0" smtClean="0"/>
              <a:t>самців зебри </a:t>
            </a:r>
            <a:r>
              <a:rPr lang="uk-UA" sz="2000" dirty="0" smtClean="0"/>
              <a:t>і самок інших кінських.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endParaRPr lang="uk-UA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0"/>
            <a:ext cx="1981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err="1" smtClean="0"/>
              <a:t>Зеброїди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857496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	Зебра </a:t>
            </a:r>
            <a:r>
              <a:rPr lang="uk-UA" sz="2000" dirty="0" smtClean="0"/>
              <a:t>плюс осел дорівнює </a:t>
            </a:r>
            <a:r>
              <a:rPr lang="uk-UA" sz="2000" b="1" dirty="0" err="1" smtClean="0"/>
              <a:t>Зонка</a:t>
            </a:r>
            <a:r>
              <a:rPr lang="uk-UA" sz="2000" dirty="0" smtClean="0"/>
              <a:t> (</a:t>
            </a:r>
            <a:r>
              <a:rPr lang="en-US" sz="2000" dirty="0" err="1" smtClean="0"/>
              <a:t>Zedonk</a:t>
            </a:r>
            <a:r>
              <a:rPr lang="en-US" sz="2000" dirty="0" smtClean="0"/>
              <a:t> </a:t>
            </a:r>
            <a:r>
              <a:rPr lang="uk-UA" sz="2000" dirty="0" smtClean="0"/>
              <a:t>або </a:t>
            </a:r>
            <a:r>
              <a:rPr lang="en-US" sz="2000" dirty="0" err="1" smtClean="0"/>
              <a:t>Zonkey</a:t>
            </a:r>
            <a:r>
              <a:rPr lang="en-US" sz="2000" dirty="0" smtClean="0"/>
              <a:t> </a:t>
            </a:r>
            <a:r>
              <a:rPr lang="uk-UA" sz="2000" dirty="0" smtClean="0"/>
              <a:t>від англійських слів «</a:t>
            </a:r>
            <a:r>
              <a:rPr lang="en-US" sz="2000" dirty="0" smtClean="0"/>
              <a:t>zebra» - «</a:t>
            </a:r>
            <a:r>
              <a:rPr lang="uk-UA" sz="2000" dirty="0" smtClean="0"/>
              <a:t>зебра» і «</a:t>
            </a:r>
            <a:r>
              <a:rPr lang="en-US" sz="2000" dirty="0" smtClean="0"/>
              <a:t>donkey» - «</a:t>
            </a:r>
            <a:r>
              <a:rPr lang="uk-UA" sz="2000" dirty="0" smtClean="0"/>
              <a:t>осел»). Для цих гібридів характерний ремінь на спині, на череві і «хрест»                                                                                на плечах</a:t>
            </a:r>
            <a:endParaRPr lang="ru-RU" sz="2000" dirty="0"/>
          </a:p>
        </p:txBody>
      </p:sp>
      <p:pic>
        <p:nvPicPr>
          <p:cNvPr id="7" name="Рисунок 6" descr="З ОСЛ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714620"/>
            <a:ext cx="2928958" cy="2108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868" y="5357826"/>
            <a:ext cx="4857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 smtClean="0"/>
              <a:t>	Якщо </a:t>
            </a:r>
            <a:r>
              <a:rPr lang="uk-UA" sz="2000" dirty="0" smtClean="0"/>
              <a:t>схрестити зебру і поні, в результаті вийде </a:t>
            </a:r>
            <a:r>
              <a:rPr lang="uk-UA" sz="2000" b="1" dirty="0" smtClean="0"/>
              <a:t>Зоні</a:t>
            </a:r>
            <a:r>
              <a:rPr lang="uk-UA" sz="2000" dirty="0" smtClean="0"/>
              <a:t> (</a:t>
            </a:r>
            <a:r>
              <a:rPr lang="en-US" sz="2000" dirty="0" err="1" smtClean="0"/>
              <a:t>Zony</a:t>
            </a:r>
            <a:r>
              <a:rPr lang="en-US" sz="2000" dirty="0" smtClean="0"/>
              <a:t> </a:t>
            </a:r>
            <a:r>
              <a:rPr lang="uk-UA" sz="2000" dirty="0" smtClean="0"/>
              <a:t>від англійських слів «</a:t>
            </a:r>
            <a:r>
              <a:rPr lang="en-US" sz="2000" dirty="0" smtClean="0"/>
              <a:t>zebra» - «</a:t>
            </a:r>
            <a:r>
              <a:rPr lang="uk-UA" sz="2000" dirty="0" smtClean="0"/>
              <a:t>зебра» і «</a:t>
            </a:r>
            <a:r>
              <a:rPr lang="en-US" sz="2000" dirty="0" smtClean="0"/>
              <a:t>pony» - «</a:t>
            </a:r>
            <a:r>
              <a:rPr lang="uk-UA" sz="2000" dirty="0" smtClean="0"/>
              <a:t>поні»).</a:t>
            </a:r>
            <a:endParaRPr lang="uk-UA" sz="2000" dirty="0" smtClean="0"/>
          </a:p>
        </p:txBody>
      </p:sp>
      <p:pic>
        <p:nvPicPr>
          <p:cNvPr id="9" name="Рисунок 8" descr="ыз по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786322"/>
            <a:ext cx="2922181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94692"/>
            <a:ext cx="878684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Список використаних джерел: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https</a:t>
            </a:r>
            <a:r>
              <a:rPr lang="en-US" dirty="0" smtClean="0"/>
              <a:t>://</a:t>
            </a:r>
            <a:r>
              <a:rPr lang="en-US" dirty="0" smtClean="0"/>
              <a:t>ukr.agromassidayu.com/gibridi-zhivotnih-spisok-s-foto-i-opisaniem-interesnie-fakti-read-493077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https://</a:t>
            </a:r>
            <a:r>
              <a:rPr lang="en-US" dirty="0" smtClean="0"/>
              <a:t>ukr.agromassidayu.com/mul-zhivotnoe-vivedennoe-chelovekom-proishozhdenie-mulov-muli-eto-page-518242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https://</a:t>
            </a:r>
            <a:r>
              <a:rPr lang="en-US" dirty="0" smtClean="0"/>
              <a:t>kurkul.com/porody/17-bifalo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http://okagazeta.ru/articles/media/2015/12/4/nasha-superkorova-hajnak</a:t>
            </a:r>
            <a:r>
              <a:rPr lang="en-US" dirty="0" smtClean="0"/>
              <a:t>/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https://ochmanity.com/25666/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https://yavarda.ru/yakalo.html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https://zoohybrid.ru/gibrid80=fazan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https://uk.heldforranson.com/3627-description-and-characteristics-of-a-hybrid-of-a-goa.html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https://www.omedvet.ru/about-animals/hybrids-in-the-animal-world/gibridnyj-fazan.html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https://ukr.agromassidayu.com/gibridi-zhivotnih-spisok-s-foto-i-opisaniem-interesnie-fakti-read-493077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https://ppt-online.org/102927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http://poradu.pp.ua/nauka/19571-gbridi-tvarin-roslin-prikladi-foto-gbrid-lyudini-tvarini.html</a:t>
            </a:r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50030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dirty="0" smtClean="0"/>
              <a:t>Дякую за увагу!</a:t>
            </a:r>
            <a:endParaRPr lang="ru-RU" sz="8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92971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b="1" dirty="0" smtClean="0"/>
              <a:t>	Гібридизація </a:t>
            </a:r>
            <a:r>
              <a:rPr lang="uk-UA" sz="2000" dirty="0" smtClean="0"/>
              <a:t>- процес одержання гібридів, який </a:t>
            </a:r>
            <a:r>
              <a:rPr lang="uk-UA" sz="2000" dirty="0" err="1" smtClean="0"/>
              <a:t>грунтується</a:t>
            </a:r>
            <a:r>
              <a:rPr lang="uk-UA" sz="2000" dirty="0" smtClean="0"/>
              <a:t> на об'єднанні генетичного матеріалу різних клітин або організмів. Гібриди утворюються в результаті статевого процесу або з'єднання нестатевих клітин. Гібридизація можлива як у межах одного виду </a:t>
            </a:r>
            <a:r>
              <a:rPr lang="en-US" sz="2000" dirty="0" smtClean="0"/>
              <a:t>- </a:t>
            </a:r>
            <a:r>
              <a:rPr lang="uk-UA" sz="2000" dirty="0" smtClean="0"/>
              <a:t>внутрішньовидова, так і між особинами різних видів </a:t>
            </a:r>
            <a:r>
              <a:rPr lang="en-US" sz="2000" dirty="0" smtClean="0"/>
              <a:t>- </a:t>
            </a:r>
            <a:r>
              <a:rPr lang="uk-UA" sz="2000" dirty="0" smtClean="0"/>
              <a:t>міжвидова або віддалена.</a:t>
            </a:r>
            <a:endParaRPr lang="en-US" sz="2000" dirty="0" smtClean="0"/>
          </a:p>
          <a:p>
            <a:pPr>
              <a:defRPr/>
            </a:pPr>
            <a:r>
              <a:rPr lang="uk-UA" sz="2000" dirty="0" smtClean="0"/>
              <a:t> 	Ц</a:t>
            </a:r>
            <a:r>
              <a:rPr lang="ru-RU" sz="2000" dirty="0" smtClean="0"/>
              <a:t>е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</a:t>
            </a:r>
            <a:r>
              <a:rPr lang="ru-RU" sz="2000" dirty="0" err="1" smtClean="0"/>
              <a:t>одержання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нащадків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поєднання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генетичного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матеріалу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організмів</a:t>
            </a:r>
            <a:r>
              <a:rPr lang="ru-RU" sz="2000" dirty="0" smtClean="0"/>
              <a:t>. </a:t>
            </a:r>
            <a:r>
              <a:rPr lang="ru-RU" sz="2000" dirty="0" err="1" smtClean="0"/>
              <a:t>Гібриди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статевого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розмноження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нестатевих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. В </a:t>
            </a:r>
            <a:r>
              <a:rPr lang="ru-RU" sz="2000" dirty="0" err="1" smtClean="0"/>
              <a:t>останньому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випадку</a:t>
            </a:r>
            <a:r>
              <a:rPr lang="ru-RU" sz="2000" dirty="0" smtClean="0"/>
              <a:t> ядра таких </a:t>
            </a:r>
            <a:r>
              <a:rPr lang="ru-RU" sz="2000" dirty="0" err="1" smtClean="0"/>
              <a:t>гібридних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зливатися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ж </a:t>
            </a:r>
            <a:r>
              <a:rPr lang="ru-RU" sz="2000" dirty="0" err="1" smtClean="0"/>
              <a:t>залишаються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відокремленими</a:t>
            </a:r>
            <a:r>
              <a:rPr lang="en-US" sz="2000" dirty="0" smtClean="0"/>
              <a:t> </a:t>
            </a:r>
            <a:r>
              <a:rPr lang="uk-UA" sz="2000" dirty="0" smtClean="0"/>
              <a:t>. </a:t>
            </a:r>
          </a:p>
          <a:p>
            <a:pPr>
              <a:defRPr/>
            </a:pPr>
            <a:r>
              <a:rPr lang="uk-UA" sz="2000" dirty="0" smtClean="0"/>
              <a:t>	</a:t>
            </a:r>
            <a:r>
              <a:rPr lang="ru-RU" sz="2000" dirty="0" smtClean="0"/>
              <a:t>Вона </a:t>
            </a:r>
            <a:r>
              <a:rPr lang="ru-RU" sz="2000" dirty="0" err="1" smtClean="0"/>
              <a:t>можлива</a:t>
            </a:r>
            <a:r>
              <a:rPr lang="ru-RU" sz="2000" dirty="0" smtClean="0"/>
              <a:t> як у межах одного виду (</a:t>
            </a:r>
            <a:r>
              <a:rPr lang="ru-RU" sz="2000" dirty="0" err="1" smtClean="0"/>
              <a:t>внутрішньовидова</a:t>
            </a:r>
            <a:r>
              <a:rPr lang="ru-RU" sz="2000" dirty="0" smtClean="0"/>
              <a:t>),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особинами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родів</a:t>
            </a:r>
            <a:r>
              <a:rPr lang="ru-RU" sz="2000" dirty="0" smtClean="0"/>
              <a:t> (</a:t>
            </a:r>
            <a:r>
              <a:rPr lang="ru-RU" sz="2000" dirty="0" err="1" smtClean="0"/>
              <a:t>міжвидова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віддалена</a:t>
            </a:r>
            <a:r>
              <a:rPr lang="ru-RU" sz="2000" dirty="0" smtClean="0"/>
              <a:t>). У свою </a:t>
            </a:r>
            <a:r>
              <a:rPr lang="ru-RU" sz="2000" dirty="0" err="1" smtClean="0"/>
              <a:t>чергу</a:t>
            </a:r>
            <a:r>
              <a:rPr lang="ru-RU" sz="2000" dirty="0" smtClean="0"/>
              <a:t>, </a:t>
            </a:r>
            <a:r>
              <a:rPr lang="ru-RU" sz="2000" dirty="0" err="1" smtClean="0"/>
              <a:t>внутрішньовидове</a:t>
            </a:r>
            <a:r>
              <a:rPr lang="ru-RU" sz="2000" dirty="0" smtClean="0"/>
              <a:t> </a:t>
            </a:r>
            <a:r>
              <a:rPr lang="ru-RU" sz="2000" dirty="0" err="1" smtClean="0"/>
              <a:t>схрещування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буває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спорідненим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неспорідненим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uk-UA" sz="1600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0"/>
            <a:ext cx="4714908" cy="6463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/>
            </a:sp3d>
          </a:bodyPr>
          <a:lstStyle/>
          <a:p>
            <a:pPr algn="ctr"/>
            <a:r>
              <a:rPr lang="uk-UA" sz="3600" b="1" i="1" u="sng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Гібридизація</a:t>
            </a:r>
            <a:endParaRPr lang="ru-RU" sz="3600" i="1" u="sng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1026" name="Picture 2" descr="Гібридизація в свинарствіСільське господарство - Свинар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643446"/>
            <a:ext cx="5048250" cy="19621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	В</a:t>
            </a:r>
            <a:r>
              <a:rPr lang="ru-RU" sz="2000" dirty="0" err="1" smtClean="0"/>
              <a:t>еличезна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зупиняє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людину</a:t>
            </a:r>
            <a:r>
              <a:rPr lang="ru-RU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проведенні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експериментів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. </a:t>
            </a:r>
            <a:r>
              <a:rPr lang="ru-RU" sz="2000" dirty="0" err="1" smtClean="0"/>
              <a:t>Іноді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гібриди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практичною метою, часом </a:t>
            </a:r>
            <a:r>
              <a:rPr lang="ru-RU" sz="2000" dirty="0" err="1" smtClean="0"/>
              <a:t>вченими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рухає</a:t>
            </a:r>
            <a:r>
              <a:rPr lang="ru-RU" sz="2000" dirty="0" smtClean="0"/>
              <a:t> </a:t>
            </a:r>
            <a:r>
              <a:rPr lang="ru-RU" sz="2000" dirty="0" err="1" smtClean="0"/>
              <a:t>цікавість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бажання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незвичайну</a:t>
            </a:r>
            <a:r>
              <a:rPr lang="ru-RU" sz="2000" dirty="0" smtClean="0"/>
              <a:t>, </a:t>
            </a:r>
            <a:r>
              <a:rPr lang="ru-RU" sz="2000" dirty="0" err="1" smtClean="0"/>
              <a:t>ніким</a:t>
            </a:r>
            <a:r>
              <a:rPr lang="ru-RU" sz="2000" dirty="0" smtClean="0"/>
              <a:t> не </a:t>
            </a:r>
            <a:r>
              <a:rPr lang="ru-RU" sz="2000" dirty="0" err="1" smtClean="0"/>
              <a:t>бачену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особина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r>
              <a:rPr lang="ru-RU" sz="2000" dirty="0" smtClean="0"/>
              <a:t>	</a:t>
            </a:r>
            <a:r>
              <a:rPr lang="ru-RU" sz="2000" dirty="0" err="1" smtClean="0"/>
              <a:t>Схрещують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представників</a:t>
            </a:r>
            <a:r>
              <a:rPr lang="ru-RU" sz="2000" dirty="0" smtClean="0"/>
              <a:t> не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, а й </a:t>
            </a:r>
            <a:r>
              <a:rPr lang="ru-RU" sz="2000" dirty="0" err="1" smtClean="0"/>
              <a:t>пологів</a:t>
            </a:r>
            <a:r>
              <a:rPr lang="ru-RU" sz="2000" dirty="0" smtClean="0"/>
              <a:t>. </a:t>
            </a:r>
            <a:r>
              <a:rPr lang="ru-RU" sz="2000" dirty="0" err="1" smtClean="0"/>
              <a:t>Висловлюються</a:t>
            </a:r>
            <a:r>
              <a:rPr lang="ru-RU" sz="2000" dirty="0" smtClean="0"/>
              <a:t> думки про перспективу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ця</a:t>
            </a:r>
            <a:r>
              <a:rPr lang="ru-RU" sz="2000" dirty="0" smtClean="0"/>
              <a:t> тема </a:t>
            </a:r>
            <a:r>
              <a:rPr lang="ru-RU" sz="2000" dirty="0" err="1" smtClean="0"/>
              <a:t>викликає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відторгнення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суспільства</a:t>
            </a:r>
            <a:r>
              <a:rPr lang="ru-RU" sz="2000" dirty="0" smtClean="0"/>
              <a:t>, як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клонування</a:t>
            </a:r>
            <a:r>
              <a:rPr lang="ru-RU" sz="2000" dirty="0" smtClean="0"/>
              <a:t> людей.</a:t>
            </a:r>
            <a:endParaRPr lang="ru-RU" sz="2000" dirty="0"/>
          </a:p>
        </p:txBody>
      </p:sp>
      <p:pic>
        <p:nvPicPr>
          <p:cNvPr id="4097" name="Picture 1" descr="C:\Users\kolya\Desktop\zhivotnie-i-ih-detenishi-v-prirode-i-v-nev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286124"/>
            <a:ext cx="4143404" cy="29148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Поняття</a:t>
            </a:r>
            <a:r>
              <a:rPr lang="ru-RU" sz="2000" dirty="0" smtClean="0"/>
              <a:t> </a:t>
            </a:r>
            <a:r>
              <a:rPr lang="ru-RU" sz="2000" dirty="0" smtClean="0"/>
              <a:t>«</a:t>
            </a:r>
            <a:r>
              <a:rPr lang="ru-RU" sz="2000" dirty="0" err="1" smtClean="0"/>
              <a:t>гібрид</a:t>
            </a:r>
            <a:r>
              <a:rPr lang="ru-RU" sz="2000" dirty="0" smtClean="0"/>
              <a:t>» </a:t>
            </a:r>
            <a:r>
              <a:rPr lang="ru-RU" sz="2000" dirty="0" err="1" smtClean="0"/>
              <a:t>з</a:t>
            </a:r>
            <a:r>
              <a:rPr lang="ru-RU" sz="2000" dirty="0" smtClean="0"/>
              <a:t> точки </a:t>
            </a:r>
            <a:r>
              <a:rPr lang="ru-RU" sz="2000" dirty="0" err="1" smtClean="0"/>
              <a:t>зору</a:t>
            </a:r>
            <a:r>
              <a:rPr lang="ru-RU" sz="2000" dirty="0" smtClean="0"/>
              <a:t> науки </a:t>
            </a:r>
            <a:r>
              <a:rPr lang="ru-RU" sz="2000" dirty="0" err="1" smtClean="0"/>
              <a:t>визначається</a:t>
            </a:r>
            <a:r>
              <a:rPr lang="ru-RU" sz="2000" dirty="0" smtClean="0"/>
              <a:t> як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відмінних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генетичних</a:t>
            </a:r>
            <a:r>
              <a:rPr lang="ru-RU" sz="2000" dirty="0" smtClean="0"/>
              <a:t> форм. </a:t>
            </a:r>
            <a:r>
              <a:rPr lang="ru-RU" sz="2000" dirty="0" err="1" smtClean="0"/>
              <a:t>Відома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популярна </a:t>
            </a:r>
            <a:r>
              <a:rPr lang="ru-RU" sz="2000" dirty="0" err="1" smtClean="0"/>
              <a:t>гібридизація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найпростіших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мікроорганізмів</a:t>
            </a:r>
            <a:r>
              <a:rPr lang="ru-RU" sz="2000" dirty="0" smtClean="0"/>
              <a:t>.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міжвидових</a:t>
            </a:r>
            <a:r>
              <a:rPr lang="ru-RU" sz="2000" dirty="0" smtClean="0"/>
              <a:t>, а </a:t>
            </a:r>
            <a:r>
              <a:rPr lang="ru-RU" sz="2000" dirty="0" err="1" smtClean="0"/>
              <a:t>іноді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міжродових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трапляються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незвичайні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цікаві</a:t>
            </a:r>
            <a:r>
              <a:rPr lang="ru-RU" sz="2000" dirty="0" smtClean="0"/>
              <a:t> </a:t>
            </a:r>
            <a:r>
              <a:rPr lang="ru-RU" sz="2000" dirty="0" err="1" smtClean="0"/>
              <a:t>екземпляри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Таке</a:t>
            </a:r>
            <a:r>
              <a:rPr lang="ru-RU" sz="2000" dirty="0" smtClean="0"/>
              <a:t> «</a:t>
            </a:r>
            <a:r>
              <a:rPr lang="ru-RU" sz="2000" dirty="0" err="1" smtClean="0"/>
              <a:t>змішання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крові</a:t>
            </a:r>
            <a:r>
              <a:rPr lang="ru-RU" sz="2000" dirty="0" smtClean="0"/>
              <a:t>»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природі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більшу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створено </a:t>
            </a:r>
            <a:r>
              <a:rPr lang="ru-RU" sz="2000" dirty="0" err="1" smtClean="0"/>
              <a:t>зусиллями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000636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Очікувати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появи</a:t>
            </a:r>
            <a:r>
              <a:rPr lang="ru-RU" sz="2000" dirty="0" smtClean="0"/>
              <a:t> собаки </a:t>
            </a:r>
            <a:r>
              <a:rPr lang="ru-RU" sz="2000" dirty="0" err="1" smtClean="0"/>
              <a:t>з</a:t>
            </a:r>
            <a:r>
              <a:rPr lang="ru-RU" sz="2000" dirty="0" smtClean="0"/>
              <a:t> головою </a:t>
            </a:r>
            <a:r>
              <a:rPr lang="ru-RU" sz="2000" dirty="0" err="1" smtClean="0"/>
              <a:t>свині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крокодила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вухами</a:t>
            </a:r>
            <a:r>
              <a:rPr lang="ru-RU" sz="2000" dirty="0" smtClean="0"/>
              <a:t> слона </a:t>
            </a:r>
            <a:r>
              <a:rPr lang="ru-RU" sz="2000" dirty="0" err="1" smtClean="0"/>
              <a:t>безглуздо</a:t>
            </a:r>
            <a:r>
              <a:rPr lang="ru-RU" sz="2000" dirty="0" smtClean="0"/>
              <a:t>. </a:t>
            </a:r>
            <a:r>
              <a:rPr lang="ru-RU" sz="2000" dirty="0" err="1" smtClean="0"/>
              <a:t>Гібридне</a:t>
            </a:r>
            <a:r>
              <a:rPr lang="ru-RU" sz="2000" dirty="0" smtClean="0"/>
              <a:t> потомство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з'явитися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схрещуються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подібні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генетичні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набори</a:t>
            </a:r>
            <a:r>
              <a:rPr lang="ru-RU" sz="2000" dirty="0" smtClean="0"/>
              <a:t> хромосом. </a:t>
            </a:r>
            <a:r>
              <a:rPr lang="ru-RU" sz="2000" dirty="0" err="1" smtClean="0"/>
              <a:t>Найближчі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родичі</a:t>
            </a:r>
            <a:r>
              <a:rPr lang="ru-RU" sz="2000" dirty="0" smtClean="0"/>
              <a:t> по </a:t>
            </a:r>
            <a:r>
              <a:rPr lang="ru-RU" sz="2000" dirty="0" err="1" smtClean="0"/>
              <a:t>біологічної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класифікації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дати</a:t>
            </a:r>
            <a:r>
              <a:rPr lang="ru-RU" sz="2000" dirty="0" smtClean="0"/>
              <a:t> потомство, </a:t>
            </a:r>
            <a:r>
              <a:rPr lang="ru-RU" sz="2000" dirty="0" err="1" smtClean="0"/>
              <a:t>іноді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відтворення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собою.</a:t>
            </a:r>
            <a:endParaRPr lang="ru-RU" sz="2000" dirty="0"/>
          </a:p>
        </p:txBody>
      </p:sp>
      <p:sp>
        <p:nvSpPr>
          <p:cNvPr id="3074" name="AutoShape 2" descr="Ученые заявили, что свиньи могут быть такими же умными, как и собаки | УНИ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Ученые заявили, что свиньи могут быть такими же умными, как и собаки | УНИ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kolya\Desktop\8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3116"/>
            <a:ext cx="2690818" cy="2690818"/>
          </a:xfrm>
          <a:prstGeom prst="rect">
            <a:avLst/>
          </a:prstGeom>
          <a:noFill/>
        </p:spPr>
      </p:pic>
      <p:pic>
        <p:nvPicPr>
          <p:cNvPr id="3078" name="Picture 6" descr="C:\Users\kolya\Desktop\1200_0_1434630160-1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4322974" cy="26622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спроби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здійснювалися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в </a:t>
            </a:r>
            <a:r>
              <a:rPr lang="en-US" sz="2000" dirty="0" smtClean="0"/>
              <a:t>XVII </a:t>
            </a:r>
            <a:r>
              <a:rPr lang="ru-RU" sz="2000" dirty="0" err="1" smtClean="0"/>
              <a:t>столітті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німецьким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вченим</a:t>
            </a:r>
            <a:r>
              <a:rPr lang="ru-RU" sz="2000" dirty="0" smtClean="0"/>
              <a:t> в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ботаніки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Камерариусом</a:t>
            </a:r>
            <a:r>
              <a:rPr lang="ru-RU" sz="2000" dirty="0" smtClean="0"/>
              <a:t>. А в 1717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англійським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садівником</a:t>
            </a:r>
            <a:r>
              <a:rPr lang="ru-RU" sz="2000" dirty="0" smtClean="0"/>
              <a:t> Томасом </a:t>
            </a:r>
            <a:r>
              <a:rPr lang="ru-RU" sz="2000" dirty="0" err="1" smtClean="0"/>
              <a:t>Фрэйдчайлдом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співтовариству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представлено </a:t>
            </a:r>
            <a:r>
              <a:rPr lang="ru-RU" sz="2000" dirty="0" err="1" smtClean="0"/>
              <a:t>успішний</a:t>
            </a:r>
            <a:r>
              <a:rPr lang="ru-RU" sz="2000" dirty="0" smtClean="0"/>
              <a:t> результат </a:t>
            </a:r>
            <a:r>
              <a:rPr lang="ru-RU" sz="2000" dirty="0" err="1" smtClean="0"/>
              <a:t>гібридизації</a:t>
            </a:r>
            <a:r>
              <a:rPr lang="ru-RU" sz="2000" dirty="0" smtClean="0"/>
              <a:t> –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вид гвоздики.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857760"/>
            <a:ext cx="892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 smtClean="0"/>
              <a:t>дикої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вкрай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рідко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зустріти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гібриди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. Тому </a:t>
            </a:r>
            <a:r>
              <a:rPr lang="ru-RU" sz="2000" dirty="0" err="1" smtClean="0"/>
              <a:t>схрещування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різного</a:t>
            </a:r>
            <a:r>
              <a:rPr lang="ru-RU" sz="2000" dirty="0" smtClean="0"/>
              <a:t> виду </a:t>
            </a:r>
            <a:r>
              <a:rPr lang="ru-RU" sz="2000" dirty="0" err="1" smtClean="0"/>
              <a:t>відбувалося</a:t>
            </a:r>
            <a:r>
              <a:rPr lang="ru-RU" sz="2000" dirty="0" smtClean="0"/>
              <a:t> штучно в </a:t>
            </a:r>
            <a:r>
              <a:rPr lang="ru-RU" sz="2000" dirty="0" err="1" smtClean="0"/>
              <a:t>лабораторних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заповідниках</a:t>
            </a:r>
            <a:r>
              <a:rPr lang="ru-RU" sz="2000" dirty="0" smtClean="0"/>
              <a:t>. </a:t>
            </a:r>
            <a:r>
              <a:rPr lang="ru-RU" sz="2000" dirty="0" err="1" smtClean="0"/>
              <a:t>Самий</a:t>
            </a:r>
            <a:r>
              <a:rPr lang="ru-RU" sz="2000" dirty="0" smtClean="0"/>
              <a:t> перший </a:t>
            </a:r>
            <a:r>
              <a:rPr lang="ru-RU" sz="2000" dirty="0" err="1" smtClean="0"/>
              <a:t>гібрид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тисячолітньою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історією</a:t>
            </a:r>
            <a:r>
              <a:rPr lang="ru-RU" sz="2000" dirty="0" smtClean="0"/>
              <a:t>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, </a:t>
            </a:r>
            <a:r>
              <a:rPr lang="ru-RU" sz="2000" dirty="0" err="1" smtClean="0"/>
              <a:t>звичайно</a:t>
            </a:r>
            <a:r>
              <a:rPr lang="ru-RU" sz="2000" dirty="0" smtClean="0"/>
              <a:t> ж, мул – </a:t>
            </a:r>
            <a:r>
              <a:rPr lang="ru-RU" sz="2000" dirty="0" err="1" smtClean="0"/>
              <a:t>суміш</a:t>
            </a:r>
            <a:r>
              <a:rPr lang="ru-RU" sz="2000" dirty="0" smtClean="0"/>
              <a:t> осла </a:t>
            </a:r>
            <a:r>
              <a:rPr lang="ru-RU" sz="2000" dirty="0" err="1" smtClean="0"/>
              <a:t>і</a:t>
            </a:r>
            <a:r>
              <a:rPr lang="ru-RU" sz="2000" dirty="0" smtClean="0"/>
              <a:t> коня. </a:t>
            </a:r>
            <a:endParaRPr lang="ru-RU" sz="2000" dirty="0"/>
          </a:p>
        </p:txBody>
      </p:sp>
      <p:pic>
        <p:nvPicPr>
          <p:cNvPr id="2051" name="Picture 3" descr="C:\Users\kolya\Desktop\58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71678"/>
            <a:ext cx="3500462" cy="2311416"/>
          </a:xfrm>
          <a:prstGeom prst="rect">
            <a:avLst/>
          </a:prstGeom>
          <a:noFill/>
        </p:spPr>
      </p:pic>
      <p:pic>
        <p:nvPicPr>
          <p:cNvPr id="2052" name="Picture 4" descr="C:\Users\kolya\Desktop\10-gibridov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71678"/>
            <a:ext cx="2190750" cy="2190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groportal.ua/images/doc/d/3/d39eee5-mul01.png"/>
          <p:cNvPicPr>
            <a:picLocks noChangeAspect="1" noChangeArrowheads="1"/>
          </p:cNvPicPr>
          <p:nvPr/>
        </p:nvPicPr>
        <p:blipFill>
          <a:blip r:embed="rId2" cstate="print"/>
          <a:srcRect l="4000" r="16000" b="7333"/>
          <a:stretch>
            <a:fillRect/>
          </a:stretch>
        </p:blipFill>
        <p:spPr bwMode="auto">
          <a:xfrm>
            <a:off x="5929322" y="2714620"/>
            <a:ext cx="2857520" cy="2143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714356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поширеними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практичними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усіх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гібридів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є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мули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нащадки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чоловічої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особини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осла та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жіночої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— коня). </a:t>
            </a:r>
            <a:endParaRPr lang="ru-RU" sz="2000" dirty="0" smtClean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тих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пір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як Джордж Вашингтон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привіз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мула в Америку,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ці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тварини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стали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відігравати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першорядну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роль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робочих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. У 2003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році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Айдахо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вдалося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створити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перший клон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гібридної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тварини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— мула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іменем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Айдахо </a:t>
            </a:r>
            <a:r>
              <a:rPr lang="ru-RU" sz="20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Гем</a:t>
            </a:r>
            <a:r>
              <a:rPr lang="ru-RU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42852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36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ул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643182"/>
            <a:ext cx="60721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За </a:t>
            </a:r>
            <a:r>
              <a:rPr lang="ru-RU" sz="2000" dirty="0" err="1" smtClean="0"/>
              <a:t>своєю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набагато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випереджає</a:t>
            </a:r>
            <a:r>
              <a:rPr lang="ru-RU" sz="2000" dirty="0" smtClean="0"/>
              <a:t> </a:t>
            </a:r>
            <a:r>
              <a:rPr lang="ru-RU" sz="2000" dirty="0" err="1" smtClean="0"/>
              <a:t>ослів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коней, на </a:t>
            </a:r>
            <a:r>
              <a:rPr lang="ru-RU" sz="2000" dirty="0" err="1" smtClean="0"/>
              <a:t>даний</a:t>
            </a:r>
            <a:r>
              <a:rPr lang="ru-RU" sz="2000" dirty="0" smtClean="0"/>
              <a:t> момент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чудовим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робочим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твариною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відрізняється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невибагливістю</a:t>
            </a:r>
            <a:r>
              <a:rPr lang="ru-RU" sz="2000" dirty="0" smtClean="0"/>
              <a:t>. Мул - </a:t>
            </a:r>
            <a:r>
              <a:rPr lang="ru-RU" sz="2000" dirty="0" err="1" smtClean="0"/>
              <a:t>найвідоміший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своєю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життєздатністю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міжвидовий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. </a:t>
            </a:r>
            <a:r>
              <a:rPr lang="ru-RU" sz="2000" dirty="0" err="1" smtClean="0"/>
              <a:t>Вийшов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схрещуванні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, </a:t>
            </a:r>
            <a:r>
              <a:rPr lang="ru-RU" sz="2000" dirty="0" err="1" smtClean="0"/>
              <a:t>зовсім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неоднакових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біологічних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143512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дикій</a:t>
            </a:r>
            <a:r>
              <a:rPr lang="ru-RU" dirty="0" smtClean="0"/>
              <a:t> </a:t>
            </a:r>
            <a:r>
              <a:rPr lang="ru-RU" dirty="0" err="1" smtClean="0"/>
              <a:t>природі</a:t>
            </a:r>
            <a:r>
              <a:rPr lang="ru-RU" dirty="0" smtClean="0"/>
              <a:t> такого виду </a:t>
            </a:r>
            <a:r>
              <a:rPr lang="ru-RU" dirty="0" err="1" smtClean="0"/>
              <a:t>схрещування</a:t>
            </a:r>
            <a:r>
              <a:rPr lang="ru-RU" dirty="0" smtClean="0"/>
              <a:t> не </a:t>
            </a:r>
            <a:r>
              <a:rPr lang="ru-RU" dirty="0" err="1" smtClean="0"/>
              <a:t>буває</a:t>
            </a:r>
            <a:r>
              <a:rPr lang="ru-RU" dirty="0" smtClean="0"/>
              <a:t>. Люди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свідомо</a:t>
            </a:r>
            <a:r>
              <a:rPr lang="ru-RU" dirty="0" smtClean="0"/>
              <a:t> народили мула для </a:t>
            </a:r>
            <a:r>
              <a:rPr lang="ru-RU" dirty="0" err="1" smtClean="0"/>
              <a:t>своїх</a:t>
            </a:r>
            <a:r>
              <a:rPr lang="ru-RU" dirty="0" smtClean="0"/>
              <a:t> потреб,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помилилися</a:t>
            </a:r>
            <a:r>
              <a:rPr lang="ru-RU" dirty="0" smtClean="0"/>
              <a:t>, </a:t>
            </a:r>
            <a:r>
              <a:rPr lang="ru-RU" dirty="0" err="1" smtClean="0"/>
              <a:t>отримавши</a:t>
            </a:r>
            <a:r>
              <a:rPr lang="ru-RU" dirty="0" smtClean="0"/>
              <a:t> такого </a:t>
            </a:r>
            <a:r>
              <a:rPr lang="ru-RU" dirty="0" err="1" smtClean="0"/>
              <a:t>цікавого</a:t>
            </a:r>
            <a:r>
              <a:rPr lang="ru-RU" dirty="0" smtClean="0"/>
              <a:t> </a:t>
            </a:r>
            <a:r>
              <a:rPr lang="ru-RU" dirty="0" err="1" smtClean="0"/>
              <a:t>цінного</a:t>
            </a:r>
            <a:r>
              <a:rPr lang="ru-RU" dirty="0" smtClean="0"/>
              <a:t> </a:t>
            </a:r>
            <a:r>
              <a:rPr lang="ru-RU" dirty="0" err="1" smtClean="0"/>
              <a:t>помічника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714356"/>
            <a:ext cx="885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Біфало</a:t>
            </a:r>
            <a:r>
              <a:rPr lang="ru-RU" sz="2000" dirty="0" smtClean="0"/>
              <a:t> — </a:t>
            </a:r>
            <a:r>
              <a:rPr lang="ru-RU" sz="2000" dirty="0" err="1" smtClean="0"/>
              <a:t>гібрид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корови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американського</a:t>
            </a:r>
            <a:r>
              <a:rPr lang="ru-RU" sz="2000" dirty="0" smtClean="0"/>
              <a:t> дикого </a:t>
            </a:r>
            <a:r>
              <a:rPr lang="ru-RU" sz="2000" dirty="0" err="1" smtClean="0"/>
              <a:t>бізона</a:t>
            </a:r>
            <a:r>
              <a:rPr lang="ru-RU" sz="2000" dirty="0" smtClean="0"/>
              <a:t>. Першим </a:t>
            </a:r>
            <a:r>
              <a:rPr lang="ru-RU" sz="2000" dirty="0" err="1" smtClean="0"/>
              <a:t>вивів</a:t>
            </a:r>
            <a:r>
              <a:rPr lang="ru-RU" sz="2000" dirty="0" smtClean="0"/>
              <a:t> </a:t>
            </a:r>
            <a:r>
              <a:rPr lang="ru-RU" sz="2000" dirty="0" err="1" smtClean="0"/>
              <a:t>біфало</a:t>
            </a:r>
            <a:r>
              <a:rPr lang="ru-RU" sz="2000" dirty="0" smtClean="0"/>
              <a:t> Чарльз </a:t>
            </a:r>
            <a:r>
              <a:rPr lang="ru-RU" sz="2000" dirty="0" err="1" smtClean="0"/>
              <a:t>Гуднайт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своєму</a:t>
            </a:r>
            <a:r>
              <a:rPr lang="ru-RU" sz="2000" dirty="0" smtClean="0"/>
              <a:t> ранчо. Коли в 1886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в </a:t>
            </a:r>
            <a:r>
              <a:rPr lang="ru-RU" sz="2000" dirty="0" err="1" smtClean="0"/>
              <a:t>Канзасі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загинули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холоду </a:t>
            </a:r>
            <a:r>
              <a:rPr lang="ru-RU" sz="2000" dirty="0" err="1" smtClean="0"/>
              <a:t>тисячі</a:t>
            </a:r>
            <a:r>
              <a:rPr lang="ru-RU" sz="2000" dirty="0" smtClean="0"/>
              <a:t> </a:t>
            </a:r>
            <a:r>
              <a:rPr lang="ru-RU" sz="2000" dirty="0" err="1" smtClean="0"/>
              <a:t>голів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худоби</a:t>
            </a:r>
            <a:r>
              <a:rPr lang="ru-RU" sz="2000" dirty="0" smtClean="0"/>
              <a:t>, </a:t>
            </a:r>
            <a:r>
              <a:rPr lang="ru-RU" sz="2000" dirty="0" err="1" smtClean="0"/>
              <a:t>Гуднайт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вирішив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вивести</a:t>
            </a:r>
            <a:r>
              <a:rPr lang="ru-RU" sz="2000" dirty="0" smtClean="0"/>
              <a:t> породу, яка </a:t>
            </a:r>
            <a:r>
              <a:rPr lang="ru-RU" sz="2000" dirty="0" err="1" smtClean="0"/>
              <a:t>змогла</a:t>
            </a:r>
            <a:r>
              <a:rPr lang="ru-RU" sz="2000" dirty="0" smtClean="0"/>
              <a:t> б </a:t>
            </a:r>
            <a:r>
              <a:rPr lang="ru-RU" sz="2000" dirty="0" err="1" smtClean="0"/>
              <a:t>пережити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люті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зими</a:t>
            </a:r>
            <a:r>
              <a:rPr lang="ru-RU" sz="2000" dirty="0" smtClean="0"/>
              <a:t>. </a:t>
            </a:r>
            <a:r>
              <a:rPr lang="ru-RU" sz="2000" dirty="0" err="1" smtClean="0"/>
              <a:t>Біфало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міцну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конструкцію</a:t>
            </a:r>
            <a:r>
              <a:rPr lang="ru-RU" sz="2000" dirty="0" smtClean="0"/>
              <a:t>, </a:t>
            </a:r>
            <a:r>
              <a:rPr lang="ru-RU" sz="2000" dirty="0" err="1" smtClean="0"/>
              <a:t>гарну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поступливий</a:t>
            </a:r>
            <a:r>
              <a:rPr lang="ru-RU" sz="2000" dirty="0" smtClean="0"/>
              <a:t> характер, </a:t>
            </a:r>
            <a:r>
              <a:rPr lang="ru-RU" sz="2000" dirty="0" err="1" smtClean="0"/>
              <a:t>стійкість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хвороб, </a:t>
            </a:r>
            <a:r>
              <a:rPr lang="ru-RU" sz="2000" dirty="0" err="1" smtClean="0"/>
              <a:t>плодючість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99%.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того, вони </a:t>
            </a:r>
            <a:r>
              <a:rPr lang="ru-RU" sz="2000" dirty="0" err="1" smtClean="0"/>
              <a:t>завдають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незначного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збитку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екології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42852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 </a:t>
            </a:r>
            <a:r>
              <a:rPr lang="ru-RU" sz="3600" b="1" dirty="0" err="1" smtClean="0"/>
              <a:t>Біфало</a:t>
            </a:r>
            <a:endParaRPr lang="ru-RU" sz="3600" dirty="0"/>
          </a:p>
        </p:txBody>
      </p:sp>
      <p:pic>
        <p:nvPicPr>
          <p:cNvPr id="33799" name="Picture 7" descr="C:\Users\kolya\Desktop\88c0e75-beefalo.png"/>
          <p:cNvPicPr>
            <a:picLocks noChangeAspect="1" noChangeArrowheads="1"/>
          </p:cNvPicPr>
          <p:nvPr/>
        </p:nvPicPr>
        <p:blipFill>
          <a:blip r:embed="rId2" cstate="print"/>
          <a:srcRect l="7554" t="15000" r="3956"/>
          <a:stretch>
            <a:fillRect/>
          </a:stretch>
        </p:blipFill>
        <p:spPr bwMode="auto">
          <a:xfrm>
            <a:off x="142844" y="2571744"/>
            <a:ext cx="4249896" cy="26432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29124" y="257174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	При </a:t>
            </a:r>
            <a:r>
              <a:rPr lang="ru-RU" sz="2000" dirty="0" err="1" smtClean="0"/>
              <a:t>виведенні</a:t>
            </a:r>
            <a:r>
              <a:rPr lang="ru-RU" sz="2000" dirty="0" smtClean="0"/>
              <a:t> породи стояло </a:t>
            </a:r>
            <a:r>
              <a:rPr lang="ru-RU" sz="2000" dirty="0" err="1" smtClean="0"/>
              <a:t>завдання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копитних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жити</a:t>
            </a:r>
            <a:r>
              <a:rPr lang="ru-RU" sz="2000" dirty="0" smtClean="0"/>
              <a:t> поза </a:t>
            </a:r>
            <a:r>
              <a:rPr lang="ru-RU" sz="2000" dirty="0" err="1" smtClean="0"/>
              <a:t>приміщенням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рослинні</a:t>
            </a:r>
            <a:r>
              <a:rPr lang="ru-RU" sz="2000" dirty="0" smtClean="0"/>
              <a:t> корми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в зимовий час </a:t>
            </a:r>
            <a:r>
              <a:rPr lang="ru-RU" sz="2000" dirty="0" err="1" smtClean="0"/>
              <a:t>з-під</a:t>
            </a:r>
            <a:r>
              <a:rPr lang="ru-RU" sz="2000" dirty="0" smtClean="0"/>
              <a:t> </a:t>
            </a:r>
            <a:r>
              <a:rPr lang="ru-RU" sz="2000" dirty="0" err="1" smtClean="0"/>
              <a:t>снігу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бізони</a:t>
            </a:r>
            <a:r>
              <a:rPr lang="ru-RU" sz="2000" dirty="0" smtClean="0"/>
              <a:t>. </a:t>
            </a:r>
            <a:r>
              <a:rPr lang="ru-RU" sz="2000" dirty="0" err="1" smtClean="0"/>
              <a:t>Випадкові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бізонів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зафіксовані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в 1749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в </a:t>
            </a:r>
            <a:r>
              <a:rPr lang="ru-RU" sz="2000" dirty="0" err="1" smtClean="0"/>
              <a:t>Північній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Америці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214950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Першим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вивів</a:t>
            </a:r>
            <a:r>
              <a:rPr lang="ru-RU" dirty="0" smtClean="0"/>
              <a:t> </a:t>
            </a:r>
            <a:r>
              <a:rPr lang="ru-RU" dirty="0" err="1" smtClean="0"/>
              <a:t>біфало</a:t>
            </a:r>
            <a:r>
              <a:rPr lang="ru-RU" dirty="0" smtClean="0"/>
              <a:t> Чарльз </a:t>
            </a:r>
            <a:r>
              <a:rPr lang="ru-RU" dirty="0" err="1" smtClean="0"/>
              <a:t>Гуднайт</a:t>
            </a:r>
            <a:r>
              <a:rPr lang="ru-RU" dirty="0" smtClean="0"/>
              <a:t> на </a:t>
            </a:r>
            <a:r>
              <a:rPr lang="ru-RU" dirty="0" err="1" smtClean="0"/>
              <a:t>своєму</a:t>
            </a:r>
            <a:r>
              <a:rPr lang="ru-RU" dirty="0" smtClean="0"/>
              <a:t> ранчо. Коли в 1886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Канзасі</a:t>
            </a:r>
            <a:r>
              <a:rPr lang="ru-RU" dirty="0" smtClean="0"/>
              <a:t> </a:t>
            </a:r>
            <a:r>
              <a:rPr lang="ru-RU" dirty="0" err="1" smtClean="0"/>
              <a:t>загинули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холоду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голів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, </a:t>
            </a:r>
            <a:r>
              <a:rPr lang="ru-RU" dirty="0" err="1" smtClean="0"/>
              <a:t>Гуднайт</a:t>
            </a:r>
            <a:r>
              <a:rPr lang="ru-RU" dirty="0" smtClean="0"/>
              <a:t> </a:t>
            </a:r>
            <a:r>
              <a:rPr lang="ru-RU" dirty="0" err="1" smtClean="0"/>
              <a:t>вирішив</a:t>
            </a:r>
            <a:r>
              <a:rPr lang="ru-RU" dirty="0" smtClean="0"/>
              <a:t> </a:t>
            </a:r>
            <a:r>
              <a:rPr lang="ru-RU" dirty="0" err="1" smtClean="0"/>
              <a:t>вивести</a:t>
            </a:r>
            <a:r>
              <a:rPr lang="ru-RU" dirty="0" smtClean="0"/>
              <a:t> породу, яка </a:t>
            </a:r>
            <a:r>
              <a:rPr lang="ru-RU" dirty="0" err="1" smtClean="0"/>
              <a:t>змогла</a:t>
            </a:r>
            <a:r>
              <a:rPr lang="ru-RU" dirty="0" smtClean="0"/>
              <a:t> б </a:t>
            </a:r>
            <a:r>
              <a:rPr lang="ru-RU" dirty="0" err="1" smtClean="0"/>
              <a:t>пережити</a:t>
            </a:r>
            <a:r>
              <a:rPr lang="ru-RU" dirty="0" smtClean="0"/>
              <a:t> </a:t>
            </a:r>
            <a:r>
              <a:rPr lang="ru-RU" dirty="0" err="1" smtClean="0"/>
              <a:t>люті</a:t>
            </a:r>
            <a:r>
              <a:rPr lang="ru-RU" dirty="0" smtClean="0"/>
              <a:t> </a:t>
            </a:r>
            <a:r>
              <a:rPr lang="ru-RU" dirty="0" err="1" smtClean="0"/>
              <a:t>зими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Дзо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хайнак</a:t>
            </a:r>
            <a:r>
              <a:rPr lang="ru-RU" sz="2000" dirty="0" smtClean="0"/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тварина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з’явилася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схрещення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великої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рогатої</a:t>
            </a:r>
            <a:r>
              <a:rPr lang="ru-RU" sz="2000" dirty="0" smtClean="0"/>
              <a:t>  </a:t>
            </a:r>
            <a:r>
              <a:rPr lang="ru-RU" sz="2000" dirty="0" err="1" smtClean="0"/>
              <a:t>худоби</a:t>
            </a:r>
            <a:r>
              <a:rPr lang="ru-RU" sz="2000" dirty="0" smtClean="0"/>
              <a:t>. </a:t>
            </a:r>
            <a:r>
              <a:rPr lang="ru-RU" sz="2000" dirty="0" err="1" smtClean="0"/>
              <a:t>Подібно</a:t>
            </a:r>
            <a:r>
              <a:rPr lang="ru-RU" sz="2000" dirty="0" smtClean="0"/>
              <a:t> мулам, </a:t>
            </a:r>
            <a:r>
              <a:rPr lang="ru-RU" sz="2000" dirty="0" err="1" smtClean="0"/>
              <a:t>чоловічий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варіант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гібриду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безплідний</a:t>
            </a:r>
            <a:r>
              <a:rPr lang="ru-RU" sz="2000" dirty="0" smtClean="0"/>
              <a:t>, а </a:t>
            </a:r>
            <a:r>
              <a:rPr lang="ru-RU" sz="2000" dirty="0" err="1" smtClean="0"/>
              <a:t>жіночий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дзо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плідним</a:t>
            </a:r>
            <a:r>
              <a:rPr lang="ru-RU" sz="2000" dirty="0" smtClean="0"/>
              <a:t>. </a:t>
            </a:r>
            <a:r>
              <a:rPr lang="ru-RU" sz="2000" dirty="0" err="1" smtClean="0"/>
              <a:t>Дзо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сильніші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яки </a:t>
            </a:r>
            <a:r>
              <a:rPr lang="ru-RU" sz="2000" dirty="0" err="1" smtClean="0"/>
              <a:t>і</a:t>
            </a:r>
            <a:r>
              <a:rPr lang="ru-RU" sz="2000" dirty="0" smtClean="0"/>
              <a:t> худоба </a:t>
            </a:r>
            <a:r>
              <a:rPr lang="ru-RU" sz="2000" dirty="0" err="1" smtClean="0"/>
              <a:t>регіону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робить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ідеальними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тваринами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піднімання</a:t>
            </a:r>
            <a:r>
              <a:rPr lang="ru-RU" sz="2000" dirty="0" smtClean="0"/>
              <a:t> на гору </a:t>
            </a:r>
            <a:r>
              <a:rPr lang="ru-RU" sz="2000" dirty="0" err="1" smtClean="0"/>
              <a:t>Еверест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0"/>
            <a:ext cx="909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Дзо</a:t>
            </a:r>
            <a:endParaRPr lang="ru-RU" sz="3600" dirty="0"/>
          </a:p>
        </p:txBody>
      </p:sp>
      <p:pic>
        <p:nvPicPr>
          <p:cNvPr id="32769" name="Picture 1" descr="C:\Users\kolya\Desktop\98ccef9-dz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71678"/>
            <a:ext cx="4192580" cy="27146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85776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202124"/>
                </a:solidFill>
                <a:latin typeface="inherit"/>
                <a:cs typeface="Arial" pitchFamily="34" charset="0"/>
              </a:rPr>
              <a:t>	</a:t>
            </a:r>
            <a:r>
              <a:rPr lang="uk-UA" sz="2000" dirty="0" smtClean="0">
                <a:latin typeface="inherit"/>
                <a:cs typeface="Arial" pitchFamily="34" charset="0"/>
              </a:rPr>
              <a:t>Зустрічається </a:t>
            </a:r>
            <a:r>
              <a:rPr lang="uk-UA" sz="2000" dirty="0" smtClean="0">
                <a:latin typeface="inherit"/>
                <a:cs typeface="Arial" pitchFamily="34" charset="0"/>
              </a:rPr>
              <a:t>у Монголії, а також на Тибеті, у Бутані та Непалі, де має назву </a:t>
            </a:r>
            <a:r>
              <a:rPr lang="uk-UA" sz="2000" dirty="0" err="1" smtClean="0">
                <a:latin typeface="inherit"/>
                <a:cs typeface="Arial" pitchFamily="34" charset="0"/>
              </a:rPr>
              <a:t>дзо</a:t>
            </a:r>
            <a:r>
              <a:rPr lang="uk-UA" sz="2000" dirty="0" smtClean="0">
                <a:latin typeface="inherit"/>
                <a:cs typeface="Arial" pitchFamily="34" charset="0"/>
              </a:rPr>
              <a:t>. </a:t>
            </a:r>
            <a:endParaRPr lang="uk-UA" sz="2000" dirty="0" smtClean="0">
              <a:latin typeface="inheri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inherit"/>
                <a:cs typeface="Arial" pitchFamily="34" charset="0"/>
              </a:rPr>
              <a:t>	</a:t>
            </a:r>
            <a:r>
              <a:rPr lang="uk-UA" sz="2000" dirty="0" smtClean="0">
                <a:latin typeface="inherit"/>
                <a:cs typeface="Arial" pitchFamily="34" charset="0"/>
              </a:rPr>
              <a:t>Використовується </a:t>
            </a:r>
            <a:r>
              <a:rPr lang="uk-UA" sz="2000" dirty="0" smtClean="0">
                <a:latin typeface="inherit"/>
                <a:cs typeface="Arial" pitchFamily="34" charset="0"/>
              </a:rPr>
              <a:t>у сільському господарстві. По виходу </a:t>
            </a:r>
            <a:r>
              <a:rPr lang="uk-UA" sz="2000" dirty="0" smtClean="0">
                <a:latin typeface="inherit"/>
                <a:cs typeface="Arial" pitchFamily="34" charset="0"/>
              </a:rPr>
              <a:t>масла, </a:t>
            </a:r>
            <a:r>
              <a:rPr lang="uk-UA" sz="2000" dirty="0" smtClean="0">
                <a:latin typeface="inherit"/>
                <a:cs typeface="Arial" pitchFamily="34" charset="0"/>
              </a:rPr>
              <a:t>якості молока продуктивнішою серед порід корів вважається </a:t>
            </a:r>
            <a:r>
              <a:rPr lang="uk-UA" sz="2000" dirty="0" err="1" smtClean="0">
                <a:latin typeface="inherit"/>
                <a:cs typeface="Arial" pitchFamily="34" charset="0"/>
              </a:rPr>
              <a:t>корова-хайнак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або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дзо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0"/>
            <a:ext cx="4972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/>
              <a:t>Гібриди зубра та бізона </a:t>
            </a:r>
            <a:endParaRPr lang="uk-UA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85784" y="785794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smtClean="0"/>
              <a:t>Отримано гібриди:</a:t>
            </a:r>
          </a:p>
          <a:p>
            <a:pPr algn="ctr">
              <a:buFontTx/>
              <a:buChar char="-"/>
              <a:defRPr/>
            </a:pPr>
            <a:r>
              <a:rPr lang="uk-UA" sz="2000" dirty="0" smtClean="0"/>
              <a:t>великої рогатої худоби з зубром – </a:t>
            </a:r>
            <a:r>
              <a:rPr lang="uk-UA" sz="2000" dirty="0" err="1" smtClean="0"/>
              <a:t>зуброни</a:t>
            </a:r>
            <a:r>
              <a:rPr lang="uk-UA" sz="2000" dirty="0" smtClean="0"/>
              <a:t>;</a:t>
            </a:r>
          </a:p>
          <a:p>
            <a:pPr algn="ctr">
              <a:buFontTx/>
              <a:buChar char="-"/>
              <a:defRPr/>
            </a:pPr>
            <a:r>
              <a:rPr lang="uk-UA" sz="2000" dirty="0" smtClean="0"/>
              <a:t>великої рогатої худоби з бізоном; </a:t>
            </a:r>
          </a:p>
          <a:p>
            <a:pPr algn="ctr">
              <a:buFontTx/>
              <a:buChar char="-"/>
              <a:defRPr/>
            </a:pPr>
            <a:r>
              <a:rPr lang="uk-UA" sz="2000" dirty="0" smtClean="0"/>
              <a:t>зубра з бізоном – зубробізони;</a:t>
            </a:r>
          </a:p>
          <a:p>
            <a:pPr algn="ctr">
              <a:buFontTx/>
              <a:buChar char="-"/>
              <a:defRPr/>
            </a:pPr>
            <a:r>
              <a:rPr lang="uk-UA" sz="2000" dirty="0" smtClean="0"/>
              <a:t>бізона з яком, зебу, </a:t>
            </a:r>
            <a:r>
              <a:rPr lang="uk-UA" sz="2000" dirty="0" err="1" smtClean="0"/>
              <a:t>гаялом</a:t>
            </a:r>
            <a:r>
              <a:rPr lang="uk-UA" sz="2000" dirty="0" smtClean="0"/>
              <a:t>. </a:t>
            </a:r>
            <a:endParaRPr lang="uk-UA" sz="2000" dirty="0"/>
          </a:p>
        </p:txBody>
      </p:sp>
      <p:sp>
        <p:nvSpPr>
          <p:cNvPr id="4" name="Выгнутая влево стрелка 3"/>
          <p:cNvSpPr/>
          <p:nvPr/>
        </p:nvSpPr>
        <p:spPr>
          <a:xfrm rot="21204800">
            <a:off x="685993" y="1634454"/>
            <a:ext cx="1214624" cy="2066657"/>
          </a:xfrm>
          <a:prstGeom prst="curvedRightArrow">
            <a:avLst>
              <a:gd name="adj1" fmla="val 25000"/>
              <a:gd name="adj2" fmla="val 51579"/>
              <a:gd name="adj3" fmla="val 4253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Рисунок 4" descr="корова и биз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000372"/>
            <a:ext cx="1770062" cy="264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гнутая вправо стрелка 5"/>
          <p:cNvSpPr/>
          <p:nvPr/>
        </p:nvSpPr>
        <p:spPr>
          <a:xfrm rot="312952">
            <a:off x="5697225" y="1893827"/>
            <a:ext cx="853707" cy="1219312"/>
          </a:xfrm>
          <a:prstGeom prst="curvedLeftArrow">
            <a:avLst>
              <a:gd name="adj1" fmla="val 17353"/>
              <a:gd name="adj2" fmla="val 53596"/>
              <a:gd name="adj3" fmla="val 4494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pic>
        <p:nvPicPr>
          <p:cNvPr id="7" name="Рисунок 6" descr="зубра и бизо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071810"/>
            <a:ext cx="1785937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Выгнутая вправо стрелка 7"/>
          <p:cNvSpPr/>
          <p:nvPr/>
        </p:nvSpPr>
        <p:spPr>
          <a:xfrm rot="20310771">
            <a:off x="6777966" y="979643"/>
            <a:ext cx="1067954" cy="2105905"/>
          </a:xfrm>
          <a:prstGeom prst="curvedLeftArrow">
            <a:avLst>
              <a:gd name="adj1" fmla="val 25000"/>
              <a:gd name="adj2" fmla="val 50000"/>
              <a:gd name="adj3" fmla="val 6961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pic>
        <p:nvPicPr>
          <p:cNvPr id="9" name="Рисунок 8" descr="корова и зубр - зубр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214686"/>
            <a:ext cx="2735262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</TotalTime>
  <Words>244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Гібридизація тварин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kolya</dc:creator>
  <cp:lastModifiedBy>kolya</cp:lastModifiedBy>
  <cp:revision>23</cp:revision>
  <dcterms:created xsi:type="dcterms:W3CDTF">2021-11-18T15:19:32Z</dcterms:created>
  <dcterms:modified xsi:type="dcterms:W3CDTF">2021-11-27T13:20:42Z</dcterms:modified>
</cp:coreProperties>
</file>