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5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1983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27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644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59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6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7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4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03-May-21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0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7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9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03-May-21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6403" y="1793858"/>
            <a:ext cx="5807658" cy="807675"/>
          </a:xfrm>
        </p:spPr>
        <p:txBody>
          <a:bodyPr/>
          <a:lstStyle/>
          <a:p>
            <a:r>
              <a:rPr lang="uk-UA" sz="2400" dirty="0"/>
              <a:t>«Спадкові захворювання коней та їх діагностика»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96403" y="3657597"/>
            <a:ext cx="5908960" cy="991676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Підготувала студентка 1 курсу 3 групи ФВМ: Марченко Олександра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762" y="231820"/>
            <a:ext cx="9581880" cy="746974"/>
          </a:xfrm>
        </p:spPr>
        <p:txBody>
          <a:bodyPr/>
          <a:lstStyle/>
          <a:p>
            <a:pPr algn="ctr"/>
            <a:r>
              <a:rPr lang="ru-RU" sz="2000" dirty="0" err="1"/>
              <a:t>Шкірна</a:t>
            </a:r>
            <a:r>
              <a:rPr lang="ru-RU" sz="2000" dirty="0"/>
              <a:t> </a:t>
            </a:r>
            <a:r>
              <a:rPr lang="ru-RU" sz="2000" dirty="0" err="1"/>
              <a:t>астенія</a:t>
            </a:r>
            <a:r>
              <a:rPr lang="ru-RU" sz="2000" dirty="0"/>
              <a:t> </a:t>
            </a:r>
            <a:r>
              <a:rPr lang="en-US" sz="2000" dirty="0"/>
              <a:t>HERDA (Hereditary equine regional dermal asthenia)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611" y="1429555"/>
            <a:ext cx="8488392" cy="4456090"/>
          </a:xfrm>
        </p:spPr>
        <p:txBody>
          <a:bodyPr>
            <a:normAutofit/>
          </a:bodyPr>
          <a:lstStyle/>
          <a:p>
            <a:pPr algn="just"/>
            <a:r>
              <a:rPr lang="ru-RU" sz="1400" dirty="0" err="1">
                <a:solidFill>
                  <a:schemeClr val="tx1"/>
                </a:solidFill>
              </a:rPr>
              <a:t>Шкірна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астенія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HERDA (Hereditary equine regional dermal asthenia) </a:t>
            </a:r>
            <a:r>
              <a:rPr lang="ru-RU" sz="1400" dirty="0">
                <a:solidFill>
                  <a:schemeClr val="tx1"/>
                </a:solidFill>
              </a:rPr>
              <a:t>є </a:t>
            </a:r>
            <a:r>
              <a:rPr lang="ru-RU" sz="1400" dirty="0" err="1">
                <a:solidFill>
                  <a:schemeClr val="tx1"/>
                </a:solidFill>
              </a:rPr>
              <a:t>спадковим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аутосомним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рецесивним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захворюванням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err="1">
                <a:solidFill>
                  <a:schemeClr val="tx1"/>
                </a:solidFill>
              </a:rPr>
              <a:t>Під</a:t>
            </a:r>
            <a:r>
              <a:rPr lang="ru-RU" sz="1400" dirty="0">
                <a:solidFill>
                  <a:schemeClr val="tx1"/>
                </a:solidFill>
              </a:rPr>
              <a:t> час </a:t>
            </a:r>
            <a:r>
              <a:rPr lang="ru-RU" sz="1400" dirty="0" err="1">
                <a:solidFill>
                  <a:schemeClr val="tx1"/>
                </a:solidFill>
              </a:rPr>
              <a:t>хвороби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з’являється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група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вроджених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дисплазій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сполучної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тканини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що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характеризується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її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підвищеним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розтягненням</a:t>
            </a:r>
            <a:r>
              <a:rPr lang="ru-RU" sz="1400" dirty="0">
                <a:solidFill>
                  <a:schemeClr val="tx1"/>
                </a:solidFill>
              </a:rPr>
              <a:t>, аномально </a:t>
            </a:r>
            <a:r>
              <a:rPr lang="ru-RU" sz="1400" dirty="0" err="1">
                <a:solidFill>
                  <a:schemeClr val="tx1"/>
                </a:solidFill>
              </a:rPr>
              <a:t>тендітною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шкірою</a:t>
            </a:r>
            <a:r>
              <a:rPr lang="ru-RU" sz="1400" dirty="0">
                <a:solidFill>
                  <a:schemeClr val="tx1"/>
                </a:solidFill>
              </a:rPr>
              <a:t>, яка легко </a:t>
            </a:r>
            <a:r>
              <a:rPr lang="ru-RU" sz="1400" dirty="0" err="1">
                <a:solidFill>
                  <a:schemeClr val="tx1"/>
                </a:solidFill>
              </a:rPr>
              <a:t>рветься</a:t>
            </a:r>
            <a:r>
              <a:rPr lang="ru-RU" sz="1400" dirty="0">
                <a:solidFill>
                  <a:schemeClr val="tx1"/>
                </a:solidFill>
              </a:rPr>
              <a:t> при </a:t>
            </a:r>
            <a:r>
              <a:rPr lang="ru-RU" sz="1400" dirty="0" err="1">
                <a:solidFill>
                  <a:schemeClr val="tx1"/>
                </a:solidFill>
              </a:rPr>
              <a:t>незначному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травмуванні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err="1">
                <a:solidFill>
                  <a:schemeClr val="tx1"/>
                </a:solidFill>
              </a:rPr>
              <a:t>Класичні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ознаки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хвороби</a:t>
            </a:r>
            <a:r>
              <a:rPr lang="ru-RU" sz="1400" dirty="0">
                <a:solidFill>
                  <a:schemeClr val="tx1"/>
                </a:solidFill>
              </a:rPr>
              <a:t>, в першу </a:t>
            </a:r>
            <a:r>
              <a:rPr lang="ru-RU" sz="1400" dirty="0" err="1">
                <a:solidFill>
                  <a:schemeClr val="tx1"/>
                </a:solidFill>
              </a:rPr>
              <a:t>чергу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розвиваються</a:t>
            </a:r>
            <a:r>
              <a:rPr lang="ru-RU" sz="1400" dirty="0">
                <a:solidFill>
                  <a:schemeClr val="tx1"/>
                </a:solidFill>
              </a:rPr>
              <a:t> на </a:t>
            </a:r>
            <a:r>
              <a:rPr lang="ru-RU" sz="1400" dirty="0" err="1">
                <a:solidFill>
                  <a:schemeClr val="tx1"/>
                </a:solidFill>
              </a:rPr>
              <a:t>спині</a:t>
            </a:r>
            <a:r>
              <a:rPr lang="ru-RU" sz="1400" dirty="0">
                <a:solidFill>
                  <a:schemeClr val="tx1"/>
                </a:solidFill>
              </a:rPr>
              <a:t> у </a:t>
            </a:r>
            <a:r>
              <a:rPr lang="ru-RU" sz="1400" dirty="0" err="1">
                <a:solidFill>
                  <a:schemeClr val="tx1"/>
                </a:solidFill>
              </a:rPr>
              <a:t>віці</a:t>
            </a:r>
            <a:r>
              <a:rPr lang="ru-RU" sz="1400" dirty="0">
                <a:solidFill>
                  <a:schemeClr val="tx1"/>
                </a:solidFill>
              </a:rPr>
              <a:t> 6 </a:t>
            </a:r>
            <a:r>
              <a:rPr lang="ru-RU" sz="1400" dirty="0" err="1">
                <a:solidFill>
                  <a:schemeClr val="tx1"/>
                </a:solidFill>
              </a:rPr>
              <a:t>місяців</a:t>
            </a:r>
            <a:r>
              <a:rPr lang="ru-RU" sz="1400" dirty="0">
                <a:solidFill>
                  <a:schemeClr val="tx1"/>
                </a:solidFill>
              </a:rPr>
              <a:t> – 2 роки. </a:t>
            </a:r>
            <a:r>
              <a:rPr lang="ru-RU" sz="1400" dirty="0" err="1">
                <a:solidFill>
                  <a:schemeClr val="tx1"/>
                </a:solidFill>
              </a:rPr>
              <a:t>Більшість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вражених</a:t>
            </a:r>
            <a:r>
              <a:rPr lang="ru-RU" sz="1400" dirty="0">
                <a:solidFill>
                  <a:schemeClr val="tx1"/>
                </a:solidFill>
              </a:rPr>
              <a:t> хворобою коней </a:t>
            </a:r>
            <a:r>
              <a:rPr lang="ru-RU" sz="1400" dirty="0" err="1">
                <a:solidFill>
                  <a:schemeClr val="tx1"/>
                </a:solidFill>
              </a:rPr>
              <a:t>присипляють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оскільки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ефективних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методів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лікування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захворювання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немає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 err="1">
                <a:solidFill>
                  <a:schemeClr val="tx1"/>
                </a:solidFill>
              </a:rPr>
              <a:t>Шкірну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астенію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вже</a:t>
            </a:r>
            <a:r>
              <a:rPr lang="ru-RU" sz="1400" dirty="0">
                <a:solidFill>
                  <a:schemeClr val="tx1"/>
                </a:solidFill>
              </a:rPr>
              <a:t> описано у </a:t>
            </a:r>
            <a:r>
              <a:rPr lang="ru-RU" sz="1400" dirty="0" err="1">
                <a:solidFill>
                  <a:schemeClr val="tx1"/>
                </a:solidFill>
              </a:rPr>
              <a:t>великої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рогатої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худоби</a:t>
            </a:r>
            <a:r>
              <a:rPr lang="ru-RU" sz="1400" dirty="0">
                <a:solidFill>
                  <a:schemeClr val="tx1"/>
                </a:solidFill>
              </a:rPr>
              <a:t>, собак, </a:t>
            </a:r>
            <a:r>
              <a:rPr lang="ru-RU" sz="1400" dirty="0" err="1">
                <a:solidFill>
                  <a:schemeClr val="tx1"/>
                </a:solidFill>
              </a:rPr>
              <a:t>кішок</a:t>
            </a:r>
            <a:r>
              <a:rPr lang="ru-RU" sz="1400" dirty="0">
                <a:solidFill>
                  <a:schemeClr val="tx1"/>
                </a:solidFill>
              </a:rPr>
              <a:t>, коней, </a:t>
            </a:r>
            <a:r>
              <a:rPr lang="ru-RU" sz="1400" dirty="0" err="1">
                <a:solidFill>
                  <a:schemeClr val="tx1"/>
                </a:solidFill>
              </a:rPr>
              <a:t>овець</a:t>
            </a:r>
            <a:r>
              <a:rPr lang="ru-RU" sz="1400" dirty="0">
                <a:solidFill>
                  <a:schemeClr val="tx1"/>
                </a:solidFill>
              </a:rPr>
              <a:t> і свиней. У коней </a:t>
            </a:r>
            <a:r>
              <a:rPr lang="en-US" sz="1400" dirty="0">
                <a:solidFill>
                  <a:schemeClr val="tx1"/>
                </a:solidFill>
              </a:rPr>
              <a:t>HERDA </a:t>
            </a:r>
            <a:r>
              <a:rPr lang="ru-RU" sz="1400" dirty="0" err="1">
                <a:solidFill>
                  <a:schemeClr val="tx1"/>
                </a:solidFill>
              </a:rPr>
              <a:t>було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діагностовано</a:t>
            </a:r>
            <a:r>
              <a:rPr lang="ru-RU" sz="1400" dirty="0">
                <a:solidFill>
                  <a:schemeClr val="tx1"/>
                </a:solidFill>
              </a:rPr>
              <a:t> у породи </a:t>
            </a:r>
            <a:r>
              <a:rPr lang="en-US" sz="1400" dirty="0">
                <a:solidFill>
                  <a:schemeClr val="tx1"/>
                </a:solidFill>
              </a:rPr>
              <a:t>Quarter </a:t>
            </a:r>
            <a:r>
              <a:rPr lang="ru-RU" sz="1400" dirty="0">
                <a:solidFill>
                  <a:schemeClr val="tx1"/>
                </a:solidFill>
              </a:rPr>
              <a:t>у США та </a:t>
            </a:r>
            <a:r>
              <a:rPr lang="ru-RU" sz="1400" dirty="0" err="1">
                <a:solidFill>
                  <a:schemeClr val="tx1"/>
                </a:solidFill>
              </a:rPr>
              <a:t>Бразилії</a:t>
            </a:r>
            <a:r>
              <a:rPr lang="ru-RU" sz="1400" dirty="0">
                <a:solidFill>
                  <a:schemeClr val="tx1"/>
                </a:solidFill>
              </a:rPr>
              <a:t>, де </a:t>
            </a:r>
            <a:r>
              <a:rPr lang="ru-RU" sz="1400" dirty="0" err="1">
                <a:solidFill>
                  <a:schemeClr val="tx1"/>
                </a:solidFill>
              </a:rPr>
              <a:t>воно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вважається</a:t>
            </a:r>
            <a:r>
              <a:rPr lang="ru-RU" sz="1400" dirty="0">
                <a:solidFill>
                  <a:schemeClr val="tx1"/>
                </a:solidFill>
              </a:rPr>
              <a:t> одним </a:t>
            </a:r>
            <a:r>
              <a:rPr lang="ru-RU" sz="1400" dirty="0" err="1">
                <a:solidFill>
                  <a:schemeClr val="tx1"/>
                </a:solidFill>
              </a:rPr>
              <a:t>із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основних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захворювань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шкіри</a:t>
            </a:r>
            <a:r>
              <a:rPr lang="ru-RU" sz="1400" dirty="0">
                <a:solidFill>
                  <a:schemeClr val="tx1"/>
                </a:solidFill>
              </a:rPr>
              <a:t>. Хворобу </a:t>
            </a:r>
            <a:r>
              <a:rPr lang="ru-RU" sz="1400" dirty="0" err="1">
                <a:solidFill>
                  <a:schemeClr val="tx1"/>
                </a:solidFill>
              </a:rPr>
              <a:t>викликає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мутація</a:t>
            </a:r>
            <a:r>
              <a:rPr lang="ru-RU" sz="1400" dirty="0">
                <a:solidFill>
                  <a:schemeClr val="tx1"/>
                </a:solidFill>
              </a:rPr>
              <a:t> в </a:t>
            </a:r>
            <a:r>
              <a:rPr lang="ru-RU" sz="1400" dirty="0" err="1">
                <a:solidFill>
                  <a:schemeClr val="tx1"/>
                </a:solidFill>
              </a:rPr>
              <a:t>гені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що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кодує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білок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пептидилпропілізомеразу</a:t>
            </a:r>
            <a:r>
              <a:rPr lang="ru-RU" sz="1400" dirty="0">
                <a:solidFill>
                  <a:schemeClr val="tx1"/>
                </a:solidFill>
              </a:rPr>
              <a:t> В, яка </a:t>
            </a:r>
            <a:r>
              <a:rPr lang="ru-RU" sz="1400" dirty="0" err="1">
                <a:solidFill>
                  <a:schemeClr val="tx1"/>
                </a:solidFill>
              </a:rPr>
              <a:t>шкідливо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впливає</a:t>
            </a:r>
            <a:r>
              <a:rPr lang="ru-RU" sz="1400" dirty="0">
                <a:solidFill>
                  <a:schemeClr val="tx1"/>
                </a:solidFill>
              </a:rPr>
              <a:t> на </a:t>
            </a:r>
            <a:r>
              <a:rPr lang="ru-RU" sz="1400" dirty="0" err="1">
                <a:solidFill>
                  <a:schemeClr val="tx1"/>
                </a:solidFill>
              </a:rPr>
              <a:t>метаболізм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колагену</a:t>
            </a:r>
            <a:r>
              <a:rPr lang="ru-RU" sz="1400" dirty="0">
                <a:solidFill>
                  <a:schemeClr val="tx1"/>
                </a:solidFill>
              </a:rPr>
              <a:t>. Принцип </a:t>
            </a:r>
            <a:r>
              <a:rPr lang="ru-RU" sz="1400" dirty="0" err="1">
                <a:solidFill>
                  <a:schemeClr val="tx1"/>
                </a:solidFill>
              </a:rPr>
              <a:t>гомозиготності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було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використано</a:t>
            </a:r>
            <a:r>
              <a:rPr lang="ru-RU" sz="1400" dirty="0">
                <a:solidFill>
                  <a:schemeClr val="tx1"/>
                </a:solidFill>
              </a:rPr>
              <a:t> для </a:t>
            </a:r>
            <a:r>
              <a:rPr lang="ru-RU" sz="1400" dirty="0" err="1">
                <a:solidFill>
                  <a:schemeClr val="tx1"/>
                </a:solidFill>
              </a:rPr>
              <a:t>визначення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локалізації</a:t>
            </a:r>
            <a:r>
              <a:rPr lang="ru-RU" sz="1400" dirty="0">
                <a:solidFill>
                  <a:schemeClr val="tx1"/>
                </a:solidFill>
              </a:rPr>
              <a:t> локусу </a:t>
            </a:r>
            <a:r>
              <a:rPr lang="en-US" sz="1400" dirty="0">
                <a:solidFill>
                  <a:schemeClr val="tx1"/>
                </a:solidFill>
              </a:rPr>
              <a:t>HERDA </a:t>
            </a:r>
            <a:r>
              <a:rPr lang="ru-RU" sz="1400" dirty="0">
                <a:solidFill>
                  <a:schemeClr val="tx1"/>
                </a:solidFill>
              </a:rPr>
              <a:t>на ЕСА1 у </a:t>
            </a:r>
            <a:r>
              <a:rPr lang="ru-RU" sz="1400" dirty="0" err="1">
                <a:solidFill>
                  <a:schemeClr val="tx1"/>
                </a:solidFill>
              </a:rPr>
              <a:t>тісному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зв’язку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із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мікросателітним</a:t>
            </a:r>
            <a:r>
              <a:rPr lang="ru-RU" sz="1400" dirty="0">
                <a:solidFill>
                  <a:schemeClr val="tx1"/>
                </a:solidFill>
              </a:rPr>
              <a:t> маркером АТН58. </a:t>
            </a:r>
            <a:r>
              <a:rPr lang="ru-RU" sz="1400" dirty="0" err="1">
                <a:solidFill>
                  <a:schemeClr val="tx1"/>
                </a:solidFill>
              </a:rPr>
              <a:t>Порівняльну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геноміку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було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використано</a:t>
            </a:r>
            <a:r>
              <a:rPr lang="ru-RU" sz="1400" dirty="0">
                <a:solidFill>
                  <a:schemeClr val="tx1"/>
                </a:solidFill>
              </a:rPr>
              <a:t> для </a:t>
            </a:r>
            <a:r>
              <a:rPr lang="ru-RU" sz="1400" dirty="0" err="1">
                <a:solidFill>
                  <a:schemeClr val="tx1"/>
                </a:solidFill>
              </a:rPr>
              <a:t>визначення</a:t>
            </a:r>
            <a:r>
              <a:rPr lang="ru-RU" sz="1400" dirty="0">
                <a:solidFill>
                  <a:schemeClr val="tx1"/>
                </a:solidFill>
              </a:rPr>
              <a:t> ген-</a:t>
            </a:r>
            <a:r>
              <a:rPr lang="ru-RU" sz="1400" dirty="0" err="1">
                <a:solidFill>
                  <a:schemeClr val="tx1"/>
                </a:solidFill>
              </a:rPr>
              <a:t>специфічних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SNP-</a:t>
            </a:r>
            <a:r>
              <a:rPr lang="ru-RU" sz="1400" dirty="0" err="1">
                <a:solidFill>
                  <a:schemeClr val="tx1"/>
                </a:solidFill>
              </a:rPr>
              <a:t>маркерів</a:t>
            </a:r>
            <a:r>
              <a:rPr lang="ru-RU" sz="1400" dirty="0">
                <a:solidFill>
                  <a:schemeClr val="tx1"/>
                </a:solidFill>
              </a:rPr>
              <a:t> коней, </a:t>
            </a:r>
            <a:r>
              <a:rPr lang="ru-RU" sz="1400" dirty="0" err="1">
                <a:solidFill>
                  <a:schemeClr val="tx1"/>
                </a:solidFill>
              </a:rPr>
              <a:t>які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можна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було</a:t>
            </a:r>
            <a:r>
              <a:rPr lang="ru-RU" sz="1400" dirty="0">
                <a:solidFill>
                  <a:schemeClr val="tx1"/>
                </a:solidFill>
              </a:rPr>
              <a:t> б </a:t>
            </a:r>
            <a:r>
              <a:rPr lang="ru-RU" sz="1400" dirty="0" err="1">
                <a:solidFill>
                  <a:schemeClr val="tx1"/>
                </a:solidFill>
              </a:rPr>
              <a:t>використати</a:t>
            </a:r>
            <a:r>
              <a:rPr lang="ru-RU" sz="1400" dirty="0">
                <a:solidFill>
                  <a:schemeClr val="tx1"/>
                </a:solidFill>
              </a:rPr>
              <a:t> для </a:t>
            </a:r>
            <a:r>
              <a:rPr lang="ru-RU" sz="1400" dirty="0" err="1">
                <a:solidFill>
                  <a:schemeClr val="tx1"/>
                </a:solidFill>
              </a:rPr>
              <a:t>уточнення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ділянки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спільної</a:t>
            </a:r>
            <a:r>
              <a:rPr lang="ru-RU" sz="1400" dirty="0">
                <a:solidFill>
                  <a:schemeClr val="tx1"/>
                </a:solidFill>
              </a:rPr>
              <a:t> для </a:t>
            </a:r>
            <a:r>
              <a:rPr lang="ru-RU" sz="1400" dirty="0" err="1">
                <a:solidFill>
                  <a:schemeClr val="tx1"/>
                </a:solidFill>
              </a:rPr>
              <a:t>усіх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хворих</a:t>
            </a:r>
            <a:r>
              <a:rPr lang="ru-RU" sz="1400" dirty="0">
                <a:solidFill>
                  <a:schemeClr val="tx1"/>
                </a:solidFill>
              </a:rPr>
              <a:t> коней. </a:t>
            </a:r>
            <a:r>
              <a:rPr lang="ru-RU" sz="1400" dirty="0" err="1">
                <a:solidFill>
                  <a:schemeClr val="tx1"/>
                </a:solidFill>
              </a:rPr>
              <a:t>Оскільки</a:t>
            </a:r>
            <a:r>
              <a:rPr lang="ru-RU" sz="1400" dirty="0">
                <a:solidFill>
                  <a:schemeClr val="tx1"/>
                </a:solidFill>
              </a:rPr>
              <a:t> хвороба </a:t>
            </a:r>
            <a:r>
              <a:rPr lang="ru-RU" sz="1400" dirty="0" err="1">
                <a:solidFill>
                  <a:schemeClr val="tx1"/>
                </a:solidFill>
              </a:rPr>
              <a:t>розвивається</a:t>
            </a:r>
            <a:r>
              <a:rPr lang="ru-RU" sz="1400" dirty="0">
                <a:solidFill>
                  <a:schemeClr val="tx1"/>
                </a:solidFill>
              </a:rPr>
              <a:t> у </a:t>
            </a:r>
            <a:r>
              <a:rPr lang="ru-RU" sz="1400" dirty="0" err="1">
                <a:solidFill>
                  <a:schemeClr val="tx1"/>
                </a:solidFill>
              </a:rPr>
              <a:t>гомозиготних</a:t>
            </a:r>
            <a:r>
              <a:rPr lang="ru-RU" sz="1400" dirty="0">
                <a:solidFill>
                  <a:schemeClr val="tx1"/>
                </a:solidFill>
              </a:rPr>
              <a:t> за геном </a:t>
            </a:r>
            <a:r>
              <a:rPr lang="en-US" sz="1400" dirty="0">
                <a:solidFill>
                  <a:schemeClr val="tx1"/>
                </a:solidFill>
              </a:rPr>
              <a:t>HERDA </a:t>
            </a:r>
            <a:r>
              <a:rPr lang="ru-RU" sz="1400" dirty="0">
                <a:solidFill>
                  <a:schemeClr val="tx1"/>
                </a:solidFill>
              </a:rPr>
              <a:t>коней, то </a:t>
            </a:r>
            <a:r>
              <a:rPr lang="ru-RU" sz="1400" dirty="0" err="1">
                <a:solidFill>
                  <a:schemeClr val="tx1"/>
                </a:solidFill>
              </a:rPr>
              <a:t>особливу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увагу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слід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приділяти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виявленню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гетерозиготних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носіїв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хвороби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4700"/>
            <a:ext cx="8596668" cy="566670"/>
          </a:xfrm>
        </p:spPr>
        <p:txBody>
          <a:bodyPr>
            <a:normAutofit fontScale="90000"/>
          </a:bodyPr>
          <a:lstStyle/>
          <a:p>
            <a:r>
              <a:rPr lang="uk-UA" sz="2000" dirty="0"/>
              <a:t>Тварини з шкірною астенією </a:t>
            </a:r>
            <a:r>
              <a:rPr lang="en-US" sz="2000" dirty="0"/>
              <a:t>HERDA (Hereditary equine regional dermal asthenia)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0" y="1400835"/>
            <a:ext cx="3283039" cy="267298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521" y="1400835"/>
            <a:ext cx="3304504" cy="2672981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00" y="2225083"/>
            <a:ext cx="4855221" cy="448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4202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3" y="128788"/>
            <a:ext cx="5138671" cy="386135"/>
          </a:xfrm>
        </p:spPr>
        <p:txBody>
          <a:bodyPr>
            <a:normAutofit fontScale="90000"/>
          </a:bodyPr>
          <a:lstStyle/>
          <a:p>
            <a:r>
              <a:rPr lang="uk-UA" dirty="0"/>
              <a:t>Висновки: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15041" y="3387144"/>
            <a:ext cx="4377432" cy="297501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303" y="824248"/>
            <a:ext cx="5138671" cy="5782613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/>
              <a:t>Використання</a:t>
            </a:r>
            <a:r>
              <a:rPr lang="ru-RU" sz="1800" dirty="0"/>
              <a:t> ДНК-</a:t>
            </a:r>
            <a:r>
              <a:rPr lang="ru-RU" sz="1800" dirty="0" err="1"/>
              <a:t>діагностики</a:t>
            </a:r>
            <a:r>
              <a:rPr lang="ru-RU" sz="1800" dirty="0"/>
              <a:t> </a:t>
            </a:r>
            <a:r>
              <a:rPr lang="ru-RU" sz="1800" dirty="0" err="1"/>
              <a:t>спадкових</a:t>
            </a:r>
            <a:r>
              <a:rPr lang="ru-RU" sz="1800" dirty="0"/>
              <a:t> хвороб коней є </a:t>
            </a:r>
            <a:r>
              <a:rPr lang="ru-RU" sz="1800" dirty="0" err="1"/>
              <a:t>надійним</a:t>
            </a:r>
            <a:r>
              <a:rPr lang="ru-RU" sz="1800" dirty="0"/>
              <a:t> і </a:t>
            </a:r>
            <a:r>
              <a:rPr lang="ru-RU" sz="1800" dirty="0" err="1"/>
              <a:t>точним</a:t>
            </a:r>
            <a:r>
              <a:rPr lang="ru-RU" sz="1800" dirty="0"/>
              <a:t> методом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визначення</a:t>
            </a:r>
            <a:r>
              <a:rPr lang="ru-RU" sz="1800" dirty="0"/>
              <a:t>. </a:t>
            </a:r>
            <a:r>
              <a:rPr lang="ru-RU" sz="1800" dirty="0" err="1"/>
              <a:t>Воно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не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підтвердити</a:t>
            </a:r>
            <a:r>
              <a:rPr lang="ru-RU" sz="1800" dirty="0"/>
              <a:t> </a:t>
            </a:r>
            <a:r>
              <a:rPr lang="ru-RU" sz="1800" dirty="0" err="1"/>
              <a:t>передбачуваний</a:t>
            </a:r>
            <a:r>
              <a:rPr lang="ru-RU" sz="1800" dirty="0"/>
              <a:t> </a:t>
            </a:r>
            <a:r>
              <a:rPr lang="ru-RU" sz="1800" dirty="0" err="1"/>
              <a:t>діагноз</a:t>
            </a:r>
            <a:r>
              <a:rPr lang="ru-RU" sz="1800" dirty="0"/>
              <a:t>, а й </a:t>
            </a:r>
            <a:r>
              <a:rPr lang="ru-RU" sz="1800" dirty="0" err="1"/>
              <a:t>усунути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подальшого</a:t>
            </a:r>
            <a:r>
              <a:rPr lang="ru-RU" sz="1800" dirty="0"/>
              <a:t> </a:t>
            </a:r>
            <a:r>
              <a:rPr lang="ru-RU" sz="1800" dirty="0" err="1"/>
              <a:t>розмноження</a:t>
            </a:r>
            <a:r>
              <a:rPr lang="ru-RU" sz="1800" dirty="0"/>
              <a:t> </a:t>
            </a:r>
            <a:r>
              <a:rPr lang="ru-RU" sz="1800" dirty="0" err="1"/>
              <a:t>тварин</a:t>
            </a:r>
            <a:r>
              <a:rPr lang="ru-RU" sz="1800" dirty="0"/>
              <a:t>- </a:t>
            </a:r>
            <a:r>
              <a:rPr lang="ru-RU" sz="1800" dirty="0" err="1"/>
              <a:t>носіїв</a:t>
            </a:r>
            <a:r>
              <a:rPr lang="ru-RU" sz="1800" dirty="0"/>
              <a:t> </a:t>
            </a:r>
            <a:r>
              <a:rPr lang="ru-RU" sz="1800" dirty="0" err="1"/>
              <a:t>мутантних</a:t>
            </a:r>
            <a:r>
              <a:rPr lang="ru-RU" sz="1800" dirty="0"/>
              <a:t> </a:t>
            </a:r>
            <a:r>
              <a:rPr lang="ru-RU" sz="1800" dirty="0" err="1"/>
              <a:t>генів</a:t>
            </a:r>
            <a:r>
              <a:rPr lang="ru-RU" sz="1800" dirty="0"/>
              <a:t>. Особливо актуальною ДНК-</a:t>
            </a:r>
            <a:r>
              <a:rPr lang="ru-RU" sz="1800" dirty="0" err="1"/>
              <a:t>діагностика</a:t>
            </a:r>
            <a:r>
              <a:rPr lang="ru-RU" sz="1800" dirty="0"/>
              <a:t> є при </a:t>
            </a:r>
            <a:r>
              <a:rPr lang="ru-RU" sz="1800" dirty="0" err="1"/>
              <a:t>визначенні</a:t>
            </a:r>
            <a:r>
              <a:rPr lang="ru-RU" sz="1800" dirty="0"/>
              <a:t> </a:t>
            </a:r>
            <a:r>
              <a:rPr lang="ru-RU" sz="1800" dirty="0" err="1"/>
              <a:t>аутосомних</a:t>
            </a:r>
            <a:r>
              <a:rPr lang="ru-RU" sz="1800" dirty="0"/>
              <a:t> </a:t>
            </a:r>
            <a:r>
              <a:rPr lang="ru-RU" sz="1800" dirty="0" err="1"/>
              <a:t>рецесивних</a:t>
            </a:r>
            <a:r>
              <a:rPr lang="ru-RU" sz="1800" dirty="0"/>
              <a:t> </a:t>
            </a:r>
            <a:r>
              <a:rPr lang="ru-RU" sz="1800" dirty="0" err="1"/>
              <a:t>захворювань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у </a:t>
            </a:r>
            <a:r>
              <a:rPr lang="ru-RU" sz="1800" dirty="0" err="1"/>
              <a:t>ряді</a:t>
            </a:r>
            <a:r>
              <a:rPr lang="ru-RU" sz="1800" dirty="0"/>
              <a:t> </a:t>
            </a:r>
            <a:r>
              <a:rPr lang="ru-RU" sz="1800" dirty="0" err="1"/>
              <a:t>поколінь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не </a:t>
            </a:r>
            <a:r>
              <a:rPr lang="ru-RU" sz="1800" dirty="0" err="1"/>
              <a:t>проявлятися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14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5" y="103032"/>
            <a:ext cx="9002334" cy="334850"/>
          </a:xfrm>
        </p:spPr>
        <p:txBody>
          <a:bodyPr>
            <a:normAutofit fontScale="90000"/>
          </a:bodyPr>
          <a:lstStyle/>
          <a:p>
            <a:r>
              <a:rPr lang="uk-UA" dirty="0"/>
              <a:t>                                                Список використаних джерел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1442" y="533426"/>
            <a:ext cx="54222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37882"/>
            <a:ext cx="12192000" cy="6420117"/>
          </a:xfrm>
        </p:spPr>
        <p:txBody>
          <a:bodyPr>
            <a:normAutofit/>
          </a:bodyPr>
          <a:lstStyle/>
          <a:p>
            <a:r>
              <a:rPr lang="ru-RU" sz="1100" dirty="0">
                <a:solidFill>
                  <a:schemeClr val="tx1"/>
                </a:solidFill>
              </a:rPr>
              <a:t>1. </a:t>
            </a:r>
            <a:r>
              <a:rPr lang="ru-RU" sz="1100" dirty="0" err="1">
                <a:solidFill>
                  <a:schemeClr val="tx1"/>
                </a:solidFill>
              </a:rPr>
              <a:t>Тоцький</a:t>
            </a:r>
            <a:r>
              <a:rPr lang="ru-RU" sz="1100" dirty="0">
                <a:solidFill>
                  <a:schemeClr val="tx1"/>
                </a:solidFill>
              </a:rPr>
              <a:t> В.М. Генетика: </a:t>
            </a:r>
            <a:r>
              <a:rPr lang="ru-RU" sz="1100" dirty="0" err="1">
                <a:solidFill>
                  <a:schemeClr val="tx1"/>
                </a:solidFill>
              </a:rPr>
              <a:t>Підручник</a:t>
            </a:r>
            <a:r>
              <a:rPr lang="ru-RU" sz="1100" dirty="0">
                <a:solidFill>
                  <a:schemeClr val="tx1"/>
                </a:solidFill>
              </a:rPr>
              <a:t> / 3-тє вид., </a:t>
            </a:r>
            <a:r>
              <a:rPr lang="ru-RU" sz="1100" dirty="0" err="1">
                <a:solidFill>
                  <a:schemeClr val="tx1"/>
                </a:solidFill>
              </a:rPr>
              <a:t>випр</a:t>
            </a:r>
            <a:r>
              <a:rPr lang="ru-RU" sz="1100" dirty="0">
                <a:solidFill>
                  <a:schemeClr val="tx1"/>
                </a:solidFill>
              </a:rPr>
              <a:t>. та доп. – Одеса: </a:t>
            </a:r>
            <a:r>
              <a:rPr lang="ru-RU" sz="1100" dirty="0" err="1">
                <a:solidFill>
                  <a:schemeClr val="tx1"/>
                </a:solidFill>
              </a:rPr>
              <a:t>Астропринт</a:t>
            </a:r>
            <a:r>
              <a:rPr lang="ru-RU" sz="1100" dirty="0">
                <a:solidFill>
                  <a:schemeClr val="tx1"/>
                </a:solidFill>
              </a:rPr>
              <a:t>, 2008. – 712 с.</a:t>
            </a:r>
          </a:p>
          <a:p>
            <a:r>
              <a:rPr lang="ru-RU" sz="1100" dirty="0">
                <a:solidFill>
                  <a:schemeClr val="tx1"/>
                </a:solidFill>
              </a:rPr>
              <a:t>2. </a:t>
            </a:r>
            <a:r>
              <a:rPr lang="en-US" sz="1100" dirty="0">
                <a:solidFill>
                  <a:schemeClr val="tx1"/>
                </a:solidFill>
              </a:rPr>
              <a:t>Baird J.D., Mackenzie C.D. Cerebellar hypoplasia and degeneration in part- Arab horses // Australian Veterinary Journal. – 1974. – No. 50. – P. 25 – 28.</a:t>
            </a:r>
          </a:p>
          <a:p>
            <a:r>
              <a:rPr lang="en-US" sz="1100" dirty="0">
                <a:solidFill>
                  <a:schemeClr val="tx1"/>
                </a:solidFill>
              </a:rPr>
              <a:t>3. </a:t>
            </a:r>
            <a:r>
              <a:rPr lang="en-US" sz="1100" dirty="0" err="1">
                <a:solidFill>
                  <a:schemeClr val="tx1"/>
                </a:solidFill>
              </a:rPr>
              <a:t>Bettley</a:t>
            </a:r>
            <a:r>
              <a:rPr lang="en-US" sz="1100" dirty="0">
                <a:solidFill>
                  <a:schemeClr val="tx1"/>
                </a:solidFill>
              </a:rPr>
              <a:t> C.D., Cardwell J.M., Collins L.M., Asher L. A review of scientific literature in </a:t>
            </a:r>
            <a:r>
              <a:rPr lang="en-US" sz="1100" dirty="0" err="1">
                <a:solidFill>
                  <a:schemeClr val="tx1"/>
                </a:solidFill>
              </a:rPr>
              <a:t>herited</a:t>
            </a:r>
            <a:r>
              <a:rPr lang="en-US" sz="1100" dirty="0">
                <a:solidFill>
                  <a:schemeClr val="tx1"/>
                </a:solidFill>
              </a:rPr>
              <a:t> disorders in domestic horse breeds // Animal Welfare. – 2012. – Vol. 21. – P. 59 – 64.</a:t>
            </a:r>
          </a:p>
          <a:p>
            <a:r>
              <a:rPr lang="en-US" sz="1100" dirty="0">
                <a:solidFill>
                  <a:schemeClr val="tx1"/>
                </a:solidFill>
              </a:rPr>
              <a:t>4. Blanco A., </a:t>
            </a:r>
            <a:r>
              <a:rPr lang="en-US" sz="1100" dirty="0" err="1">
                <a:solidFill>
                  <a:schemeClr val="tx1"/>
                </a:solidFill>
              </a:rPr>
              <a:t>Moyano</a:t>
            </a:r>
            <a:r>
              <a:rPr lang="en-US" sz="1100" dirty="0">
                <a:solidFill>
                  <a:schemeClr val="tx1"/>
                </a:solidFill>
              </a:rPr>
              <a:t> R., Vivo J., Flores-Acuna R., Molina A., Blanco C., </a:t>
            </a:r>
            <a:r>
              <a:rPr lang="en-US" sz="1100" dirty="0" err="1">
                <a:solidFill>
                  <a:schemeClr val="tx1"/>
                </a:solidFill>
              </a:rPr>
              <a:t>Monterde</a:t>
            </a:r>
            <a:r>
              <a:rPr lang="en-US" sz="1100" dirty="0">
                <a:solidFill>
                  <a:schemeClr val="tx1"/>
                </a:solidFill>
              </a:rPr>
              <a:t> J. G. Purkinje cell apoptosis in Arabian horses with cerebellar </a:t>
            </a:r>
            <a:r>
              <a:rPr lang="en-US" sz="1100" dirty="0" err="1">
                <a:solidFill>
                  <a:schemeClr val="tx1"/>
                </a:solidFill>
              </a:rPr>
              <a:t>abiotrophy</a:t>
            </a:r>
            <a:r>
              <a:rPr lang="en-US" sz="1100" dirty="0">
                <a:solidFill>
                  <a:schemeClr val="tx1"/>
                </a:solidFill>
              </a:rPr>
              <a:t> // Journal of veterinary medicine. A Physiology, pathology, clinical medicine. – 2006. – No. 53. – P. 286 – 287.</a:t>
            </a:r>
          </a:p>
          <a:p>
            <a:r>
              <a:rPr lang="en-US" sz="1100" dirty="0">
                <a:solidFill>
                  <a:schemeClr val="tx1"/>
                </a:solidFill>
              </a:rPr>
              <a:t>5. </a:t>
            </a:r>
            <a:r>
              <a:rPr lang="en-US" sz="1100" dirty="0" err="1">
                <a:solidFill>
                  <a:schemeClr val="tx1"/>
                </a:solidFill>
              </a:rPr>
              <a:t>Brault</a:t>
            </a:r>
            <a:r>
              <a:rPr lang="en-US" sz="1100" dirty="0">
                <a:solidFill>
                  <a:schemeClr val="tx1"/>
                </a:solidFill>
              </a:rPr>
              <a:t> L.S., Cooper C.A., </a:t>
            </a:r>
            <a:r>
              <a:rPr lang="en-US" sz="1100" dirty="0" err="1">
                <a:solidFill>
                  <a:schemeClr val="tx1"/>
                </a:solidFill>
              </a:rPr>
              <a:t>Famula</a:t>
            </a:r>
            <a:r>
              <a:rPr lang="en-US" sz="1100" dirty="0">
                <a:solidFill>
                  <a:schemeClr val="tx1"/>
                </a:solidFill>
              </a:rPr>
              <a:t> T.R., Murray J.D., </a:t>
            </a:r>
            <a:r>
              <a:rPr lang="en-US" sz="1100" dirty="0" err="1">
                <a:solidFill>
                  <a:schemeClr val="tx1"/>
                </a:solidFill>
              </a:rPr>
              <a:t>Penedo</a:t>
            </a:r>
            <a:r>
              <a:rPr lang="en-US" sz="1100" dirty="0">
                <a:solidFill>
                  <a:schemeClr val="tx1"/>
                </a:solidFill>
              </a:rPr>
              <a:t> M.C. Mapping of equine cerebellar </a:t>
            </a:r>
            <a:r>
              <a:rPr lang="en-US" sz="1100" dirty="0" err="1">
                <a:solidFill>
                  <a:schemeClr val="tx1"/>
                </a:solidFill>
              </a:rPr>
              <a:t>abiotrophy</a:t>
            </a:r>
            <a:r>
              <a:rPr lang="en-US" sz="1100" dirty="0">
                <a:solidFill>
                  <a:schemeClr val="tx1"/>
                </a:solidFill>
              </a:rPr>
              <a:t> to ECA2 and identification of a potential causative mutation affecting expression of MUTYH // Genomics. – 2011. – Vol. 97. – No. 2. – P. 121 – 129.</a:t>
            </a:r>
          </a:p>
          <a:p>
            <a:r>
              <a:rPr lang="en-US" sz="1100" dirty="0">
                <a:solidFill>
                  <a:schemeClr val="tx1"/>
                </a:solidFill>
              </a:rPr>
              <a:t>6. Cox J.H., De Bowes R.M. Episodic weakness caused by </a:t>
            </a:r>
            <a:r>
              <a:rPr lang="en-US" sz="1100" dirty="0" err="1">
                <a:solidFill>
                  <a:schemeClr val="tx1"/>
                </a:solidFill>
              </a:rPr>
              <a:t>hyperkalemic</a:t>
            </a:r>
            <a:r>
              <a:rPr lang="en-US" sz="1100" dirty="0">
                <a:solidFill>
                  <a:schemeClr val="tx1"/>
                </a:solidFill>
              </a:rPr>
              <a:t> periodic paralysis in horses // Compendium on Continuing Education for the </a:t>
            </a:r>
            <a:r>
              <a:rPr lang="en-US" sz="1100" dirty="0" err="1">
                <a:solidFill>
                  <a:schemeClr val="tx1"/>
                </a:solidFill>
              </a:rPr>
              <a:t>Practising</a:t>
            </a:r>
            <a:r>
              <a:rPr lang="en-US" sz="1100" dirty="0">
                <a:solidFill>
                  <a:schemeClr val="tx1"/>
                </a:solidFill>
              </a:rPr>
              <a:t> Veterinarian. – 1990. – No. 12. – P. 83 – 89.</a:t>
            </a:r>
          </a:p>
          <a:p>
            <a:r>
              <a:rPr lang="en-US" sz="1100" dirty="0">
                <a:solidFill>
                  <a:schemeClr val="tx1"/>
                </a:solidFill>
              </a:rPr>
              <a:t>7. Fox J., Duncan R., Friday P., Klein B., </a:t>
            </a:r>
            <a:r>
              <a:rPr lang="en-US" sz="1100" dirty="0" err="1">
                <a:solidFill>
                  <a:schemeClr val="tx1"/>
                </a:solidFill>
              </a:rPr>
              <a:t>Scarratt</a:t>
            </a:r>
            <a:r>
              <a:rPr lang="en-US" sz="1100" dirty="0">
                <a:solidFill>
                  <a:schemeClr val="tx1"/>
                </a:solidFill>
              </a:rPr>
              <a:t> W. </a:t>
            </a:r>
            <a:r>
              <a:rPr lang="en-US" sz="1100" dirty="0" err="1">
                <a:solidFill>
                  <a:schemeClr val="tx1"/>
                </a:solidFill>
              </a:rPr>
              <a:t>Cerebello-olivary</a:t>
            </a:r>
            <a:r>
              <a:rPr lang="en-US" sz="1100" dirty="0">
                <a:solidFill>
                  <a:schemeClr val="tx1"/>
                </a:solidFill>
              </a:rPr>
              <a:t> and lateral (accessory) </a:t>
            </a:r>
            <a:r>
              <a:rPr lang="en-US" sz="1100" dirty="0" err="1">
                <a:solidFill>
                  <a:schemeClr val="tx1"/>
                </a:solidFill>
              </a:rPr>
              <a:t>cuneate</a:t>
            </a:r>
            <a:r>
              <a:rPr lang="en-US" sz="1100" dirty="0">
                <a:solidFill>
                  <a:schemeClr val="tx1"/>
                </a:solidFill>
              </a:rPr>
              <a:t> degeneration in a juvenile American Miniature horse // Veterinary Pathology. – 2000. – No. 37. – P. 271 – 274.</a:t>
            </a:r>
          </a:p>
          <a:p>
            <a:r>
              <a:rPr lang="en-US" sz="1100" dirty="0">
                <a:solidFill>
                  <a:schemeClr val="tx1"/>
                </a:solidFill>
              </a:rPr>
              <a:t>8. </a:t>
            </a:r>
            <a:r>
              <a:rPr lang="en-US" sz="1100" dirty="0" err="1">
                <a:solidFill>
                  <a:schemeClr val="tx1"/>
                </a:solidFill>
              </a:rPr>
              <a:t>Georgescu</a:t>
            </a:r>
            <a:r>
              <a:rPr lang="en-US" sz="1100" dirty="0">
                <a:solidFill>
                  <a:schemeClr val="tx1"/>
                </a:solidFill>
              </a:rPr>
              <a:t> S.E., </a:t>
            </a:r>
            <a:r>
              <a:rPr lang="en-US" sz="1100" dirty="0" err="1">
                <a:solidFill>
                  <a:schemeClr val="tx1"/>
                </a:solidFill>
              </a:rPr>
              <a:t>Condac</a:t>
            </a:r>
            <a:r>
              <a:rPr lang="en-US" sz="1100" dirty="0">
                <a:solidFill>
                  <a:schemeClr val="tx1"/>
                </a:solidFill>
              </a:rPr>
              <a:t> E., </a:t>
            </a:r>
            <a:r>
              <a:rPr lang="en-US" sz="1100" dirty="0" err="1">
                <a:solidFill>
                  <a:schemeClr val="tx1"/>
                </a:solidFill>
              </a:rPr>
              <a:t>Dinischiotu</a:t>
            </a:r>
            <a:r>
              <a:rPr lang="en-US" sz="1100" dirty="0">
                <a:solidFill>
                  <a:schemeClr val="tx1"/>
                </a:solidFill>
              </a:rPr>
              <a:t> A., </a:t>
            </a:r>
            <a:r>
              <a:rPr lang="en-US" sz="1100" dirty="0" err="1">
                <a:solidFill>
                  <a:schemeClr val="tx1"/>
                </a:solidFill>
              </a:rPr>
              <a:t>Costache</a:t>
            </a:r>
            <a:r>
              <a:rPr lang="en-US" sz="1100" dirty="0">
                <a:solidFill>
                  <a:schemeClr val="tx1"/>
                </a:solidFill>
              </a:rPr>
              <a:t> M. Molecular basis and </a:t>
            </a:r>
            <a:r>
              <a:rPr lang="en-US" sz="1100" dirty="0" err="1">
                <a:solidFill>
                  <a:schemeClr val="tx1"/>
                </a:solidFill>
              </a:rPr>
              <a:t>diagnostication</a:t>
            </a:r>
            <a:r>
              <a:rPr lang="en-US" sz="1100" dirty="0">
                <a:solidFill>
                  <a:schemeClr val="tx1"/>
                </a:solidFill>
              </a:rPr>
              <a:t> of SCID in Arabian Horses // Romanian Biotechnological Letters. – 2006. – Vol. 11, No. 5. – P. 2875 – 2879.</a:t>
            </a:r>
          </a:p>
          <a:p>
            <a:r>
              <a:rPr lang="en-US" sz="1100" dirty="0">
                <a:solidFill>
                  <a:schemeClr val="tx1"/>
                </a:solidFill>
              </a:rPr>
              <a:t>9. Gerber H. </a:t>
            </a:r>
            <a:r>
              <a:rPr lang="en-US" sz="1100" dirty="0" err="1">
                <a:solidFill>
                  <a:schemeClr val="tx1"/>
                </a:solidFill>
              </a:rPr>
              <a:t>Cerebelläre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Abiotrophie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bei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Vollblutaraber-Fohlen</a:t>
            </a:r>
            <a:r>
              <a:rPr lang="en-US" sz="1100" dirty="0">
                <a:solidFill>
                  <a:schemeClr val="tx1"/>
                </a:solidFill>
              </a:rPr>
              <a:t> // </a:t>
            </a:r>
            <a:r>
              <a:rPr lang="en-US" sz="1100" dirty="0" err="1">
                <a:solidFill>
                  <a:schemeClr val="tx1"/>
                </a:solidFill>
              </a:rPr>
              <a:t>Pferdeheilkunde</a:t>
            </a:r>
            <a:r>
              <a:rPr lang="en-US" sz="1100" dirty="0">
                <a:solidFill>
                  <a:schemeClr val="tx1"/>
                </a:solidFill>
              </a:rPr>
              <a:t>. – 1995. – No. 11. – P. 423 – 443.</a:t>
            </a:r>
          </a:p>
          <a:p>
            <a:r>
              <a:rPr lang="en-US" sz="1100" dirty="0">
                <a:solidFill>
                  <a:schemeClr val="tx1"/>
                </a:solidFill>
              </a:rPr>
              <a:t>10.McGuire T.C., </a:t>
            </a:r>
            <a:r>
              <a:rPr lang="en-US" sz="1100" dirty="0" err="1">
                <a:solidFill>
                  <a:schemeClr val="tx1"/>
                </a:solidFill>
              </a:rPr>
              <a:t>Poppie</a:t>
            </a:r>
            <a:r>
              <a:rPr lang="en-US" sz="1100" dirty="0">
                <a:solidFill>
                  <a:schemeClr val="tx1"/>
                </a:solidFill>
              </a:rPr>
              <a:t> M.J. </a:t>
            </a:r>
            <a:r>
              <a:rPr lang="en-US" sz="1100" dirty="0" err="1">
                <a:solidFill>
                  <a:schemeClr val="tx1"/>
                </a:solidFill>
              </a:rPr>
              <a:t>Hypogammaglobulinemia</a:t>
            </a:r>
            <a:r>
              <a:rPr lang="en-US" sz="1100" dirty="0">
                <a:solidFill>
                  <a:schemeClr val="tx1"/>
                </a:solidFill>
              </a:rPr>
              <a:t> and </a:t>
            </a:r>
            <a:r>
              <a:rPr lang="en-US" sz="1100" dirty="0" err="1">
                <a:solidFill>
                  <a:schemeClr val="tx1"/>
                </a:solidFill>
              </a:rPr>
              <a:t>thymic</a:t>
            </a:r>
            <a:r>
              <a:rPr lang="en-US" sz="1100" dirty="0">
                <a:solidFill>
                  <a:schemeClr val="tx1"/>
                </a:solidFill>
              </a:rPr>
              <a:t> hypoplasia in horses: a primary combined immunodeficiency disorder // Infectious Immunology. – 1973. – No. 8. – P. 272 – 277.</a:t>
            </a:r>
          </a:p>
          <a:p>
            <a:r>
              <a:rPr lang="en-US" sz="1100" dirty="0">
                <a:solidFill>
                  <a:schemeClr val="tx1"/>
                </a:solidFill>
              </a:rPr>
              <a:t>11. </a:t>
            </a:r>
            <a:r>
              <a:rPr lang="en-US" sz="1100" dirty="0" err="1">
                <a:solidFill>
                  <a:schemeClr val="tx1"/>
                </a:solidFill>
              </a:rPr>
              <a:t>Pongratz</a:t>
            </a:r>
            <a:r>
              <a:rPr lang="en-US" sz="1100" dirty="0">
                <a:solidFill>
                  <a:schemeClr val="tx1"/>
                </a:solidFill>
              </a:rPr>
              <a:t> M.C., </a:t>
            </a:r>
            <a:r>
              <a:rPr lang="en-US" sz="1100" dirty="0" err="1">
                <a:solidFill>
                  <a:schemeClr val="tx1"/>
                </a:solidFill>
              </a:rPr>
              <a:t>Kircher</a:t>
            </a:r>
            <a:r>
              <a:rPr lang="en-US" sz="1100" dirty="0">
                <a:solidFill>
                  <a:schemeClr val="tx1"/>
                </a:solidFill>
              </a:rPr>
              <a:t> P., Lang J., </a:t>
            </a:r>
            <a:r>
              <a:rPr lang="en-US" sz="1100" dirty="0" err="1">
                <a:solidFill>
                  <a:schemeClr val="tx1"/>
                </a:solidFill>
              </a:rPr>
              <a:t>Hilbe</a:t>
            </a:r>
            <a:r>
              <a:rPr lang="en-US" sz="1100" dirty="0">
                <a:solidFill>
                  <a:schemeClr val="tx1"/>
                </a:solidFill>
              </a:rPr>
              <a:t> M., </a:t>
            </a:r>
            <a:r>
              <a:rPr lang="en-US" sz="1100" dirty="0" err="1">
                <a:solidFill>
                  <a:schemeClr val="tx1"/>
                </a:solidFill>
              </a:rPr>
              <a:t>Wehrli</a:t>
            </a:r>
            <a:r>
              <a:rPr lang="en-US" sz="1100" dirty="0">
                <a:solidFill>
                  <a:schemeClr val="tx1"/>
                </a:solidFill>
              </a:rPr>
              <a:t> E. Diagnostic evaluation of a foal with cerebellar </a:t>
            </a:r>
            <a:r>
              <a:rPr lang="en-US" sz="1100" dirty="0" err="1">
                <a:solidFill>
                  <a:schemeClr val="tx1"/>
                </a:solidFill>
              </a:rPr>
              <a:t>abiotrophy</a:t>
            </a:r>
            <a:r>
              <a:rPr lang="en-US" sz="1100" dirty="0">
                <a:solidFill>
                  <a:schemeClr val="tx1"/>
                </a:solidFill>
              </a:rPr>
              <a:t> using magnetic resonance imaging (MRI) // </a:t>
            </a:r>
            <a:r>
              <a:rPr lang="en-US" sz="1100" dirty="0" err="1">
                <a:solidFill>
                  <a:schemeClr val="tx1"/>
                </a:solidFill>
              </a:rPr>
              <a:t>Pferdeheilkunde</a:t>
            </a:r>
            <a:r>
              <a:rPr lang="en-US" sz="1100" dirty="0">
                <a:solidFill>
                  <a:schemeClr val="tx1"/>
                </a:solidFill>
              </a:rPr>
              <a:t>. – 2010. –Vol. 26. – No. 4. – P. 559 – 662.</a:t>
            </a:r>
          </a:p>
          <a:p>
            <a:r>
              <a:rPr lang="en-US" sz="1100" dirty="0">
                <a:solidFill>
                  <a:schemeClr val="tx1"/>
                </a:solidFill>
              </a:rPr>
              <a:t>12. Rudolph J.A., </a:t>
            </a:r>
            <a:r>
              <a:rPr lang="en-US" sz="1100" dirty="0" err="1">
                <a:solidFill>
                  <a:schemeClr val="tx1"/>
                </a:solidFill>
              </a:rPr>
              <a:t>Spier</a:t>
            </a:r>
            <a:r>
              <a:rPr lang="en-US" sz="1100" dirty="0">
                <a:solidFill>
                  <a:schemeClr val="tx1"/>
                </a:solidFill>
              </a:rPr>
              <a:t> S.J., </a:t>
            </a:r>
            <a:r>
              <a:rPr lang="en-US" sz="1100" dirty="0" err="1">
                <a:solidFill>
                  <a:schemeClr val="tx1"/>
                </a:solidFill>
              </a:rPr>
              <a:t>Byrns</a:t>
            </a:r>
            <a:r>
              <a:rPr lang="en-US" sz="1100" dirty="0">
                <a:solidFill>
                  <a:schemeClr val="tx1"/>
                </a:solidFill>
              </a:rPr>
              <a:t> G., Rojas C.V., </a:t>
            </a:r>
            <a:r>
              <a:rPr lang="en-US" sz="1100" dirty="0" err="1">
                <a:solidFill>
                  <a:schemeClr val="tx1"/>
                </a:solidFill>
              </a:rPr>
              <a:t>Bernoco</a:t>
            </a:r>
            <a:r>
              <a:rPr lang="en-US" sz="1100" dirty="0">
                <a:solidFill>
                  <a:schemeClr val="tx1"/>
                </a:solidFill>
              </a:rPr>
              <a:t> D., Hoffman E.P. Periodic paralysis in Quarter Horses: </a:t>
            </a:r>
            <a:r>
              <a:rPr lang="en-US" sz="1100" dirty="0" err="1">
                <a:solidFill>
                  <a:schemeClr val="tx1"/>
                </a:solidFill>
              </a:rPr>
              <a:t>asodium</a:t>
            </a:r>
            <a:r>
              <a:rPr lang="en-US" sz="1100" dirty="0">
                <a:solidFill>
                  <a:schemeClr val="tx1"/>
                </a:solidFill>
              </a:rPr>
              <a:t> channel mutation disseminated by selective breeding // Nature Genetics. – 1992. – No. 2. – P. 144 – 147.</a:t>
            </a:r>
          </a:p>
          <a:p>
            <a:r>
              <a:rPr lang="en-US" sz="1100" dirty="0">
                <a:solidFill>
                  <a:schemeClr val="tx1"/>
                </a:solidFill>
              </a:rPr>
              <a:t>13. Shin E.K., Perryman L.E., Meek K. A kinase-negative mutation of DNA- </a:t>
            </a:r>
            <a:r>
              <a:rPr lang="en-US" sz="1100" dirty="0" err="1">
                <a:solidFill>
                  <a:schemeClr val="tx1"/>
                </a:solidFill>
              </a:rPr>
              <a:t>PKcs</a:t>
            </a:r>
            <a:r>
              <a:rPr lang="en-US" sz="1100" dirty="0">
                <a:solidFill>
                  <a:schemeClr val="tx1"/>
                </a:solidFill>
              </a:rPr>
              <a:t> in equine SCID results in defective coding and signal joint formation // Journal of Immunology. – 1997. – No. 158. – P. 3565 – 3569.</a:t>
            </a:r>
          </a:p>
          <a:p>
            <a:r>
              <a:rPr lang="en-US" sz="1100" dirty="0">
                <a:solidFill>
                  <a:schemeClr val="tx1"/>
                </a:solidFill>
              </a:rPr>
              <a:t>14.Spier </a:t>
            </a:r>
            <a:r>
              <a:rPr lang="en-US" sz="1100" dirty="0" err="1">
                <a:solidFill>
                  <a:schemeClr val="tx1"/>
                </a:solidFill>
              </a:rPr>
              <a:t>S.J.,Carlson</a:t>
            </a:r>
            <a:r>
              <a:rPr lang="en-US" sz="1100" dirty="0">
                <a:solidFill>
                  <a:schemeClr val="tx1"/>
                </a:solidFill>
              </a:rPr>
              <a:t> G.P., Holliday T.A., </a:t>
            </a:r>
            <a:r>
              <a:rPr lang="en-US" sz="1100" dirty="0" err="1">
                <a:solidFill>
                  <a:schemeClr val="tx1"/>
                </a:solidFill>
              </a:rPr>
              <a:t>Cardinet</a:t>
            </a:r>
            <a:r>
              <a:rPr lang="en-US" sz="1100" dirty="0">
                <a:solidFill>
                  <a:schemeClr val="tx1"/>
                </a:solidFill>
              </a:rPr>
              <a:t> G.H., </a:t>
            </a:r>
            <a:r>
              <a:rPr lang="en-US" sz="1100" dirty="0" err="1">
                <a:solidFill>
                  <a:schemeClr val="tx1"/>
                </a:solidFill>
              </a:rPr>
              <a:t>Pickar</a:t>
            </a:r>
            <a:r>
              <a:rPr lang="en-US" sz="1100" dirty="0">
                <a:solidFill>
                  <a:schemeClr val="tx1"/>
                </a:solidFill>
              </a:rPr>
              <a:t> J.G. </a:t>
            </a:r>
            <a:r>
              <a:rPr lang="en-US" sz="1100" dirty="0" err="1">
                <a:solidFill>
                  <a:schemeClr val="tx1"/>
                </a:solidFill>
              </a:rPr>
              <a:t>Hyperkalemic</a:t>
            </a:r>
            <a:r>
              <a:rPr lang="en-US" sz="1100" dirty="0">
                <a:solidFill>
                  <a:schemeClr val="tx1"/>
                </a:solidFill>
              </a:rPr>
              <a:t> periodic paralysis in horses // Journal of the American Veterinary Medical Association. – 1990. – No. 197. – P. 1009 – 1017.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6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652" y="853343"/>
            <a:ext cx="8582694" cy="743637"/>
          </a:xfrm>
        </p:spPr>
        <p:txBody>
          <a:bodyPr>
            <a:normAutofit/>
          </a:bodyPr>
          <a:lstStyle/>
          <a:p>
            <a:r>
              <a:rPr lang="uk-UA" dirty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1687132"/>
            <a:ext cx="9601196" cy="4188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Вступ;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 Причини виникнення генетичних мутацій;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Імунодефіцит </a:t>
            </a:r>
            <a:r>
              <a:rPr lang="en-US" dirty="0"/>
              <a:t>SCID</a:t>
            </a:r>
            <a:r>
              <a:rPr lang="uk-UA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 err="1"/>
              <a:t>Гіперкаліємічний</a:t>
            </a:r>
            <a:r>
              <a:rPr lang="uk-UA" dirty="0"/>
              <a:t> періодичний параліч </a:t>
            </a:r>
            <a:r>
              <a:rPr lang="en-US" dirty="0"/>
              <a:t>HYPP</a:t>
            </a:r>
            <a:r>
              <a:rPr lang="uk-UA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 err="1"/>
              <a:t>Мозочкова</a:t>
            </a:r>
            <a:r>
              <a:rPr lang="uk-UA" dirty="0"/>
              <a:t> атаксія </a:t>
            </a:r>
            <a:r>
              <a:rPr lang="en-US" dirty="0"/>
              <a:t>CA (Cerebellar </a:t>
            </a:r>
            <a:r>
              <a:rPr lang="en-US" dirty="0" err="1"/>
              <a:t>Abiotrophy</a:t>
            </a:r>
            <a:r>
              <a:rPr lang="en-US" dirty="0"/>
              <a:t>)</a:t>
            </a:r>
            <a:r>
              <a:rPr lang="uk-UA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Шкірна астенія </a:t>
            </a:r>
            <a:r>
              <a:rPr lang="en-US" dirty="0"/>
              <a:t>HERDA (Hereditary equine regional dermal asthenia)</a:t>
            </a:r>
            <a:r>
              <a:rPr lang="uk-UA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Висновки;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Список використаних джерел.</a:t>
            </a:r>
          </a:p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5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22" y="685917"/>
            <a:ext cx="3718455" cy="395908"/>
          </a:xfrm>
        </p:spPr>
        <p:txBody>
          <a:bodyPr>
            <a:normAutofit fontScale="90000"/>
          </a:bodyPr>
          <a:lstStyle/>
          <a:p>
            <a:r>
              <a:rPr lang="uk-UA" dirty="0"/>
              <a:t>                          Вступ: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338" y="1249251"/>
            <a:ext cx="6877318" cy="4778061"/>
          </a:xfrm>
        </p:spPr>
        <p:txBody>
          <a:bodyPr>
            <a:normAutofit/>
          </a:bodyPr>
          <a:lstStyle/>
          <a:p>
            <a:pPr algn="just"/>
            <a:r>
              <a:rPr lang="uk-UA" sz="1800" dirty="0"/>
              <a:t>Використання генетичних методів та досліджень сучасної генетики у племінному конярстві не викликає сумнівів. Завдяки застосуванню ДНК-технологій на сьогодні вивчені: генетична структура, хромосомна локалізація та механізм дії багатьох генів, які визначають масть, спадкові дефекти і хвороби коней. Саме завдяки цьому відкриваються великі можливості використання </a:t>
            </a:r>
            <a:r>
              <a:rPr lang="uk-UA" sz="1800" dirty="0" err="1"/>
              <a:t>геномної</a:t>
            </a:r>
            <a:r>
              <a:rPr lang="uk-UA" sz="1800" dirty="0"/>
              <a:t> оцінки тварин і впровадження маркер-допоміжної селекції у практику вітчизняного конярства. Якщо генетична структура </a:t>
            </a:r>
            <a:r>
              <a:rPr lang="uk-UA" sz="1800" dirty="0" err="1"/>
              <a:t>алелофонду</a:t>
            </a:r>
            <a:r>
              <a:rPr lang="uk-UA" sz="1800" dirty="0"/>
              <a:t> багатьох порід коней уже достатньо вивчена, то питання ДНК-діагностики спадкових </a:t>
            </a:r>
            <a:r>
              <a:rPr lang="uk-UA" sz="1800" dirty="0" err="1"/>
              <a:t>хвороб</a:t>
            </a:r>
            <a:r>
              <a:rPr lang="uk-UA" sz="1800" dirty="0"/>
              <a:t> залишається актуальним.</a:t>
            </a:r>
            <a:endParaRPr lang="ru-RU" sz="1800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572607" y="1149556"/>
            <a:ext cx="4513541" cy="55264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82289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9408" y="529113"/>
            <a:ext cx="6993229" cy="539833"/>
          </a:xfrm>
        </p:spPr>
        <p:txBody>
          <a:bodyPr>
            <a:normAutofit/>
          </a:bodyPr>
          <a:lstStyle/>
          <a:p>
            <a:r>
              <a:rPr lang="uk-UA" sz="2400" dirty="0"/>
              <a:t>Причини виникнення генетичних мутацій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947" y="1068946"/>
            <a:ext cx="8158690" cy="4752304"/>
          </a:xfrm>
        </p:spPr>
        <p:txBody>
          <a:bodyPr>
            <a:normAutofit/>
          </a:bodyPr>
          <a:lstStyle/>
          <a:p>
            <a:pPr algn="just"/>
            <a:r>
              <a:rPr lang="uk-UA" sz="1800" dirty="0">
                <a:solidFill>
                  <a:schemeClr val="tx1"/>
                </a:solidFill>
              </a:rPr>
              <a:t>Причиною виникнення генетичних розладів є мутації – відносно стійкі структурні зміни ДНК, що призводить до появи нових генотипів і фенотипів. Вони мають ряд особливостей: невизначеність; </a:t>
            </a:r>
            <a:r>
              <a:rPr lang="uk-UA" sz="1800" dirty="0" err="1">
                <a:solidFill>
                  <a:schemeClr val="tx1"/>
                </a:solidFill>
              </a:rPr>
              <a:t>вираженість</a:t>
            </a:r>
            <a:r>
              <a:rPr lang="uk-UA" sz="1800" dirty="0">
                <a:solidFill>
                  <a:schemeClr val="tx1"/>
                </a:solidFill>
              </a:rPr>
              <a:t> змін не залежить від сили і тривалості дії </a:t>
            </a:r>
            <a:r>
              <a:rPr lang="uk-UA" sz="1800" dirty="0" err="1">
                <a:solidFill>
                  <a:schemeClr val="tx1"/>
                </a:solidFill>
              </a:rPr>
              <a:t>фактора</a:t>
            </a:r>
            <a:r>
              <a:rPr lang="uk-UA" sz="1800" dirty="0">
                <a:solidFill>
                  <a:schemeClr val="tx1"/>
                </a:solidFill>
              </a:rPr>
              <a:t>, що викликає мутації; не мають безпосереднього адаптивного значення; константні. Мутації відбуваються досить часто, проте організм має систему репарації ДНК, яка їх визначає і усуває. У випадку, якщо мутація відбулася у гені і не була виправлена, то функція останнього може бути змінена. Такі стійкі структурні зміни ДНК не обов’язково мають негативний вплив, проте у випадку генетичних порушень вони є джерелом проблеми.</a:t>
            </a:r>
          </a:p>
          <a:p>
            <a:pPr algn="just"/>
            <a:r>
              <a:rPr lang="uk-UA" sz="1800" dirty="0">
                <a:solidFill>
                  <a:schemeClr val="tx1"/>
                </a:solidFill>
              </a:rPr>
              <a:t>На сьогодні у Базі даних з морфологічних особливостей і спадкових захворювань тварин (</a:t>
            </a:r>
            <a:r>
              <a:rPr lang="en-US" sz="1800" dirty="0">
                <a:solidFill>
                  <a:schemeClr val="tx1"/>
                </a:solidFill>
              </a:rPr>
              <a:t>MIA) </a:t>
            </a:r>
            <a:r>
              <a:rPr lang="uk-UA" sz="1800" dirty="0">
                <a:solidFill>
                  <a:schemeClr val="tx1"/>
                </a:solidFill>
              </a:rPr>
              <a:t>зареєстровано 191 найменування спадкових захворювань коней, у тому числі 30 </a:t>
            </a:r>
            <a:r>
              <a:rPr lang="uk-UA" sz="1800" dirty="0" err="1">
                <a:solidFill>
                  <a:schemeClr val="tx1"/>
                </a:solidFill>
              </a:rPr>
              <a:t>однолокусних</a:t>
            </a:r>
            <a:r>
              <a:rPr lang="uk-UA" sz="1800" dirty="0">
                <a:solidFill>
                  <a:schemeClr val="tx1"/>
                </a:solidFill>
              </a:rPr>
              <a:t> дефектів і </a:t>
            </a:r>
            <a:r>
              <a:rPr lang="uk-UA" sz="1800" dirty="0" err="1">
                <a:solidFill>
                  <a:schemeClr val="tx1"/>
                </a:solidFill>
              </a:rPr>
              <a:t>хвороб</a:t>
            </a:r>
            <a:r>
              <a:rPr lang="uk-UA" sz="18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chemeClr val="tx1"/>
                </a:solidFill>
              </a:rPr>
              <a:t>В залежності від методу успадкування спадкові хвороби і розлади поділяються на: </a:t>
            </a:r>
            <a:r>
              <a:rPr lang="uk-UA" sz="1800" dirty="0" err="1">
                <a:solidFill>
                  <a:schemeClr val="tx1"/>
                </a:solidFill>
              </a:rPr>
              <a:t>аутосомні</a:t>
            </a:r>
            <a:r>
              <a:rPr lang="uk-UA" sz="1800" dirty="0">
                <a:solidFill>
                  <a:schemeClr val="tx1"/>
                </a:solidFill>
              </a:rPr>
              <a:t> рецесивні, </a:t>
            </a:r>
            <a:r>
              <a:rPr lang="uk-UA" sz="1800" dirty="0" err="1">
                <a:solidFill>
                  <a:schemeClr val="tx1"/>
                </a:solidFill>
              </a:rPr>
              <a:t>аутосомні</a:t>
            </a:r>
            <a:r>
              <a:rPr lang="uk-UA" sz="1800" dirty="0">
                <a:solidFill>
                  <a:schemeClr val="tx1"/>
                </a:solidFill>
              </a:rPr>
              <a:t> домінантні, зчеплені з Х- хромосомою, </a:t>
            </a:r>
            <a:r>
              <a:rPr lang="uk-UA" sz="1800" dirty="0" err="1">
                <a:solidFill>
                  <a:schemeClr val="tx1"/>
                </a:solidFill>
              </a:rPr>
              <a:t>кодомінантні</a:t>
            </a:r>
            <a:r>
              <a:rPr lang="uk-UA" sz="1800" dirty="0">
                <a:solidFill>
                  <a:schemeClr val="tx1"/>
                </a:solidFill>
              </a:rPr>
              <a:t>, полігенні, змішані.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5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1" y="1"/>
            <a:ext cx="5241701" cy="38636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Імунодефіцит</a:t>
            </a:r>
            <a:r>
              <a:rPr lang="ru-RU" dirty="0"/>
              <a:t> </a:t>
            </a:r>
            <a:r>
              <a:rPr lang="en-US" dirty="0"/>
              <a:t>SCID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1" y="2128233"/>
            <a:ext cx="3026536" cy="29878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386367"/>
            <a:ext cx="6452314" cy="647163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Важкий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комбінований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імунодефіцит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SCID (Severe Combined Immunodeficiency Disorder) </a:t>
            </a:r>
            <a:r>
              <a:rPr lang="ru-RU" dirty="0" err="1">
                <a:solidFill>
                  <a:schemeClr val="tx1"/>
                </a:solidFill>
              </a:rPr>
              <a:t>вражає</a:t>
            </a:r>
            <a:r>
              <a:rPr lang="ru-RU" dirty="0">
                <a:solidFill>
                  <a:schemeClr val="tx1"/>
                </a:solidFill>
              </a:rPr>
              <a:t> коней </a:t>
            </a:r>
            <a:r>
              <a:rPr lang="ru-RU" dirty="0" err="1">
                <a:solidFill>
                  <a:schemeClr val="tx1"/>
                </a:solidFill>
              </a:rPr>
              <a:t>арабської</a:t>
            </a:r>
            <a:r>
              <a:rPr lang="ru-RU" dirty="0">
                <a:solidFill>
                  <a:schemeClr val="tx1"/>
                </a:solidFill>
              </a:rPr>
              <a:t> породи.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і в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ссавців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включаючи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людину</a:t>
            </a:r>
            <a:r>
              <a:rPr lang="ru-RU" dirty="0">
                <a:solidFill>
                  <a:schemeClr val="tx1"/>
                </a:solidFill>
              </a:rPr>
              <a:t>, але в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формах.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Вперше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SCID </a:t>
            </a:r>
            <a:r>
              <a:rPr lang="ru-RU" dirty="0">
                <a:solidFill>
                  <a:schemeClr val="tx1"/>
                </a:solidFill>
              </a:rPr>
              <a:t>у 1973 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Австралії</a:t>
            </a:r>
            <a:r>
              <a:rPr lang="ru-RU" dirty="0">
                <a:solidFill>
                  <a:schemeClr val="tx1"/>
                </a:solidFill>
              </a:rPr>
              <a:t> описали </a:t>
            </a:r>
            <a:r>
              <a:rPr lang="en-US" dirty="0">
                <a:solidFill>
                  <a:schemeClr val="tx1"/>
                </a:solidFill>
              </a:rPr>
              <a:t>McGuire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en-US" dirty="0" err="1">
                <a:solidFill>
                  <a:schemeClr val="tx1"/>
                </a:solidFill>
              </a:rPr>
              <a:t>Poppie</a:t>
            </a:r>
            <a:r>
              <a:rPr lang="en-US" dirty="0">
                <a:solidFill>
                  <a:schemeClr val="tx1"/>
                </a:solidFill>
              </a:rPr>
              <a:t> [10]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лошатах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арабської</a:t>
            </a:r>
            <a:r>
              <a:rPr lang="ru-RU" dirty="0">
                <a:solidFill>
                  <a:schemeClr val="tx1"/>
                </a:solidFill>
              </a:rPr>
              <a:t> породи. У 1980 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тривалих</a:t>
            </a:r>
            <a:r>
              <a:rPr lang="ru-RU" dirty="0">
                <a:solidFill>
                  <a:schemeClr val="tx1"/>
                </a:solidFill>
              </a:rPr>
              <a:t> і дорогих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 у США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встановлено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важкий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комбінований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імунодефіцит</a:t>
            </a:r>
            <a:r>
              <a:rPr lang="ru-RU" dirty="0">
                <a:solidFill>
                  <a:schemeClr val="tx1"/>
                </a:solidFill>
              </a:rPr>
              <a:t> у коней </a:t>
            </a:r>
            <a:r>
              <a:rPr lang="ru-RU" dirty="0" err="1">
                <a:solidFill>
                  <a:schemeClr val="tx1"/>
                </a:solidFill>
              </a:rPr>
              <a:t>успадковується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аутосомним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рецесивним</a:t>
            </a:r>
            <a:r>
              <a:rPr lang="ru-RU" dirty="0">
                <a:solidFill>
                  <a:schemeClr val="tx1"/>
                </a:solidFill>
              </a:rPr>
              <a:t> типом.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означає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для того,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лоша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захворіло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воно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успадкувати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копії</a:t>
            </a:r>
            <a:r>
              <a:rPr lang="ru-RU" dirty="0">
                <a:solidFill>
                  <a:schemeClr val="tx1"/>
                </a:solidFill>
              </a:rPr>
              <a:t> гена (по </a:t>
            </a:r>
            <a:r>
              <a:rPr lang="ru-RU" dirty="0" err="1">
                <a:solidFill>
                  <a:schemeClr val="tx1"/>
                </a:solidFill>
              </a:rPr>
              <a:t>одній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батьків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 err="1">
                <a:solidFill>
                  <a:schemeClr val="tx1"/>
                </a:solidFill>
              </a:rPr>
              <a:t>Коні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однією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копією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en-US" dirty="0">
                <a:solidFill>
                  <a:schemeClr val="tx1"/>
                </a:solidFill>
              </a:rPr>
              <a:t>SCID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хворіють</a:t>
            </a:r>
            <a:r>
              <a:rPr lang="ru-RU" dirty="0">
                <a:solidFill>
                  <a:schemeClr val="tx1"/>
                </a:solidFill>
              </a:rPr>
              <a:t>, а є </a:t>
            </a:r>
            <a:r>
              <a:rPr lang="ru-RU" dirty="0" err="1">
                <a:solidFill>
                  <a:schemeClr val="tx1"/>
                </a:solidFill>
              </a:rPr>
              <a:t>носіями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Молекулярну</a:t>
            </a:r>
            <a:r>
              <a:rPr lang="ru-RU" dirty="0">
                <a:solidFill>
                  <a:schemeClr val="tx1"/>
                </a:solidFill>
              </a:rPr>
              <a:t> основу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 у 1997 </a:t>
            </a:r>
            <a:r>
              <a:rPr lang="ru-RU" dirty="0" err="1">
                <a:solidFill>
                  <a:schemeClr val="tx1"/>
                </a:solidFill>
              </a:rPr>
              <a:t>відкрив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Shin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McGuire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en-US" dirty="0" err="1">
                <a:solidFill>
                  <a:schemeClr val="tx1"/>
                </a:solidFill>
              </a:rPr>
              <a:t>Poppi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виявили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у коней </a:t>
            </a:r>
            <a:r>
              <a:rPr lang="en-US" dirty="0">
                <a:solidFill>
                  <a:schemeClr val="tx1"/>
                </a:solidFill>
              </a:rPr>
              <a:t>SCID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делеції</a:t>
            </a:r>
            <a:r>
              <a:rPr lang="ru-RU" dirty="0">
                <a:solidFill>
                  <a:schemeClr val="tx1"/>
                </a:solidFill>
              </a:rPr>
              <a:t> 5 </a:t>
            </a:r>
            <a:r>
              <a:rPr lang="ru-RU" dirty="0" err="1">
                <a:solidFill>
                  <a:schemeClr val="tx1"/>
                </a:solidFill>
              </a:rPr>
              <a:t>п.н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гені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каталітичної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субодиниці</a:t>
            </a:r>
            <a:r>
              <a:rPr lang="ru-RU" dirty="0">
                <a:solidFill>
                  <a:schemeClr val="tx1"/>
                </a:solidFill>
              </a:rPr>
              <a:t> ДНК-</a:t>
            </a:r>
            <a:r>
              <a:rPr lang="ru-RU" dirty="0" err="1">
                <a:solidFill>
                  <a:schemeClr val="tx1"/>
                </a:solidFill>
              </a:rPr>
              <a:t>протеїнкінази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локалізований</a:t>
            </a:r>
            <a:r>
              <a:rPr lang="ru-RU" dirty="0">
                <a:solidFill>
                  <a:schemeClr val="tx1"/>
                </a:solidFill>
              </a:rPr>
              <a:t> на 6 </a:t>
            </a:r>
            <a:r>
              <a:rPr lang="ru-RU" dirty="0" err="1">
                <a:solidFill>
                  <a:schemeClr val="tx1"/>
                </a:solidFill>
              </a:rPr>
              <a:t>хромосомі</a:t>
            </a:r>
            <a:r>
              <a:rPr lang="ru-RU" dirty="0">
                <a:solidFill>
                  <a:schemeClr val="tx1"/>
                </a:solidFill>
              </a:rPr>
              <a:t> коней.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синтезу ферменту з </a:t>
            </a:r>
            <a:r>
              <a:rPr lang="ru-RU" dirty="0" err="1">
                <a:solidFill>
                  <a:schemeClr val="tx1"/>
                </a:solidFill>
              </a:rPr>
              <a:t>відсутністю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специфічної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активності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лейкоцитів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Хворі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лошата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помирають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перші</a:t>
            </a:r>
            <a:r>
              <a:rPr lang="ru-RU" dirty="0">
                <a:solidFill>
                  <a:schemeClr val="tx1"/>
                </a:solidFill>
              </a:rPr>
              <a:t> три </a:t>
            </a:r>
            <a:r>
              <a:rPr lang="ru-RU" dirty="0" err="1">
                <a:solidFill>
                  <a:schemeClr val="tx1"/>
                </a:solidFill>
              </a:rPr>
              <a:t>місяці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через будь-яку </a:t>
            </a:r>
            <a:r>
              <a:rPr lang="ru-RU" dirty="0" err="1">
                <a:solidFill>
                  <a:schemeClr val="tx1"/>
                </a:solidFill>
              </a:rPr>
              <a:t>бактеріальну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вірусну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грибкову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інфекцію</a:t>
            </a:r>
            <a:r>
              <a:rPr lang="ru-RU" dirty="0">
                <a:solidFill>
                  <a:schemeClr val="tx1"/>
                </a:solidFill>
              </a:rPr>
              <a:t>. У США </a:t>
            </a:r>
            <a:r>
              <a:rPr lang="ru-RU" dirty="0" err="1">
                <a:solidFill>
                  <a:schemeClr val="tx1"/>
                </a:solidFill>
              </a:rPr>
              <a:t>близько</a:t>
            </a:r>
            <a:r>
              <a:rPr lang="ru-RU" dirty="0">
                <a:solidFill>
                  <a:schemeClr val="tx1"/>
                </a:solidFill>
              </a:rPr>
              <a:t> 8% </a:t>
            </a:r>
            <a:r>
              <a:rPr lang="ru-RU" dirty="0" err="1">
                <a:solidFill>
                  <a:schemeClr val="tx1"/>
                </a:solidFill>
              </a:rPr>
              <a:t>арабських</a:t>
            </a:r>
            <a:r>
              <a:rPr lang="ru-RU" dirty="0">
                <a:solidFill>
                  <a:schemeClr val="tx1"/>
                </a:solidFill>
              </a:rPr>
              <a:t> коней є </a:t>
            </a:r>
            <a:r>
              <a:rPr lang="ru-RU" dirty="0" err="1">
                <a:solidFill>
                  <a:schemeClr val="tx1"/>
                </a:solidFill>
              </a:rPr>
              <a:t>носіями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хвороби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сьогодні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молекулярна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діагностика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SCID, </a:t>
            </a:r>
            <a:r>
              <a:rPr lang="ru-RU" dirty="0">
                <a:solidFill>
                  <a:schemeClr val="tx1"/>
                </a:solidFill>
              </a:rPr>
              <a:t>яка 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ампліфікації</a:t>
            </a:r>
            <a:r>
              <a:rPr lang="ru-RU" dirty="0">
                <a:solidFill>
                  <a:schemeClr val="tx1"/>
                </a:solidFill>
              </a:rPr>
              <a:t> фрагмента гена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делецію</a:t>
            </a:r>
            <a:r>
              <a:rPr lang="ru-RU" dirty="0">
                <a:solidFill>
                  <a:schemeClr val="tx1"/>
                </a:solidFill>
              </a:rPr>
              <a:t> 5-ти </a:t>
            </a:r>
            <a:r>
              <a:rPr lang="ru-RU" dirty="0" err="1">
                <a:solidFill>
                  <a:schemeClr val="tx1"/>
                </a:solidFill>
              </a:rPr>
              <a:t>п.н</a:t>
            </a:r>
            <a:r>
              <a:rPr lang="ru-RU" dirty="0">
                <a:solidFill>
                  <a:schemeClr val="tx1"/>
                </a:solidFill>
              </a:rPr>
              <a:t>., </a:t>
            </a:r>
            <a:r>
              <a:rPr lang="ru-RU" dirty="0" err="1">
                <a:solidFill>
                  <a:schemeClr val="tx1"/>
                </a:solidFill>
              </a:rPr>
              <a:t>очищенні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продуктів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полімеразної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ланцюгової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реакції</a:t>
            </a:r>
            <a:r>
              <a:rPr lang="ru-RU" dirty="0">
                <a:solidFill>
                  <a:schemeClr val="tx1"/>
                </a:solidFill>
              </a:rPr>
              <a:t> (ПЛР) та </a:t>
            </a:r>
            <a:r>
              <a:rPr lang="ru-RU" dirty="0" err="1">
                <a:solidFill>
                  <a:schemeClr val="tx1"/>
                </a:solidFill>
              </a:rPr>
              <a:t>подальшому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нуклеотидної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послідовності</a:t>
            </a:r>
            <a:r>
              <a:rPr lang="ru-RU" dirty="0">
                <a:solidFill>
                  <a:schemeClr val="tx1"/>
                </a:solidFill>
              </a:rPr>
              <a:t>. За </a:t>
            </a:r>
            <a:r>
              <a:rPr lang="ru-RU" dirty="0" err="1">
                <a:solidFill>
                  <a:schemeClr val="tx1"/>
                </a:solidFill>
              </a:rPr>
              <a:t>розмірами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алельних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продуктів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ампліфікації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відрізнити</a:t>
            </a:r>
            <a:r>
              <a:rPr lang="ru-RU" dirty="0">
                <a:solidFill>
                  <a:schemeClr val="tx1"/>
                </a:solidFill>
              </a:rPr>
              <a:t> здорового коня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носія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хвороби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Geogescu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Condac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 [8] у </a:t>
            </a:r>
            <a:r>
              <a:rPr lang="ru-RU" dirty="0" err="1">
                <a:solidFill>
                  <a:schemeClr val="tx1"/>
                </a:solidFill>
              </a:rPr>
              <a:t>своїх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встановили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здоровий </a:t>
            </a:r>
            <a:r>
              <a:rPr lang="ru-RU" dirty="0" err="1">
                <a:solidFill>
                  <a:schemeClr val="tx1"/>
                </a:solidFill>
              </a:rPr>
              <a:t>кінь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лише</a:t>
            </a:r>
            <a:r>
              <a:rPr lang="ru-RU" dirty="0">
                <a:solidFill>
                  <a:schemeClr val="tx1"/>
                </a:solidFill>
              </a:rPr>
              <a:t> один </a:t>
            </a:r>
            <a:r>
              <a:rPr lang="ru-RU" dirty="0" err="1">
                <a:solidFill>
                  <a:schemeClr val="tx1"/>
                </a:solidFill>
              </a:rPr>
              <a:t>алельний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розміром</a:t>
            </a:r>
            <a:r>
              <a:rPr lang="ru-RU" dirty="0">
                <a:solidFill>
                  <a:schemeClr val="tx1"/>
                </a:solidFill>
              </a:rPr>
              <a:t> 235 </a:t>
            </a:r>
            <a:r>
              <a:rPr lang="ru-RU" dirty="0" err="1">
                <a:solidFill>
                  <a:schemeClr val="tx1"/>
                </a:solidFill>
              </a:rPr>
              <a:t>п.н</a:t>
            </a:r>
            <a:r>
              <a:rPr lang="ru-RU" dirty="0">
                <a:solidFill>
                  <a:schemeClr val="tx1"/>
                </a:solidFill>
              </a:rPr>
              <a:t>., у той час як </a:t>
            </a:r>
            <a:r>
              <a:rPr lang="ru-RU" dirty="0" err="1">
                <a:solidFill>
                  <a:schemeClr val="tx1"/>
                </a:solidFill>
              </a:rPr>
              <a:t>носій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хвороби</a:t>
            </a:r>
            <a:r>
              <a:rPr lang="ru-RU" dirty="0">
                <a:solidFill>
                  <a:schemeClr val="tx1"/>
                </a:solidFill>
              </a:rPr>
              <a:t> – 230 </a:t>
            </a:r>
            <a:r>
              <a:rPr lang="ru-RU" dirty="0" err="1">
                <a:solidFill>
                  <a:schemeClr val="tx1"/>
                </a:solidFill>
              </a:rPr>
              <a:t>п.н</a:t>
            </a:r>
            <a:r>
              <a:rPr lang="ru-RU" dirty="0">
                <a:solidFill>
                  <a:schemeClr val="tx1"/>
                </a:solidFill>
              </a:rPr>
              <a:t>. (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гомозигота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235 та 230 </a:t>
            </a:r>
            <a:r>
              <a:rPr lang="ru-RU" dirty="0" err="1">
                <a:solidFill>
                  <a:schemeClr val="tx1"/>
                </a:solidFill>
              </a:rPr>
              <a:t>п.н</a:t>
            </a:r>
            <a:r>
              <a:rPr lang="ru-RU" dirty="0">
                <a:solidFill>
                  <a:schemeClr val="tx1"/>
                </a:solidFill>
              </a:rPr>
              <a:t>. (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гетерозигота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79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089" y="103032"/>
            <a:ext cx="5852255" cy="32197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Гіперкаліємічний</a:t>
            </a:r>
            <a:r>
              <a:rPr lang="ru-RU" dirty="0"/>
              <a:t> </a:t>
            </a:r>
            <a:r>
              <a:rPr lang="ru-RU" dirty="0" err="1"/>
              <a:t>періодичний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 </a:t>
            </a:r>
            <a:r>
              <a:rPr lang="en-US" dirty="0"/>
              <a:t>HYPP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3860" y="1107583"/>
            <a:ext cx="1739861" cy="31564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2" y="425004"/>
            <a:ext cx="9440215" cy="6432995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Гіперкаліємічний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параліч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HYPP (</a:t>
            </a:r>
            <a:r>
              <a:rPr lang="en-US" dirty="0" err="1">
                <a:solidFill>
                  <a:schemeClr val="tx1"/>
                </a:solidFill>
              </a:rPr>
              <a:t>Hyperkalemic</a:t>
            </a:r>
            <a:r>
              <a:rPr lang="en-US" dirty="0">
                <a:solidFill>
                  <a:schemeClr val="tx1"/>
                </a:solidFill>
              </a:rPr>
              <a:t> periodic paralysis) – </a:t>
            </a:r>
            <a:r>
              <a:rPr lang="ru-RU" dirty="0" err="1">
                <a:solidFill>
                  <a:schemeClr val="tx1"/>
                </a:solidFill>
              </a:rPr>
              <a:t>генетичне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, для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характерним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неконтрольований</a:t>
            </a:r>
            <a:r>
              <a:rPr lang="ru-RU" dirty="0">
                <a:solidFill>
                  <a:schemeClr val="tx1"/>
                </a:solidFill>
              </a:rPr>
              <a:t> тремор </a:t>
            </a:r>
            <a:r>
              <a:rPr lang="ru-RU" dirty="0" err="1">
                <a:solidFill>
                  <a:schemeClr val="tx1"/>
                </a:solidFill>
              </a:rPr>
              <a:t>м’язів</a:t>
            </a:r>
            <a:r>
              <a:rPr lang="ru-RU" dirty="0">
                <a:solidFill>
                  <a:schemeClr val="tx1"/>
                </a:solidFill>
              </a:rPr>
              <a:t>. Хворобу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визнано</a:t>
            </a:r>
            <a:r>
              <a:rPr lang="ru-RU" dirty="0">
                <a:solidFill>
                  <a:schemeClr val="tx1"/>
                </a:solidFill>
              </a:rPr>
              <a:t> у 1980 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, вона </a:t>
            </a:r>
            <a:r>
              <a:rPr lang="ru-RU" dirty="0" err="1">
                <a:solidFill>
                  <a:schemeClr val="tx1"/>
                </a:solidFill>
              </a:rPr>
              <a:t>нагадувала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гіперкаліємічний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параліч</a:t>
            </a:r>
            <a:r>
              <a:rPr lang="ru-RU" dirty="0">
                <a:solidFill>
                  <a:schemeClr val="tx1"/>
                </a:solidFill>
              </a:rPr>
              <a:t> у людей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слабкими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хитатися</a:t>
            </a:r>
            <a:r>
              <a:rPr lang="ru-RU" dirty="0">
                <a:solidFill>
                  <a:schemeClr val="tx1"/>
                </a:solidFill>
              </a:rPr>
              <a:t> з боку в </a:t>
            </a:r>
            <a:r>
              <a:rPr lang="ru-RU" dirty="0" err="1">
                <a:solidFill>
                  <a:schemeClr val="tx1"/>
                </a:solidFill>
              </a:rPr>
              <a:t>бік</a:t>
            </a:r>
            <a:r>
              <a:rPr lang="ru-RU" dirty="0">
                <a:solidFill>
                  <a:schemeClr val="tx1"/>
                </a:solidFill>
              </a:rPr>
              <a:t>, і, </a:t>
            </a:r>
            <a:r>
              <a:rPr lang="ru-RU" dirty="0" err="1">
                <a:solidFill>
                  <a:schemeClr val="tx1"/>
                </a:solidFill>
              </a:rPr>
              <a:t>врешті-решт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помирають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мертвих</a:t>
            </a:r>
            <a:r>
              <a:rPr lang="ru-RU" dirty="0">
                <a:solidFill>
                  <a:schemeClr val="tx1"/>
                </a:solidFill>
              </a:rPr>
              <a:t> коней </a:t>
            </a:r>
            <a:r>
              <a:rPr lang="ru-RU" dirty="0" err="1">
                <a:solidFill>
                  <a:schemeClr val="tx1"/>
                </a:solidFill>
              </a:rPr>
              <a:t>виявляють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враження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Переважна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нападів</a:t>
            </a:r>
            <a:r>
              <a:rPr lang="ru-RU" dirty="0">
                <a:solidFill>
                  <a:schemeClr val="tx1"/>
                </a:solidFill>
              </a:rPr>
              <a:t> тремору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спокої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через </a:t>
            </a:r>
            <a:r>
              <a:rPr lang="ru-RU" dirty="0" err="1">
                <a:solidFill>
                  <a:schemeClr val="tx1"/>
                </a:solidFill>
              </a:rPr>
              <a:t>стрес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спровокувати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раціоні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збільшення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калію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. Тому при </a:t>
            </a:r>
            <a:r>
              <a:rPr lang="ru-RU" dirty="0" err="1">
                <a:solidFill>
                  <a:schemeClr val="tx1"/>
                </a:solidFill>
              </a:rPr>
              <a:t>утриманні</a:t>
            </a:r>
            <a:r>
              <a:rPr lang="ru-RU" dirty="0">
                <a:solidFill>
                  <a:schemeClr val="tx1"/>
                </a:solidFill>
              </a:rPr>
              <a:t> таких коней </a:t>
            </a:r>
            <a:r>
              <a:rPr lang="ru-RU" dirty="0" err="1">
                <a:solidFill>
                  <a:schemeClr val="tx1"/>
                </a:solidFill>
              </a:rPr>
              <a:t>особливу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звертати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годівлю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утримання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Тварини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дефектний</a:t>
            </a:r>
            <a:r>
              <a:rPr lang="ru-RU" dirty="0">
                <a:solidFill>
                  <a:schemeClr val="tx1"/>
                </a:solidFill>
              </a:rPr>
              <a:t> ген, до 2-3-річного </a:t>
            </a:r>
            <a:r>
              <a:rPr lang="ru-RU" dirty="0" err="1">
                <a:solidFill>
                  <a:schemeClr val="tx1"/>
                </a:solidFill>
              </a:rPr>
              <a:t>віку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проявляють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Щоправда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деяких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випадках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помітні</a:t>
            </a:r>
            <a:r>
              <a:rPr lang="ru-RU" dirty="0">
                <a:solidFill>
                  <a:schemeClr val="tx1"/>
                </a:solidFill>
              </a:rPr>
              <a:t> і в </a:t>
            </a:r>
            <a:r>
              <a:rPr lang="ru-RU" dirty="0" err="1">
                <a:solidFill>
                  <a:schemeClr val="tx1"/>
                </a:solidFill>
              </a:rPr>
              <a:t>лошат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Хвороба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успадковуватися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самки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самця</a:t>
            </a:r>
            <a:r>
              <a:rPr lang="ru-RU" dirty="0">
                <a:solidFill>
                  <a:schemeClr val="tx1"/>
                </a:solidFill>
              </a:rPr>
              <a:t>, так і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батьків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Вражає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HYPP </a:t>
            </a:r>
            <a:r>
              <a:rPr lang="ru-RU" dirty="0">
                <a:solidFill>
                  <a:schemeClr val="tx1"/>
                </a:solidFill>
              </a:rPr>
              <a:t>коней </a:t>
            </a:r>
            <a:r>
              <a:rPr lang="ru-RU" dirty="0" err="1">
                <a:solidFill>
                  <a:schemeClr val="tx1"/>
                </a:solidFill>
              </a:rPr>
              <a:t>верхових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порід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найчастіше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порід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Quarter, Appaloosa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en-US" dirty="0">
                <a:solidFill>
                  <a:schemeClr val="tx1"/>
                </a:solidFill>
              </a:rPr>
              <a:t>Paint.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відміну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SCID, </a:t>
            </a:r>
            <a:r>
              <a:rPr lang="ru-RU" dirty="0" err="1">
                <a:solidFill>
                  <a:schemeClr val="tx1"/>
                </a:solidFill>
              </a:rPr>
              <a:t>гіперкаліємічний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параліч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домінантне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аутосомне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Воно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точковою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місенс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мутацією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заміною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цитозину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гуанін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chemeClr val="tx1"/>
                </a:solidFill>
              </a:rPr>
              <a:t>α-</a:t>
            </a:r>
            <a:r>
              <a:rPr lang="ru-RU" dirty="0" err="1">
                <a:solidFill>
                  <a:schemeClr val="tx1"/>
                </a:solidFill>
              </a:rPr>
              <a:t>субодиниці</a:t>
            </a:r>
            <a:r>
              <a:rPr lang="ru-RU" dirty="0">
                <a:solidFill>
                  <a:schemeClr val="tx1"/>
                </a:solidFill>
              </a:rPr>
              <a:t> гену </a:t>
            </a:r>
            <a:r>
              <a:rPr lang="en-US" dirty="0">
                <a:solidFill>
                  <a:schemeClr val="tx1"/>
                </a:solidFill>
              </a:rPr>
              <a:t>SCN4A,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відбувається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заміщення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фенілаланіну</a:t>
            </a:r>
            <a:r>
              <a:rPr lang="ru-RU" dirty="0">
                <a:solidFill>
                  <a:schemeClr val="tx1"/>
                </a:solidFill>
              </a:rPr>
              <a:t> на лейцин. </a:t>
            </a:r>
            <a:r>
              <a:rPr lang="ru-RU" dirty="0" err="1">
                <a:solidFill>
                  <a:schemeClr val="tx1"/>
                </a:solidFill>
              </a:rPr>
              <a:t>Мутація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проникання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натрієвого</a:t>
            </a:r>
            <a:r>
              <a:rPr lang="ru-RU" dirty="0">
                <a:solidFill>
                  <a:schemeClr val="tx1"/>
                </a:solidFill>
              </a:rPr>
              <a:t> каналу </a:t>
            </a:r>
            <a:r>
              <a:rPr lang="ru-RU" dirty="0" err="1">
                <a:solidFill>
                  <a:schemeClr val="tx1"/>
                </a:solidFill>
              </a:rPr>
              <a:t>скелетних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мязів</a:t>
            </a:r>
            <a:r>
              <a:rPr lang="ru-RU" dirty="0">
                <a:solidFill>
                  <a:schemeClr val="tx1"/>
                </a:solidFill>
              </a:rPr>
              <a:t> і дисбалансу </a:t>
            </a:r>
            <a:r>
              <a:rPr lang="ru-RU" dirty="0" err="1">
                <a:solidFill>
                  <a:schemeClr val="tx1"/>
                </a:solidFill>
              </a:rPr>
              <a:t>концентрації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натрію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калію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спричиняє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деполяризацію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клітинах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м’язів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надмірної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збудливості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тремор, </a:t>
            </a:r>
            <a:r>
              <a:rPr lang="ru-RU" dirty="0" err="1">
                <a:solidFill>
                  <a:schemeClr val="tx1"/>
                </a:solidFill>
              </a:rPr>
              <a:t>фасцикуляція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слабкість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перерости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параліч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Вченими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Каліфорнії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Піттсбурга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молекулярний</a:t>
            </a:r>
            <a:r>
              <a:rPr lang="ru-RU" dirty="0">
                <a:solidFill>
                  <a:schemeClr val="tx1"/>
                </a:solidFill>
              </a:rPr>
              <a:t> тест для </a:t>
            </a:r>
            <a:r>
              <a:rPr lang="ru-RU" dirty="0" err="1">
                <a:solidFill>
                  <a:schemeClr val="tx1"/>
                </a:solidFill>
              </a:rPr>
              <a:t>діагностики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Починаючи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1997 року </a:t>
            </a:r>
            <a:r>
              <a:rPr lang="ru-RU" dirty="0" err="1">
                <a:solidFill>
                  <a:schemeClr val="tx1"/>
                </a:solidFill>
              </a:rPr>
              <a:t>офіційний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довідник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Американської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асоціації</a:t>
            </a:r>
            <a:r>
              <a:rPr lang="ru-RU" dirty="0">
                <a:solidFill>
                  <a:schemeClr val="tx1"/>
                </a:solidFill>
              </a:rPr>
              <a:t> коней </a:t>
            </a:r>
            <a:r>
              <a:rPr lang="en-US" dirty="0">
                <a:solidFill>
                  <a:schemeClr val="tx1"/>
                </a:solidFill>
              </a:rPr>
              <a:t>Quarter </a:t>
            </a:r>
            <a:r>
              <a:rPr lang="ru-RU" dirty="0" err="1">
                <a:solidFill>
                  <a:schemeClr val="tx1"/>
                </a:solidFill>
              </a:rPr>
              <a:t>вніс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HYPP </a:t>
            </a:r>
            <a:r>
              <a:rPr lang="ru-RU" dirty="0">
                <a:solidFill>
                  <a:schemeClr val="tx1"/>
                </a:solidFill>
              </a:rPr>
              <a:t>до </a:t>
            </a:r>
            <a:r>
              <a:rPr lang="ru-RU" dirty="0" err="1">
                <a:solidFill>
                  <a:schemeClr val="tx1"/>
                </a:solidFill>
              </a:rPr>
              <a:t>переліку</a:t>
            </a:r>
            <a:r>
              <a:rPr lang="ru-RU" dirty="0">
                <a:solidFill>
                  <a:schemeClr val="tx1"/>
                </a:solidFill>
              </a:rPr>
              <a:t> 205 </a:t>
            </a:r>
            <a:r>
              <a:rPr lang="ru-RU" dirty="0" err="1">
                <a:solidFill>
                  <a:schemeClr val="tx1"/>
                </a:solidFill>
              </a:rPr>
              <a:t>небажаних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генетичних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r>
              <a:rPr lang="ru-RU" dirty="0">
                <a:solidFill>
                  <a:schemeClr val="tx1"/>
                </a:solidFill>
              </a:rPr>
              <a:t>, як, </a:t>
            </a:r>
            <a:r>
              <a:rPr lang="ru-RU" dirty="0" err="1">
                <a:solidFill>
                  <a:schemeClr val="tx1"/>
                </a:solidFill>
              </a:rPr>
              <a:t>наприклад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крипторхізм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Лошата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народилися</a:t>
            </a:r>
            <a:r>
              <a:rPr lang="ru-RU" dirty="0">
                <a:solidFill>
                  <a:schemeClr val="tx1"/>
                </a:solidFill>
              </a:rPr>
              <a:t> у 2007 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пізніше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генетичного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тестування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виявилися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гомозиготними</a:t>
            </a:r>
            <a:r>
              <a:rPr lang="ru-RU" dirty="0">
                <a:solidFill>
                  <a:schemeClr val="tx1"/>
                </a:solidFill>
              </a:rPr>
              <a:t> за геном </a:t>
            </a:r>
            <a:r>
              <a:rPr lang="en-US" dirty="0">
                <a:solidFill>
                  <a:schemeClr val="tx1"/>
                </a:solidFill>
              </a:rPr>
              <a:t>HYPP,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підлягають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реєстрації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Американській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асоціації</a:t>
            </a:r>
            <a:r>
              <a:rPr lang="ru-RU" dirty="0">
                <a:solidFill>
                  <a:schemeClr val="tx1"/>
                </a:solidFill>
              </a:rPr>
              <a:t> коней </a:t>
            </a:r>
            <a:r>
              <a:rPr lang="en-US" dirty="0">
                <a:solidFill>
                  <a:schemeClr val="tx1"/>
                </a:solidFill>
              </a:rPr>
              <a:t>Quarter</a:t>
            </a:r>
            <a:r>
              <a:rPr lang="uk-UA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425003"/>
          </a:xfrm>
        </p:spPr>
        <p:txBody>
          <a:bodyPr>
            <a:normAutofit/>
          </a:bodyPr>
          <a:lstStyle/>
          <a:p>
            <a:r>
              <a:rPr lang="uk-UA" sz="2000" dirty="0"/>
              <a:t>Тварини з </a:t>
            </a:r>
            <a:r>
              <a:rPr lang="uk-UA" sz="2000" dirty="0" err="1"/>
              <a:t>гіперкаліємічним</a:t>
            </a:r>
            <a:r>
              <a:rPr lang="uk-UA" sz="2000" dirty="0"/>
              <a:t> періодичним паралічем </a:t>
            </a:r>
            <a:r>
              <a:rPr lang="en-US" sz="2000" dirty="0"/>
              <a:t>HYPP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824248"/>
            <a:ext cx="4018208" cy="521711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532586"/>
            <a:ext cx="4646903" cy="4508775"/>
          </a:xfrm>
        </p:spPr>
      </p:pic>
    </p:spTree>
    <p:extLst>
      <p:ext uri="{BB962C8B-B14F-4D97-AF65-F5344CB8AC3E}">
        <p14:creationId xmlns:p14="http://schemas.microsoft.com/office/powerpoint/2010/main" val="83471536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3031"/>
            <a:ext cx="8492424" cy="411893"/>
          </a:xfrm>
        </p:spPr>
        <p:txBody>
          <a:bodyPr/>
          <a:lstStyle/>
          <a:p>
            <a:r>
              <a:rPr lang="ru-RU" dirty="0"/>
              <a:t>                         </a:t>
            </a:r>
            <a:r>
              <a:rPr lang="ru-RU" dirty="0" err="1"/>
              <a:t>Мозочкова</a:t>
            </a:r>
            <a:r>
              <a:rPr lang="ru-RU" dirty="0"/>
              <a:t> </a:t>
            </a:r>
            <a:r>
              <a:rPr lang="ru-RU" dirty="0" err="1"/>
              <a:t>атаксія</a:t>
            </a:r>
            <a:r>
              <a:rPr lang="ru-RU" dirty="0"/>
              <a:t> </a:t>
            </a:r>
            <a:r>
              <a:rPr lang="en-US" dirty="0"/>
              <a:t>CA (Cerebellar </a:t>
            </a:r>
            <a:r>
              <a:rPr lang="en-US" dirty="0" err="1"/>
              <a:t>Abiotrophy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7650" y="514924"/>
            <a:ext cx="257577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95460"/>
            <a:ext cx="12192000" cy="6162540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Мозочкова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атаксія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CA (Cerebellar </a:t>
            </a:r>
            <a:r>
              <a:rPr lang="en-US" dirty="0" err="1">
                <a:solidFill>
                  <a:schemeClr val="tx1"/>
                </a:solidFill>
              </a:rPr>
              <a:t>Abiotrophy</a:t>
            </a:r>
            <a:r>
              <a:rPr lang="en-US" dirty="0">
                <a:solidFill>
                  <a:schemeClr val="tx1"/>
                </a:solidFill>
              </a:rPr>
              <a:t>) – </a:t>
            </a:r>
            <a:r>
              <a:rPr lang="ru-RU" dirty="0" err="1">
                <a:solidFill>
                  <a:schemeClr val="tx1"/>
                </a:solidFill>
              </a:rPr>
              <a:t>аутосомне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рецесивне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пов’язане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відмиранням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нейронів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відомих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клітини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Пуркіньє</a:t>
            </a:r>
            <a:r>
              <a:rPr lang="ru-RU" dirty="0">
                <a:solidFill>
                  <a:schemeClr val="tx1"/>
                </a:solidFill>
              </a:rPr>
              <a:t>. Хвороба </a:t>
            </a:r>
            <a:r>
              <a:rPr lang="ru-RU" dirty="0" err="1">
                <a:solidFill>
                  <a:schemeClr val="tx1"/>
                </a:solidFill>
              </a:rPr>
              <a:t>здебільшого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лошат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чистокровної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арабської</a:t>
            </a:r>
            <a:r>
              <a:rPr lang="ru-RU" dirty="0">
                <a:solidFill>
                  <a:schemeClr val="tx1"/>
                </a:solidFill>
              </a:rPr>
              <a:t> породи та коней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часткою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арабської</a:t>
            </a:r>
            <a:r>
              <a:rPr lang="ru-RU" dirty="0">
                <a:solidFill>
                  <a:schemeClr val="tx1"/>
                </a:solidFill>
              </a:rPr>
              <a:t> породи. </a:t>
            </a:r>
            <a:r>
              <a:rPr lang="ru-RU" dirty="0" err="1">
                <a:solidFill>
                  <a:schemeClr val="tx1"/>
                </a:solidFill>
              </a:rPr>
              <a:t>Оскільки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Пуркіньє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здатні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регенерації</a:t>
            </a:r>
            <a:r>
              <a:rPr lang="ru-RU" dirty="0">
                <a:solidFill>
                  <a:schemeClr val="tx1"/>
                </a:solidFill>
              </a:rPr>
              <a:t>, то </a:t>
            </a:r>
            <a:r>
              <a:rPr lang="ru-RU" dirty="0" err="1">
                <a:solidFill>
                  <a:schemeClr val="tx1"/>
                </a:solidFill>
              </a:rPr>
              <a:t>апоптоз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атрофії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втрати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враженої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мозочку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спричиняє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мозочкову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атаксію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порушенні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координації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руху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більшому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вираженні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кінь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ходити</a:t>
            </a:r>
            <a:r>
              <a:rPr lang="ru-RU" dirty="0">
                <a:solidFill>
                  <a:schemeClr val="tx1"/>
                </a:solidFill>
              </a:rPr>
              <a:t>, при </a:t>
            </a:r>
            <a:r>
              <a:rPr lang="ru-RU" dirty="0" err="1">
                <a:solidFill>
                  <a:schemeClr val="tx1"/>
                </a:solidFill>
              </a:rPr>
              <a:t>меншому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волоче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копита</a:t>
            </a:r>
            <a:r>
              <a:rPr lang="ru-RU" dirty="0">
                <a:solidFill>
                  <a:schemeClr val="tx1"/>
                </a:solidFill>
              </a:rPr>
              <a:t>, не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брикати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рухатися</a:t>
            </a:r>
            <a:r>
              <a:rPr lang="ru-RU" dirty="0">
                <a:solidFill>
                  <a:schemeClr val="tx1"/>
                </a:solidFill>
              </a:rPr>
              <a:t> назад.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русі</a:t>
            </a:r>
            <a:r>
              <a:rPr lang="ru-RU" dirty="0">
                <a:solidFill>
                  <a:schemeClr val="tx1"/>
                </a:solidFill>
              </a:rPr>
              <a:t> по прямому маршруту. </a:t>
            </a:r>
            <a:r>
              <a:rPr lang="ru-RU" dirty="0" err="1">
                <a:solidFill>
                  <a:schemeClr val="tx1"/>
                </a:solidFill>
              </a:rPr>
              <a:t>Відмічаються</a:t>
            </a:r>
            <a:r>
              <a:rPr lang="ru-RU" dirty="0">
                <a:solidFill>
                  <a:schemeClr val="tx1"/>
                </a:solidFill>
              </a:rPr>
              <a:t> тремор </a:t>
            </a:r>
            <a:r>
              <a:rPr lang="ru-RU" dirty="0" err="1">
                <a:solidFill>
                  <a:schemeClr val="tx1"/>
                </a:solidFill>
              </a:rPr>
              <a:t>голови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грубі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переривчаті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гойдання</a:t>
            </a:r>
            <a:r>
              <a:rPr lang="ru-RU" dirty="0">
                <a:solidFill>
                  <a:schemeClr val="tx1"/>
                </a:solidFill>
              </a:rPr>
              <a:t> головою. </a:t>
            </a:r>
            <a:r>
              <a:rPr lang="ru-RU" dirty="0" err="1">
                <a:solidFill>
                  <a:schemeClr val="tx1"/>
                </a:solidFill>
              </a:rPr>
              <a:t>Лошата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мозочковою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атаксією</a:t>
            </a:r>
            <a:r>
              <a:rPr lang="ru-RU" dirty="0">
                <a:solidFill>
                  <a:schemeClr val="tx1"/>
                </a:solidFill>
              </a:rPr>
              <a:t> часто </a:t>
            </a:r>
            <a:r>
              <a:rPr lang="ru-RU" dirty="0" err="1">
                <a:solidFill>
                  <a:schemeClr val="tx1"/>
                </a:solidFill>
              </a:rPr>
              <a:t>народжуються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нормальними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Перші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клінічні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з’являються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протягом</a:t>
            </a:r>
            <a:r>
              <a:rPr lang="ru-RU" dirty="0">
                <a:solidFill>
                  <a:schemeClr val="tx1"/>
                </a:solidFill>
              </a:rPr>
              <a:t> перших </a:t>
            </a:r>
            <a:r>
              <a:rPr lang="ru-RU" dirty="0" err="1">
                <a:solidFill>
                  <a:schemeClr val="tx1"/>
                </a:solidFill>
              </a:rPr>
              <a:t>тижнів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місяців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більшість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діагностують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віці</a:t>
            </a:r>
            <a:r>
              <a:rPr lang="ru-RU" dirty="0">
                <a:solidFill>
                  <a:schemeClr val="tx1"/>
                </a:solidFill>
              </a:rPr>
              <a:t> до 6 </a:t>
            </a:r>
            <a:r>
              <a:rPr lang="ru-RU" dirty="0" err="1">
                <a:solidFill>
                  <a:schemeClr val="tx1"/>
                </a:solidFill>
              </a:rPr>
              <a:t>місяців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Тривалий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вчені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обговорювали</a:t>
            </a:r>
            <a:r>
              <a:rPr lang="ru-RU" dirty="0">
                <a:solidFill>
                  <a:schemeClr val="tx1"/>
                </a:solidFill>
              </a:rPr>
              <a:t> причину </a:t>
            </a:r>
            <a:r>
              <a:rPr lang="ru-RU" dirty="0" err="1">
                <a:solidFill>
                  <a:schemeClr val="tx1"/>
                </a:solidFill>
              </a:rPr>
              <a:t>виникнення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останні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свідчать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успадкування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генетичної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схильності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викликаної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аутосомним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рецесивним</a:t>
            </a:r>
            <a:r>
              <a:rPr lang="ru-RU" dirty="0">
                <a:solidFill>
                  <a:schemeClr val="tx1"/>
                </a:solidFill>
              </a:rPr>
              <a:t> геном. </a:t>
            </a:r>
            <a:r>
              <a:rPr lang="ru-RU" dirty="0" err="1">
                <a:solidFill>
                  <a:schemeClr val="tx1"/>
                </a:solidFill>
              </a:rPr>
              <a:t>Відносно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успадкування</a:t>
            </a:r>
            <a:r>
              <a:rPr lang="ru-RU" dirty="0">
                <a:solidFill>
                  <a:schemeClr val="tx1"/>
                </a:solidFill>
              </a:rPr>
              <a:t> (8%) </a:t>
            </a:r>
            <a:r>
              <a:rPr lang="ru-RU" dirty="0" err="1">
                <a:solidFill>
                  <a:schemeClr val="tx1"/>
                </a:solidFill>
              </a:rPr>
              <a:t>хвороби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кіньми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інбредних</a:t>
            </a:r>
            <a:r>
              <a:rPr lang="ru-RU" dirty="0">
                <a:solidFill>
                  <a:schemeClr val="tx1"/>
                </a:solidFill>
              </a:rPr>
              <a:t> породах. </a:t>
            </a:r>
            <a:r>
              <a:rPr lang="ru-RU" dirty="0" err="1">
                <a:solidFill>
                  <a:schemeClr val="tx1"/>
                </a:solidFill>
              </a:rPr>
              <a:t>Незважаючи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генетичну</a:t>
            </a:r>
            <a:r>
              <a:rPr lang="ru-RU" dirty="0">
                <a:solidFill>
                  <a:schemeClr val="tx1"/>
                </a:solidFill>
              </a:rPr>
              <a:t> компоненту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тривалий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діагностику</a:t>
            </a:r>
            <a:r>
              <a:rPr lang="ru-RU" dirty="0">
                <a:solidFill>
                  <a:schemeClr val="tx1"/>
                </a:solidFill>
              </a:rPr>
              <a:t> проводили, </a:t>
            </a:r>
            <a:r>
              <a:rPr lang="ru-RU" dirty="0" err="1">
                <a:solidFill>
                  <a:schemeClr val="tx1"/>
                </a:solidFill>
              </a:rPr>
              <a:t>використовуючи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комп’ютерну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магнітно-резонансну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томографії</a:t>
            </a:r>
            <a:r>
              <a:rPr lang="ru-RU" dirty="0">
                <a:solidFill>
                  <a:schemeClr val="tx1"/>
                </a:solidFill>
              </a:rPr>
              <a:t>. У 2005 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ідентифіковано</a:t>
            </a:r>
            <a:r>
              <a:rPr lang="ru-RU" dirty="0">
                <a:solidFill>
                  <a:schemeClr val="tx1"/>
                </a:solidFill>
              </a:rPr>
              <a:t> ДНК-маркер </a:t>
            </a:r>
            <a:r>
              <a:rPr lang="ru-RU" dirty="0" err="1">
                <a:solidFill>
                  <a:schemeClr val="tx1"/>
                </a:solidFill>
              </a:rPr>
              <a:t>мозочкової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атрофії</a:t>
            </a:r>
            <a:r>
              <a:rPr lang="ru-RU" dirty="0">
                <a:solidFill>
                  <a:schemeClr val="tx1"/>
                </a:solidFill>
              </a:rPr>
              <a:t> і у </a:t>
            </a:r>
            <a:r>
              <a:rPr lang="ru-RU" dirty="0" err="1">
                <a:solidFill>
                  <a:schemeClr val="tx1"/>
                </a:solidFill>
              </a:rPr>
              <a:t>вересні</a:t>
            </a:r>
            <a:r>
              <a:rPr lang="ru-RU" dirty="0">
                <a:solidFill>
                  <a:schemeClr val="tx1"/>
                </a:solidFill>
              </a:rPr>
              <a:t> 2008 </a:t>
            </a:r>
            <a:r>
              <a:rPr lang="ru-RU" dirty="0" err="1">
                <a:solidFill>
                  <a:schemeClr val="tx1"/>
                </a:solidFill>
              </a:rPr>
              <a:t>співробітниками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Каліфорнії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Девісі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розроблено</a:t>
            </a:r>
            <a:r>
              <a:rPr lang="ru-RU" dirty="0">
                <a:solidFill>
                  <a:schemeClr val="tx1"/>
                </a:solidFill>
              </a:rPr>
              <a:t> ДНК-тест для </a:t>
            </a:r>
            <a:r>
              <a:rPr lang="ru-RU" dirty="0" err="1">
                <a:solidFill>
                  <a:schemeClr val="tx1"/>
                </a:solidFill>
              </a:rPr>
              <a:t>діагностики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змогу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власникам</a:t>
            </a:r>
            <a:r>
              <a:rPr lang="ru-RU" dirty="0">
                <a:solidFill>
                  <a:schemeClr val="tx1"/>
                </a:solidFill>
              </a:rPr>
              <a:t> коней </a:t>
            </a:r>
            <a:r>
              <a:rPr lang="ru-RU" dirty="0" err="1">
                <a:solidFill>
                  <a:schemeClr val="tx1"/>
                </a:solidFill>
              </a:rPr>
              <a:t>визначити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тварина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носієм</a:t>
            </a:r>
            <a:r>
              <a:rPr lang="ru-RU" dirty="0">
                <a:solidFill>
                  <a:schemeClr val="tx1"/>
                </a:solidFill>
              </a:rPr>
              <a:t> гену СА,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поколінь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поспіль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проявлятися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нащадків</a:t>
            </a:r>
            <a:r>
              <a:rPr lang="ru-RU" dirty="0">
                <a:solidFill>
                  <a:schemeClr val="tx1"/>
                </a:solidFill>
              </a:rPr>
              <a:t>. У лютому 2011 року </a:t>
            </a:r>
            <a:r>
              <a:rPr lang="ru-RU" dirty="0" err="1">
                <a:solidFill>
                  <a:schemeClr val="tx1"/>
                </a:solidFill>
              </a:rPr>
              <a:t>група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вчених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чолі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en-US" dirty="0" err="1">
                <a:solidFill>
                  <a:schemeClr val="tx1"/>
                </a:solidFill>
              </a:rPr>
              <a:t>Penedo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повідомила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ідентифікацію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мутації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пов’язаної</a:t>
            </a:r>
            <a:r>
              <a:rPr lang="ru-RU" dirty="0">
                <a:solidFill>
                  <a:schemeClr val="tx1"/>
                </a:solidFill>
              </a:rPr>
              <a:t> з СА. У </a:t>
            </a:r>
            <a:r>
              <a:rPr lang="ru-RU" dirty="0" err="1">
                <a:solidFill>
                  <a:schemeClr val="tx1"/>
                </a:solidFill>
              </a:rPr>
              <a:t>генетичному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гуанін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замінений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аденін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призводило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амінокислоти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нормі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продукована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амінокислота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аргінін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замінювалася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гістидин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чотирьох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розташованих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ділянці</a:t>
            </a:r>
            <a:r>
              <a:rPr lang="ru-RU" dirty="0">
                <a:solidFill>
                  <a:schemeClr val="tx1"/>
                </a:solidFill>
              </a:rPr>
              <a:t> СА, два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них – </a:t>
            </a:r>
            <a:r>
              <a:rPr lang="en-US" dirty="0">
                <a:solidFill>
                  <a:schemeClr val="tx1"/>
                </a:solidFill>
              </a:rPr>
              <a:t>MUTYH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en-US" dirty="0">
                <a:solidFill>
                  <a:schemeClr val="tx1"/>
                </a:solidFill>
              </a:rPr>
              <a:t>TOE1 – </a:t>
            </a:r>
            <a:r>
              <a:rPr lang="ru-RU" dirty="0" err="1">
                <a:solidFill>
                  <a:schemeClr val="tx1"/>
                </a:solidFill>
              </a:rPr>
              <a:t>приймали</a:t>
            </a:r>
            <a:r>
              <a:rPr lang="ru-RU" dirty="0">
                <a:solidFill>
                  <a:schemeClr val="tx1"/>
                </a:solidFill>
              </a:rPr>
              <a:t> участь в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мозку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Хоча</a:t>
            </a:r>
            <a:r>
              <a:rPr lang="ru-RU" dirty="0">
                <a:solidFill>
                  <a:schemeClr val="tx1"/>
                </a:solidFill>
              </a:rPr>
              <a:t> ген </a:t>
            </a:r>
            <a:r>
              <a:rPr lang="en-US" dirty="0">
                <a:solidFill>
                  <a:schemeClr val="tx1"/>
                </a:solidFill>
              </a:rPr>
              <a:t>TOE1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мав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вираженої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мозочку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MUNYH </a:t>
            </a:r>
            <a:r>
              <a:rPr lang="ru-RU" dirty="0" err="1">
                <a:solidFill>
                  <a:schemeClr val="tx1"/>
                </a:solidFill>
              </a:rPr>
              <a:t>приймав</a:t>
            </a:r>
            <a:r>
              <a:rPr lang="ru-RU" dirty="0">
                <a:solidFill>
                  <a:schemeClr val="tx1"/>
                </a:solidFill>
              </a:rPr>
              <a:t> участь у </a:t>
            </a:r>
            <a:r>
              <a:rPr lang="ru-RU" dirty="0" err="1">
                <a:solidFill>
                  <a:schemeClr val="tx1"/>
                </a:solidFill>
              </a:rPr>
              <a:t>репарації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Пуркіньє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два </a:t>
            </a:r>
            <a:r>
              <a:rPr lang="ru-RU" dirty="0" err="1">
                <a:solidFill>
                  <a:schemeClr val="tx1"/>
                </a:solidFill>
              </a:rPr>
              <a:t>гени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кінцями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частково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перекривали</a:t>
            </a:r>
            <a:r>
              <a:rPr lang="ru-RU" dirty="0">
                <a:solidFill>
                  <a:schemeClr val="tx1"/>
                </a:solidFill>
              </a:rPr>
              <a:t> один одного, і </a:t>
            </a:r>
            <a:r>
              <a:rPr lang="ru-RU" dirty="0" err="1">
                <a:solidFill>
                  <a:schemeClr val="tx1"/>
                </a:solidFill>
              </a:rPr>
              <a:t>можливо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мутація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впливала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регулювання</a:t>
            </a:r>
            <a:r>
              <a:rPr lang="ru-RU" dirty="0">
                <a:solidFill>
                  <a:schemeClr val="tx1"/>
                </a:solidFill>
              </a:rPr>
              <a:t> гену </a:t>
            </a:r>
            <a:r>
              <a:rPr lang="en-US" dirty="0">
                <a:solidFill>
                  <a:schemeClr val="tx1"/>
                </a:solidFill>
              </a:rPr>
              <a:t>MUNYH. </a:t>
            </a:r>
            <a:r>
              <a:rPr lang="ru-RU" dirty="0">
                <a:solidFill>
                  <a:schemeClr val="tx1"/>
                </a:solidFill>
              </a:rPr>
              <a:t>ДНК-</a:t>
            </a:r>
            <a:r>
              <a:rPr lang="ru-RU" dirty="0" err="1">
                <a:solidFill>
                  <a:schemeClr val="tx1"/>
                </a:solidFill>
              </a:rPr>
              <a:t>тестування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мозочкової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атрофії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допоможе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селекціонерам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проводити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племінну</a:t>
            </a:r>
            <a:r>
              <a:rPr lang="ru-RU" dirty="0">
                <a:solidFill>
                  <a:schemeClr val="tx1"/>
                </a:solidFill>
              </a:rPr>
              <a:t> роботу, </a:t>
            </a:r>
            <a:r>
              <a:rPr lang="ru-RU" dirty="0" err="1">
                <a:solidFill>
                  <a:schemeClr val="tx1"/>
                </a:solidFill>
              </a:rPr>
              <a:t>виключаючи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ймовірність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появи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хворих</a:t>
            </a:r>
            <a:r>
              <a:rPr lang="ru-RU" dirty="0">
                <a:solidFill>
                  <a:schemeClr val="tx1"/>
                </a:solidFill>
              </a:rPr>
              <a:t> на СА </a:t>
            </a:r>
            <a:r>
              <a:rPr lang="ru-RU" dirty="0" err="1">
                <a:solidFill>
                  <a:schemeClr val="tx1"/>
                </a:solidFill>
              </a:rPr>
              <a:t>лошат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69742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578"/>
            <a:ext cx="8596668" cy="360608"/>
          </a:xfrm>
        </p:spPr>
        <p:txBody>
          <a:bodyPr>
            <a:noAutofit/>
          </a:bodyPr>
          <a:lstStyle/>
          <a:p>
            <a:r>
              <a:rPr lang="uk-UA" sz="2000" dirty="0"/>
              <a:t>                         Тварини з </a:t>
            </a:r>
            <a:r>
              <a:rPr lang="uk-UA" sz="2000" dirty="0" err="1"/>
              <a:t>мозочковою</a:t>
            </a:r>
            <a:r>
              <a:rPr lang="uk-UA" sz="2000" dirty="0"/>
              <a:t> атаксією </a:t>
            </a:r>
            <a:r>
              <a:rPr lang="en-US" sz="2000" dirty="0"/>
              <a:t>CA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850006"/>
            <a:ext cx="4184035" cy="5191355"/>
          </a:xfrm>
        </p:spPr>
        <p:txBody>
          <a:bodyPr/>
          <a:lstStyle/>
          <a:p>
            <a:r>
              <a:rPr lang="uk-UA" dirty="0"/>
              <a:t>Хода стає схожою на півнячий крок – з високим підняттям передніх кінцівок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1893194"/>
            <a:ext cx="4483235" cy="405684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" y="1893194"/>
            <a:ext cx="4384851" cy="40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1255</TotalTime>
  <Words>2326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«Спадкові захворювання коней та їх діагностика»</vt:lpstr>
      <vt:lpstr>План</vt:lpstr>
      <vt:lpstr>                          Вступ:</vt:lpstr>
      <vt:lpstr>Причини виникнення генетичних мутацій </vt:lpstr>
      <vt:lpstr>Імунодефіцит SCID</vt:lpstr>
      <vt:lpstr>Гіперкаліємічний періодичний параліч HYPP</vt:lpstr>
      <vt:lpstr>Тварини з гіперкаліємічним періодичним паралічем HYPP</vt:lpstr>
      <vt:lpstr>                         Мозочкова атаксія CA (Cerebellar Abiotrophy)</vt:lpstr>
      <vt:lpstr>                         Тварини з мозочковою атаксією CA</vt:lpstr>
      <vt:lpstr>Шкірна астенія HERDA (Hereditary equine regional dermal asthenia)</vt:lpstr>
      <vt:lpstr>Тварини з шкірною астенією HERDA (Hereditary equine regional dermal asthenia)</vt:lpstr>
      <vt:lpstr>Висновки:</vt:lpstr>
      <vt:lpstr>                                                Список використаних джерел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Спадкова глухота у собак</dc:title>
  <dc:creator>Admin</dc:creator>
  <cp:lastModifiedBy>W W</cp:lastModifiedBy>
  <cp:revision>16</cp:revision>
  <dcterms:created xsi:type="dcterms:W3CDTF">2021-04-19T14:21:28Z</dcterms:created>
  <dcterms:modified xsi:type="dcterms:W3CDTF">2021-05-03T12:08:07Z</dcterms:modified>
</cp:coreProperties>
</file>