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84" r:id="rId3"/>
    <p:sldId id="267" r:id="rId4"/>
    <p:sldId id="268" r:id="rId5"/>
    <p:sldId id="269" r:id="rId6"/>
    <p:sldId id="270" r:id="rId7"/>
    <p:sldId id="266" r:id="rId8"/>
    <p:sldId id="283" r:id="rId9"/>
    <p:sldId id="265" r:id="rId10"/>
    <p:sldId id="257" r:id="rId11"/>
    <p:sldId id="273" r:id="rId12"/>
    <p:sldId id="264" r:id="rId13"/>
    <p:sldId id="274" r:id="rId14"/>
    <p:sldId id="256" r:id="rId15"/>
    <p:sldId id="275" r:id="rId16"/>
    <p:sldId id="258" r:id="rId17"/>
    <p:sldId id="276" r:id="rId18"/>
    <p:sldId id="259" r:id="rId19"/>
    <p:sldId id="277" r:id="rId20"/>
    <p:sldId id="261" r:id="rId21"/>
    <p:sldId id="278" r:id="rId22"/>
    <p:sldId id="260" r:id="rId23"/>
    <p:sldId id="279" r:id="rId24"/>
    <p:sldId id="271" r:id="rId25"/>
    <p:sldId id="280" r:id="rId26"/>
    <p:sldId id="272" r:id="rId27"/>
    <p:sldId id="281" r:id="rId28"/>
    <p:sldId id="282"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C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38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gif"/><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gif"/></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gi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6.gif"/><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8.xml"/><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2708920"/>
            <a:ext cx="6372200" cy="1143000"/>
          </a:xfrm>
        </p:spPr>
        <p:txBody>
          <a:bodyPr>
            <a:normAutofit fontScale="90000"/>
          </a:bodyPr>
          <a:lstStyle/>
          <a:p>
            <a:r>
              <a:rPr lang="uk-UA" dirty="0">
                <a:latin typeface="Arial Narrow" pitchFamily="34" charset="0"/>
              </a:rPr>
              <a:t>Спадкові хвороби </a:t>
            </a:r>
            <a:r>
              <a:rPr lang="uk-UA" dirty="0" err="1">
                <a:latin typeface="Arial Narrow" pitchFamily="34" charset="0"/>
              </a:rPr>
              <a:t>ахалтекінських</a:t>
            </a:r>
            <a:r>
              <a:rPr lang="uk-UA" dirty="0">
                <a:latin typeface="Arial Narrow" pitchFamily="34" charset="0"/>
              </a:rPr>
              <a:t> коней</a:t>
            </a:r>
          </a:p>
        </p:txBody>
      </p:sp>
      <p:pic>
        <p:nvPicPr>
          <p:cNvPr id="1026" name="Picture 2" descr="C:\Users\Oksana\OneDrive\Робочий стіл\b01b45cce2393cd0f1cf212f1b49b4e0.jpg"/>
          <p:cNvPicPr>
            <a:picLocks noChangeAspect="1" noChangeArrowheads="1"/>
          </p:cNvPicPr>
          <p:nvPr/>
        </p:nvPicPr>
        <p:blipFill>
          <a:blip r:embed="rId2" cstate="print"/>
          <a:srcRect/>
          <a:stretch>
            <a:fillRect/>
          </a:stretch>
        </p:blipFill>
        <p:spPr bwMode="auto">
          <a:xfrm>
            <a:off x="251520" y="1124744"/>
            <a:ext cx="3456384" cy="4608513"/>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55576" y="1268760"/>
            <a:ext cx="5112568" cy="1728192"/>
          </a:xfrm>
        </p:spPr>
        <p:txBody>
          <a:bodyPr>
            <a:normAutofit fontScale="90000"/>
          </a:bodyPr>
          <a:lstStyle/>
          <a:p>
            <a:r>
              <a:rPr lang="uk-UA" dirty="0">
                <a:latin typeface="Arial Narrow" pitchFamily="34" charset="0"/>
              </a:rPr>
              <a:t>Постановка проблеми і Актуальність : </a:t>
            </a:r>
            <a:r>
              <a:rPr lang="uk-UA" b="0" dirty="0" err="1">
                <a:latin typeface="Arial Narrow" pitchFamily="34" charset="0"/>
              </a:rPr>
              <a:t>Ахалтекінська</a:t>
            </a:r>
            <a:r>
              <a:rPr lang="uk-UA" b="0" dirty="0">
                <a:latin typeface="Arial Narrow" pitchFamily="34" charset="0"/>
              </a:rPr>
              <a:t> порода є однією з найперспективніших серед верхових у спортивній сфері,крім того є важливим культурним спадком. Зараз дуже активно поширюються </a:t>
            </a:r>
            <a:r>
              <a:rPr lang="uk-UA" b="0" dirty="0" err="1">
                <a:latin typeface="Arial Narrow" pitchFamily="34" charset="0"/>
              </a:rPr>
              <a:t>конезаводи</a:t>
            </a:r>
            <a:r>
              <a:rPr lang="uk-UA" b="0" dirty="0">
                <a:latin typeface="Arial Narrow" pitchFamily="34" charset="0"/>
              </a:rPr>
              <a:t> націлені саме на розведення цих тварин,і безперечно буде використовуватися метод інбридингу,що з високою </a:t>
            </a:r>
            <a:r>
              <a:rPr lang="uk-UA" b="0" dirty="0" err="1">
                <a:latin typeface="Arial Narrow" pitchFamily="34" charset="0"/>
              </a:rPr>
              <a:t>вирогідністю</a:t>
            </a:r>
            <a:r>
              <a:rPr lang="uk-UA" b="0" dirty="0">
                <a:latin typeface="Arial Narrow" pitchFamily="34" charset="0"/>
              </a:rPr>
              <a:t> призведе до спадкових дефектів,тому є актуальним вивчення таких наслідків і методик </a:t>
            </a:r>
            <a:r>
              <a:rPr lang="uk-UA" b="0" dirty="0" err="1">
                <a:latin typeface="Arial Narrow" pitchFamily="34" charset="0"/>
              </a:rPr>
              <a:t>іх</a:t>
            </a:r>
            <a:r>
              <a:rPr lang="uk-UA" b="0" dirty="0">
                <a:latin typeface="Arial Narrow" pitchFamily="34" charset="0"/>
              </a:rPr>
              <a:t> передчасного виявлення.</a:t>
            </a:r>
            <a:br>
              <a:rPr lang="uk-UA" dirty="0"/>
            </a:br>
            <a:endParaRPr lang="uk-UA" dirty="0"/>
          </a:p>
        </p:txBody>
      </p:sp>
      <p:pic>
        <p:nvPicPr>
          <p:cNvPr id="5125" name="Picture 5" descr="C:\Users\Oksana\OneDrive\Робочий стіл\6207629e94435821c2432c596bfa656a.jpg"/>
          <p:cNvPicPr>
            <a:picLocks noChangeAspect="1" noChangeArrowheads="1"/>
          </p:cNvPicPr>
          <p:nvPr/>
        </p:nvPicPr>
        <p:blipFill>
          <a:blip r:embed="rId2" cstate="print"/>
          <a:srcRect/>
          <a:stretch>
            <a:fillRect/>
          </a:stretch>
        </p:blipFill>
        <p:spPr bwMode="auto">
          <a:xfrm>
            <a:off x="3419872" y="2924944"/>
            <a:ext cx="4836112" cy="374441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923928" y="0"/>
            <a:ext cx="6480720" cy="864096"/>
          </a:xfrm>
        </p:spPr>
        <p:txBody>
          <a:bodyPr/>
          <a:lstStyle/>
          <a:p>
            <a:r>
              <a:rPr lang="ru-RU" dirty="0">
                <a:latin typeface="Arial Narrow" pitchFamily="34" charset="0"/>
              </a:rPr>
              <a:t>Ан</a:t>
            </a:r>
            <a:r>
              <a:rPr lang="uk-UA" dirty="0" err="1">
                <a:latin typeface="Arial Narrow" pitchFamily="34" charset="0"/>
              </a:rPr>
              <a:t>іридія</a:t>
            </a:r>
            <a:endParaRPr lang="uk-UA" dirty="0">
              <a:latin typeface="Arial Narrow" pitchFamily="34" charset="0"/>
            </a:endParaRPr>
          </a:p>
        </p:txBody>
      </p:sp>
      <p:pic>
        <p:nvPicPr>
          <p:cNvPr id="10242" name="Picture 2" descr="C:\Users\Oksana\OneDrive\Робочий стіл\94a77443e345d0044fc21746c4933025.jpg"/>
          <p:cNvPicPr>
            <a:picLocks noChangeAspect="1" noChangeArrowheads="1"/>
          </p:cNvPicPr>
          <p:nvPr/>
        </p:nvPicPr>
        <p:blipFill>
          <a:blip r:embed="rId2" cstate="print"/>
          <a:srcRect/>
          <a:stretch>
            <a:fillRect/>
          </a:stretch>
        </p:blipFill>
        <p:spPr bwMode="auto">
          <a:xfrm>
            <a:off x="2771800" y="1916832"/>
            <a:ext cx="3571900" cy="3571900"/>
          </a:xfrm>
          <a:prstGeom prst="rect">
            <a:avLst/>
          </a:prstGeom>
          <a:noFill/>
        </p:spPr>
      </p:pic>
      <p:pic>
        <p:nvPicPr>
          <p:cNvPr id="10243" name="Picture 3" descr="C:\Users\Oksana\OneDrive\Робочий стіл\65f2151228b22435d81b3dfa761cf2e8.jpg"/>
          <p:cNvPicPr>
            <a:picLocks noChangeAspect="1" noChangeArrowheads="1"/>
          </p:cNvPicPr>
          <p:nvPr/>
        </p:nvPicPr>
        <p:blipFill>
          <a:blip r:embed="rId3" cstate="print"/>
          <a:srcRect/>
          <a:stretch>
            <a:fillRect/>
          </a:stretch>
        </p:blipFill>
        <p:spPr bwMode="auto">
          <a:xfrm>
            <a:off x="251520" y="260648"/>
            <a:ext cx="2952328" cy="2833735"/>
          </a:xfrm>
          <a:prstGeom prst="rect">
            <a:avLst/>
          </a:prstGeom>
          <a:noFill/>
        </p:spPr>
      </p:pic>
      <p:pic>
        <p:nvPicPr>
          <p:cNvPr id="10245" name="Picture 5" descr="C:\Users\Oksana\OneDrive\Робочий стіл\ab718b2a62aecf7765be2951366321d0.jpg"/>
          <p:cNvPicPr>
            <a:picLocks noChangeAspect="1" noChangeArrowheads="1"/>
          </p:cNvPicPr>
          <p:nvPr/>
        </p:nvPicPr>
        <p:blipFill>
          <a:blip r:embed="rId4" cstate="print"/>
          <a:srcRect/>
          <a:stretch>
            <a:fillRect/>
          </a:stretch>
        </p:blipFill>
        <p:spPr bwMode="auto">
          <a:xfrm>
            <a:off x="5940152" y="4581128"/>
            <a:ext cx="3059832" cy="203773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p:txBody>
          <a:bodyPr>
            <a:normAutofit fontScale="70000" lnSpcReduction="20000"/>
          </a:bodyPr>
          <a:lstStyle/>
          <a:p>
            <a:r>
              <a:rPr lang="uk-UA" b="1" dirty="0">
                <a:latin typeface="Arial Narrow" pitchFamily="34" charset="0"/>
              </a:rPr>
              <a:t>1. </a:t>
            </a:r>
            <a:r>
              <a:rPr lang="uk-UA" b="1" dirty="0" err="1">
                <a:latin typeface="Arial Narrow" pitchFamily="34" charset="0"/>
              </a:rPr>
              <a:t>Анір</a:t>
            </a:r>
            <a:r>
              <a:rPr lang="ru-RU" b="1" dirty="0">
                <a:latin typeface="Arial Narrow" pitchFamily="34" charset="0"/>
              </a:rPr>
              <a:t>и</a:t>
            </a:r>
            <a:r>
              <a:rPr lang="uk-UA" b="1" dirty="0">
                <a:latin typeface="Arial Narrow" pitchFamily="34" charset="0"/>
              </a:rPr>
              <a:t>дія</a:t>
            </a:r>
            <a:r>
              <a:rPr lang="uk-UA" dirty="0">
                <a:latin typeface="Arial Narrow" pitchFamily="34" charset="0"/>
              </a:rPr>
              <a:t> - це досить рідкісне вроджене захворювання коней, яке проявляється світлобоязню, сильним зниженням гостроти зору, катарактою, глаукомою і іншими проблемами очей. Крім цього відсутності райдужної оболонки супроводжують патологічні зміни інших органів і систем організму - нервової, сечостатевої, ендокринної, травної. Ця аномалія була описана у коней різних порід. У вивчених популяціях коней були відзначені різні механізми успадкування цього дефекту, що вказує на його складну генетичну природу. Захворювання проявляється в різних формах, має </a:t>
            </a:r>
            <a:r>
              <a:rPr lang="uk-UA" dirty="0" err="1">
                <a:latin typeface="Arial Narrow" pitchFamily="34" charset="0"/>
              </a:rPr>
              <a:t>кодомінантний</a:t>
            </a:r>
            <a:r>
              <a:rPr lang="uk-UA" dirty="0">
                <a:latin typeface="Arial Narrow" pitchFamily="34" charset="0"/>
              </a:rPr>
              <a:t> тип спадкування і контролюється генами, локалізованими в 6-й хромосомі.</a:t>
            </a:r>
          </a:p>
          <a:p>
            <a:endParaRPr lang="uk-UA" dirty="0"/>
          </a:p>
        </p:txBody>
      </p:sp>
      <p:pic>
        <p:nvPicPr>
          <p:cNvPr id="9218" name="Picture 2" descr="C:\Users\Oksana\OneDrive\Робочий стіл\конференция\Cataract.jpg"/>
          <p:cNvPicPr>
            <a:picLocks noChangeAspect="1" noChangeArrowheads="1"/>
          </p:cNvPicPr>
          <p:nvPr/>
        </p:nvPicPr>
        <p:blipFill>
          <a:blip r:embed="rId2" cstate="print"/>
          <a:srcRect/>
          <a:stretch>
            <a:fillRect/>
          </a:stretch>
        </p:blipFill>
        <p:spPr bwMode="auto">
          <a:xfrm>
            <a:off x="323528" y="260648"/>
            <a:ext cx="3294473" cy="2880320"/>
          </a:xfrm>
          <a:prstGeom prst="rect">
            <a:avLst/>
          </a:prstGeom>
          <a:noFill/>
        </p:spPr>
      </p:pic>
      <p:pic>
        <p:nvPicPr>
          <p:cNvPr id="9219" name="Picture 3" descr="C:\Users\Oksana\OneDrive\Робочий стіл\конференция\уверит.jpg"/>
          <p:cNvPicPr>
            <a:picLocks noChangeAspect="1" noChangeArrowheads="1"/>
          </p:cNvPicPr>
          <p:nvPr/>
        </p:nvPicPr>
        <p:blipFill>
          <a:blip r:embed="rId3" cstate="print"/>
          <a:srcRect/>
          <a:stretch>
            <a:fillRect/>
          </a:stretch>
        </p:blipFill>
        <p:spPr bwMode="auto">
          <a:xfrm>
            <a:off x="5940152" y="5013176"/>
            <a:ext cx="2857500" cy="1600200"/>
          </a:xfrm>
          <a:prstGeom prst="rect">
            <a:avLst/>
          </a:prstGeom>
          <a:noFill/>
        </p:spPr>
      </p:pic>
      <p:pic>
        <p:nvPicPr>
          <p:cNvPr id="9220" name="Picture 4" descr="C:\Users\Oksana\OneDrive\Робочий стіл\конференция\язва роговц.jpg"/>
          <p:cNvPicPr>
            <a:picLocks noChangeAspect="1" noChangeArrowheads="1"/>
          </p:cNvPicPr>
          <p:nvPr/>
        </p:nvPicPr>
        <p:blipFill>
          <a:blip r:embed="rId4" cstate="print"/>
          <a:srcRect/>
          <a:stretch>
            <a:fillRect/>
          </a:stretch>
        </p:blipFill>
        <p:spPr bwMode="auto">
          <a:xfrm>
            <a:off x="539552" y="3861048"/>
            <a:ext cx="2750316" cy="238360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971600" y="188640"/>
            <a:ext cx="7211144" cy="778098"/>
          </a:xfrm>
        </p:spPr>
        <p:txBody>
          <a:bodyPr>
            <a:normAutofit fontScale="90000"/>
          </a:bodyPr>
          <a:lstStyle/>
          <a:p>
            <a:r>
              <a:rPr lang="uk-UA" dirty="0">
                <a:latin typeface="Arial Narrow" pitchFamily="34" charset="0"/>
              </a:rPr>
              <a:t>Дегенеративні зміни підтримуючих зв'язок</a:t>
            </a:r>
            <a:endParaRPr lang="uk-UA" dirty="0"/>
          </a:p>
        </p:txBody>
      </p:sp>
      <p:pic>
        <p:nvPicPr>
          <p:cNvPr id="12290" name="Picture 2" descr="C:\Users\Oksana\OneDrive\Робочий стіл\6f5cb906d33942b8d3c43b201f20609c.jpg"/>
          <p:cNvPicPr>
            <a:picLocks noChangeAspect="1" noChangeArrowheads="1"/>
          </p:cNvPicPr>
          <p:nvPr/>
        </p:nvPicPr>
        <p:blipFill>
          <a:blip r:embed="rId2" cstate="print"/>
          <a:srcRect/>
          <a:stretch>
            <a:fillRect/>
          </a:stretch>
        </p:blipFill>
        <p:spPr bwMode="auto">
          <a:xfrm>
            <a:off x="179512" y="1556792"/>
            <a:ext cx="2802366" cy="5040560"/>
          </a:xfrm>
          <a:prstGeom prst="rect">
            <a:avLst/>
          </a:prstGeom>
          <a:noFill/>
        </p:spPr>
      </p:pic>
      <p:pic>
        <p:nvPicPr>
          <p:cNvPr id="12292" name="Picture 4" descr="C:\Users\Oksana\OneDrive\Робочий стіл\c971dde5b3c5169f6fb766428dc7419b.jpg"/>
          <p:cNvPicPr>
            <a:picLocks noChangeAspect="1" noChangeArrowheads="1"/>
          </p:cNvPicPr>
          <p:nvPr/>
        </p:nvPicPr>
        <p:blipFill>
          <a:blip r:embed="rId3" cstate="print"/>
          <a:srcRect/>
          <a:stretch>
            <a:fillRect/>
          </a:stretch>
        </p:blipFill>
        <p:spPr bwMode="auto">
          <a:xfrm>
            <a:off x="6372200" y="2060848"/>
            <a:ext cx="2581944" cy="3872916"/>
          </a:xfrm>
          <a:prstGeom prst="rect">
            <a:avLst/>
          </a:prstGeom>
          <a:noFill/>
        </p:spPr>
      </p:pic>
      <p:pic>
        <p:nvPicPr>
          <p:cNvPr id="12293" name="Picture 5" descr="C:\Users\Oksana\OneDrive\Робочий стіл\b71a2c7e6456f556e72c1b590b4ba9ea.jpg"/>
          <p:cNvPicPr>
            <a:picLocks noChangeAspect="1" noChangeArrowheads="1"/>
          </p:cNvPicPr>
          <p:nvPr/>
        </p:nvPicPr>
        <p:blipFill>
          <a:blip r:embed="rId4" cstate="print"/>
          <a:srcRect/>
          <a:stretch>
            <a:fillRect/>
          </a:stretch>
        </p:blipFill>
        <p:spPr bwMode="auto">
          <a:xfrm>
            <a:off x="3563888" y="3068960"/>
            <a:ext cx="2284778" cy="3528392"/>
          </a:xfrm>
          <a:prstGeom prst="rect">
            <a:avLst/>
          </a:prstGeom>
          <a:noFill/>
        </p:spPr>
      </p:pic>
      <p:pic>
        <p:nvPicPr>
          <p:cNvPr id="12295" name="Picture 7" descr="C:\Users\Oksana\Downloads\QwSR.gif"/>
          <p:cNvPicPr>
            <a:picLocks noChangeAspect="1" noChangeArrowheads="1" noCrop="1"/>
          </p:cNvPicPr>
          <p:nvPr/>
        </p:nvPicPr>
        <p:blipFill>
          <a:blip r:embed="rId5" cstate="print"/>
          <a:srcRect/>
          <a:stretch>
            <a:fillRect/>
          </a:stretch>
        </p:blipFill>
        <p:spPr bwMode="auto">
          <a:xfrm>
            <a:off x="3563888" y="1484784"/>
            <a:ext cx="2286000" cy="1634789"/>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2987824" y="0"/>
            <a:ext cx="4474840" cy="1124744"/>
          </a:xfrm>
        </p:spPr>
        <p:txBody>
          <a:bodyPr>
            <a:normAutofit fontScale="85000" lnSpcReduction="20000"/>
          </a:bodyPr>
          <a:lstStyle/>
          <a:p>
            <a:r>
              <a:rPr lang="uk-UA" sz="2400" dirty="0">
                <a:latin typeface="Arial Narrow" pitchFamily="34" charset="0"/>
              </a:rPr>
              <a:t>2. Генетичну природу має і такий дефект коней, як дегенеративні зміни підтримуючих зв'язок - </a:t>
            </a:r>
            <a:r>
              <a:rPr lang="uk-UA" sz="2400" b="1" dirty="0" err="1">
                <a:latin typeface="Arial Narrow" pitchFamily="34" charset="0"/>
              </a:rPr>
              <a:t>Degenerative</a:t>
            </a:r>
            <a:r>
              <a:rPr lang="uk-UA" sz="2400" b="1" dirty="0">
                <a:latin typeface="Arial Narrow" pitchFamily="34" charset="0"/>
              </a:rPr>
              <a:t> </a:t>
            </a:r>
            <a:r>
              <a:rPr lang="uk-UA" sz="2400" b="1" dirty="0" err="1">
                <a:latin typeface="Arial Narrow" pitchFamily="34" charset="0"/>
              </a:rPr>
              <a:t>suspensory</a:t>
            </a:r>
            <a:r>
              <a:rPr lang="uk-UA" sz="2400" b="1" dirty="0">
                <a:latin typeface="Arial Narrow" pitchFamily="34" charset="0"/>
              </a:rPr>
              <a:t> </a:t>
            </a:r>
            <a:r>
              <a:rPr lang="uk-UA" sz="2400" b="1" dirty="0" err="1">
                <a:latin typeface="Arial Narrow" pitchFamily="34" charset="0"/>
              </a:rPr>
              <a:t>ligament</a:t>
            </a:r>
            <a:r>
              <a:rPr lang="uk-UA" sz="2400" b="1" dirty="0">
                <a:latin typeface="Arial Narrow" pitchFamily="34" charset="0"/>
              </a:rPr>
              <a:t> </a:t>
            </a:r>
            <a:r>
              <a:rPr lang="uk-UA" sz="2400" b="1" dirty="0" err="1">
                <a:latin typeface="Arial Narrow" pitchFamily="34" charset="0"/>
              </a:rPr>
              <a:t>desmitis</a:t>
            </a:r>
            <a:r>
              <a:rPr lang="uk-UA" sz="2400" b="1" dirty="0">
                <a:latin typeface="Arial Narrow" pitchFamily="34" charset="0"/>
              </a:rPr>
              <a:t> (DSLD). </a:t>
            </a:r>
            <a:endParaRPr lang="uk-UA" sz="2400" dirty="0">
              <a:latin typeface="Arial Narrow" pitchFamily="34" charset="0"/>
            </a:endParaRPr>
          </a:p>
          <a:p>
            <a:endParaRPr lang="uk-UA" dirty="0"/>
          </a:p>
        </p:txBody>
      </p:sp>
      <p:pic>
        <p:nvPicPr>
          <p:cNvPr id="11266" name="Picture 2" descr="C:\Users\Oksana\OneDrive\Робочий стіл\конференция\деформация конечнойстей.jpg"/>
          <p:cNvPicPr>
            <a:picLocks noChangeAspect="1" noChangeArrowheads="1"/>
          </p:cNvPicPr>
          <p:nvPr/>
        </p:nvPicPr>
        <p:blipFill>
          <a:blip r:embed="rId2" cstate="print"/>
          <a:srcRect/>
          <a:stretch>
            <a:fillRect/>
          </a:stretch>
        </p:blipFill>
        <p:spPr bwMode="auto">
          <a:xfrm>
            <a:off x="179512" y="4365104"/>
            <a:ext cx="8618722" cy="2333649"/>
          </a:xfrm>
          <a:prstGeom prst="rect">
            <a:avLst/>
          </a:prstGeom>
          <a:noFill/>
        </p:spPr>
      </p:pic>
      <p:pic>
        <p:nvPicPr>
          <p:cNvPr id="11267" name="Picture 3" descr="C:\Users\Oksana\OneDrive\Робочий стіл\конференция\дегенеративные изменения связок 1.jfif"/>
          <p:cNvPicPr>
            <a:picLocks noChangeAspect="1" noChangeArrowheads="1"/>
          </p:cNvPicPr>
          <p:nvPr/>
        </p:nvPicPr>
        <p:blipFill>
          <a:blip r:embed="rId3" cstate="print"/>
          <a:srcRect/>
          <a:stretch>
            <a:fillRect/>
          </a:stretch>
        </p:blipFill>
        <p:spPr bwMode="auto">
          <a:xfrm>
            <a:off x="179512" y="188640"/>
            <a:ext cx="2861072" cy="2143042"/>
          </a:xfrm>
          <a:prstGeom prst="rect">
            <a:avLst/>
          </a:prstGeom>
          <a:noFill/>
        </p:spPr>
      </p:pic>
      <p:pic>
        <p:nvPicPr>
          <p:cNvPr id="11268" name="Picture 4" descr="C:\Users\Oksana\OneDrive\Робочий стіл\конференция\download.jpg"/>
          <p:cNvPicPr>
            <a:picLocks noChangeAspect="1" noChangeArrowheads="1"/>
          </p:cNvPicPr>
          <p:nvPr/>
        </p:nvPicPr>
        <p:blipFill>
          <a:blip r:embed="rId4" cstate="print"/>
          <a:stretch>
            <a:fillRect/>
          </a:stretch>
        </p:blipFill>
        <p:spPr bwMode="auto">
          <a:xfrm>
            <a:off x="2267745" y="2636912"/>
            <a:ext cx="2181722" cy="1728000"/>
          </a:xfrm>
          <a:prstGeom prst="rect">
            <a:avLst/>
          </a:prstGeom>
          <a:noFill/>
        </p:spPr>
      </p:pic>
      <p:pic>
        <p:nvPicPr>
          <p:cNvPr id="11270" name="Picture 6" descr="3. Наследственные нарушения обмена веществ - Наследственные заболевания у  лошадей"/>
          <p:cNvPicPr>
            <a:picLocks noChangeAspect="1" noChangeArrowheads="1"/>
          </p:cNvPicPr>
          <p:nvPr/>
        </p:nvPicPr>
        <p:blipFill>
          <a:blip r:embed="rId5" cstate="print"/>
          <a:srcRect/>
          <a:stretch>
            <a:fillRect/>
          </a:stretch>
        </p:blipFill>
        <p:spPr bwMode="auto">
          <a:xfrm>
            <a:off x="179511" y="2564904"/>
            <a:ext cx="2140777" cy="1800000"/>
          </a:xfrm>
          <a:prstGeom prst="rect">
            <a:avLst/>
          </a:prstGeom>
          <a:noFill/>
        </p:spPr>
      </p:pic>
      <p:sp>
        <p:nvSpPr>
          <p:cNvPr id="7" name="TextBox 6"/>
          <p:cNvSpPr txBox="1"/>
          <p:nvPr/>
        </p:nvSpPr>
        <p:spPr>
          <a:xfrm>
            <a:off x="3275856" y="908720"/>
            <a:ext cx="5112568" cy="1754326"/>
          </a:xfrm>
          <a:prstGeom prst="rect">
            <a:avLst/>
          </a:prstGeom>
          <a:noFill/>
        </p:spPr>
        <p:txBody>
          <a:bodyPr wrap="square" rtlCol="0">
            <a:spAutoFit/>
          </a:bodyPr>
          <a:lstStyle/>
          <a:p>
            <a:r>
              <a:rPr lang="uk-UA" dirty="0"/>
              <a:t> Клінічні ознаки цього синдрому - втрата             </a:t>
            </a:r>
          </a:p>
          <a:p>
            <a:r>
              <a:rPr lang="uk-UA" dirty="0"/>
              <a:t> еластичності, потовщення або дегенерація   </a:t>
            </a:r>
          </a:p>
          <a:p>
            <a:r>
              <a:rPr lang="uk-UA" dirty="0"/>
              <a:t> зв'язок кінцівок, порушення відновної функції  </a:t>
            </a:r>
          </a:p>
          <a:p>
            <a:r>
              <a:rPr lang="uk-UA" dirty="0"/>
              <a:t> колагенових волокон, цей дефект був    </a:t>
            </a:r>
          </a:p>
          <a:p>
            <a:r>
              <a:rPr lang="uk-UA" dirty="0"/>
              <a:t> обумовлений </a:t>
            </a:r>
            <a:r>
              <a:rPr lang="uk-UA" dirty="0" err="1"/>
              <a:t>нуклеотидною</a:t>
            </a:r>
            <a:r>
              <a:rPr lang="uk-UA" dirty="0"/>
              <a:t> заміною в структурі </a:t>
            </a:r>
          </a:p>
          <a:p>
            <a:r>
              <a:rPr lang="uk-UA" dirty="0"/>
              <a:t> гена, локалізованого в 20-й хромосомі</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908720" y="116632"/>
            <a:ext cx="8229600" cy="1143000"/>
          </a:xfrm>
        </p:spPr>
        <p:txBody>
          <a:bodyPr/>
          <a:lstStyle/>
          <a:p>
            <a:r>
              <a:rPr lang="uk-UA" b="1" dirty="0">
                <a:latin typeface="Arial Narrow" pitchFamily="34" charset="0"/>
              </a:rPr>
              <a:t>Остеохондроз</a:t>
            </a:r>
            <a:endParaRPr lang="uk-UA" dirty="0"/>
          </a:p>
        </p:txBody>
      </p:sp>
      <p:pic>
        <p:nvPicPr>
          <p:cNvPr id="13316" name="Picture 4" descr="C:\Users\Oksana\Downloads\GiLo.gif"/>
          <p:cNvPicPr>
            <a:picLocks noChangeAspect="1" noChangeArrowheads="1" noCrop="1"/>
          </p:cNvPicPr>
          <p:nvPr/>
        </p:nvPicPr>
        <p:blipFill>
          <a:blip r:embed="rId2" cstate="print"/>
          <a:srcRect/>
          <a:stretch>
            <a:fillRect/>
          </a:stretch>
        </p:blipFill>
        <p:spPr bwMode="auto">
          <a:xfrm>
            <a:off x="611560" y="1196752"/>
            <a:ext cx="3297560" cy="1854878"/>
          </a:xfrm>
          <a:prstGeom prst="rect">
            <a:avLst/>
          </a:prstGeom>
          <a:noFill/>
        </p:spPr>
      </p:pic>
      <p:pic>
        <p:nvPicPr>
          <p:cNvPr id="13318" name="Picture 6" descr="C:\Users\Oksana\OneDrive\Робочий стіл\d842642baeb15c6dfe3911df7106590f.jpg"/>
          <p:cNvPicPr>
            <a:picLocks noChangeAspect="1" noChangeArrowheads="1"/>
          </p:cNvPicPr>
          <p:nvPr/>
        </p:nvPicPr>
        <p:blipFill>
          <a:blip r:embed="rId3" cstate="print"/>
          <a:srcRect/>
          <a:stretch>
            <a:fillRect/>
          </a:stretch>
        </p:blipFill>
        <p:spPr bwMode="auto">
          <a:xfrm>
            <a:off x="611560" y="3573016"/>
            <a:ext cx="3898059" cy="2952328"/>
          </a:xfrm>
          <a:prstGeom prst="rect">
            <a:avLst/>
          </a:prstGeom>
          <a:noFill/>
        </p:spPr>
      </p:pic>
      <p:pic>
        <p:nvPicPr>
          <p:cNvPr id="13319" name="Picture 7" descr="C:\Users\Oksana\OneDrive\Робочий стіл\8a2c9a4ef33b256d290b20e6e3c51634.jpg"/>
          <p:cNvPicPr>
            <a:picLocks noChangeAspect="1" noChangeArrowheads="1"/>
          </p:cNvPicPr>
          <p:nvPr/>
        </p:nvPicPr>
        <p:blipFill>
          <a:blip r:embed="rId4" cstate="print"/>
          <a:srcRect/>
          <a:stretch>
            <a:fillRect/>
          </a:stretch>
        </p:blipFill>
        <p:spPr bwMode="auto">
          <a:xfrm>
            <a:off x="4355975" y="620688"/>
            <a:ext cx="4211011" cy="2913949"/>
          </a:xfrm>
          <a:prstGeom prst="rect">
            <a:avLst/>
          </a:prstGeom>
          <a:noFill/>
        </p:spPr>
      </p:pic>
      <p:pic>
        <p:nvPicPr>
          <p:cNvPr id="13320" name="Picture 8" descr="C:\Users\Oksana\OneDrive\Робочий стіл\b500f5ac4c42c136643a19efe5f92af0.jpg"/>
          <p:cNvPicPr>
            <a:picLocks noChangeAspect="1" noChangeArrowheads="1"/>
          </p:cNvPicPr>
          <p:nvPr/>
        </p:nvPicPr>
        <p:blipFill>
          <a:blip r:embed="rId5" cstate="print"/>
          <a:srcRect/>
          <a:stretch>
            <a:fillRect/>
          </a:stretch>
        </p:blipFill>
        <p:spPr bwMode="auto">
          <a:xfrm>
            <a:off x="5724128" y="3645024"/>
            <a:ext cx="1822178" cy="296702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3851920" y="273051"/>
            <a:ext cx="4834880" cy="4812134"/>
          </a:xfrm>
        </p:spPr>
        <p:txBody>
          <a:bodyPr>
            <a:normAutofit fontScale="55000" lnSpcReduction="20000"/>
          </a:bodyPr>
          <a:lstStyle/>
          <a:p>
            <a:r>
              <a:rPr lang="uk-UA" dirty="0">
                <a:latin typeface="Arial Narrow" pitchFamily="34" charset="0"/>
              </a:rPr>
              <a:t>3. </a:t>
            </a:r>
            <a:r>
              <a:rPr lang="uk-UA" b="1" dirty="0">
                <a:latin typeface="Arial Narrow" pitchFamily="34" charset="0"/>
              </a:rPr>
              <a:t>Остеохондроз </a:t>
            </a:r>
            <a:r>
              <a:rPr lang="uk-UA" dirty="0">
                <a:latin typeface="Arial Narrow" pitchFamily="34" charset="0"/>
              </a:rPr>
              <a:t>(від </a:t>
            </a:r>
            <a:r>
              <a:rPr lang="uk-UA" dirty="0" err="1">
                <a:latin typeface="Arial Narrow" pitchFamily="34" charset="0"/>
              </a:rPr>
              <a:t>грец</a:t>
            </a:r>
            <a:r>
              <a:rPr lang="uk-UA" dirty="0">
                <a:latin typeface="Arial Narrow" pitchFamily="34" charset="0"/>
              </a:rPr>
              <a:t>. </a:t>
            </a:r>
            <a:r>
              <a:rPr lang="uk-UA" dirty="0" err="1">
                <a:latin typeface="Arial Narrow" pitchFamily="34" charset="0"/>
              </a:rPr>
              <a:t>Оsteon-</a:t>
            </a:r>
            <a:r>
              <a:rPr lang="uk-UA" dirty="0">
                <a:latin typeface="Arial Narrow" pitchFamily="34" charset="0"/>
              </a:rPr>
              <a:t> кістка, </a:t>
            </a:r>
            <a:r>
              <a:rPr lang="uk-UA" dirty="0" err="1">
                <a:latin typeface="Arial Narrow" pitchFamily="34" charset="0"/>
              </a:rPr>
              <a:t>chondros</a:t>
            </a:r>
            <a:r>
              <a:rPr lang="uk-UA" dirty="0">
                <a:latin typeface="Arial Narrow" pitchFamily="34" charset="0"/>
              </a:rPr>
              <a:t> - хрящ, </a:t>
            </a:r>
            <a:r>
              <a:rPr lang="uk-UA" dirty="0" err="1">
                <a:latin typeface="Arial Narrow" pitchFamily="34" charset="0"/>
              </a:rPr>
              <a:t>osis</a:t>
            </a:r>
            <a:r>
              <a:rPr lang="uk-UA" dirty="0">
                <a:latin typeface="Arial Narrow" pitchFamily="34" charset="0"/>
              </a:rPr>
              <a:t> - запалення) - це захворювання опорно-рухового апарату, яке характеризується первинним ураженням (руйнуванням) суглобового хряща, а в наслідок і кістки.  Остеохондроз є однією з найважливіших і поширених ортопедичних хвороб пов'язаних з розвитком скелета коней.  Хоча його етіологія ще до кінця не визначена, більшість вчених вважають, що хвороба багатофакторна, і на її розвиток у лошат впливають швидкий темп зростання, переїдання, мінеральний дисбаланс, а також нестійка біомеханіка в зростаючих кінцівках.  Було встановлено у коней верхових порід, гени, що пов'язані з </a:t>
            </a:r>
            <a:r>
              <a:rPr lang="ru-RU" dirty="0" err="1">
                <a:latin typeface="Arial Narrow" pitchFamily="34" charset="0"/>
              </a:rPr>
              <a:t>виникненням</a:t>
            </a:r>
            <a:r>
              <a:rPr lang="ru-RU" dirty="0">
                <a:latin typeface="Arial Narrow" pitchFamily="34" charset="0"/>
              </a:rPr>
              <a:t> </a:t>
            </a:r>
            <a:r>
              <a:rPr lang="uk-UA" dirty="0">
                <a:latin typeface="Arial Narrow" pitchFamily="34" charset="0"/>
              </a:rPr>
              <a:t>остеохондрозу локалізовані у 2-й хромосомі.  Вагомий зв'язок з генами NCDN, FCN3 та MECR.  Один з них </a:t>
            </a:r>
            <a:r>
              <a:rPr lang="uk-UA" dirty="0" err="1">
                <a:latin typeface="Arial Narrow" pitchFamily="34" charset="0"/>
              </a:rPr>
              <a:t>нейрохондрін</a:t>
            </a:r>
            <a:r>
              <a:rPr lang="uk-UA" dirty="0">
                <a:latin typeface="Arial Narrow" pitchFamily="34" charset="0"/>
              </a:rPr>
              <a:t> NCDN-є регулятором росту </a:t>
            </a:r>
            <a:r>
              <a:rPr lang="uk-UA" dirty="0" err="1">
                <a:latin typeface="Arial Narrow" pitchFamily="34" charset="0"/>
              </a:rPr>
              <a:t>хондроцтитів</a:t>
            </a:r>
            <a:r>
              <a:rPr lang="uk-UA" dirty="0">
                <a:latin typeface="Arial Narrow" pitchFamily="34" charset="0"/>
              </a:rPr>
              <a:t> та хрящової тканини.</a:t>
            </a:r>
          </a:p>
          <a:p>
            <a:endParaRPr lang="uk-UA" dirty="0"/>
          </a:p>
        </p:txBody>
      </p:sp>
      <p:pic>
        <p:nvPicPr>
          <p:cNvPr id="7" name="Picture 5" descr="C:\Users\Oksana\OneDrive\Робочий стіл\конференция\остеохондроз.jpg"/>
          <p:cNvPicPr>
            <a:picLocks noChangeAspect="1" noChangeArrowheads="1"/>
          </p:cNvPicPr>
          <p:nvPr/>
        </p:nvPicPr>
        <p:blipFill>
          <a:blip r:embed="rId2" cstate="print"/>
          <a:srcRect/>
          <a:stretch>
            <a:fillRect/>
          </a:stretch>
        </p:blipFill>
        <p:spPr bwMode="auto">
          <a:xfrm>
            <a:off x="539552" y="4797152"/>
            <a:ext cx="8136904" cy="1931149"/>
          </a:xfrm>
          <a:prstGeom prst="rect">
            <a:avLst/>
          </a:prstGeom>
          <a:noFill/>
        </p:spPr>
      </p:pic>
      <p:pic>
        <p:nvPicPr>
          <p:cNvPr id="24578" name="Picture 2" descr="Skeleton-rot"/>
          <p:cNvPicPr>
            <a:picLocks noChangeAspect="1" noChangeArrowheads="1"/>
          </p:cNvPicPr>
          <p:nvPr/>
        </p:nvPicPr>
        <p:blipFill>
          <a:blip r:embed="rId3" cstate="print"/>
          <a:srcRect/>
          <a:stretch>
            <a:fillRect/>
          </a:stretch>
        </p:blipFill>
        <p:spPr bwMode="auto">
          <a:xfrm>
            <a:off x="251520" y="188640"/>
            <a:ext cx="3300662" cy="2442490"/>
          </a:xfrm>
          <a:prstGeom prst="rect">
            <a:avLst/>
          </a:prstGeom>
          <a:noFill/>
        </p:spPr>
      </p:pic>
      <p:sp>
        <p:nvSpPr>
          <p:cNvPr id="24580" name="AutoShape 4" descr="Болезни лошадей. Часть 2: болезни костей, суставов, мускулатуры и сухожилий  | EquiLife.ru - Первый Конный журна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4582" name="AutoShape 6" descr="Болезни лошадей. Часть 2: болезни костей, суставов, мускулатуры и сухожилий  | EquiLife.ru - Первый Конный журна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4584" name="AutoShape 8" descr="Болезни лошадей. Часть 2: болезни костей, суставов, мускулатуры и сухожилий  | EquiLife.ru - Первый Конный журна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4585" name="Picture 9" descr="C:\Users\Oksana\OneDrive\Робочий стіл\download.jpg"/>
          <p:cNvPicPr>
            <a:picLocks noChangeAspect="1" noChangeArrowheads="1"/>
          </p:cNvPicPr>
          <p:nvPr/>
        </p:nvPicPr>
        <p:blipFill>
          <a:blip r:embed="rId4" cstate="print"/>
          <a:srcRect/>
          <a:stretch>
            <a:fillRect/>
          </a:stretch>
        </p:blipFill>
        <p:spPr bwMode="auto">
          <a:xfrm>
            <a:off x="323528" y="2852936"/>
            <a:ext cx="3333750" cy="13716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123728" y="260648"/>
            <a:ext cx="4762872" cy="706090"/>
          </a:xfrm>
        </p:spPr>
        <p:txBody>
          <a:bodyPr>
            <a:normAutofit fontScale="90000"/>
          </a:bodyPr>
          <a:lstStyle/>
          <a:p>
            <a:r>
              <a:rPr lang="uk-UA" b="1" dirty="0">
                <a:latin typeface="Arial Narrow" pitchFamily="34" charset="0"/>
              </a:rPr>
              <a:t>Важкий комбінований імунодефіцит (SCID)</a:t>
            </a:r>
            <a:endParaRPr lang="uk-UA" dirty="0"/>
          </a:p>
        </p:txBody>
      </p:sp>
      <p:pic>
        <p:nvPicPr>
          <p:cNvPr id="18433" name="Picture 1" descr="C:\Users\Oksana\OneDrive\Робочий стіл\download.jpg"/>
          <p:cNvPicPr>
            <a:picLocks noChangeAspect="1" noChangeArrowheads="1"/>
          </p:cNvPicPr>
          <p:nvPr/>
        </p:nvPicPr>
        <p:blipFill>
          <a:blip r:embed="rId2" cstate="print"/>
          <a:srcRect/>
          <a:stretch>
            <a:fillRect/>
          </a:stretch>
        </p:blipFill>
        <p:spPr bwMode="auto">
          <a:xfrm>
            <a:off x="4499992" y="2060848"/>
            <a:ext cx="4229542" cy="3168074"/>
          </a:xfrm>
          <a:prstGeom prst="rect">
            <a:avLst/>
          </a:prstGeom>
          <a:noFill/>
        </p:spPr>
      </p:pic>
      <p:pic>
        <p:nvPicPr>
          <p:cNvPr id="18434" name="Picture 2" descr="C:\Users\Oksana\OneDrive\Робочий стіл\download.jpg"/>
          <p:cNvPicPr>
            <a:picLocks noChangeAspect="1" noChangeArrowheads="1"/>
          </p:cNvPicPr>
          <p:nvPr/>
        </p:nvPicPr>
        <p:blipFill>
          <a:blip r:embed="rId3" cstate="print"/>
          <a:srcRect/>
          <a:stretch>
            <a:fillRect/>
          </a:stretch>
        </p:blipFill>
        <p:spPr bwMode="auto">
          <a:xfrm>
            <a:off x="467544" y="3645024"/>
            <a:ext cx="3494679" cy="2607568"/>
          </a:xfrm>
          <a:prstGeom prst="rect">
            <a:avLst/>
          </a:prstGeom>
          <a:noFill/>
        </p:spPr>
      </p:pic>
      <p:pic>
        <p:nvPicPr>
          <p:cNvPr id="18435" name="Picture 3" descr="C:\Users\Oksana\OneDrive\Робочий стіл\images.jpg"/>
          <p:cNvPicPr>
            <a:picLocks noChangeAspect="1" noChangeArrowheads="1"/>
          </p:cNvPicPr>
          <p:nvPr/>
        </p:nvPicPr>
        <p:blipFill>
          <a:blip r:embed="rId4" cstate="print"/>
          <a:srcRect/>
          <a:stretch>
            <a:fillRect/>
          </a:stretch>
        </p:blipFill>
        <p:spPr bwMode="auto">
          <a:xfrm>
            <a:off x="395536" y="1484784"/>
            <a:ext cx="3579361" cy="200444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467544" y="116632"/>
            <a:ext cx="8219256" cy="2219845"/>
          </a:xfrm>
        </p:spPr>
        <p:txBody>
          <a:bodyPr>
            <a:normAutofit fontScale="25000" lnSpcReduction="20000"/>
          </a:bodyPr>
          <a:lstStyle/>
          <a:p>
            <a:r>
              <a:rPr lang="uk-UA" sz="7600" dirty="0">
                <a:latin typeface="Arial Narrow" pitchFamily="34" charset="0"/>
              </a:rPr>
              <a:t>4. </a:t>
            </a:r>
            <a:r>
              <a:rPr lang="uk-UA" sz="7600" b="1" dirty="0">
                <a:latin typeface="Arial Narrow" pitchFamily="34" charset="0"/>
              </a:rPr>
              <a:t>Важкий комбінований імунодефіцит (SCID)</a:t>
            </a:r>
            <a:r>
              <a:rPr lang="uk-UA" sz="7600" dirty="0">
                <a:latin typeface="Arial Narrow" pitchFamily="34" charset="0"/>
              </a:rPr>
              <a:t> - спадкове захворювання </a:t>
            </a:r>
            <a:r>
              <a:rPr lang="uk-UA" sz="7600" dirty="0" err="1">
                <a:latin typeface="Arial Narrow" pitchFamily="34" charset="0"/>
              </a:rPr>
              <a:t>ахалтекінських</a:t>
            </a:r>
            <a:r>
              <a:rPr lang="uk-UA" sz="7600" dirty="0">
                <a:latin typeface="Arial Narrow" pitchFamily="34" charset="0"/>
              </a:rPr>
              <a:t> та помісних коней, що характеризується повною втратою імунної відповіді внаслідок </a:t>
            </a:r>
            <a:r>
              <a:rPr lang="uk-UA" sz="7600" dirty="0" err="1">
                <a:latin typeface="Arial Narrow" pitchFamily="34" charset="0"/>
              </a:rPr>
              <a:t>делеції</a:t>
            </a:r>
            <a:r>
              <a:rPr lang="uk-UA" sz="7600" dirty="0">
                <a:latin typeface="Arial Narrow" pitchFamily="34" charset="0"/>
              </a:rPr>
              <a:t> п'яти пар </a:t>
            </a:r>
            <a:r>
              <a:rPr lang="uk-UA" sz="7600" dirty="0" err="1">
                <a:latin typeface="Arial Narrow" pitchFamily="34" charset="0"/>
              </a:rPr>
              <a:t>нуклеотидів</a:t>
            </a:r>
            <a:r>
              <a:rPr lang="uk-UA" sz="7600" dirty="0">
                <a:latin typeface="Arial Narrow" pitchFamily="34" charset="0"/>
              </a:rPr>
              <a:t> в гені </a:t>
            </a:r>
            <a:r>
              <a:rPr lang="uk-UA" sz="7600" dirty="0" err="1">
                <a:latin typeface="Arial Narrow" pitchFamily="34" charset="0"/>
              </a:rPr>
              <a:t>ДНК-залежної</a:t>
            </a:r>
            <a:r>
              <a:rPr lang="uk-UA" sz="7600" dirty="0">
                <a:latin typeface="Arial Narrow" pitchFamily="34" charset="0"/>
              </a:rPr>
              <a:t> </a:t>
            </a:r>
            <a:r>
              <a:rPr lang="uk-UA" sz="7600" dirty="0" err="1">
                <a:latin typeface="Arial Narrow" pitchFamily="34" charset="0"/>
              </a:rPr>
              <a:t>протеїнкінази</a:t>
            </a:r>
            <a:r>
              <a:rPr lang="uk-UA" sz="7600" dirty="0">
                <a:latin typeface="Arial Narrow" pitchFamily="34" charset="0"/>
              </a:rPr>
              <a:t> C. </a:t>
            </a:r>
            <a:r>
              <a:rPr lang="uk-UA" sz="7600" dirty="0" err="1">
                <a:latin typeface="Arial Narrow" pitchFamily="34" charset="0"/>
              </a:rPr>
              <a:t>Протеїнкіназа</a:t>
            </a:r>
            <a:r>
              <a:rPr lang="uk-UA" sz="7600" dirty="0">
                <a:latin typeface="Arial Narrow" pitchFamily="34" charset="0"/>
              </a:rPr>
              <a:t> C є одним з найважливіших ферментів, що бере участь у перебудові сегменту гену під час синтезу B- і T-клітинних рецепторів. Лошата народжуються здоровими, але гинуть від будь-яких інфекцій, так як припиняють функціонування антитіла, а власна імунна система не працює належним чином. SCID проявляється лише у гомозиготному стані і характеризується 100 % смертністю, у цьому разі гетерозиготні тварини не мають ніяких </a:t>
            </a:r>
            <a:r>
              <a:rPr lang="uk-UA" sz="7600" dirty="0" err="1">
                <a:latin typeface="Arial Narrow" pitchFamily="34" charset="0"/>
              </a:rPr>
              <a:t>фенотипових</a:t>
            </a:r>
            <a:r>
              <a:rPr lang="uk-UA" sz="7600" dirty="0">
                <a:latin typeface="Arial Narrow" pitchFamily="34" charset="0"/>
              </a:rPr>
              <a:t> проявів хвороби і являються носіями. </a:t>
            </a:r>
          </a:p>
          <a:p>
            <a:endParaRPr lang="uk-UA" dirty="0"/>
          </a:p>
        </p:txBody>
      </p:sp>
      <p:pic>
        <p:nvPicPr>
          <p:cNvPr id="23554" name="Picture 2" descr="Толстый и тонкий Диета для &quot;тяжеловесов&quot; - Форум: Кормление"/>
          <p:cNvPicPr>
            <a:picLocks noChangeAspect="1" noChangeArrowheads="1"/>
          </p:cNvPicPr>
          <p:nvPr/>
        </p:nvPicPr>
        <p:blipFill>
          <a:blip r:embed="rId2" cstate="print"/>
          <a:srcRect/>
          <a:stretch>
            <a:fillRect/>
          </a:stretch>
        </p:blipFill>
        <p:spPr bwMode="auto">
          <a:xfrm>
            <a:off x="2771800" y="2492896"/>
            <a:ext cx="3317700" cy="1728192"/>
          </a:xfrm>
          <a:prstGeom prst="rect">
            <a:avLst/>
          </a:prstGeom>
          <a:noFill/>
        </p:spPr>
      </p:pic>
      <p:pic>
        <p:nvPicPr>
          <p:cNvPr id="23555" name="Picture 3" descr="C:\Users\Oksana\OneDrive\Робочий стіл\images.jpg"/>
          <p:cNvPicPr preferRelativeResize="0">
            <a:picLocks noChangeArrowheads="1"/>
          </p:cNvPicPr>
          <p:nvPr/>
        </p:nvPicPr>
        <p:blipFill>
          <a:blip r:embed="rId3" cstate="print"/>
          <a:srcRect/>
          <a:stretch>
            <a:fillRect/>
          </a:stretch>
        </p:blipFill>
        <p:spPr bwMode="auto">
          <a:xfrm>
            <a:off x="2555776" y="4293096"/>
            <a:ext cx="2772000" cy="2304000"/>
          </a:xfrm>
          <a:prstGeom prst="rect">
            <a:avLst/>
          </a:prstGeom>
          <a:noFill/>
        </p:spPr>
      </p:pic>
      <p:pic>
        <p:nvPicPr>
          <p:cNvPr id="23556" name="Picture 4" descr="C:\Users\Oksana\OneDrive\Робочий стіл\конференция\имунодефицит.jfif"/>
          <p:cNvPicPr>
            <a:picLocks noChangeAspect="1" noChangeArrowheads="1"/>
          </p:cNvPicPr>
          <p:nvPr/>
        </p:nvPicPr>
        <p:blipFill>
          <a:blip r:embed="rId4" cstate="print"/>
          <a:srcRect/>
          <a:stretch>
            <a:fillRect/>
          </a:stretch>
        </p:blipFill>
        <p:spPr bwMode="auto">
          <a:xfrm>
            <a:off x="683568" y="4293096"/>
            <a:ext cx="1847850" cy="2304256"/>
          </a:xfrm>
          <a:prstGeom prst="rect">
            <a:avLst/>
          </a:prstGeom>
          <a:noFill/>
        </p:spPr>
      </p:pic>
      <p:pic>
        <p:nvPicPr>
          <p:cNvPr id="23557" name="Picture 5" descr="C:\Users\Oksana\OneDrive\Робочий стіл\download.jpg"/>
          <p:cNvPicPr>
            <a:picLocks noChangeAspect="1" noChangeArrowheads="1"/>
          </p:cNvPicPr>
          <p:nvPr/>
        </p:nvPicPr>
        <p:blipFill>
          <a:blip r:embed="rId5" cstate="print"/>
          <a:srcRect/>
          <a:stretch>
            <a:fillRect/>
          </a:stretch>
        </p:blipFill>
        <p:spPr bwMode="auto">
          <a:xfrm>
            <a:off x="5364088" y="4293096"/>
            <a:ext cx="3184941" cy="230425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79512" y="116632"/>
            <a:ext cx="5760640" cy="1080120"/>
          </a:xfrm>
        </p:spPr>
        <p:txBody>
          <a:bodyPr>
            <a:normAutofit fontScale="90000"/>
          </a:bodyPr>
          <a:lstStyle/>
          <a:p>
            <a:r>
              <a:rPr lang="uk-UA" b="1" dirty="0">
                <a:latin typeface="Arial Narrow" pitchFamily="34" charset="0"/>
              </a:rPr>
              <a:t>Лавандовий  синдром  лошат</a:t>
            </a:r>
            <a:endParaRPr lang="uk-UA" dirty="0"/>
          </a:p>
        </p:txBody>
      </p:sp>
      <p:pic>
        <p:nvPicPr>
          <p:cNvPr id="17409" name="Picture 1" descr="C:\Users\Oksana\OneDrive\Робочий стіл\d59d24c0ca61ff83a1589a95cda3510b.jpg"/>
          <p:cNvPicPr>
            <a:picLocks noChangeAspect="1" noChangeArrowheads="1"/>
          </p:cNvPicPr>
          <p:nvPr/>
        </p:nvPicPr>
        <p:blipFill>
          <a:blip r:embed="rId2" cstate="print"/>
          <a:srcRect/>
          <a:stretch>
            <a:fillRect/>
          </a:stretch>
        </p:blipFill>
        <p:spPr bwMode="auto">
          <a:xfrm>
            <a:off x="251520" y="1412776"/>
            <a:ext cx="3724275" cy="5019675"/>
          </a:xfrm>
          <a:prstGeom prst="rect">
            <a:avLst/>
          </a:prstGeom>
          <a:noFill/>
        </p:spPr>
      </p:pic>
      <p:pic>
        <p:nvPicPr>
          <p:cNvPr id="17411" name="Picture 3" descr="C:\Users\Oksana\OneDrive\Робочий стіл\24406a6c51774f6ac987061f7834948d.jpg"/>
          <p:cNvPicPr>
            <a:picLocks noChangeAspect="1" noChangeArrowheads="1"/>
          </p:cNvPicPr>
          <p:nvPr/>
        </p:nvPicPr>
        <p:blipFill>
          <a:blip r:embed="rId3" cstate="print"/>
          <a:srcRect/>
          <a:stretch>
            <a:fillRect/>
          </a:stretch>
        </p:blipFill>
        <p:spPr bwMode="auto">
          <a:xfrm>
            <a:off x="5652120" y="188640"/>
            <a:ext cx="3278282" cy="4640775"/>
          </a:xfrm>
          <a:prstGeom prst="rect">
            <a:avLst/>
          </a:prstGeom>
          <a:noFill/>
        </p:spPr>
      </p:pic>
      <p:pic>
        <p:nvPicPr>
          <p:cNvPr id="17421" name="Picture 13" descr="C:\Users\Oksana\Downloads\28RM.gif"/>
          <p:cNvPicPr>
            <a:picLocks noChangeAspect="1" noChangeArrowheads="1" noCrop="1"/>
          </p:cNvPicPr>
          <p:nvPr/>
        </p:nvPicPr>
        <p:blipFill>
          <a:blip r:embed="rId4" cstate="print"/>
          <a:srcRect/>
          <a:stretch>
            <a:fillRect/>
          </a:stretch>
        </p:blipFill>
        <p:spPr bwMode="auto">
          <a:xfrm>
            <a:off x="4716016" y="5157192"/>
            <a:ext cx="2448272" cy="148723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116632"/>
            <a:ext cx="3384376" cy="1008112"/>
          </a:xfrm>
        </p:spPr>
        <p:txBody>
          <a:bodyPr/>
          <a:lstStyle/>
          <a:p>
            <a:r>
              <a:rPr lang="uk-UA" dirty="0">
                <a:latin typeface="Arial Narrow" pitchFamily="34" charset="0"/>
              </a:rPr>
              <a:t>Зміст</a:t>
            </a:r>
          </a:p>
        </p:txBody>
      </p:sp>
      <p:sp>
        <p:nvSpPr>
          <p:cNvPr id="4" name="Содержимое 3"/>
          <p:cNvSpPr>
            <a:spLocks noGrp="1"/>
          </p:cNvSpPr>
          <p:nvPr>
            <p:ph idx="1"/>
          </p:nvPr>
        </p:nvSpPr>
        <p:spPr>
          <a:xfrm>
            <a:off x="0" y="1196752"/>
            <a:ext cx="5868144" cy="4896544"/>
          </a:xfrm>
        </p:spPr>
        <p:txBody>
          <a:bodyPr>
            <a:normAutofit fontScale="77500" lnSpcReduction="20000"/>
          </a:bodyPr>
          <a:lstStyle/>
          <a:p>
            <a:r>
              <a:rPr lang="uk-UA" dirty="0">
                <a:latin typeface="Arial Narrow" pitchFamily="34" charset="0"/>
              </a:rPr>
              <a:t>Історія породи</a:t>
            </a:r>
          </a:p>
          <a:p>
            <a:r>
              <a:rPr lang="uk-UA" dirty="0">
                <a:latin typeface="Arial Narrow" pitchFamily="34" charset="0"/>
              </a:rPr>
              <a:t>Мета роботи</a:t>
            </a:r>
          </a:p>
          <a:p>
            <a:r>
              <a:rPr lang="uk-UA" dirty="0">
                <a:latin typeface="Arial Narrow" pitchFamily="34" charset="0"/>
              </a:rPr>
              <a:t>Актуальність і проблематика </a:t>
            </a:r>
          </a:p>
          <a:p>
            <a:r>
              <a:rPr lang="uk-UA" dirty="0">
                <a:latin typeface="Arial Narrow" pitchFamily="34" charset="0"/>
              </a:rPr>
              <a:t>Аніридія</a:t>
            </a:r>
          </a:p>
          <a:p>
            <a:r>
              <a:rPr lang="uk-UA" dirty="0">
                <a:latin typeface="Arial Narrow" pitchFamily="34" charset="0"/>
              </a:rPr>
              <a:t>Дегенеративні зміни підтримуючих зв’язок</a:t>
            </a:r>
          </a:p>
          <a:p>
            <a:r>
              <a:rPr lang="uk-UA" dirty="0">
                <a:latin typeface="Arial Narrow" pitchFamily="34" charset="0"/>
              </a:rPr>
              <a:t>Остеохондроз</a:t>
            </a:r>
          </a:p>
          <a:p>
            <a:r>
              <a:rPr lang="uk-UA" dirty="0">
                <a:latin typeface="Arial Narrow" pitchFamily="34" charset="0"/>
              </a:rPr>
              <a:t>Важкий комбінований імунодефіцит</a:t>
            </a:r>
          </a:p>
          <a:p>
            <a:r>
              <a:rPr lang="uk-UA" dirty="0">
                <a:latin typeface="Arial Narrow" pitchFamily="34" charset="0"/>
              </a:rPr>
              <a:t>Лавандовий синдром лошат</a:t>
            </a:r>
          </a:p>
          <a:p>
            <a:r>
              <a:rPr lang="uk-UA" dirty="0" err="1">
                <a:latin typeface="Arial Narrow" pitchFamily="34" charset="0"/>
              </a:rPr>
              <a:t>Гіпереластична</a:t>
            </a:r>
            <a:r>
              <a:rPr lang="uk-UA" dirty="0">
                <a:latin typeface="Arial Narrow" pitchFamily="34" charset="0"/>
              </a:rPr>
              <a:t> шкіра</a:t>
            </a:r>
          </a:p>
          <a:p>
            <a:r>
              <a:rPr lang="uk-UA" dirty="0">
                <a:latin typeface="Arial Narrow" pitchFamily="34" charset="0"/>
              </a:rPr>
              <a:t>Гемофілія А або дефіцит фактора </a:t>
            </a:r>
            <a:r>
              <a:rPr lang="ru-RU" dirty="0">
                <a:latin typeface="Arial Narrow" pitchFamily="34" charset="0"/>
              </a:rPr>
              <a:t>VIII</a:t>
            </a:r>
          </a:p>
          <a:p>
            <a:r>
              <a:rPr lang="ru-RU" dirty="0" err="1">
                <a:latin typeface="Arial Narrow" pitchFamily="34" charset="0"/>
              </a:rPr>
              <a:t>Висновок</a:t>
            </a:r>
            <a:endParaRPr lang="ru-RU" dirty="0">
              <a:latin typeface="Arial Narrow" pitchFamily="34" charset="0"/>
            </a:endParaRPr>
          </a:p>
          <a:p>
            <a:r>
              <a:rPr lang="ru-RU" dirty="0">
                <a:latin typeface="Arial Narrow" pitchFamily="34" charset="0"/>
              </a:rPr>
              <a:t>Список </a:t>
            </a:r>
            <a:r>
              <a:rPr lang="ru-RU" dirty="0" err="1">
                <a:latin typeface="Arial Narrow" pitchFamily="34" charset="0"/>
              </a:rPr>
              <a:t>використаної</a:t>
            </a:r>
            <a:r>
              <a:rPr lang="ru-RU" dirty="0">
                <a:latin typeface="Arial Narrow" pitchFamily="34" charset="0"/>
              </a:rPr>
              <a:t> </a:t>
            </a:r>
            <a:r>
              <a:rPr lang="ru-RU" dirty="0" err="1">
                <a:latin typeface="Arial Narrow" pitchFamily="34" charset="0"/>
              </a:rPr>
              <a:t>літератури</a:t>
            </a:r>
            <a:endParaRPr lang="uk-UA" dirty="0">
              <a:latin typeface="Arial Narrow" pitchFamily="34" charset="0"/>
            </a:endParaRPr>
          </a:p>
          <a:p>
            <a:endParaRPr lang="uk-UA" dirty="0">
              <a:latin typeface="Arial Narrow" pitchFamily="34" charset="0"/>
            </a:endParaRPr>
          </a:p>
        </p:txBody>
      </p:sp>
      <p:pic>
        <p:nvPicPr>
          <p:cNvPr id="41994" name="Picture 10" descr="C:\Users\Oksana\OneDrive\Документы\ДРАКОНЬИ КАРТИНУЛИ\449R.gif"/>
          <p:cNvPicPr>
            <a:picLocks noChangeAspect="1" noChangeArrowheads="1" noCrop="1"/>
          </p:cNvPicPr>
          <p:nvPr/>
        </p:nvPicPr>
        <p:blipFill>
          <a:blip r:embed="rId2" cstate="print"/>
          <a:srcRect/>
          <a:stretch>
            <a:fillRect/>
          </a:stretch>
        </p:blipFill>
        <p:spPr bwMode="auto">
          <a:xfrm>
            <a:off x="5076056" y="260648"/>
            <a:ext cx="3810000" cy="220027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4283968" y="116633"/>
            <a:ext cx="4860032" cy="5112568"/>
          </a:xfrm>
        </p:spPr>
        <p:txBody>
          <a:bodyPr>
            <a:normAutofit fontScale="40000" lnSpcReduction="20000"/>
          </a:bodyPr>
          <a:lstStyle/>
          <a:p>
            <a:r>
              <a:rPr lang="uk-UA" dirty="0">
                <a:latin typeface="Arial Narrow" pitchFamily="34" charset="0"/>
              </a:rPr>
              <a:t>5. </a:t>
            </a:r>
            <a:r>
              <a:rPr lang="uk-UA" b="1" dirty="0">
                <a:latin typeface="Arial Narrow" pitchFamily="34" charset="0"/>
              </a:rPr>
              <a:t>Лавандовий  синдром  лошат</a:t>
            </a:r>
            <a:r>
              <a:rPr lang="uk-UA" dirty="0">
                <a:latin typeface="Arial Narrow" pitchFamily="34" charset="0"/>
              </a:rPr>
              <a:t>  (LFS  –  </a:t>
            </a:r>
            <a:r>
              <a:rPr lang="uk-UA" dirty="0" err="1">
                <a:latin typeface="Arial Narrow" pitchFamily="34" charset="0"/>
              </a:rPr>
              <a:t>Lavender</a:t>
            </a:r>
            <a:r>
              <a:rPr lang="uk-UA" dirty="0">
                <a:latin typeface="Arial Narrow" pitchFamily="34" charset="0"/>
              </a:rPr>
              <a:t>  </a:t>
            </a:r>
            <a:r>
              <a:rPr lang="uk-UA" dirty="0" err="1">
                <a:latin typeface="Arial Narrow" pitchFamily="34" charset="0"/>
              </a:rPr>
              <a:t>Foal</a:t>
            </a:r>
            <a:r>
              <a:rPr lang="uk-UA" dirty="0">
                <a:latin typeface="Arial Narrow" pitchFamily="34" charset="0"/>
              </a:rPr>
              <a:t>  </a:t>
            </a:r>
            <a:r>
              <a:rPr lang="uk-UA" dirty="0" err="1">
                <a:latin typeface="Arial Narrow" pitchFamily="34" charset="0"/>
              </a:rPr>
              <a:t>Syndrome</a:t>
            </a:r>
            <a:r>
              <a:rPr lang="uk-UA" dirty="0">
                <a:latin typeface="Arial Narrow" pitchFamily="34" charset="0"/>
              </a:rPr>
              <a:t>),  також  відомий  як  летальний дефект  освітлення  масті,  є  </a:t>
            </a:r>
            <a:r>
              <a:rPr lang="uk-UA" dirty="0" err="1">
                <a:latin typeface="Arial Narrow" pitchFamily="34" charset="0"/>
              </a:rPr>
              <a:t>аутосомним</a:t>
            </a:r>
            <a:r>
              <a:rPr lang="uk-UA" dirty="0">
                <a:latin typeface="Arial Narrow" pitchFamily="34" charset="0"/>
              </a:rPr>
              <a:t>  рецесивним  захворюванням,  яке  вперше  було ідентифіковано у  арабської  породи  коней, зокрема  єгипетського походження,а потім,і у верхових порід . Новонароджені  лошата  мають  аномальний  відтінок  масті  – сріблястий,  лавандовий,  рожевий,  каштановий.  Починаючи  від  народження,  у  лошат проявляються  приступи,  ригідність  кінцівок,  підвищений  тонус  м’язів  голови  та  шиї.  Уражені лошата  знаходяться  в  лежачому  положенні  на  боці  і  без  сторонньої  допомоги  не  можуть  стояти. Лошата  мають  смоктальний  рефлекс,  проте  в  деяких  випадках  він  слабко  виражений. Зважаючи  на  тяжкість  захворювання  і  відсутність  методів  його  лікування,  лошат  невдовзі  після народження  піддають  </a:t>
            </a:r>
            <a:r>
              <a:rPr lang="uk-UA" dirty="0" err="1">
                <a:latin typeface="Arial Narrow" pitchFamily="34" charset="0"/>
              </a:rPr>
              <a:t>евтаназії</a:t>
            </a:r>
            <a:r>
              <a:rPr lang="uk-UA" dirty="0">
                <a:latin typeface="Arial Narrow" pitchFamily="34" charset="0"/>
              </a:rPr>
              <a:t>.  Ознаки  LFS  схожі  з  ознаками  неврологічних  захворювань,  хоча  і відрізняються  від  останніх  наявністю  ішемічної  </a:t>
            </a:r>
            <a:r>
              <a:rPr lang="uk-UA" dirty="0" err="1">
                <a:latin typeface="Arial Narrow" pitchFamily="34" charset="0"/>
              </a:rPr>
              <a:t>енцефалопатії</a:t>
            </a:r>
            <a:r>
              <a:rPr lang="uk-UA" dirty="0">
                <a:latin typeface="Arial Narrow" pitchFamily="34" charset="0"/>
              </a:rPr>
              <a:t>  та  </a:t>
            </a:r>
            <a:r>
              <a:rPr lang="uk-UA" dirty="0" err="1">
                <a:latin typeface="Arial Narrow" pitchFamily="34" charset="0"/>
              </a:rPr>
              <a:t>неонатальної</a:t>
            </a:r>
            <a:r>
              <a:rPr lang="uk-UA" dirty="0">
                <a:latin typeface="Arial Narrow" pitchFamily="34" charset="0"/>
              </a:rPr>
              <a:t>  септицемії  [7]. Ще однією  відмінною  рисою  LFS є  характерний колір  шерсті  в  лошат. </a:t>
            </a:r>
            <a:r>
              <a:rPr lang="uk-UA" b="1" dirty="0">
                <a:latin typeface="Arial Narrow" pitchFamily="34" charset="0"/>
              </a:rPr>
              <a:t>Причиною  виникнення  даного  захворювання  є  рецесивна  мутація  гена  міозину  5а  (MYO5A), яка  виникає  в  ділянці  30  </a:t>
            </a:r>
            <a:r>
              <a:rPr lang="uk-UA" b="1" dirty="0" err="1">
                <a:latin typeface="Arial Narrow" pitchFamily="34" charset="0"/>
              </a:rPr>
              <a:t>екзону</a:t>
            </a:r>
            <a:r>
              <a:rPr lang="uk-UA" b="1" dirty="0">
                <a:latin typeface="Arial Narrow" pitchFamily="34" charset="0"/>
              </a:rPr>
              <a:t>  1  хромосоми</a:t>
            </a:r>
            <a:r>
              <a:rPr lang="uk-UA" dirty="0">
                <a:latin typeface="Arial Narrow" pitchFamily="34" charset="0"/>
              </a:rPr>
              <a:t>,  внаслідок  чого  відбувається  здвиг  рамки зчитування  і  утворення  передчасного  стоп-кодону   Мутація  порушує  нормальну  функцію  </a:t>
            </a:r>
            <a:r>
              <a:rPr lang="uk-UA" dirty="0" err="1">
                <a:latin typeface="Arial Narrow" pitchFamily="34" charset="0"/>
              </a:rPr>
              <a:t>меланоцитів</a:t>
            </a:r>
            <a:r>
              <a:rPr lang="uk-UA" dirty="0">
                <a:latin typeface="Arial Narrow" pitchFamily="34" charset="0"/>
              </a:rPr>
              <a:t>,  які  визначають  забарвлення  волосся  коней,  і нервових  клітин.  </a:t>
            </a:r>
          </a:p>
          <a:p>
            <a:endParaRPr lang="uk-UA" dirty="0"/>
          </a:p>
        </p:txBody>
      </p:sp>
      <p:pic>
        <p:nvPicPr>
          <p:cNvPr id="21506" name="Picture 2" descr="C:\Users\Oksana\OneDrive\Робочий стіл\конференция\лавандовые жеребята.jpg"/>
          <p:cNvPicPr>
            <a:picLocks noChangeAspect="1" noChangeArrowheads="1"/>
          </p:cNvPicPr>
          <p:nvPr/>
        </p:nvPicPr>
        <p:blipFill>
          <a:blip r:embed="rId2" cstate="print"/>
          <a:srcRect/>
          <a:stretch>
            <a:fillRect/>
          </a:stretch>
        </p:blipFill>
        <p:spPr bwMode="auto">
          <a:xfrm>
            <a:off x="395536" y="3861048"/>
            <a:ext cx="3790538" cy="2773833"/>
          </a:xfrm>
          <a:prstGeom prst="rect">
            <a:avLst/>
          </a:prstGeom>
          <a:noFill/>
        </p:spPr>
      </p:pic>
      <p:pic>
        <p:nvPicPr>
          <p:cNvPr id="21507" name="Picture 3" descr="C:\Users\Oksana\OneDrive\Робочий стіл\1d9178368f8ff2a34095145f2ba3a153.jpg"/>
          <p:cNvPicPr>
            <a:picLocks noChangeAspect="1" noChangeArrowheads="1"/>
          </p:cNvPicPr>
          <p:nvPr/>
        </p:nvPicPr>
        <p:blipFill>
          <a:blip r:embed="rId3" cstate="print"/>
          <a:srcRect/>
          <a:stretch>
            <a:fillRect/>
          </a:stretch>
        </p:blipFill>
        <p:spPr bwMode="auto">
          <a:xfrm>
            <a:off x="2411760" y="188640"/>
            <a:ext cx="2012901" cy="3312368"/>
          </a:xfrm>
          <a:prstGeom prst="rect">
            <a:avLst/>
          </a:prstGeom>
          <a:noFill/>
        </p:spPr>
      </p:pic>
      <p:pic>
        <p:nvPicPr>
          <p:cNvPr id="21508" name="Picture 4" descr="C:\Users\Oksana\OneDrive\Робочий стіл\a4ee0622f06525a15e7da68a7da4d062.gif"/>
          <p:cNvPicPr>
            <a:picLocks noChangeAspect="1" noChangeArrowheads="1"/>
          </p:cNvPicPr>
          <p:nvPr/>
        </p:nvPicPr>
        <p:blipFill>
          <a:blip r:embed="rId4" cstate="print"/>
          <a:srcRect/>
          <a:stretch>
            <a:fillRect/>
          </a:stretch>
        </p:blipFill>
        <p:spPr bwMode="auto">
          <a:xfrm>
            <a:off x="4932040" y="4221088"/>
            <a:ext cx="3312368" cy="2232248"/>
          </a:xfrm>
          <a:prstGeom prst="rect">
            <a:avLst/>
          </a:prstGeom>
          <a:noFill/>
        </p:spPr>
      </p:pic>
      <p:pic>
        <p:nvPicPr>
          <p:cNvPr id="11" name="Picture 4" descr="C:\Users\Oksana\OneDrive\Робочий стіл\5a7f57a2649de6b6fae8d46656ae165e.jpg"/>
          <p:cNvPicPr>
            <a:picLocks noChangeAspect="1" noChangeArrowheads="1"/>
          </p:cNvPicPr>
          <p:nvPr/>
        </p:nvPicPr>
        <p:blipFill>
          <a:blip r:embed="rId5" cstate="print"/>
          <a:srcRect/>
          <a:stretch>
            <a:fillRect/>
          </a:stretch>
        </p:blipFill>
        <p:spPr bwMode="auto">
          <a:xfrm>
            <a:off x="251520" y="188640"/>
            <a:ext cx="1903263" cy="331236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6388" name="Picture 4" descr="C:\Users\Oksana\Downloads\8Pio.gif"/>
          <p:cNvPicPr>
            <a:picLocks noChangeAspect="1" noChangeArrowheads="1" noCrop="1"/>
          </p:cNvPicPr>
          <p:nvPr/>
        </p:nvPicPr>
        <p:blipFill>
          <a:blip r:embed="rId2" cstate="print"/>
          <a:srcRect/>
          <a:stretch>
            <a:fillRect/>
          </a:stretch>
        </p:blipFill>
        <p:spPr bwMode="auto">
          <a:xfrm>
            <a:off x="3347864" y="2852936"/>
            <a:ext cx="2992908" cy="1682014"/>
          </a:xfrm>
          <a:prstGeom prst="rect">
            <a:avLst/>
          </a:prstGeom>
          <a:noFill/>
        </p:spPr>
      </p:pic>
      <p:sp>
        <p:nvSpPr>
          <p:cNvPr id="5" name="Заголовок 4"/>
          <p:cNvSpPr>
            <a:spLocks noGrp="1"/>
          </p:cNvSpPr>
          <p:nvPr>
            <p:ph type="title"/>
          </p:nvPr>
        </p:nvSpPr>
        <p:spPr>
          <a:xfrm>
            <a:off x="1619672" y="260648"/>
            <a:ext cx="5832648" cy="1008112"/>
          </a:xfrm>
        </p:spPr>
        <p:txBody>
          <a:bodyPr>
            <a:normAutofit/>
          </a:bodyPr>
          <a:lstStyle/>
          <a:p>
            <a:r>
              <a:rPr lang="uk-UA" b="1" dirty="0" err="1">
                <a:latin typeface="Arial Narrow" pitchFamily="34" charset="0"/>
              </a:rPr>
              <a:t>Гіпереластична</a:t>
            </a:r>
            <a:r>
              <a:rPr lang="uk-UA" b="1" dirty="0">
                <a:latin typeface="Arial Narrow" pitchFamily="34" charset="0"/>
              </a:rPr>
              <a:t>  шкіра</a:t>
            </a:r>
            <a:endParaRPr lang="uk-UA" dirty="0"/>
          </a:p>
        </p:txBody>
      </p:sp>
      <p:pic>
        <p:nvPicPr>
          <p:cNvPr id="16385" name="Picture 1" descr="C:\Users\Oksana\OneDrive\Робочий стіл\0b59803b5d83cfb458480a6f6fd62a67.jpg"/>
          <p:cNvPicPr>
            <a:picLocks noChangeAspect="1" noChangeArrowheads="1"/>
          </p:cNvPicPr>
          <p:nvPr/>
        </p:nvPicPr>
        <p:blipFill>
          <a:blip r:embed="rId3" cstate="print"/>
          <a:srcRect/>
          <a:stretch>
            <a:fillRect/>
          </a:stretch>
        </p:blipFill>
        <p:spPr bwMode="auto">
          <a:xfrm>
            <a:off x="179512" y="1268760"/>
            <a:ext cx="3454400" cy="5080000"/>
          </a:xfrm>
          <a:prstGeom prst="rect">
            <a:avLst/>
          </a:prstGeom>
          <a:noFill/>
        </p:spPr>
      </p:pic>
      <p:pic>
        <p:nvPicPr>
          <p:cNvPr id="16387" name="Picture 3" descr="C:\Users\Oksana\OneDrive\Робочий стіл\78a4312b3fca8740dcf11754a4e112aa.jpg"/>
          <p:cNvPicPr>
            <a:picLocks noChangeAspect="1" noChangeArrowheads="1"/>
          </p:cNvPicPr>
          <p:nvPr/>
        </p:nvPicPr>
        <p:blipFill>
          <a:blip r:embed="rId4" cstate="print"/>
          <a:srcRect/>
          <a:stretch>
            <a:fillRect/>
          </a:stretch>
        </p:blipFill>
        <p:spPr bwMode="auto">
          <a:xfrm>
            <a:off x="6228184" y="1700808"/>
            <a:ext cx="2736304" cy="410445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2771800" y="0"/>
            <a:ext cx="4392488" cy="4221087"/>
          </a:xfrm>
        </p:spPr>
        <p:txBody>
          <a:bodyPr>
            <a:noAutofit/>
          </a:bodyPr>
          <a:lstStyle/>
          <a:p>
            <a:r>
              <a:rPr lang="uk-UA" sz="1600" dirty="0">
                <a:latin typeface="Arial Narrow" pitchFamily="34" charset="0"/>
              </a:rPr>
              <a:t>6. </a:t>
            </a:r>
            <a:r>
              <a:rPr lang="uk-UA" sz="1600" b="1" dirty="0" err="1">
                <a:latin typeface="Arial Narrow" pitchFamily="34" charset="0"/>
              </a:rPr>
              <a:t>Гіпереластічность</a:t>
            </a:r>
            <a:r>
              <a:rPr lang="uk-UA" sz="1600" b="1" dirty="0">
                <a:latin typeface="Arial Narrow" pitchFamily="34" charset="0"/>
              </a:rPr>
              <a:t> шкіра </a:t>
            </a:r>
            <a:r>
              <a:rPr lang="uk-UA" sz="1600" dirty="0">
                <a:latin typeface="Arial Narrow" pitchFamily="34" charset="0"/>
              </a:rPr>
              <a:t>(</a:t>
            </a:r>
            <a:r>
              <a:rPr lang="ru-RU" sz="1600" dirty="0" err="1">
                <a:latin typeface="Arial Narrow" pitchFamily="34" charset="0"/>
              </a:rPr>
              <a:t>Equine</a:t>
            </a:r>
            <a:r>
              <a:rPr lang="ru-RU" sz="1600" dirty="0">
                <a:latin typeface="Arial Narrow" pitchFamily="34" charset="0"/>
              </a:rPr>
              <a:t> </a:t>
            </a:r>
            <a:r>
              <a:rPr lang="ru-RU" sz="1600" dirty="0" err="1">
                <a:latin typeface="Arial Narrow" pitchFamily="34" charset="0"/>
              </a:rPr>
              <a:t>Hyperelastosis</a:t>
            </a:r>
            <a:r>
              <a:rPr lang="ru-RU" sz="1600" dirty="0">
                <a:latin typeface="Arial Narrow" pitchFamily="34" charset="0"/>
              </a:rPr>
              <a:t> </a:t>
            </a:r>
            <a:r>
              <a:rPr lang="ru-RU" sz="1600" dirty="0" err="1">
                <a:latin typeface="Arial Narrow" pitchFamily="34" charset="0"/>
              </a:rPr>
              <a:t>Cutis</a:t>
            </a:r>
            <a:r>
              <a:rPr lang="uk-UA" sz="1600" dirty="0">
                <a:latin typeface="Arial Narrow" pitchFamily="34" charset="0"/>
              </a:rPr>
              <a:t>) - </a:t>
            </a:r>
            <a:r>
              <a:rPr lang="uk-UA" sz="1600" dirty="0" err="1">
                <a:latin typeface="Arial Narrow" pitchFamily="34" charset="0"/>
              </a:rPr>
              <a:t>аутосомно</a:t>
            </a:r>
            <a:r>
              <a:rPr lang="uk-UA" sz="1600" dirty="0">
                <a:latin typeface="Arial Narrow" pitchFamily="34" charset="0"/>
              </a:rPr>
              <a:t> рецесивне захворювання. Також відомо під назвами синдром </a:t>
            </a:r>
            <a:r>
              <a:rPr lang="uk-UA" sz="1600" dirty="0" err="1">
                <a:latin typeface="Arial Narrow" pitchFamily="34" charset="0"/>
              </a:rPr>
              <a:t>Елерса-Данлоса</a:t>
            </a:r>
            <a:r>
              <a:rPr lang="uk-UA" sz="1600" dirty="0">
                <a:latin typeface="Arial Narrow" pitchFamily="34" charset="0"/>
              </a:rPr>
              <a:t> або спадкова шкірно-зональна астенія коней (</a:t>
            </a:r>
            <a:r>
              <a:rPr lang="ru-RU" sz="1600" dirty="0">
                <a:latin typeface="Arial Narrow" pitchFamily="34" charset="0"/>
              </a:rPr>
              <a:t>HERDA</a:t>
            </a:r>
            <a:r>
              <a:rPr lang="uk-UA" sz="1600" dirty="0">
                <a:latin typeface="Arial Narrow" pitchFamily="34" charset="0"/>
              </a:rPr>
              <a:t>). Зазвичай клінічні ознаки захворювання у коней проявляються у віці півтора роки й старше і нерідко асоціюються з </a:t>
            </a:r>
            <a:r>
              <a:rPr lang="uk-UA" sz="1600" dirty="0" err="1">
                <a:latin typeface="Arial Narrow" pitchFamily="34" charset="0"/>
              </a:rPr>
              <a:t>заїздкі</a:t>
            </a:r>
            <a:r>
              <a:rPr lang="uk-UA" sz="1600" dirty="0">
                <a:latin typeface="Arial Narrow" pitchFamily="34" charset="0"/>
              </a:rPr>
              <a:t> або травмами. Коні з </a:t>
            </a:r>
            <a:r>
              <a:rPr lang="uk-UA" sz="1600" dirty="0" err="1">
                <a:latin typeface="Arial Narrow" pitchFamily="34" charset="0"/>
              </a:rPr>
              <a:t>гіпереластичність</a:t>
            </a:r>
            <a:r>
              <a:rPr lang="uk-UA" sz="1600" dirty="0">
                <a:latin typeface="Arial Narrow" pitchFamily="34" charset="0"/>
              </a:rPr>
              <a:t> шкірою схильні до утворення серозних пухлин і гематом, мають розтягується і легко рветься шкірний покрив з утворенням ран і </a:t>
            </a:r>
            <a:r>
              <a:rPr lang="uk-UA" sz="1600" dirty="0" err="1">
                <a:latin typeface="Arial Narrow" pitchFamily="34" charset="0"/>
              </a:rPr>
              <a:t>виразокБіопсія</a:t>
            </a:r>
            <a:r>
              <a:rPr lang="uk-UA" sz="1600" dirty="0">
                <a:latin typeface="Arial Narrow" pitchFamily="34" charset="0"/>
              </a:rPr>
              <a:t> показала, що шкіра таких коней має нормальну товщину, але в ній спостерігається варіабельність діаметра колагенових волокон, а також відсутня їх правильна упаковка. Генетичний дефект </a:t>
            </a:r>
            <a:r>
              <a:rPr lang="uk-UA" sz="1600" dirty="0" err="1">
                <a:latin typeface="Arial Narrow" pitchFamily="34" charset="0"/>
              </a:rPr>
              <a:t>гіпереластічность</a:t>
            </a:r>
            <a:r>
              <a:rPr lang="uk-UA" sz="1600" dirty="0">
                <a:latin typeface="Arial Narrow" pitchFamily="34" charset="0"/>
              </a:rPr>
              <a:t> шкіри у коней ініціюється заміною всього одного підстави </a:t>
            </a:r>
            <a:r>
              <a:rPr lang="ru-RU" sz="1600" dirty="0">
                <a:latin typeface="Arial Narrow" pitchFamily="34" charset="0"/>
              </a:rPr>
              <a:t>G</a:t>
            </a:r>
            <a:r>
              <a:rPr lang="uk-UA" sz="1600" dirty="0">
                <a:latin typeface="Arial Narrow" pitchFamily="34" charset="0"/>
              </a:rPr>
              <a:t>&gt; </a:t>
            </a:r>
            <a:r>
              <a:rPr lang="ru-RU" sz="1600" dirty="0">
                <a:latin typeface="Arial Narrow" pitchFamily="34" charset="0"/>
              </a:rPr>
              <a:t>A</a:t>
            </a:r>
            <a:r>
              <a:rPr lang="uk-UA" sz="1600" dirty="0">
                <a:latin typeface="Arial Narrow" pitchFamily="34" charset="0"/>
              </a:rPr>
              <a:t> в 115 кодоні </a:t>
            </a:r>
            <a:r>
              <a:rPr lang="uk-UA" sz="1600" dirty="0" err="1">
                <a:latin typeface="Arial Narrow" pitchFamily="34" charset="0"/>
              </a:rPr>
              <a:t>циклофіліном</a:t>
            </a:r>
            <a:r>
              <a:rPr lang="uk-UA" sz="1600" dirty="0">
                <a:latin typeface="Arial Narrow" pitchFamily="34" charset="0"/>
              </a:rPr>
              <a:t> В (</a:t>
            </a:r>
            <a:r>
              <a:rPr lang="ru-RU" sz="1600" dirty="0" err="1">
                <a:latin typeface="Arial Narrow" pitchFamily="34" charset="0"/>
              </a:rPr>
              <a:t>cyclophilin</a:t>
            </a:r>
            <a:r>
              <a:rPr lang="ru-RU" sz="1600" dirty="0">
                <a:latin typeface="Arial Narrow" pitchFamily="34" charset="0"/>
              </a:rPr>
              <a:t> B</a:t>
            </a:r>
            <a:r>
              <a:rPr lang="uk-UA" sz="1600" dirty="0">
                <a:latin typeface="Arial Narrow" pitchFamily="34" charset="0"/>
              </a:rPr>
              <a:t>, </a:t>
            </a:r>
            <a:r>
              <a:rPr lang="ru-RU" sz="1600" dirty="0">
                <a:latin typeface="Arial Narrow" pitchFamily="34" charset="0"/>
              </a:rPr>
              <a:t>PPIB</a:t>
            </a:r>
            <a:r>
              <a:rPr lang="uk-UA" sz="1600" dirty="0">
                <a:latin typeface="Arial Narrow" pitchFamily="34" charset="0"/>
              </a:rPr>
              <a:t>). Цей ген, ймовірно, грає роль в білковій компонуванні колагену.</a:t>
            </a:r>
          </a:p>
          <a:p>
            <a:endParaRPr lang="uk-UA" sz="1600" dirty="0"/>
          </a:p>
        </p:txBody>
      </p:sp>
      <p:pic>
        <p:nvPicPr>
          <p:cNvPr id="22529" name="Picture 1" descr="C:\Users\Oksana\Downloads\2ZWF.gif"/>
          <p:cNvPicPr>
            <a:picLocks noChangeAspect="1" noChangeArrowheads="1" noCrop="1"/>
          </p:cNvPicPr>
          <p:nvPr/>
        </p:nvPicPr>
        <p:blipFill>
          <a:blip r:embed="rId2" cstate="print"/>
          <a:srcRect/>
          <a:stretch>
            <a:fillRect/>
          </a:stretch>
        </p:blipFill>
        <p:spPr bwMode="auto">
          <a:xfrm>
            <a:off x="179512" y="5157192"/>
            <a:ext cx="4314838" cy="1584000"/>
          </a:xfrm>
          <a:prstGeom prst="rect">
            <a:avLst/>
          </a:prstGeom>
          <a:noFill/>
        </p:spPr>
      </p:pic>
      <p:pic>
        <p:nvPicPr>
          <p:cNvPr id="22530" name="Picture 2" descr="C:\Users\Oksana\OneDrive\Робочий стіл\конференция\гипереэластичная кожа 1.jpg"/>
          <p:cNvPicPr>
            <a:picLocks noChangeAspect="1" noChangeArrowheads="1"/>
          </p:cNvPicPr>
          <p:nvPr/>
        </p:nvPicPr>
        <p:blipFill>
          <a:blip r:embed="rId3" cstate="print"/>
          <a:srcRect/>
          <a:stretch>
            <a:fillRect/>
          </a:stretch>
        </p:blipFill>
        <p:spPr bwMode="auto">
          <a:xfrm>
            <a:off x="5292080" y="5157192"/>
            <a:ext cx="3645985" cy="1548000"/>
          </a:xfrm>
          <a:prstGeom prst="rect">
            <a:avLst/>
          </a:prstGeom>
          <a:noFill/>
        </p:spPr>
      </p:pic>
      <p:pic>
        <p:nvPicPr>
          <p:cNvPr id="22532" name="Picture 4" descr="Фарфоровые жеребята"/>
          <p:cNvPicPr>
            <a:picLocks noChangeAspect="1" noChangeArrowheads="1"/>
          </p:cNvPicPr>
          <p:nvPr/>
        </p:nvPicPr>
        <p:blipFill>
          <a:blip r:embed="rId4" cstate="print"/>
          <a:srcRect/>
          <a:stretch>
            <a:fillRect/>
          </a:stretch>
        </p:blipFill>
        <p:spPr bwMode="auto">
          <a:xfrm>
            <a:off x="179512" y="332656"/>
            <a:ext cx="2705100" cy="1685926"/>
          </a:xfrm>
          <a:prstGeom prst="rect">
            <a:avLst/>
          </a:prstGeom>
          <a:noFill/>
        </p:spPr>
      </p:pic>
      <p:sp>
        <p:nvSpPr>
          <p:cNvPr id="22534" name="AutoShape 6" descr="EquiHelp • View topic - ВНИИК Рязань. Зеленых лугов (с.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2536" name="AutoShape 8" descr="EquiHelp • View topic - ВНИИК Рязань. Зеленых лугов (с.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2538" name="AutoShape 10" descr="EquiHelp • View topic - ВНИИК Рязань. Зеленых лугов (с.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2539" name="Picture 11" descr="C:\Users\Oksana\OneDrive\Робочий стіл\download.jpg"/>
          <p:cNvPicPr>
            <a:picLocks noChangeAspect="1" noChangeArrowheads="1"/>
          </p:cNvPicPr>
          <p:nvPr/>
        </p:nvPicPr>
        <p:blipFill>
          <a:blip r:embed="rId5" cstate="print"/>
          <a:srcRect/>
          <a:stretch>
            <a:fillRect/>
          </a:stretch>
        </p:blipFill>
        <p:spPr bwMode="auto">
          <a:xfrm>
            <a:off x="179512" y="2708920"/>
            <a:ext cx="2466975" cy="1847850"/>
          </a:xfrm>
          <a:prstGeom prst="rect">
            <a:avLst/>
          </a:prstGeom>
          <a:noFill/>
        </p:spPr>
      </p:pic>
      <p:sp>
        <p:nvSpPr>
          <p:cNvPr id="22541" name="AutoShape 13" descr="ЭквиХелп — Общество защиты лошад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2542" name="Picture 14" descr="C:\Users\Oksana\OneDrive\Робочий стіл\download.jpg"/>
          <p:cNvPicPr>
            <a:picLocks noChangeAspect="1" noChangeArrowheads="1"/>
          </p:cNvPicPr>
          <p:nvPr/>
        </p:nvPicPr>
        <p:blipFill>
          <a:blip r:embed="rId6" cstate="print"/>
          <a:srcRect/>
          <a:stretch>
            <a:fillRect/>
          </a:stretch>
        </p:blipFill>
        <p:spPr bwMode="auto">
          <a:xfrm>
            <a:off x="7236296" y="1124744"/>
            <a:ext cx="1724025" cy="26574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003232" cy="706090"/>
          </a:xfrm>
        </p:spPr>
        <p:txBody>
          <a:bodyPr>
            <a:normAutofit fontScale="90000"/>
          </a:bodyPr>
          <a:lstStyle/>
          <a:p>
            <a:r>
              <a:rPr lang="uk-UA" b="1" dirty="0">
                <a:latin typeface="Arial Narrow" pitchFamily="34" charset="0"/>
              </a:rPr>
              <a:t>Гемофілія А або дефіцит фактора </a:t>
            </a:r>
            <a:r>
              <a:rPr lang="ru-RU" b="1" dirty="0">
                <a:latin typeface="Arial Narrow" pitchFamily="34" charset="0"/>
              </a:rPr>
              <a:t>VIII</a:t>
            </a:r>
            <a:endParaRPr lang="uk-UA" dirty="0"/>
          </a:p>
        </p:txBody>
      </p:sp>
      <p:pic>
        <p:nvPicPr>
          <p:cNvPr id="15362" name="Picture 2" descr="C:\Users\Oksana\OneDrive\Робочий стіл\c7f3eb093fa2f58435a8cdbec36ded69.jpg"/>
          <p:cNvPicPr>
            <a:picLocks noChangeAspect="1" noChangeArrowheads="1"/>
          </p:cNvPicPr>
          <p:nvPr/>
        </p:nvPicPr>
        <p:blipFill>
          <a:blip r:embed="rId2" cstate="print"/>
          <a:srcRect/>
          <a:stretch>
            <a:fillRect/>
          </a:stretch>
        </p:blipFill>
        <p:spPr bwMode="auto">
          <a:xfrm>
            <a:off x="5364088" y="764704"/>
            <a:ext cx="3281114" cy="3620301"/>
          </a:xfrm>
          <a:prstGeom prst="rect">
            <a:avLst/>
          </a:prstGeom>
          <a:noFill/>
        </p:spPr>
      </p:pic>
      <p:pic>
        <p:nvPicPr>
          <p:cNvPr id="15363" name="Picture 3" descr="C:\Users\Oksana\OneDrive\Робочий стіл\c3d9faeddfaa2795ccadfdcdb9cd687a.jpg"/>
          <p:cNvPicPr>
            <a:picLocks noChangeAspect="1" noChangeArrowheads="1"/>
          </p:cNvPicPr>
          <p:nvPr/>
        </p:nvPicPr>
        <p:blipFill>
          <a:blip r:embed="rId3" cstate="print"/>
          <a:srcRect/>
          <a:stretch>
            <a:fillRect/>
          </a:stretch>
        </p:blipFill>
        <p:spPr bwMode="auto">
          <a:xfrm>
            <a:off x="179512" y="4149080"/>
            <a:ext cx="4104456" cy="2151301"/>
          </a:xfrm>
          <a:prstGeom prst="rect">
            <a:avLst/>
          </a:prstGeom>
          <a:noFill/>
        </p:spPr>
      </p:pic>
      <p:pic>
        <p:nvPicPr>
          <p:cNvPr id="15364" name="Picture 4" descr="C:\Users\Oksana\OneDrive\Робочий стіл\d1c5c6a3878cdd3f75a54b036dbac662.jpg"/>
          <p:cNvPicPr>
            <a:picLocks noChangeAspect="1" noChangeArrowheads="1"/>
          </p:cNvPicPr>
          <p:nvPr/>
        </p:nvPicPr>
        <p:blipFill>
          <a:blip r:embed="rId4" cstate="print"/>
          <a:srcRect/>
          <a:stretch>
            <a:fillRect/>
          </a:stretch>
        </p:blipFill>
        <p:spPr bwMode="auto">
          <a:xfrm>
            <a:off x="107504" y="980728"/>
            <a:ext cx="3888432" cy="2918379"/>
          </a:xfrm>
          <a:prstGeom prst="rect">
            <a:avLst/>
          </a:prstGeom>
          <a:noFill/>
        </p:spPr>
      </p:pic>
      <p:pic>
        <p:nvPicPr>
          <p:cNvPr id="15365" name="Picture 5" descr="C:\Users\Oksana\Downloads\SOHy.gif"/>
          <p:cNvPicPr>
            <a:picLocks noChangeAspect="1" noChangeArrowheads="1" noCrop="1"/>
          </p:cNvPicPr>
          <p:nvPr/>
        </p:nvPicPr>
        <p:blipFill>
          <a:blip r:embed="rId5" cstate="print"/>
          <a:srcRect/>
          <a:stretch>
            <a:fillRect/>
          </a:stretch>
        </p:blipFill>
        <p:spPr bwMode="auto">
          <a:xfrm>
            <a:off x="4860032" y="4509120"/>
            <a:ext cx="4067944" cy="21472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75856" y="273051"/>
            <a:ext cx="5410944" cy="3732013"/>
          </a:xfrm>
        </p:spPr>
        <p:txBody>
          <a:bodyPr>
            <a:normAutofit fontScale="55000" lnSpcReduction="20000"/>
          </a:bodyPr>
          <a:lstStyle/>
          <a:p>
            <a:r>
              <a:rPr lang="uk-UA" dirty="0">
                <a:latin typeface="Arial Narrow" pitchFamily="34" charset="0"/>
              </a:rPr>
              <a:t>7</a:t>
            </a:r>
            <a:r>
              <a:rPr lang="uk-UA" b="1" dirty="0">
                <a:latin typeface="Arial Narrow" pitchFamily="34" charset="0"/>
              </a:rPr>
              <a:t>. Гемофілія А або дефіцит фактора </a:t>
            </a:r>
            <a:r>
              <a:rPr lang="ru-RU" b="1" dirty="0">
                <a:latin typeface="Arial Narrow" pitchFamily="34" charset="0"/>
              </a:rPr>
              <a:t>VIII</a:t>
            </a:r>
            <a:r>
              <a:rPr lang="uk-UA" dirty="0">
                <a:latin typeface="Arial Narrow" pitchFamily="34" charset="0"/>
              </a:rPr>
              <a:t> - це загальне захворювання для багатьох видів ссавців, яке носить хронічний характер і зумовлено дефіцитом </a:t>
            </a:r>
            <a:r>
              <a:rPr lang="uk-UA" dirty="0" err="1">
                <a:latin typeface="Arial Narrow" pitchFamily="34" charset="0"/>
              </a:rPr>
              <a:t>антигемофільного</a:t>
            </a:r>
            <a:r>
              <a:rPr lang="uk-UA" dirty="0">
                <a:latin typeface="Arial Narrow" pitchFamily="34" charset="0"/>
              </a:rPr>
              <a:t> глобуліну, одного з плазмових факторів згортання крові. </a:t>
            </a:r>
            <a:r>
              <a:rPr lang="uk-UA" b="1" dirty="0">
                <a:latin typeface="Arial Narrow" pitchFamily="34" charset="0"/>
              </a:rPr>
              <a:t>Гемофілія А успадковується за рецесивним </a:t>
            </a:r>
            <a:r>
              <a:rPr lang="uk-UA" b="1" dirty="0" err="1">
                <a:latin typeface="Arial Narrow" pitchFamily="34" charset="0"/>
              </a:rPr>
              <a:t>Х-зчепленим</a:t>
            </a:r>
            <a:r>
              <a:rPr lang="uk-UA" b="1" dirty="0">
                <a:latin typeface="Arial Narrow" pitchFamily="34" charset="0"/>
              </a:rPr>
              <a:t> типом</a:t>
            </a:r>
            <a:r>
              <a:rPr lang="uk-UA" dirty="0">
                <a:latin typeface="Arial Narrow" pitchFamily="34" charset="0"/>
              </a:rPr>
              <a:t>, характеризується </a:t>
            </a:r>
            <a:r>
              <a:rPr lang="uk-UA" dirty="0" err="1">
                <a:latin typeface="Arial Narrow" pitchFamily="34" charset="0"/>
              </a:rPr>
              <a:t>уповільненним</a:t>
            </a:r>
            <a:r>
              <a:rPr lang="uk-UA" dirty="0">
                <a:latin typeface="Arial Narrow" pitchFamily="34" charset="0"/>
              </a:rPr>
              <a:t> згортанням крові і, як наслідок, підвищену кровоточивість </a:t>
            </a:r>
            <a:r>
              <a:rPr lang="uk-UA" dirty="0" err="1">
                <a:latin typeface="Arial Narrow" pitchFamily="34" charset="0"/>
              </a:rPr>
              <a:t>Гематомного</a:t>
            </a:r>
            <a:r>
              <a:rPr lang="uk-UA" dirty="0">
                <a:latin typeface="Arial Narrow" pitchFamily="34" charset="0"/>
              </a:rPr>
              <a:t> типу при уколах, порізах і інших травмах. </a:t>
            </a:r>
            <a:r>
              <a:rPr lang="ru-RU" dirty="0" err="1">
                <a:latin typeface="Arial Narrow" pitchFamily="34" charset="0"/>
              </a:rPr>
              <a:t>Кровотечі</a:t>
            </a:r>
            <a:r>
              <a:rPr lang="ru-RU" dirty="0">
                <a:latin typeface="Arial Narrow" pitchFamily="34" charset="0"/>
              </a:rPr>
              <a:t> </a:t>
            </a:r>
            <a:r>
              <a:rPr lang="ru-RU" dirty="0" err="1">
                <a:latin typeface="Arial Narrow" pitchFamily="34" charset="0"/>
              </a:rPr>
              <a:t>локалізуються</a:t>
            </a:r>
            <a:r>
              <a:rPr lang="ru-RU" dirty="0">
                <a:latin typeface="Arial Narrow" pitchFamily="34" charset="0"/>
              </a:rPr>
              <a:t> не </a:t>
            </a:r>
            <a:r>
              <a:rPr lang="ru-RU" dirty="0" err="1">
                <a:latin typeface="Arial Narrow" pitchFamily="34" charset="0"/>
              </a:rPr>
              <a:t>тільки</a:t>
            </a:r>
            <a:r>
              <a:rPr lang="ru-RU" dirty="0">
                <a:latin typeface="Arial Narrow" pitchFamily="34" charset="0"/>
              </a:rPr>
              <a:t> в </a:t>
            </a:r>
            <a:r>
              <a:rPr lang="ru-RU" dirty="0" err="1">
                <a:latin typeface="Arial Narrow" pitchFamily="34" charset="0"/>
              </a:rPr>
              <a:t>місці</a:t>
            </a:r>
            <a:r>
              <a:rPr lang="ru-RU" dirty="0">
                <a:latin typeface="Arial Narrow" pitchFamily="34" charset="0"/>
              </a:rPr>
              <a:t> </a:t>
            </a:r>
            <a:r>
              <a:rPr lang="ru-RU" dirty="0" err="1">
                <a:latin typeface="Arial Narrow" pitchFamily="34" charset="0"/>
              </a:rPr>
              <a:t>пошкоджень</a:t>
            </a:r>
            <a:r>
              <a:rPr lang="ru-RU" dirty="0">
                <a:latin typeface="Arial Narrow" pitchFamily="34" charset="0"/>
              </a:rPr>
              <a:t>, </a:t>
            </a:r>
            <a:r>
              <a:rPr lang="ru-RU" dirty="0" err="1">
                <a:latin typeface="Arial Narrow" pitchFamily="34" charset="0"/>
              </a:rPr>
              <a:t>але</a:t>
            </a:r>
            <a:r>
              <a:rPr lang="ru-RU" dirty="0">
                <a:latin typeface="Arial Narrow" pitchFamily="34" charset="0"/>
              </a:rPr>
              <a:t> </a:t>
            </a:r>
            <a:r>
              <a:rPr lang="ru-RU" dirty="0" err="1">
                <a:latin typeface="Arial Narrow" pitchFamily="34" charset="0"/>
              </a:rPr>
              <a:t>і</a:t>
            </a:r>
            <a:r>
              <a:rPr lang="ru-RU" dirty="0">
                <a:latin typeface="Arial Narrow" pitchFamily="34" charset="0"/>
              </a:rPr>
              <a:t> на </a:t>
            </a:r>
            <a:r>
              <a:rPr lang="ru-RU" dirty="0" err="1">
                <a:latin typeface="Arial Narrow" pitchFamily="34" charset="0"/>
              </a:rPr>
              <a:t>внутрішніх</a:t>
            </a:r>
            <a:r>
              <a:rPr lang="ru-RU" dirty="0">
                <a:latin typeface="Arial Narrow" pitchFamily="34" charset="0"/>
              </a:rPr>
              <a:t> органах та </a:t>
            </a:r>
            <a:r>
              <a:rPr lang="ru-RU" dirty="0" err="1">
                <a:latin typeface="Arial Narrow" pitchFamily="34" charset="0"/>
              </a:rPr>
              <a:t>можуть</a:t>
            </a:r>
            <a:r>
              <a:rPr lang="ru-RU" dirty="0">
                <a:latin typeface="Arial Narrow" pitchFamily="34" charset="0"/>
              </a:rPr>
              <a:t> </a:t>
            </a:r>
            <a:r>
              <a:rPr lang="ru-RU" dirty="0" err="1">
                <a:latin typeface="Arial Narrow" pitchFamily="34" charset="0"/>
              </a:rPr>
              <a:t>виникати</a:t>
            </a:r>
            <a:r>
              <a:rPr lang="ru-RU" dirty="0">
                <a:latin typeface="Arial Narrow" pitchFamily="34" charset="0"/>
              </a:rPr>
              <a:t> спонтанно. </a:t>
            </a:r>
            <a:r>
              <a:rPr lang="ru-RU" dirty="0" err="1">
                <a:latin typeface="Arial Narrow" pitchFamily="34" charset="0"/>
              </a:rPr>
              <a:t>Типовий</a:t>
            </a:r>
            <a:r>
              <a:rPr lang="ru-RU" dirty="0">
                <a:latin typeface="Arial Narrow" pitchFamily="34" charset="0"/>
              </a:rPr>
              <a:t> симптом </a:t>
            </a:r>
            <a:r>
              <a:rPr lang="ru-RU" dirty="0" err="1">
                <a:latin typeface="Arial Narrow" pitchFamily="34" charset="0"/>
              </a:rPr>
              <a:t>гемофілії</a:t>
            </a:r>
            <a:r>
              <a:rPr lang="ru-RU" dirty="0">
                <a:latin typeface="Arial Narrow" pitchFamily="34" charset="0"/>
              </a:rPr>
              <a:t> - </a:t>
            </a:r>
            <a:r>
              <a:rPr lang="ru-RU" dirty="0" err="1">
                <a:latin typeface="Arial Narrow" pitchFamily="34" charset="0"/>
              </a:rPr>
              <a:t>крововиливи</a:t>
            </a:r>
            <a:r>
              <a:rPr lang="ru-RU" dirty="0">
                <a:latin typeface="Arial Narrow" pitchFamily="34" charset="0"/>
              </a:rPr>
              <a:t> в </a:t>
            </a:r>
            <a:r>
              <a:rPr lang="ru-RU" dirty="0" err="1">
                <a:latin typeface="Arial Narrow" pitchFamily="34" charset="0"/>
              </a:rPr>
              <a:t>суглоби</a:t>
            </a:r>
            <a:r>
              <a:rPr lang="ru-RU" dirty="0">
                <a:latin typeface="Arial Narrow" pitchFamily="34" charset="0"/>
              </a:rPr>
              <a:t> (</a:t>
            </a:r>
            <a:r>
              <a:rPr lang="ru-RU" dirty="0" err="1">
                <a:latin typeface="Arial Narrow" pitchFamily="34" charset="0"/>
              </a:rPr>
              <a:t>гемартрози</a:t>
            </a:r>
            <a:r>
              <a:rPr lang="ru-RU" dirty="0">
                <a:latin typeface="Arial Narrow" pitchFamily="34" charset="0"/>
              </a:rPr>
              <a:t>), </a:t>
            </a:r>
            <a:r>
              <a:rPr lang="ru-RU" dirty="0" err="1">
                <a:latin typeface="Arial Narrow" pitchFamily="34" charset="0"/>
              </a:rPr>
              <a:t>дуже</a:t>
            </a:r>
            <a:r>
              <a:rPr lang="ru-RU" dirty="0">
                <a:latin typeface="Arial Narrow" pitchFamily="34" charset="0"/>
              </a:rPr>
              <a:t> </a:t>
            </a:r>
            <a:r>
              <a:rPr lang="ru-RU" dirty="0" err="1">
                <a:latin typeface="Arial Narrow" pitchFamily="34" charset="0"/>
              </a:rPr>
              <a:t>болючі</a:t>
            </a:r>
            <a:r>
              <a:rPr lang="ru-RU" dirty="0">
                <a:latin typeface="Arial Narrow" pitchFamily="34" charset="0"/>
              </a:rPr>
              <a:t> </a:t>
            </a:r>
            <a:r>
              <a:rPr lang="ru-RU" dirty="0" err="1">
                <a:latin typeface="Arial Narrow" pitchFamily="34" charset="0"/>
              </a:rPr>
              <a:t>і</a:t>
            </a:r>
            <a:r>
              <a:rPr lang="ru-RU" dirty="0">
                <a:latin typeface="Arial Narrow" pitchFamily="34" charset="0"/>
              </a:rPr>
              <a:t> </a:t>
            </a:r>
            <a:r>
              <a:rPr lang="ru-RU" dirty="0" err="1">
                <a:latin typeface="Arial Narrow" pitchFamily="34" charset="0"/>
              </a:rPr>
              <a:t>нерідко</a:t>
            </a:r>
            <a:r>
              <a:rPr lang="ru-RU" dirty="0">
                <a:latin typeface="Arial Narrow" pitchFamily="34" charset="0"/>
              </a:rPr>
              <a:t> </a:t>
            </a:r>
            <a:r>
              <a:rPr lang="ru-RU" dirty="0" err="1">
                <a:latin typeface="Arial Narrow" pitchFamily="34" charset="0"/>
              </a:rPr>
              <a:t>супроводжуються</a:t>
            </a:r>
            <a:r>
              <a:rPr lang="ru-RU" dirty="0">
                <a:latin typeface="Arial Narrow" pitchFamily="34" charset="0"/>
              </a:rPr>
              <a:t> лихоманкою. </a:t>
            </a:r>
            <a:r>
              <a:rPr lang="ru-RU" dirty="0" err="1">
                <a:latin typeface="Arial Narrow" pitchFamily="34" charset="0"/>
              </a:rPr>
              <a:t>Частіше</a:t>
            </a:r>
            <a:r>
              <a:rPr lang="ru-RU" dirty="0">
                <a:latin typeface="Arial Narrow" pitchFamily="34" charset="0"/>
              </a:rPr>
              <a:t> </a:t>
            </a:r>
            <a:r>
              <a:rPr lang="ru-RU" dirty="0" err="1">
                <a:latin typeface="Arial Narrow" pitchFamily="34" charset="0"/>
              </a:rPr>
              <a:t>страждають</a:t>
            </a:r>
            <a:r>
              <a:rPr lang="ru-RU" dirty="0">
                <a:latin typeface="Arial Narrow" pitchFamily="34" charset="0"/>
              </a:rPr>
              <a:t> </a:t>
            </a:r>
            <a:r>
              <a:rPr lang="ru-RU" dirty="0" err="1">
                <a:latin typeface="Arial Narrow" pitchFamily="34" charset="0"/>
              </a:rPr>
              <a:t>колінні</a:t>
            </a:r>
            <a:r>
              <a:rPr lang="ru-RU" dirty="0">
                <a:latin typeface="Arial Narrow" pitchFamily="34" charset="0"/>
              </a:rPr>
              <a:t>, </a:t>
            </a:r>
            <a:r>
              <a:rPr lang="ru-RU" dirty="0" err="1">
                <a:latin typeface="Arial Narrow" pitchFamily="34" charset="0"/>
              </a:rPr>
              <a:t>ліктьові</a:t>
            </a:r>
            <a:r>
              <a:rPr lang="ru-RU" dirty="0">
                <a:latin typeface="Arial Narrow" pitchFamily="34" charset="0"/>
              </a:rPr>
              <a:t>, </a:t>
            </a:r>
            <a:r>
              <a:rPr lang="ru-RU" dirty="0" err="1">
                <a:latin typeface="Arial Narrow" pitchFamily="34" charset="0"/>
              </a:rPr>
              <a:t>гомілковостопні</a:t>
            </a:r>
            <a:r>
              <a:rPr lang="ru-RU" dirty="0">
                <a:latin typeface="Arial Narrow" pitchFamily="34" charset="0"/>
              </a:rPr>
              <a:t> </a:t>
            </a:r>
            <a:r>
              <a:rPr lang="ru-RU" dirty="0" err="1">
                <a:latin typeface="Arial Narrow" pitchFamily="34" charset="0"/>
              </a:rPr>
              <a:t>суглоби</a:t>
            </a:r>
            <a:r>
              <a:rPr lang="ru-RU" dirty="0">
                <a:latin typeface="Arial Narrow" pitchFamily="34" charset="0"/>
              </a:rPr>
              <a:t>, </a:t>
            </a:r>
            <a:r>
              <a:rPr lang="ru-RU" dirty="0" err="1">
                <a:latin typeface="Arial Narrow" pitchFamily="34" charset="0"/>
              </a:rPr>
              <a:t>рідше</a:t>
            </a:r>
            <a:r>
              <a:rPr lang="ru-RU" dirty="0">
                <a:latin typeface="Arial Narrow" pitchFamily="34" charset="0"/>
              </a:rPr>
              <a:t> - </a:t>
            </a:r>
            <a:r>
              <a:rPr lang="ru-RU" dirty="0" err="1">
                <a:latin typeface="Arial Narrow" pitchFamily="34" charset="0"/>
              </a:rPr>
              <a:t>плечові</a:t>
            </a:r>
            <a:r>
              <a:rPr lang="ru-RU" dirty="0">
                <a:latin typeface="Arial Narrow" pitchFamily="34" charset="0"/>
              </a:rPr>
              <a:t>, </a:t>
            </a:r>
            <a:r>
              <a:rPr lang="ru-RU" dirty="0" err="1">
                <a:latin typeface="Arial Narrow" pitchFamily="34" charset="0"/>
              </a:rPr>
              <a:t>тазостегнові</a:t>
            </a:r>
            <a:r>
              <a:rPr lang="ru-RU" dirty="0">
                <a:latin typeface="Arial Narrow" pitchFamily="34" charset="0"/>
              </a:rPr>
              <a:t> </a:t>
            </a:r>
            <a:r>
              <a:rPr lang="ru-RU" dirty="0" err="1">
                <a:latin typeface="Arial Narrow" pitchFamily="34" charset="0"/>
              </a:rPr>
              <a:t>і</a:t>
            </a:r>
            <a:r>
              <a:rPr lang="ru-RU" dirty="0">
                <a:latin typeface="Arial Narrow" pitchFamily="34" charset="0"/>
              </a:rPr>
              <a:t> </a:t>
            </a:r>
            <a:r>
              <a:rPr lang="ru-RU" dirty="0" err="1">
                <a:latin typeface="Arial Narrow" pitchFamily="34" charset="0"/>
              </a:rPr>
              <a:t>дрібні</a:t>
            </a:r>
            <a:r>
              <a:rPr lang="ru-RU" dirty="0">
                <a:latin typeface="Arial Narrow" pitchFamily="34" charset="0"/>
              </a:rPr>
              <a:t> </a:t>
            </a:r>
            <a:r>
              <a:rPr lang="ru-RU" dirty="0" err="1">
                <a:latin typeface="Arial Narrow" pitchFamily="34" charset="0"/>
              </a:rPr>
              <a:t>суглоби</a:t>
            </a:r>
            <a:r>
              <a:rPr lang="ru-RU" dirty="0">
                <a:latin typeface="Arial Narrow" pitchFamily="34" charset="0"/>
              </a:rPr>
              <a:t> </a:t>
            </a:r>
            <a:r>
              <a:rPr lang="ru-RU" dirty="0" err="1">
                <a:latin typeface="Arial Narrow" pitchFamily="34" charset="0"/>
              </a:rPr>
              <a:t>кінцівок</a:t>
            </a:r>
            <a:endParaRPr lang="uk-UA" dirty="0">
              <a:latin typeface="Arial Narrow" pitchFamily="34" charset="0"/>
            </a:endParaRPr>
          </a:p>
          <a:p>
            <a:endParaRPr lang="uk-UA" dirty="0"/>
          </a:p>
        </p:txBody>
      </p:sp>
      <p:pic>
        <p:nvPicPr>
          <p:cNvPr id="20481" name="Picture 1" descr="C:\Users\Oksana\OneDrive\Робочий стіл\ecb5d4bc96052983e0ec6e238f973044.jpg"/>
          <p:cNvPicPr>
            <a:picLocks noChangeAspect="1" noChangeArrowheads="1"/>
          </p:cNvPicPr>
          <p:nvPr/>
        </p:nvPicPr>
        <p:blipFill>
          <a:blip r:embed="rId2" cstate="print"/>
          <a:srcRect/>
          <a:stretch>
            <a:fillRect/>
          </a:stretch>
        </p:blipFill>
        <p:spPr bwMode="auto">
          <a:xfrm>
            <a:off x="251520" y="2564904"/>
            <a:ext cx="3024336" cy="4134536"/>
          </a:xfrm>
          <a:prstGeom prst="rect">
            <a:avLst/>
          </a:prstGeom>
          <a:noFill/>
        </p:spPr>
      </p:pic>
      <p:pic>
        <p:nvPicPr>
          <p:cNvPr id="20482" name="Picture 2" descr="C:\Users\Oksana\OneDrive\Робочий стіл\5789f374533378ddcbbaf3a925d23dfd.jpg"/>
          <p:cNvPicPr>
            <a:picLocks noChangeAspect="1" noChangeArrowheads="1"/>
          </p:cNvPicPr>
          <p:nvPr/>
        </p:nvPicPr>
        <p:blipFill>
          <a:blip r:embed="rId3" cstate="print"/>
          <a:srcRect/>
          <a:stretch>
            <a:fillRect/>
          </a:stretch>
        </p:blipFill>
        <p:spPr bwMode="auto">
          <a:xfrm>
            <a:off x="251520" y="188640"/>
            <a:ext cx="2699801" cy="2060848"/>
          </a:xfrm>
          <a:prstGeom prst="rect">
            <a:avLst/>
          </a:prstGeom>
          <a:noFill/>
        </p:spPr>
      </p:pic>
      <p:pic>
        <p:nvPicPr>
          <p:cNvPr id="20483" name="Picture 3" descr="C:\Users\Oksana\OneDrive\Робочий стіл\конференция\гемофилия 1.jfif"/>
          <p:cNvPicPr>
            <a:picLocks noChangeAspect="1" noChangeArrowheads="1"/>
          </p:cNvPicPr>
          <p:nvPr/>
        </p:nvPicPr>
        <p:blipFill>
          <a:blip r:embed="rId4" cstate="print"/>
          <a:srcRect/>
          <a:stretch>
            <a:fillRect/>
          </a:stretch>
        </p:blipFill>
        <p:spPr bwMode="auto">
          <a:xfrm>
            <a:off x="4572000" y="4077072"/>
            <a:ext cx="3995848" cy="259228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4339" name="Picture 3" descr="C:\Users\Oksana\OneDrive\Робочий стіл\a6bf256f8e91453db38af2d27cdad1c4.jpg"/>
          <p:cNvPicPr>
            <a:picLocks noChangeAspect="1" noChangeArrowheads="1"/>
          </p:cNvPicPr>
          <p:nvPr/>
        </p:nvPicPr>
        <p:blipFill>
          <a:blip r:embed="rId2" cstate="print"/>
          <a:srcRect/>
          <a:stretch>
            <a:fillRect/>
          </a:stretch>
        </p:blipFill>
        <p:spPr bwMode="auto">
          <a:xfrm>
            <a:off x="6732240" y="3140968"/>
            <a:ext cx="2273274" cy="3539891"/>
          </a:xfrm>
          <a:prstGeom prst="rect">
            <a:avLst/>
          </a:prstGeom>
          <a:noFill/>
        </p:spPr>
      </p:pic>
      <p:pic>
        <p:nvPicPr>
          <p:cNvPr id="14341" name="Picture 5" descr="C:\Users\Oksana\Downloads\T1Qj.gif"/>
          <p:cNvPicPr>
            <a:picLocks noChangeAspect="1" noChangeArrowheads="1" noCrop="1"/>
          </p:cNvPicPr>
          <p:nvPr/>
        </p:nvPicPr>
        <p:blipFill>
          <a:blip r:embed="rId3" cstate="print"/>
          <a:srcRect/>
          <a:stretch>
            <a:fillRect/>
          </a:stretch>
        </p:blipFill>
        <p:spPr bwMode="auto">
          <a:xfrm>
            <a:off x="251520" y="188640"/>
            <a:ext cx="3879320" cy="3483471"/>
          </a:xfrm>
          <a:prstGeom prst="rect">
            <a:avLst/>
          </a:prstGeom>
          <a:noFill/>
        </p:spPr>
      </p:pic>
      <p:pic>
        <p:nvPicPr>
          <p:cNvPr id="14342" name="Picture 6" descr="C:\Users\Oksana\OneDrive\Робочий стіл\ff577c51eae627ed48961d65ec5de8b7.jpg"/>
          <p:cNvPicPr>
            <a:picLocks noChangeAspect="1" noChangeArrowheads="1"/>
          </p:cNvPicPr>
          <p:nvPr/>
        </p:nvPicPr>
        <p:blipFill>
          <a:blip r:embed="rId4" cstate="print"/>
          <a:srcRect/>
          <a:stretch>
            <a:fillRect/>
          </a:stretch>
        </p:blipFill>
        <p:spPr bwMode="auto">
          <a:xfrm>
            <a:off x="4644008" y="116632"/>
            <a:ext cx="4225204" cy="2867422"/>
          </a:xfrm>
          <a:prstGeom prst="rect">
            <a:avLst/>
          </a:prstGeom>
          <a:noFill/>
        </p:spPr>
      </p:pic>
      <p:pic>
        <p:nvPicPr>
          <p:cNvPr id="14343" name="Picture 7" descr="C:\Users\Oksana\OneDrive\Робочий стіл\9685ee2602fcf55433006e4adacca247.jpg"/>
          <p:cNvPicPr>
            <a:picLocks noChangeAspect="1" noChangeArrowheads="1"/>
          </p:cNvPicPr>
          <p:nvPr/>
        </p:nvPicPr>
        <p:blipFill>
          <a:blip r:embed="rId5" cstate="print"/>
          <a:srcRect/>
          <a:stretch>
            <a:fillRect/>
          </a:stretch>
        </p:blipFill>
        <p:spPr bwMode="auto">
          <a:xfrm>
            <a:off x="1907704" y="4149080"/>
            <a:ext cx="2690362" cy="2292211"/>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340768"/>
            <a:ext cx="5400600" cy="2952328"/>
          </a:xfrm>
        </p:spPr>
        <p:txBody>
          <a:bodyPr>
            <a:normAutofit fontScale="90000"/>
          </a:bodyPr>
          <a:lstStyle/>
          <a:p>
            <a:r>
              <a:rPr lang="ru-RU" sz="2700" dirty="0" err="1">
                <a:latin typeface="Arial Narrow" pitchFamily="34" charset="0"/>
              </a:rPr>
              <a:t>Висновок</a:t>
            </a:r>
            <a:r>
              <a:rPr lang="ru-RU" sz="2700" dirty="0">
                <a:latin typeface="Arial Narrow" pitchFamily="34" charset="0"/>
              </a:rPr>
              <a:t>: </a:t>
            </a:r>
            <a:r>
              <a:rPr lang="ru-RU" b="0" dirty="0" err="1">
                <a:latin typeface="Arial Narrow" pitchFamily="34" charset="0"/>
              </a:rPr>
              <a:t>Мутац</a:t>
            </a:r>
            <a:r>
              <a:rPr lang="uk-UA" b="0" dirty="0" err="1">
                <a:latin typeface="Arial Narrow" pitchFamily="34" charset="0"/>
              </a:rPr>
              <a:t>ії</a:t>
            </a:r>
            <a:r>
              <a:rPr lang="uk-UA" b="0" dirty="0">
                <a:latin typeface="Arial Narrow" pitchFamily="34" charset="0"/>
              </a:rPr>
              <a:t> є досить поширеним явищем для багатьох видів тварин, особливо при закритій-племінній системі розведення,в малій по поголів’ю репродуктивній </a:t>
            </a:r>
            <a:r>
              <a:rPr lang="uk-UA" b="0" dirty="0" err="1">
                <a:latin typeface="Arial Narrow" pitchFamily="34" charset="0"/>
              </a:rPr>
              <a:t>группі</a:t>
            </a:r>
            <a:r>
              <a:rPr lang="uk-UA" b="0" dirty="0">
                <a:latin typeface="Arial Narrow" pitchFamily="34" charset="0"/>
              </a:rPr>
              <a:t>. Необхідно бути уважним, адже як правило, на той чи інший дефект чітко вказує клінічний прояв. Тож, так як інбридинг часто має свої негативні наслідки маємо піддавати ретельному вивченню, </a:t>
            </a:r>
            <a:r>
              <a:rPr lang="uk-UA" b="0" dirty="0" err="1">
                <a:latin typeface="Arial Narrow" pitchFamily="34" charset="0"/>
              </a:rPr>
              <a:t>регестрації</a:t>
            </a:r>
            <a:r>
              <a:rPr lang="uk-UA" b="0" dirty="0">
                <a:latin typeface="Arial Narrow" pitchFamily="34" charset="0"/>
              </a:rPr>
              <a:t>, опису,</a:t>
            </a:r>
            <a:br>
              <a:rPr lang="uk-UA" b="0" dirty="0">
                <a:latin typeface="Arial Narrow" pitchFamily="34" charset="0"/>
              </a:rPr>
            </a:br>
            <a:r>
              <a:rPr lang="uk-UA" b="0" dirty="0">
                <a:latin typeface="Arial Narrow" pitchFamily="34" charset="0"/>
              </a:rPr>
              <a:t>генетичному моніторингу нових випадків,для уникнення чисельної смертності  серед порід.</a:t>
            </a:r>
            <a:br>
              <a:rPr lang="uk-UA" dirty="0"/>
            </a:br>
            <a:r>
              <a:rPr lang="uk-UA" dirty="0"/>
              <a:t> </a:t>
            </a:r>
            <a:br>
              <a:rPr lang="uk-UA" dirty="0"/>
            </a:br>
            <a:r>
              <a:rPr lang="uk-UA" dirty="0"/>
              <a:t> </a:t>
            </a:r>
            <a:br>
              <a:rPr lang="uk-UA" dirty="0"/>
            </a:br>
            <a:r>
              <a:rPr lang="uk-UA" dirty="0"/>
              <a:t> </a:t>
            </a:r>
            <a:br>
              <a:rPr lang="uk-UA" dirty="0"/>
            </a:br>
            <a:r>
              <a:rPr lang="uk-UA" dirty="0"/>
              <a:t> </a:t>
            </a:r>
            <a:br>
              <a:rPr lang="uk-UA" dirty="0"/>
            </a:br>
            <a:endParaRPr lang="uk-UA" dirty="0"/>
          </a:p>
        </p:txBody>
      </p:sp>
      <p:pic>
        <p:nvPicPr>
          <p:cNvPr id="7" name="Picture 4" descr="C:\Users\Oksana\OneDrive\Робочий стіл\b171975264544bf0836ca563b54d604a.jpg"/>
          <p:cNvPicPr>
            <a:picLocks noChangeAspect="1" noChangeArrowheads="1"/>
          </p:cNvPicPr>
          <p:nvPr/>
        </p:nvPicPr>
        <p:blipFill>
          <a:blip r:embed="rId2" cstate="print"/>
          <a:srcRect/>
          <a:stretch>
            <a:fillRect/>
          </a:stretch>
        </p:blipFill>
        <p:spPr bwMode="auto">
          <a:xfrm>
            <a:off x="5724128" y="188640"/>
            <a:ext cx="3168352" cy="4762576"/>
          </a:xfrm>
          <a:prstGeom prst="rect">
            <a:avLst/>
          </a:prstGeom>
          <a:noFill/>
        </p:spPr>
      </p:pic>
      <p:pic>
        <p:nvPicPr>
          <p:cNvPr id="19459" name="Picture 3" descr="C:\Users\Oksana\Downloads\XnXK.gif"/>
          <p:cNvPicPr>
            <a:picLocks noChangeAspect="1" noChangeArrowheads="1" noCrop="1"/>
          </p:cNvPicPr>
          <p:nvPr/>
        </p:nvPicPr>
        <p:blipFill>
          <a:blip r:embed="rId3" cstate="print"/>
          <a:srcRect/>
          <a:stretch>
            <a:fillRect/>
          </a:stretch>
        </p:blipFill>
        <p:spPr bwMode="auto">
          <a:xfrm>
            <a:off x="1043608" y="3284984"/>
            <a:ext cx="3340224" cy="286129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860032" y="2924944"/>
            <a:ext cx="3960440" cy="707886"/>
          </a:xfrm>
          <a:prstGeom prst="rect">
            <a:avLst/>
          </a:prstGeom>
          <a:noFill/>
        </p:spPr>
        <p:txBody>
          <a:bodyPr wrap="square" rtlCol="0">
            <a:spAutoFit/>
          </a:bodyPr>
          <a:lstStyle/>
          <a:p>
            <a:r>
              <a:rPr lang="uk-UA" sz="4000" dirty="0">
                <a:latin typeface="Arial Narrow" pitchFamily="34" charset="0"/>
              </a:rPr>
              <a:t>Дякую за Увагу</a:t>
            </a:r>
          </a:p>
        </p:txBody>
      </p:sp>
      <p:pic>
        <p:nvPicPr>
          <p:cNvPr id="3082" name="Picture 10" descr=" "/>
          <p:cNvPicPr>
            <a:picLocks noChangeAspect="1" noChangeArrowheads="1"/>
          </p:cNvPicPr>
          <p:nvPr/>
        </p:nvPicPr>
        <p:blipFill>
          <a:blip r:embed="rId2" cstate="print"/>
          <a:srcRect/>
          <a:stretch>
            <a:fillRect/>
          </a:stretch>
        </p:blipFill>
        <p:spPr bwMode="auto">
          <a:xfrm>
            <a:off x="611560" y="548680"/>
            <a:ext cx="3792420" cy="568863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07904" y="0"/>
            <a:ext cx="5183758" cy="7002016"/>
          </a:xfrm>
        </p:spPr>
        <p:txBody>
          <a:bodyPr>
            <a:normAutofit fontScale="32500" lnSpcReduction="20000"/>
          </a:bodyPr>
          <a:lstStyle/>
          <a:p>
            <a:pPr>
              <a:buNone/>
            </a:pPr>
            <a:r>
              <a:rPr lang="ru-RU" sz="7200" b="1" dirty="0">
                <a:latin typeface="Arial Narrow" pitchFamily="34" charset="0"/>
              </a:rPr>
              <a:t>Список </a:t>
            </a:r>
            <a:r>
              <a:rPr lang="ru-RU" sz="7200" b="1" dirty="0" err="1">
                <a:latin typeface="Arial Narrow" pitchFamily="34" charset="0"/>
              </a:rPr>
              <a:t>використано</a:t>
            </a:r>
            <a:r>
              <a:rPr lang="uk-UA" sz="7200" b="1" dirty="0">
                <a:latin typeface="Arial Narrow" pitchFamily="34" charset="0"/>
              </a:rPr>
              <a:t>ї літератури</a:t>
            </a:r>
          </a:p>
          <a:p>
            <a:pPr>
              <a:buNone/>
            </a:pPr>
            <a:endParaRPr lang="uk-UA" dirty="0">
              <a:latin typeface="Arial Narrow" pitchFamily="34" charset="0"/>
            </a:endParaRPr>
          </a:p>
          <a:p>
            <a:pPr>
              <a:buNone/>
            </a:pPr>
            <a:r>
              <a:rPr lang="uk-UA" sz="3100" dirty="0">
                <a:latin typeface="Arial Narrow" pitchFamily="34" charset="0"/>
              </a:rPr>
              <a:t>Калашников В.В., </a:t>
            </a:r>
            <a:r>
              <a:rPr lang="uk-UA" sz="3100" dirty="0" err="1">
                <a:latin typeface="Arial Narrow" pitchFamily="34" charset="0"/>
              </a:rPr>
              <a:t>Калинкова</a:t>
            </a:r>
            <a:r>
              <a:rPr lang="uk-UA" sz="3100" dirty="0">
                <a:latin typeface="Arial Narrow" pitchFamily="34" charset="0"/>
              </a:rPr>
              <a:t> Л.В., </a:t>
            </a:r>
            <a:r>
              <a:rPr lang="uk-UA" sz="3100" dirty="0" err="1">
                <a:latin typeface="Arial Narrow" pitchFamily="34" charset="0"/>
              </a:rPr>
              <a:t>Шемарыкин</a:t>
            </a:r>
            <a:r>
              <a:rPr lang="uk-UA" sz="3100" dirty="0">
                <a:latin typeface="Arial Narrow" pitchFamily="34" charset="0"/>
              </a:rPr>
              <a:t> А.Е. и др. </a:t>
            </a:r>
            <a:r>
              <a:rPr lang="uk-UA" sz="3100" dirty="0" err="1">
                <a:latin typeface="Arial Narrow" pitchFamily="34" charset="0"/>
              </a:rPr>
              <a:t>Тяже­лый</a:t>
            </a:r>
            <a:r>
              <a:rPr lang="uk-UA" sz="3100" dirty="0">
                <a:latin typeface="Arial Narrow" pitchFamily="34" charset="0"/>
              </a:rPr>
              <a:t> </a:t>
            </a:r>
            <a:r>
              <a:rPr lang="uk-UA" sz="3100" dirty="0" err="1">
                <a:latin typeface="Arial Narrow" pitchFamily="34" charset="0"/>
              </a:rPr>
              <a:t>комбинированный</a:t>
            </a:r>
            <a:r>
              <a:rPr lang="uk-UA" sz="3100" dirty="0">
                <a:latin typeface="Arial Narrow" pitchFamily="34" charset="0"/>
              </a:rPr>
              <a:t> </a:t>
            </a:r>
            <a:r>
              <a:rPr lang="uk-UA" sz="3100" dirty="0" err="1">
                <a:latin typeface="Arial Narrow" pitchFamily="34" charset="0"/>
              </a:rPr>
              <a:t>дефицит</a:t>
            </a:r>
            <a:r>
              <a:rPr lang="uk-UA" sz="3100" dirty="0">
                <a:latin typeface="Arial Narrow" pitchFamily="34" charset="0"/>
              </a:rPr>
              <a:t> </a:t>
            </a:r>
            <a:r>
              <a:rPr lang="uk-UA" sz="3100" dirty="0" err="1">
                <a:latin typeface="Arial Narrow" pitchFamily="34" charset="0"/>
              </a:rPr>
              <a:t>арабских</a:t>
            </a:r>
            <a:r>
              <a:rPr lang="uk-UA" sz="3100" dirty="0">
                <a:latin typeface="Arial Narrow" pitchFamily="34" charset="0"/>
              </a:rPr>
              <a:t> </a:t>
            </a:r>
            <a:r>
              <a:rPr lang="uk-UA" sz="3100" dirty="0" err="1">
                <a:latin typeface="Arial Narrow" pitchFamily="34" charset="0"/>
              </a:rPr>
              <a:t>лошадей</a:t>
            </a:r>
            <a:r>
              <a:rPr lang="uk-UA" sz="3100" dirty="0">
                <a:latin typeface="Arial Narrow" pitchFamily="34" charset="0"/>
              </a:rPr>
              <a:t> // </a:t>
            </a:r>
            <a:r>
              <a:rPr lang="uk-UA" sz="3100" dirty="0" err="1">
                <a:latin typeface="Arial Narrow" pitchFamily="34" charset="0"/>
              </a:rPr>
              <a:t>Коневодс­тво</a:t>
            </a:r>
            <a:r>
              <a:rPr lang="uk-UA" sz="3100" dirty="0">
                <a:latin typeface="Arial Narrow" pitchFamily="34" charset="0"/>
              </a:rPr>
              <a:t> и </a:t>
            </a:r>
            <a:r>
              <a:rPr lang="uk-UA" sz="3100" dirty="0" err="1">
                <a:latin typeface="Arial Narrow" pitchFamily="34" charset="0"/>
              </a:rPr>
              <a:t>конный</a:t>
            </a:r>
            <a:r>
              <a:rPr lang="uk-UA" sz="3100" dirty="0">
                <a:latin typeface="Arial Narrow" pitchFamily="34" charset="0"/>
              </a:rPr>
              <a:t> спорт. – 2013, №5, С.14-15.</a:t>
            </a:r>
          </a:p>
          <a:p>
            <a:pPr lvl="0">
              <a:buNone/>
            </a:pPr>
            <a:r>
              <a:rPr lang="uk-UA" sz="3100" dirty="0" err="1">
                <a:latin typeface="Arial Narrow" pitchFamily="34" charset="0"/>
              </a:rPr>
              <a:t>Храброва</a:t>
            </a:r>
            <a:r>
              <a:rPr lang="uk-UA" sz="3100" dirty="0">
                <a:latin typeface="Arial Narrow" pitchFamily="34" charset="0"/>
              </a:rPr>
              <a:t> Л.А. </a:t>
            </a:r>
            <a:r>
              <a:rPr lang="uk-UA" sz="3100" dirty="0" err="1">
                <a:latin typeface="Arial Narrow" pitchFamily="34" charset="0"/>
              </a:rPr>
              <a:t>Генетические</a:t>
            </a:r>
            <a:r>
              <a:rPr lang="uk-UA" sz="3100" dirty="0">
                <a:latin typeface="Arial Narrow" pitchFamily="34" charset="0"/>
              </a:rPr>
              <a:t> </a:t>
            </a:r>
            <a:r>
              <a:rPr lang="uk-UA" sz="3100" dirty="0" err="1">
                <a:latin typeface="Arial Narrow" pitchFamily="34" charset="0"/>
              </a:rPr>
              <a:t>аномалии</a:t>
            </a:r>
            <a:r>
              <a:rPr lang="uk-UA" sz="3100" dirty="0">
                <a:latin typeface="Arial Narrow" pitchFamily="34" charset="0"/>
              </a:rPr>
              <a:t> и </a:t>
            </a:r>
            <a:r>
              <a:rPr lang="uk-UA" sz="3100" dirty="0" err="1">
                <a:latin typeface="Arial Narrow" pitchFamily="34" charset="0"/>
              </a:rPr>
              <a:t>болезни</a:t>
            </a:r>
            <a:r>
              <a:rPr lang="uk-UA" sz="3100" dirty="0">
                <a:latin typeface="Arial Narrow" pitchFamily="34" charset="0"/>
              </a:rPr>
              <a:t> </a:t>
            </a:r>
            <a:r>
              <a:rPr lang="uk-UA" sz="3100" dirty="0" err="1">
                <a:latin typeface="Arial Narrow" pitchFamily="34" charset="0"/>
              </a:rPr>
              <a:t>лошадей</a:t>
            </a:r>
            <a:r>
              <a:rPr lang="uk-UA" sz="3100" dirty="0">
                <a:latin typeface="Arial Narrow" pitchFamily="34" charset="0"/>
              </a:rPr>
              <a:t> // </a:t>
            </a:r>
            <a:r>
              <a:rPr lang="uk-UA" sz="3100" dirty="0" err="1">
                <a:latin typeface="Arial Narrow" pitchFamily="34" charset="0"/>
              </a:rPr>
              <a:t>Коневодство</a:t>
            </a:r>
            <a:r>
              <a:rPr lang="uk-UA" sz="3100" dirty="0">
                <a:latin typeface="Arial Narrow" pitchFamily="34" charset="0"/>
              </a:rPr>
              <a:t> и </a:t>
            </a:r>
            <a:r>
              <a:rPr lang="uk-UA" sz="3100" dirty="0" err="1">
                <a:latin typeface="Arial Narrow" pitchFamily="34" charset="0"/>
              </a:rPr>
              <a:t>конный</a:t>
            </a:r>
            <a:r>
              <a:rPr lang="uk-UA" sz="3100" dirty="0">
                <a:latin typeface="Arial Narrow" pitchFamily="34" charset="0"/>
              </a:rPr>
              <a:t> спорт. – 2006, № 6, С.19-21.</a:t>
            </a:r>
          </a:p>
          <a:p>
            <a:pPr lvl="0">
              <a:buNone/>
            </a:pPr>
            <a:r>
              <a:rPr lang="uk-UA" sz="3100" dirty="0" err="1">
                <a:latin typeface="Arial Narrow" pitchFamily="34" charset="0"/>
              </a:rPr>
              <a:t>Храброва</a:t>
            </a:r>
            <a:r>
              <a:rPr lang="uk-UA" sz="3100" dirty="0">
                <a:latin typeface="Arial Narrow" pitchFamily="34" charset="0"/>
              </a:rPr>
              <a:t> Л.А. </a:t>
            </a:r>
            <a:r>
              <a:rPr lang="uk-UA" sz="3100" dirty="0" err="1">
                <a:latin typeface="Arial Narrow" pitchFamily="34" charset="0"/>
              </a:rPr>
              <a:t>Наследственные</a:t>
            </a:r>
            <a:r>
              <a:rPr lang="uk-UA" sz="3100" dirty="0">
                <a:latin typeface="Arial Narrow" pitchFamily="34" charset="0"/>
              </a:rPr>
              <a:t> </a:t>
            </a:r>
            <a:r>
              <a:rPr lang="uk-UA" sz="3100" dirty="0" err="1">
                <a:latin typeface="Arial Narrow" pitchFamily="34" charset="0"/>
              </a:rPr>
              <a:t>болезни</a:t>
            </a:r>
            <a:r>
              <a:rPr lang="uk-UA" sz="3100" dirty="0">
                <a:latin typeface="Arial Narrow" pitchFamily="34" charset="0"/>
              </a:rPr>
              <a:t> и </a:t>
            </a:r>
            <a:r>
              <a:rPr lang="uk-UA" sz="3100" dirty="0" err="1">
                <a:latin typeface="Arial Narrow" pitchFamily="34" charset="0"/>
              </a:rPr>
              <a:t>дефекты</a:t>
            </a:r>
            <a:r>
              <a:rPr lang="uk-UA" sz="3100" dirty="0">
                <a:latin typeface="Arial Narrow" pitchFamily="34" charset="0"/>
              </a:rPr>
              <a:t> </a:t>
            </a:r>
            <a:r>
              <a:rPr lang="uk-UA" sz="3100" dirty="0" err="1">
                <a:latin typeface="Arial Narrow" pitchFamily="34" charset="0"/>
              </a:rPr>
              <a:t>лошадей</a:t>
            </a:r>
            <a:r>
              <a:rPr lang="uk-UA" sz="3100" dirty="0">
                <a:latin typeface="Arial Narrow" pitchFamily="34" charset="0"/>
              </a:rPr>
              <a:t>. </a:t>
            </a:r>
            <a:r>
              <a:rPr lang="uk-UA" sz="3100" dirty="0" err="1">
                <a:latin typeface="Arial Narrow" pitchFamily="34" charset="0"/>
              </a:rPr>
              <a:t>Методические</a:t>
            </a:r>
            <a:r>
              <a:rPr lang="uk-UA" sz="3100" dirty="0">
                <a:latin typeface="Arial Narrow" pitchFamily="34" charset="0"/>
              </a:rPr>
              <a:t> </a:t>
            </a:r>
            <a:r>
              <a:rPr lang="uk-UA" sz="3100" dirty="0" err="1">
                <a:latin typeface="Arial Narrow" pitchFamily="34" charset="0"/>
              </a:rPr>
              <a:t>указания</a:t>
            </a:r>
            <a:r>
              <a:rPr lang="uk-UA" sz="3100" dirty="0">
                <a:latin typeface="Arial Narrow" pitchFamily="34" charset="0"/>
              </a:rPr>
              <a:t> по </a:t>
            </a:r>
            <a:r>
              <a:rPr lang="uk-UA" sz="3100" dirty="0" err="1">
                <a:latin typeface="Arial Narrow" pitchFamily="34" charset="0"/>
              </a:rPr>
              <a:t>диа­гностике</a:t>
            </a:r>
            <a:r>
              <a:rPr lang="uk-UA" sz="3100" dirty="0">
                <a:latin typeface="Arial Narrow" pitchFamily="34" charset="0"/>
              </a:rPr>
              <a:t> и </a:t>
            </a:r>
            <a:r>
              <a:rPr lang="uk-UA" sz="3100" dirty="0" err="1">
                <a:latin typeface="Arial Narrow" pitchFamily="34" charset="0"/>
              </a:rPr>
              <a:t>профилактике</a:t>
            </a:r>
            <a:r>
              <a:rPr lang="uk-UA" sz="3100" dirty="0">
                <a:latin typeface="Arial Narrow" pitchFamily="34" charset="0"/>
              </a:rPr>
              <a:t>. – </a:t>
            </a:r>
            <a:r>
              <a:rPr lang="uk-UA" sz="3100" dirty="0" err="1">
                <a:latin typeface="Arial Narrow" pitchFamily="34" charset="0"/>
              </a:rPr>
              <a:t>Ди­вово</a:t>
            </a:r>
            <a:r>
              <a:rPr lang="uk-UA" sz="3100" dirty="0">
                <a:latin typeface="Arial Narrow" pitchFamily="34" charset="0"/>
              </a:rPr>
              <a:t>, 2014, 31 с.</a:t>
            </a:r>
          </a:p>
          <a:p>
            <a:pPr lvl="0">
              <a:buNone/>
            </a:pPr>
            <a:r>
              <a:rPr lang="uk-UA" sz="3100" dirty="0" err="1">
                <a:latin typeface="Arial Narrow" pitchFamily="34" charset="0"/>
              </a:rPr>
              <a:t>Andersson</a:t>
            </a:r>
            <a:r>
              <a:rPr lang="uk-UA" sz="3100" dirty="0">
                <a:latin typeface="Arial Narrow" pitchFamily="34" charset="0"/>
              </a:rPr>
              <a:t> L.S., </a:t>
            </a:r>
            <a:r>
              <a:rPr lang="uk-UA" sz="3100" dirty="0" err="1">
                <a:latin typeface="Arial Narrow" pitchFamily="34" charset="0"/>
              </a:rPr>
              <a:t>Juras</a:t>
            </a:r>
            <a:r>
              <a:rPr lang="uk-UA" sz="3100" dirty="0">
                <a:latin typeface="Arial Narrow" pitchFamily="34" charset="0"/>
              </a:rPr>
              <a:t> R., </a:t>
            </a:r>
            <a:r>
              <a:rPr lang="uk-UA" sz="3100" dirty="0" err="1">
                <a:latin typeface="Arial Narrow" pitchFamily="34" charset="0"/>
              </a:rPr>
              <a:t>Ramsey</a:t>
            </a:r>
            <a:r>
              <a:rPr lang="uk-UA" sz="3100" dirty="0">
                <a:latin typeface="Arial Narrow" pitchFamily="34" charset="0"/>
              </a:rPr>
              <a:t> D.T.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a:t>
            </a:r>
            <a:r>
              <a:rPr lang="uk-UA" sz="3100" dirty="0" err="1">
                <a:latin typeface="Arial Narrow" pitchFamily="34" charset="0"/>
              </a:rPr>
              <a:t>Equine</a:t>
            </a:r>
            <a:r>
              <a:rPr lang="uk-UA" sz="3100" dirty="0">
                <a:latin typeface="Arial Narrow" pitchFamily="34" charset="0"/>
              </a:rPr>
              <a:t> </a:t>
            </a:r>
            <a:r>
              <a:rPr lang="uk-UA" sz="3100" dirty="0" err="1">
                <a:latin typeface="Arial Narrow" pitchFamily="34" charset="0"/>
              </a:rPr>
              <a:t>multiple</a:t>
            </a:r>
            <a:r>
              <a:rPr lang="uk-UA" sz="3100" dirty="0">
                <a:latin typeface="Arial Narrow" pitchFamily="34" charset="0"/>
              </a:rPr>
              <a:t> </a:t>
            </a:r>
            <a:r>
              <a:rPr lang="uk-UA" sz="3100" dirty="0" err="1">
                <a:latin typeface="Arial Narrow" pitchFamily="34" charset="0"/>
              </a:rPr>
              <a:t>congenital</a:t>
            </a:r>
            <a:r>
              <a:rPr lang="uk-UA" sz="3100" dirty="0">
                <a:latin typeface="Arial Narrow" pitchFamily="34" charset="0"/>
              </a:rPr>
              <a:t> </a:t>
            </a:r>
            <a:r>
              <a:rPr lang="uk-UA" sz="3100" dirty="0" err="1">
                <a:latin typeface="Arial Narrow" pitchFamily="34" charset="0"/>
              </a:rPr>
              <a:t>ocular</a:t>
            </a:r>
            <a:r>
              <a:rPr lang="uk-UA" sz="3100" dirty="0">
                <a:latin typeface="Arial Narrow" pitchFamily="34" charset="0"/>
              </a:rPr>
              <a:t> </a:t>
            </a:r>
            <a:r>
              <a:rPr lang="uk-UA" sz="3100" dirty="0" err="1">
                <a:latin typeface="Arial Narrow" pitchFamily="34" charset="0"/>
              </a:rPr>
              <a:t>anomalies</a:t>
            </a:r>
            <a:r>
              <a:rPr lang="uk-UA" sz="3100" dirty="0">
                <a:latin typeface="Arial Narrow" pitchFamily="34" charset="0"/>
              </a:rPr>
              <a:t> </a:t>
            </a:r>
            <a:r>
              <a:rPr lang="uk-UA" sz="3100" dirty="0" err="1">
                <a:latin typeface="Arial Narrow" pitchFamily="34" charset="0"/>
              </a:rPr>
              <a:t>maps</a:t>
            </a:r>
            <a:r>
              <a:rPr lang="uk-UA" sz="3100" dirty="0">
                <a:latin typeface="Arial Narrow" pitchFamily="34" charset="0"/>
              </a:rPr>
              <a:t> </a:t>
            </a:r>
            <a:r>
              <a:rPr lang="uk-UA" sz="3100" dirty="0" err="1">
                <a:latin typeface="Arial Narrow" pitchFamily="34" charset="0"/>
              </a:rPr>
              <a:t>to</a:t>
            </a:r>
            <a:r>
              <a:rPr lang="uk-UA" sz="3100" dirty="0">
                <a:latin typeface="Arial Narrow" pitchFamily="34" charset="0"/>
              </a:rPr>
              <a:t> a 4.9 </a:t>
            </a:r>
            <a:r>
              <a:rPr lang="uk-UA" sz="3100" dirty="0" err="1">
                <a:latin typeface="Arial Narrow" pitchFamily="34" charset="0"/>
              </a:rPr>
              <a:t>megabase</a:t>
            </a:r>
            <a:r>
              <a:rPr lang="uk-UA" sz="3100" dirty="0">
                <a:latin typeface="Arial Narrow" pitchFamily="34" charset="0"/>
              </a:rPr>
              <a:t> </a:t>
            </a:r>
            <a:r>
              <a:rPr lang="uk-UA" sz="3100" dirty="0" err="1">
                <a:latin typeface="Arial Narrow" pitchFamily="34" charset="0"/>
              </a:rPr>
              <a:t>interval</a:t>
            </a:r>
            <a:r>
              <a:rPr lang="uk-UA" sz="3100" dirty="0">
                <a:latin typeface="Arial Narrow" pitchFamily="34" charset="0"/>
              </a:rPr>
              <a:t> </a:t>
            </a:r>
            <a:r>
              <a:rPr lang="uk-UA" sz="3100" dirty="0" err="1">
                <a:latin typeface="Arial Narrow" pitchFamily="34" charset="0"/>
              </a:rPr>
              <a:t>on</a:t>
            </a:r>
            <a:r>
              <a:rPr lang="uk-UA" sz="3100" dirty="0">
                <a:latin typeface="Arial Narrow" pitchFamily="34" charset="0"/>
              </a:rPr>
              <a:t> </a:t>
            </a:r>
            <a:r>
              <a:rPr lang="uk-UA" sz="3100" dirty="0" err="1">
                <a:latin typeface="Arial Narrow" pitchFamily="34" charset="0"/>
              </a:rPr>
              <a:t>horse</a:t>
            </a:r>
            <a:r>
              <a:rPr lang="uk-UA" sz="3100" dirty="0">
                <a:latin typeface="Arial Narrow" pitchFamily="34" charset="0"/>
              </a:rPr>
              <a:t> </a:t>
            </a:r>
            <a:r>
              <a:rPr lang="uk-UA" sz="3100" dirty="0" err="1">
                <a:latin typeface="Arial Narrow" pitchFamily="34" charset="0"/>
              </a:rPr>
              <a:t>chromosome</a:t>
            </a:r>
            <a:r>
              <a:rPr lang="uk-UA" sz="3100" dirty="0">
                <a:latin typeface="Arial Narrow" pitchFamily="34" charset="0"/>
              </a:rPr>
              <a:t> 6 // BMC </a:t>
            </a:r>
            <a:r>
              <a:rPr lang="uk-UA" sz="3100" dirty="0" err="1">
                <a:latin typeface="Arial Narrow" pitchFamily="34" charset="0"/>
              </a:rPr>
              <a:t>Genetics</a:t>
            </a:r>
            <a:r>
              <a:rPr lang="uk-UA" sz="3100" dirty="0">
                <a:latin typeface="Arial Narrow" pitchFamily="34" charset="0"/>
              </a:rPr>
              <a:t>. – 2008, №8, P. 88-92.</a:t>
            </a:r>
          </a:p>
          <a:p>
            <a:pPr lvl="0">
              <a:buNone/>
            </a:pPr>
            <a:r>
              <a:rPr lang="uk-UA" sz="3100" dirty="0" err="1">
                <a:latin typeface="Arial Narrow" pitchFamily="34" charset="0"/>
              </a:rPr>
              <a:t>Вlanco</a:t>
            </a:r>
            <a:r>
              <a:rPr lang="uk-UA" sz="3100" dirty="0">
                <a:latin typeface="Arial Narrow" pitchFamily="34" charset="0"/>
              </a:rPr>
              <a:t> A., </a:t>
            </a:r>
            <a:r>
              <a:rPr lang="uk-UA" sz="3100" dirty="0" err="1">
                <a:latin typeface="Arial Narrow" pitchFamily="34" charset="0"/>
              </a:rPr>
              <a:t>Moyano</a:t>
            </a:r>
            <a:r>
              <a:rPr lang="uk-UA" sz="3100" dirty="0">
                <a:latin typeface="Arial Narrow" pitchFamily="34" charset="0"/>
              </a:rPr>
              <a:t> R., </a:t>
            </a:r>
            <a:r>
              <a:rPr lang="uk-UA" sz="3100" dirty="0" err="1">
                <a:latin typeface="Arial Narrow" pitchFamily="34" charset="0"/>
              </a:rPr>
              <a:t>Vivo</a:t>
            </a:r>
            <a:r>
              <a:rPr lang="uk-UA" sz="3100" dirty="0">
                <a:latin typeface="Arial Narrow" pitchFamily="34" charset="0"/>
              </a:rPr>
              <a:t> J.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a:t>
            </a:r>
            <a:r>
              <a:rPr lang="uk-UA" sz="3100" dirty="0" err="1">
                <a:latin typeface="Arial Narrow" pitchFamily="34" charset="0"/>
              </a:rPr>
              <a:t>Purkinje</a:t>
            </a:r>
            <a:r>
              <a:rPr lang="uk-UA" sz="3100" dirty="0">
                <a:latin typeface="Arial Narrow" pitchFamily="34" charset="0"/>
              </a:rPr>
              <a:t> </a:t>
            </a:r>
            <a:r>
              <a:rPr lang="uk-UA" sz="3100" dirty="0" err="1">
                <a:latin typeface="Arial Narrow" pitchFamily="34" charset="0"/>
              </a:rPr>
              <a:t>cell</a:t>
            </a:r>
            <a:r>
              <a:rPr lang="uk-UA" sz="3100" dirty="0">
                <a:latin typeface="Arial Narrow" pitchFamily="34" charset="0"/>
              </a:rPr>
              <a:t> </a:t>
            </a:r>
            <a:r>
              <a:rPr lang="uk-UA" sz="3100" dirty="0" err="1">
                <a:latin typeface="Arial Narrow" pitchFamily="34" charset="0"/>
              </a:rPr>
              <a:t>apoptosis</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Arabian</a:t>
            </a:r>
            <a:r>
              <a:rPr lang="uk-UA" sz="3100" dirty="0">
                <a:latin typeface="Arial Narrow" pitchFamily="34" charset="0"/>
              </a:rPr>
              <a:t> </a:t>
            </a:r>
            <a:r>
              <a:rPr lang="uk-UA" sz="3100" dirty="0" err="1">
                <a:latin typeface="Arial Narrow" pitchFamily="34" charset="0"/>
              </a:rPr>
              <a:t>horses</a:t>
            </a:r>
            <a:r>
              <a:rPr lang="uk-UA" sz="3100" dirty="0">
                <a:latin typeface="Arial Narrow" pitchFamily="34" charset="0"/>
              </a:rPr>
              <a:t> </a:t>
            </a:r>
            <a:r>
              <a:rPr lang="uk-UA" sz="3100" dirty="0" err="1">
                <a:latin typeface="Arial Narrow" pitchFamily="34" charset="0"/>
              </a:rPr>
              <a:t>with</a:t>
            </a:r>
            <a:r>
              <a:rPr lang="uk-UA" sz="3100" dirty="0">
                <a:latin typeface="Arial Narrow" pitchFamily="34" charset="0"/>
              </a:rPr>
              <a:t> </a:t>
            </a:r>
            <a:r>
              <a:rPr lang="uk-UA" sz="3100" dirty="0" err="1">
                <a:latin typeface="Arial Narrow" pitchFamily="34" charset="0"/>
              </a:rPr>
              <a:t>cerebellar</a:t>
            </a:r>
            <a:r>
              <a:rPr lang="uk-UA" sz="3100" dirty="0">
                <a:latin typeface="Arial Narrow" pitchFamily="34" charset="0"/>
              </a:rPr>
              <a:t> </a:t>
            </a:r>
            <a:r>
              <a:rPr lang="uk-UA" sz="3100" dirty="0" err="1">
                <a:latin typeface="Arial Narrow" pitchFamily="34" charset="0"/>
              </a:rPr>
              <a:t>abiotrophy</a:t>
            </a:r>
            <a:r>
              <a:rPr lang="uk-UA" sz="3100" dirty="0">
                <a:latin typeface="Arial Narrow" pitchFamily="34" charset="0"/>
              </a:rPr>
              <a:t> // J </a:t>
            </a:r>
            <a:r>
              <a:rPr lang="uk-UA" sz="3100" dirty="0" err="1">
                <a:latin typeface="Arial Narrow" pitchFamily="34" charset="0"/>
              </a:rPr>
              <a:t>Vet</a:t>
            </a:r>
            <a:r>
              <a:rPr lang="uk-UA" sz="3100" dirty="0">
                <a:latin typeface="Arial Narrow" pitchFamily="34" charset="0"/>
              </a:rPr>
              <a:t>. </a:t>
            </a:r>
            <a:r>
              <a:rPr lang="uk-UA" sz="3100" dirty="0" err="1">
                <a:latin typeface="Arial Narrow" pitchFamily="34" charset="0"/>
              </a:rPr>
              <a:t>Med</a:t>
            </a:r>
            <a:r>
              <a:rPr lang="uk-UA" sz="3100" dirty="0">
                <a:latin typeface="Arial Narrow" pitchFamily="34" charset="0"/>
              </a:rPr>
              <a:t>. </a:t>
            </a:r>
            <a:r>
              <a:rPr lang="uk-UA" sz="3100" dirty="0" err="1">
                <a:latin typeface="Arial Narrow" pitchFamily="34" charset="0"/>
              </a:rPr>
              <a:t>Physiol</a:t>
            </a:r>
            <a:r>
              <a:rPr lang="uk-UA" sz="3100" dirty="0">
                <a:latin typeface="Arial Narrow" pitchFamily="34" charset="0"/>
              </a:rPr>
              <a:t>. </a:t>
            </a:r>
            <a:r>
              <a:rPr lang="uk-UA" sz="3100" dirty="0" err="1">
                <a:latin typeface="Arial Narrow" pitchFamily="34" charset="0"/>
              </a:rPr>
              <a:t>Pathol</a:t>
            </a:r>
            <a:r>
              <a:rPr lang="uk-UA" sz="3100" dirty="0">
                <a:latin typeface="Arial Narrow" pitchFamily="34" charset="0"/>
              </a:rPr>
              <a:t>. </a:t>
            </a:r>
            <a:r>
              <a:rPr lang="uk-UA" sz="3100" dirty="0" err="1">
                <a:latin typeface="Arial Narrow" pitchFamily="34" charset="0"/>
              </a:rPr>
              <a:t>Clin</a:t>
            </a:r>
            <a:r>
              <a:rPr lang="uk-UA" sz="3100" dirty="0">
                <a:latin typeface="Arial Narrow" pitchFamily="34" charset="0"/>
              </a:rPr>
              <a:t>. </a:t>
            </a:r>
            <a:r>
              <a:rPr lang="uk-UA" sz="3100" dirty="0" err="1">
                <a:latin typeface="Arial Narrow" pitchFamily="34" charset="0"/>
              </a:rPr>
              <a:t>Med</a:t>
            </a:r>
            <a:r>
              <a:rPr lang="uk-UA" sz="3100" dirty="0">
                <a:latin typeface="Arial Narrow" pitchFamily="34" charset="0"/>
              </a:rPr>
              <a:t>. – 2006, </a:t>
            </a:r>
            <a:r>
              <a:rPr lang="uk-UA" sz="3100" dirty="0" err="1">
                <a:latin typeface="Arial Narrow" pitchFamily="34" charset="0"/>
              </a:rPr>
              <a:t>Vol</a:t>
            </a:r>
            <a:r>
              <a:rPr lang="uk-UA" sz="3100" dirty="0">
                <a:latin typeface="Arial Narrow" pitchFamily="34" charset="0"/>
              </a:rPr>
              <a:t>. 53, №6, P.286-287.</a:t>
            </a:r>
          </a:p>
          <a:p>
            <a:pPr lvl="0">
              <a:buNone/>
            </a:pPr>
            <a:r>
              <a:rPr lang="uk-UA" sz="3100" dirty="0" err="1">
                <a:latin typeface="Arial Narrow" pitchFamily="34" charset="0"/>
              </a:rPr>
              <a:t>Вrooks</a:t>
            </a:r>
            <a:r>
              <a:rPr lang="uk-UA" sz="3100" dirty="0">
                <a:latin typeface="Arial Narrow" pitchFamily="34" charset="0"/>
              </a:rPr>
              <a:t> M. </a:t>
            </a:r>
            <a:r>
              <a:rPr lang="uk-UA" sz="3100" dirty="0" err="1">
                <a:latin typeface="Arial Narrow" pitchFamily="34" charset="0"/>
              </a:rPr>
              <a:t>Bleeding</a:t>
            </a:r>
            <a:r>
              <a:rPr lang="uk-UA" sz="3100" dirty="0">
                <a:latin typeface="Arial Narrow" pitchFamily="34" charset="0"/>
              </a:rPr>
              <a:t> </a:t>
            </a:r>
            <a:r>
              <a:rPr lang="uk-UA" sz="3100" dirty="0" err="1">
                <a:latin typeface="Arial Narrow" pitchFamily="34" charset="0"/>
              </a:rPr>
              <a:t>disorder</a:t>
            </a:r>
            <a:r>
              <a:rPr lang="uk-UA" sz="3100" dirty="0">
                <a:latin typeface="Arial Narrow" pitchFamily="34" charset="0"/>
              </a:rPr>
              <a:t> (</a:t>
            </a:r>
            <a:r>
              <a:rPr lang="uk-UA" sz="3100" dirty="0" err="1">
                <a:latin typeface="Arial Narrow" pitchFamily="34" charset="0"/>
              </a:rPr>
              <a:t>von</a:t>
            </a:r>
            <a:r>
              <a:rPr lang="uk-UA" sz="3100" dirty="0">
                <a:latin typeface="Arial Narrow" pitchFamily="34" charset="0"/>
              </a:rPr>
              <a:t> </a:t>
            </a:r>
            <a:r>
              <a:rPr lang="uk-UA" sz="3100" dirty="0" err="1">
                <a:latin typeface="Arial Narrow" pitchFamily="34" charset="0"/>
              </a:rPr>
              <a:t>Willebrand</a:t>
            </a:r>
            <a:r>
              <a:rPr lang="uk-UA" sz="3100" dirty="0">
                <a:latin typeface="Arial Narrow" pitchFamily="34" charset="0"/>
              </a:rPr>
              <a:t> </a:t>
            </a:r>
            <a:r>
              <a:rPr lang="uk-UA" sz="3100" dirty="0" err="1">
                <a:latin typeface="Arial Narrow" pitchFamily="34" charset="0"/>
              </a:rPr>
              <a:t>disease</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 </a:t>
            </a:r>
            <a:r>
              <a:rPr lang="uk-UA" sz="3100" dirty="0" err="1">
                <a:latin typeface="Arial Narrow" pitchFamily="34" charset="0"/>
              </a:rPr>
              <a:t>quarter</a:t>
            </a:r>
            <a:r>
              <a:rPr lang="uk-UA" sz="3100" dirty="0">
                <a:latin typeface="Arial Narrow" pitchFamily="34" charset="0"/>
              </a:rPr>
              <a:t> </a:t>
            </a:r>
            <a:r>
              <a:rPr lang="uk-UA" sz="3100" dirty="0" err="1">
                <a:latin typeface="Arial Narrow" pitchFamily="34" charset="0"/>
              </a:rPr>
              <a:t>horse</a:t>
            </a:r>
            <a:r>
              <a:rPr lang="uk-UA" sz="3100" dirty="0">
                <a:latin typeface="Arial Narrow" pitchFamily="34" charset="0"/>
              </a:rPr>
              <a:t> // J </a:t>
            </a:r>
            <a:r>
              <a:rPr lang="uk-UA" sz="3100" dirty="0" err="1">
                <a:latin typeface="Arial Narrow" pitchFamily="34" charset="0"/>
              </a:rPr>
              <a:t>Am</a:t>
            </a:r>
            <a:r>
              <a:rPr lang="uk-UA" sz="3100" dirty="0">
                <a:latin typeface="Arial Narrow" pitchFamily="34" charset="0"/>
              </a:rPr>
              <a:t>. </a:t>
            </a:r>
            <a:r>
              <a:rPr lang="uk-UA" sz="3100" dirty="0" err="1">
                <a:latin typeface="Arial Narrow" pitchFamily="34" charset="0"/>
              </a:rPr>
              <a:t>Vet</a:t>
            </a:r>
            <a:r>
              <a:rPr lang="uk-UA" sz="3100" dirty="0">
                <a:latin typeface="Arial Narrow" pitchFamily="34" charset="0"/>
              </a:rPr>
              <a:t>. </a:t>
            </a:r>
            <a:r>
              <a:rPr lang="uk-UA" sz="3100" dirty="0" err="1">
                <a:latin typeface="Arial Narrow" pitchFamily="34" charset="0"/>
              </a:rPr>
              <a:t>Med</a:t>
            </a:r>
            <a:r>
              <a:rPr lang="uk-UA" sz="3100" dirty="0">
                <a:latin typeface="Arial Narrow" pitchFamily="34" charset="0"/>
              </a:rPr>
              <a:t>. </a:t>
            </a:r>
            <a:r>
              <a:rPr lang="uk-UA" sz="3100" dirty="0" err="1">
                <a:latin typeface="Arial Narrow" pitchFamily="34" charset="0"/>
              </a:rPr>
              <a:t>Assoc</a:t>
            </a:r>
            <a:r>
              <a:rPr lang="uk-UA" sz="3100" dirty="0">
                <a:latin typeface="Arial Narrow" pitchFamily="34" charset="0"/>
              </a:rPr>
              <a:t>. – 1991, </a:t>
            </a:r>
            <a:r>
              <a:rPr lang="uk-UA" sz="3100" dirty="0" err="1">
                <a:latin typeface="Arial Narrow" pitchFamily="34" charset="0"/>
              </a:rPr>
              <a:t>Vol</a:t>
            </a:r>
            <a:r>
              <a:rPr lang="uk-UA" sz="3100" dirty="0">
                <a:latin typeface="Arial Narrow" pitchFamily="34" charset="0"/>
              </a:rPr>
              <a:t>. 1, №198, P.114-116.</a:t>
            </a:r>
          </a:p>
          <a:p>
            <a:pPr lvl="0">
              <a:buNone/>
            </a:pPr>
            <a:r>
              <a:rPr lang="uk-UA" sz="3100" dirty="0" err="1">
                <a:latin typeface="Arial Narrow" pitchFamily="34" charset="0"/>
              </a:rPr>
              <a:t>Brooks</a:t>
            </a:r>
            <a:r>
              <a:rPr lang="uk-UA" sz="3100" dirty="0">
                <a:latin typeface="Arial Narrow" pitchFamily="34" charset="0"/>
              </a:rPr>
              <a:t> S.A., </a:t>
            </a:r>
            <a:r>
              <a:rPr lang="uk-UA" sz="3100" dirty="0" err="1">
                <a:latin typeface="Arial Narrow" pitchFamily="34" charset="0"/>
              </a:rPr>
              <a:t>Gabreski</a:t>
            </a:r>
            <a:r>
              <a:rPr lang="uk-UA" sz="3100" dirty="0">
                <a:latin typeface="Arial Narrow" pitchFamily="34" charset="0"/>
              </a:rPr>
              <a:t> N., </a:t>
            </a:r>
            <a:r>
              <a:rPr lang="uk-UA" sz="3100" dirty="0" err="1">
                <a:latin typeface="Arial Narrow" pitchFamily="34" charset="0"/>
              </a:rPr>
              <a:t>Miller</a:t>
            </a:r>
            <a:r>
              <a:rPr lang="uk-UA" sz="3100" dirty="0">
                <a:latin typeface="Arial Narrow" pitchFamily="34" charset="0"/>
              </a:rPr>
              <a:t> D.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Whole-</a:t>
            </a:r>
            <a:r>
              <a:rPr lang="uk-UA" sz="3100" dirty="0" err="1">
                <a:latin typeface="Arial Narrow" pitchFamily="34" charset="0"/>
              </a:rPr>
              <a:t>genome</a:t>
            </a:r>
            <a:r>
              <a:rPr lang="uk-UA" sz="3100" dirty="0">
                <a:latin typeface="Arial Narrow" pitchFamily="34" charset="0"/>
              </a:rPr>
              <a:t> SNP </a:t>
            </a:r>
            <a:r>
              <a:rPr lang="uk-UA" sz="3100" dirty="0" err="1">
                <a:latin typeface="Arial Narrow" pitchFamily="34" charset="0"/>
              </a:rPr>
              <a:t>association</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horse</a:t>
            </a:r>
            <a:r>
              <a:rPr lang="uk-UA" sz="3100" dirty="0">
                <a:latin typeface="Arial Narrow" pitchFamily="34" charset="0"/>
              </a:rPr>
              <a:t>: </a:t>
            </a:r>
            <a:r>
              <a:rPr lang="uk-UA" sz="3100" dirty="0" err="1">
                <a:latin typeface="Arial Narrow" pitchFamily="34" charset="0"/>
              </a:rPr>
              <a:t>Identification</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 </a:t>
            </a:r>
            <a:r>
              <a:rPr lang="uk-UA" sz="3100" dirty="0" err="1">
                <a:latin typeface="Arial Narrow" pitchFamily="34" charset="0"/>
              </a:rPr>
              <a:t>deletion</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myosin</a:t>
            </a:r>
            <a:r>
              <a:rPr lang="uk-UA" sz="3100" dirty="0">
                <a:latin typeface="Arial Narrow" pitchFamily="34" charset="0"/>
              </a:rPr>
              <a:t> </a:t>
            </a:r>
            <a:r>
              <a:rPr lang="uk-UA" sz="3100" dirty="0" err="1">
                <a:latin typeface="Arial Narrow" pitchFamily="34" charset="0"/>
              </a:rPr>
              <a:t>va</a:t>
            </a:r>
            <a:r>
              <a:rPr lang="uk-UA" sz="3100" dirty="0">
                <a:latin typeface="Arial Narrow" pitchFamily="34" charset="0"/>
              </a:rPr>
              <a:t> </a:t>
            </a:r>
            <a:r>
              <a:rPr lang="uk-UA" sz="3100" dirty="0" err="1">
                <a:latin typeface="Arial Narrow" pitchFamily="34" charset="0"/>
              </a:rPr>
              <a:t>responsible</a:t>
            </a:r>
            <a:r>
              <a:rPr lang="uk-UA" sz="3100" dirty="0">
                <a:latin typeface="Arial Narrow" pitchFamily="34" charset="0"/>
              </a:rPr>
              <a:t> </a:t>
            </a:r>
            <a:r>
              <a:rPr lang="uk-UA" sz="3100" dirty="0" err="1">
                <a:latin typeface="Arial Narrow" pitchFamily="34" charset="0"/>
              </a:rPr>
              <a:t>for</a:t>
            </a:r>
            <a:r>
              <a:rPr lang="uk-UA" sz="3100" dirty="0">
                <a:latin typeface="Arial Narrow" pitchFamily="34" charset="0"/>
              </a:rPr>
              <a:t> </a:t>
            </a:r>
            <a:r>
              <a:rPr lang="uk-UA" sz="3100" dirty="0" err="1">
                <a:latin typeface="Arial Narrow" pitchFamily="34" charset="0"/>
              </a:rPr>
              <a:t>Lavender</a:t>
            </a:r>
            <a:r>
              <a:rPr lang="uk-UA" sz="3100" dirty="0">
                <a:latin typeface="Arial Narrow" pitchFamily="34" charset="0"/>
              </a:rPr>
              <a:t> </a:t>
            </a:r>
            <a:r>
              <a:rPr lang="uk-UA" sz="3100" dirty="0" err="1">
                <a:latin typeface="Arial Narrow" pitchFamily="34" charset="0"/>
              </a:rPr>
              <a:t>Foal</a:t>
            </a:r>
            <a:r>
              <a:rPr lang="uk-UA" sz="3100" dirty="0">
                <a:latin typeface="Arial Narrow" pitchFamily="34" charset="0"/>
              </a:rPr>
              <a:t> </a:t>
            </a:r>
            <a:r>
              <a:rPr lang="uk-UA" sz="3100" dirty="0" err="1">
                <a:latin typeface="Arial Narrow" pitchFamily="34" charset="0"/>
              </a:rPr>
              <a:t>Syndrome</a:t>
            </a:r>
            <a:r>
              <a:rPr lang="uk-UA" sz="3100" dirty="0">
                <a:latin typeface="Arial Narrow" pitchFamily="34" charset="0"/>
              </a:rPr>
              <a:t> // </a:t>
            </a:r>
            <a:r>
              <a:rPr lang="uk-UA" sz="3100" dirty="0" err="1">
                <a:latin typeface="Arial Narrow" pitchFamily="34" charset="0"/>
              </a:rPr>
              <a:t>PloS</a:t>
            </a:r>
            <a:r>
              <a:rPr lang="uk-UA" sz="3100" dirty="0">
                <a:latin typeface="Arial Narrow" pitchFamily="34" charset="0"/>
              </a:rPr>
              <a:t> </a:t>
            </a:r>
            <a:r>
              <a:rPr lang="uk-UA" sz="3100" dirty="0" err="1">
                <a:latin typeface="Arial Narrow" pitchFamily="34" charset="0"/>
              </a:rPr>
              <a:t>Genet</a:t>
            </a:r>
            <a:r>
              <a:rPr lang="uk-UA" sz="3100" dirty="0">
                <a:latin typeface="Arial Narrow" pitchFamily="34" charset="0"/>
              </a:rPr>
              <a:t>. – 2010, Vol.6, №4: e1000909, </a:t>
            </a:r>
            <a:r>
              <a:rPr lang="uk-UA" sz="3100" dirty="0" err="1">
                <a:latin typeface="Arial Narrow" pitchFamily="34" charset="0"/>
              </a:rPr>
              <a:t>doi</a:t>
            </a:r>
            <a:r>
              <a:rPr lang="uk-UA" sz="3100" dirty="0">
                <a:latin typeface="Arial Narrow" pitchFamily="34" charset="0"/>
              </a:rPr>
              <a:t>: 10.1371/journal.pgen1000909.</a:t>
            </a:r>
          </a:p>
          <a:p>
            <a:pPr lvl="0">
              <a:buNone/>
            </a:pPr>
            <a:r>
              <a:rPr lang="uk-UA" sz="3100" dirty="0" err="1">
                <a:latin typeface="Arial Narrow" pitchFamily="34" charset="0"/>
              </a:rPr>
              <a:t>De</a:t>
            </a:r>
            <a:r>
              <a:rPr lang="uk-UA" sz="3100" dirty="0">
                <a:latin typeface="Arial Narrow" pitchFamily="34" charset="0"/>
              </a:rPr>
              <a:t> </a:t>
            </a:r>
            <a:r>
              <a:rPr lang="uk-UA" sz="3100" dirty="0" err="1">
                <a:latin typeface="Arial Narrow" pitchFamily="34" charset="0"/>
              </a:rPr>
              <a:t>Lahunta</a:t>
            </a:r>
            <a:r>
              <a:rPr lang="uk-UA" sz="3100" dirty="0">
                <a:latin typeface="Arial Narrow" pitchFamily="34" charset="0"/>
              </a:rPr>
              <a:t> A., </a:t>
            </a:r>
            <a:r>
              <a:rPr lang="uk-UA" sz="3100" dirty="0" err="1">
                <a:latin typeface="Arial Narrow" pitchFamily="34" charset="0"/>
              </a:rPr>
              <a:t>Glass</a:t>
            </a:r>
            <a:r>
              <a:rPr lang="uk-UA" sz="3100" dirty="0">
                <a:latin typeface="Arial Narrow" pitchFamily="34" charset="0"/>
              </a:rPr>
              <a:t> E. </a:t>
            </a:r>
            <a:r>
              <a:rPr lang="uk-UA" sz="3100" dirty="0" err="1">
                <a:latin typeface="Arial Narrow" pitchFamily="34" charset="0"/>
              </a:rPr>
              <a:t>Veterinary</a:t>
            </a:r>
            <a:r>
              <a:rPr lang="uk-UA" sz="3100" dirty="0">
                <a:latin typeface="Arial Narrow" pitchFamily="34" charset="0"/>
              </a:rPr>
              <a:t> </a:t>
            </a:r>
            <a:r>
              <a:rPr lang="uk-UA" sz="3100" dirty="0" err="1">
                <a:latin typeface="Arial Narrow" pitchFamily="34" charset="0"/>
              </a:rPr>
              <a:t>Neuroanatomy</a:t>
            </a:r>
            <a:r>
              <a:rPr lang="uk-UA" sz="3100" dirty="0">
                <a:latin typeface="Arial Narrow" pitchFamily="34" charset="0"/>
              </a:rPr>
              <a:t> </a:t>
            </a:r>
            <a:r>
              <a:rPr lang="uk-UA" sz="3100" dirty="0" err="1">
                <a:latin typeface="Arial Narrow" pitchFamily="34" charset="0"/>
              </a:rPr>
              <a:t>and</a:t>
            </a:r>
            <a:r>
              <a:rPr lang="uk-UA" sz="3100" dirty="0">
                <a:latin typeface="Arial Narrow" pitchFamily="34" charset="0"/>
              </a:rPr>
              <a:t> </a:t>
            </a:r>
            <a:r>
              <a:rPr lang="uk-UA" sz="3100" dirty="0" err="1">
                <a:latin typeface="Arial Narrow" pitchFamily="34" charset="0"/>
              </a:rPr>
              <a:t>Clinical</a:t>
            </a:r>
            <a:r>
              <a:rPr lang="uk-UA" sz="3100" dirty="0">
                <a:latin typeface="Arial Narrow" pitchFamily="34" charset="0"/>
              </a:rPr>
              <a:t> </a:t>
            </a:r>
            <a:r>
              <a:rPr lang="uk-UA" sz="3100" dirty="0" err="1">
                <a:latin typeface="Arial Narrow" pitchFamily="34" charset="0"/>
              </a:rPr>
              <a:t>Neurology</a:t>
            </a:r>
            <a:r>
              <a:rPr lang="uk-UA" sz="3100" dirty="0">
                <a:latin typeface="Arial Narrow" pitchFamily="34" charset="0"/>
              </a:rPr>
              <a:t>. – 3nd </a:t>
            </a:r>
            <a:r>
              <a:rPr lang="uk-UA" sz="3100" dirty="0" err="1">
                <a:latin typeface="Arial Narrow" pitchFamily="34" charset="0"/>
              </a:rPr>
              <a:t>Ed</a:t>
            </a:r>
            <a:r>
              <a:rPr lang="uk-UA" sz="3100" dirty="0">
                <a:latin typeface="Arial Narrow" pitchFamily="34" charset="0"/>
              </a:rPr>
              <a:t>., </a:t>
            </a:r>
            <a:r>
              <a:rPr lang="uk-UA" sz="3100" dirty="0" err="1">
                <a:latin typeface="Arial Narrow" pitchFamily="34" charset="0"/>
              </a:rPr>
              <a:t>Sanders</a:t>
            </a:r>
            <a:r>
              <a:rPr lang="uk-UA" sz="3100" dirty="0">
                <a:latin typeface="Arial Narrow" pitchFamily="34" charset="0"/>
              </a:rPr>
              <a:t>, </a:t>
            </a:r>
            <a:r>
              <a:rPr lang="uk-UA" sz="3100" dirty="0" err="1">
                <a:latin typeface="Arial Narrow" pitchFamily="34" charset="0"/>
              </a:rPr>
              <a:t>St</a:t>
            </a:r>
            <a:r>
              <a:rPr lang="uk-UA" sz="3100" dirty="0">
                <a:latin typeface="Arial Narrow" pitchFamily="34" charset="0"/>
              </a:rPr>
              <a:t>. </a:t>
            </a:r>
            <a:r>
              <a:rPr lang="uk-UA" sz="3100" dirty="0" err="1">
                <a:latin typeface="Arial Narrow" pitchFamily="34" charset="0"/>
              </a:rPr>
              <a:t>Louis</a:t>
            </a:r>
            <a:r>
              <a:rPr lang="uk-UA" sz="3100" dirty="0">
                <a:latin typeface="Arial Narrow" pitchFamily="34" charset="0"/>
              </a:rPr>
              <a:t>, MO, 2009.</a:t>
            </a:r>
          </a:p>
          <a:p>
            <a:pPr lvl="0">
              <a:buNone/>
            </a:pPr>
            <a:r>
              <a:rPr lang="uk-UA" sz="3100" dirty="0" err="1">
                <a:latin typeface="Arial Narrow" pitchFamily="34" charset="0"/>
              </a:rPr>
              <a:t>Finno</a:t>
            </a:r>
            <a:r>
              <a:rPr lang="uk-UA" sz="3100" dirty="0">
                <a:latin typeface="Arial Narrow" pitchFamily="34" charset="0"/>
              </a:rPr>
              <a:t> C. J., </a:t>
            </a:r>
            <a:r>
              <a:rPr lang="uk-UA" sz="3100" dirty="0" err="1">
                <a:latin typeface="Arial Narrow" pitchFamily="34" charset="0"/>
              </a:rPr>
              <a:t>Spier</a:t>
            </a:r>
            <a:r>
              <a:rPr lang="uk-UA" sz="3100" dirty="0">
                <a:latin typeface="Arial Narrow" pitchFamily="34" charset="0"/>
              </a:rPr>
              <a:t> S.J., </a:t>
            </a:r>
            <a:r>
              <a:rPr lang="uk-UA" sz="3100" dirty="0" err="1">
                <a:latin typeface="Arial Narrow" pitchFamily="34" charset="0"/>
              </a:rPr>
              <a:t>Valberg</a:t>
            </a:r>
            <a:r>
              <a:rPr lang="uk-UA" sz="3100" dirty="0">
                <a:latin typeface="Arial Narrow" pitchFamily="34" charset="0"/>
              </a:rPr>
              <a:t> S.J. </a:t>
            </a:r>
            <a:r>
              <a:rPr lang="uk-UA" sz="3100" dirty="0" err="1">
                <a:latin typeface="Arial Narrow" pitchFamily="34" charset="0"/>
              </a:rPr>
              <a:t>Equine</a:t>
            </a:r>
            <a:r>
              <a:rPr lang="uk-UA" sz="3100" dirty="0">
                <a:latin typeface="Arial Narrow" pitchFamily="34" charset="0"/>
              </a:rPr>
              <a:t> </a:t>
            </a:r>
            <a:r>
              <a:rPr lang="uk-UA" sz="3100" dirty="0" err="1">
                <a:latin typeface="Arial Narrow" pitchFamily="34" charset="0"/>
              </a:rPr>
              <a:t>disease</a:t>
            </a:r>
            <a:r>
              <a:rPr lang="uk-UA" sz="3100" dirty="0">
                <a:latin typeface="Arial Narrow" pitchFamily="34" charset="0"/>
              </a:rPr>
              <a:t> </a:t>
            </a:r>
            <a:r>
              <a:rPr lang="uk-UA" sz="3100" dirty="0" err="1">
                <a:latin typeface="Arial Narrow" pitchFamily="34" charset="0"/>
              </a:rPr>
              <a:t>by</a:t>
            </a:r>
            <a:r>
              <a:rPr lang="uk-UA" sz="3100" dirty="0">
                <a:latin typeface="Arial Narrow" pitchFamily="34" charset="0"/>
              </a:rPr>
              <a:t> </a:t>
            </a:r>
            <a:r>
              <a:rPr lang="uk-UA" sz="3100" dirty="0" err="1">
                <a:latin typeface="Arial Narrow" pitchFamily="34" charset="0"/>
              </a:rPr>
              <a:t>known</a:t>
            </a:r>
            <a:r>
              <a:rPr lang="uk-UA" sz="3100" dirty="0">
                <a:latin typeface="Arial Narrow" pitchFamily="34" charset="0"/>
              </a:rPr>
              <a:t> </a:t>
            </a:r>
            <a:r>
              <a:rPr lang="uk-UA" sz="3100" dirty="0" err="1">
                <a:latin typeface="Arial Narrow" pitchFamily="34" charset="0"/>
              </a:rPr>
              <a:t>genetic</a:t>
            </a:r>
            <a:r>
              <a:rPr lang="uk-UA" sz="3100" dirty="0">
                <a:latin typeface="Arial Narrow" pitchFamily="34" charset="0"/>
              </a:rPr>
              <a:t> </a:t>
            </a:r>
            <a:r>
              <a:rPr lang="uk-UA" sz="3100" dirty="0" err="1">
                <a:latin typeface="Arial Narrow" pitchFamily="34" charset="0"/>
              </a:rPr>
              <a:t>mutation</a:t>
            </a:r>
            <a:r>
              <a:rPr lang="uk-UA" sz="3100" dirty="0">
                <a:latin typeface="Arial Narrow" pitchFamily="34" charset="0"/>
              </a:rPr>
              <a:t> // </a:t>
            </a:r>
            <a:r>
              <a:rPr lang="uk-UA" sz="3100" dirty="0" err="1">
                <a:latin typeface="Arial Narrow" pitchFamily="34" charset="0"/>
              </a:rPr>
              <a:t>Veterinary</a:t>
            </a:r>
            <a:r>
              <a:rPr lang="uk-UA" sz="3100" dirty="0">
                <a:latin typeface="Arial Narrow" pitchFamily="34" charset="0"/>
              </a:rPr>
              <a:t> J. – 2009, </a:t>
            </a:r>
            <a:r>
              <a:rPr lang="uk-UA" sz="3100" dirty="0" err="1">
                <a:latin typeface="Arial Narrow" pitchFamily="34" charset="0"/>
              </a:rPr>
              <a:t>Vol</a:t>
            </a:r>
            <a:r>
              <a:rPr lang="uk-UA" sz="3100" dirty="0">
                <a:latin typeface="Arial Narrow" pitchFamily="34" charset="0"/>
              </a:rPr>
              <a:t>. 179, P.336-347.</a:t>
            </a:r>
          </a:p>
          <a:p>
            <a:pPr lvl="0">
              <a:buNone/>
            </a:pPr>
            <a:r>
              <a:rPr lang="uk-UA" sz="3100" dirty="0" err="1">
                <a:latin typeface="Arial Narrow" pitchFamily="34" charset="0"/>
              </a:rPr>
              <a:t>Junctional</a:t>
            </a:r>
            <a:r>
              <a:rPr lang="uk-UA" sz="3100" dirty="0">
                <a:latin typeface="Arial Narrow" pitchFamily="34" charset="0"/>
              </a:rPr>
              <a:t> </a:t>
            </a:r>
            <a:r>
              <a:rPr lang="uk-UA" sz="3100" dirty="0" err="1">
                <a:latin typeface="Arial Narrow" pitchFamily="34" charset="0"/>
              </a:rPr>
              <a:t>Epidermolysis</a:t>
            </a:r>
            <a:r>
              <a:rPr lang="uk-UA" sz="3100" dirty="0">
                <a:latin typeface="Arial Narrow" pitchFamily="34" charset="0"/>
              </a:rPr>
              <a:t> </a:t>
            </a:r>
            <a:r>
              <a:rPr lang="uk-UA" sz="3100" dirty="0" err="1">
                <a:latin typeface="Arial Narrow" pitchFamily="34" charset="0"/>
              </a:rPr>
              <a:t>Bullosa</a:t>
            </a:r>
            <a:r>
              <a:rPr lang="uk-UA" sz="3100" dirty="0">
                <a:latin typeface="Arial Narrow" pitchFamily="34" charset="0"/>
              </a:rPr>
              <a:t> (JEB) </a:t>
            </a:r>
            <a:r>
              <a:rPr lang="uk-UA" sz="3100" dirty="0" err="1">
                <a:latin typeface="Arial Narrow" pitchFamily="34" charset="0"/>
              </a:rPr>
              <a:t>Test</a:t>
            </a:r>
            <a:r>
              <a:rPr lang="uk-UA" sz="3100" dirty="0">
                <a:latin typeface="Arial Narrow" pitchFamily="34" charset="0"/>
              </a:rPr>
              <a:t> (http://www.vgl.ucdavis.edu/services/jeb.php). UC </a:t>
            </a:r>
            <a:r>
              <a:rPr lang="uk-UA" sz="3100" dirty="0" err="1">
                <a:latin typeface="Arial Narrow" pitchFamily="34" charset="0"/>
              </a:rPr>
              <a:t>Davis</a:t>
            </a:r>
            <a:r>
              <a:rPr lang="uk-UA" sz="3100" dirty="0">
                <a:latin typeface="Arial Narrow" pitchFamily="34" charset="0"/>
              </a:rPr>
              <a:t>, 2012.</a:t>
            </a:r>
          </a:p>
          <a:p>
            <a:pPr lvl="0">
              <a:buNone/>
            </a:pPr>
            <a:r>
              <a:rPr lang="uk-UA" sz="3100" dirty="0" err="1">
                <a:latin typeface="Arial Narrow" pitchFamily="34" charset="0"/>
              </a:rPr>
              <a:t>Howden</a:t>
            </a:r>
            <a:r>
              <a:rPr lang="uk-UA" sz="3100" dirty="0">
                <a:latin typeface="Arial Narrow" pitchFamily="34" charset="0"/>
              </a:rPr>
              <a:t>, K.J. </a:t>
            </a:r>
            <a:r>
              <a:rPr lang="uk-UA" sz="3100" dirty="0" err="1">
                <a:latin typeface="Arial Narrow" pitchFamily="34" charset="0"/>
              </a:rPr>
              <a:t>Androgen</a:t>
            </a:r>
            <a:r>
              <a:rPr lang="uk-UA" sz="3100" dirty="0">
                <a:latin typeface="Arial Narrow" pitchFamily="34" charset="0"/>
              </a:rPr>
              <a:t> </a:t>
            </a:r>
            <a:r>
              <a:rPr lang="uk-UA" sz="3100" dirty="0" err="1">
                <a:latin typeface="Arial Narrow" pitchFamily="34" charset="0"/>
              </a:rPr>
              <a:t>insensitivity</a:t>
            </a:r>
            <a:r>
              <a:rPr lang="uk-UA" sz="3100" dirty="0">
                <a:latin typeface="Arial Narrow" pitchFamily="34" charset="0"/>
              </a:rPr>
              <a:t> </a:t>
            </a:r>
            <a:r>
              <a:rPr lang="uk-UA" sz="3100" dirty="0" err="1">
                <a:latin typeface="Arial Narrow" pitchFamily="34" charset="0"/>
              </a:rPr>
              <a:t>syndrome</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 </a:t>
            </a:r>
            <a:r>
              <a:rPr lang="uk-UA" sz="3100" dirty="0" err="1">
                <a:latin typeface="Arial Narrow" pitchFamily="34" charset="0"/>
              </a:rPr>
              <a:t>thoroughbred</a:t>
            </a:r>
            <a:r>
              <a:rPr lang="uk-UA" sz="3100" dirty="0">
                <a:latin typeface="Arial Narrow" pitchFamily="34" charset="0"/>
              </a:rPr>
              <a:t> </a:t>
            </a:r>
            <a:r>
              <a:rPr lang="uk-UA" sz="3100" dirty="0" err="1">
                <a:latin typeface="Arial Narrow" pitchFamily="34" charset="0"/>
              </a:rPr>
              <a:t>mare</a:t>
            </a:r>
            <a:r>
              <a:rPr lang="uk-UA" sz="3100" dirty="0">
                <a:latin typeface="Arial Narrow" pitchFamily="34" charset="0"/>
              </a:rPr>
              <a:t> (64,XY – </a:t>
            </a:r>
            <a:r>
              <a:rPr lang="uk-UA" sz="3100" dirty="0" err="1">
                <a:latin typeface="Arial Narrow" pitchFamily="34" charset="0"/>
              </a:rPr>
              <a:t>testicular</a:t>
            </a:r>
            <a:r>
              <a:rPr lang="uk-UA" sz="3100" dirty="0">
                <a:latin typeface="Arial Narrow" pitchFamily="34" charset="0"/>
              </a:rPr>
              <a:t> </a:t>
            </a:r>
            <a:r>
              <a:rPr lang="uk-UA" sz="3100" dirty="0" err="1">
                <a:latin typeface="Arial Narrow" pitchFamily="34" charset="0"/>
              </a:rPr>
              <a:t>feminization</a:t>
            </a:r>
            <a:r>
              <a:rPr lang="uk-UA" sz="3100" dirty="0">
                <a:latin typeface="Arial Narrow" pitchFamily="34" charset="0"/>
              </a:rPr>
              <a:t>). </a:t>
            </a:r>
            <a:r>
              <a:rPr lang="uk-UA" sz="3100" dirty="0" err="1">
                <a:latin typeface="Arial Narrow" pitchFamily="34" charset="0"/>
              </a:rPr>
              <a:t>Can</a:t>
            </a:r>
            <a:r>
              <a:rPr lang="uk-UA" sz="3100" dirty="0">
                <a:latin typeface="Arial Narrow" pitchFamily="34" charset="0"/>
              </a:rPr>
              <a:t>. </a:t>
            </a:r>
            <a:r>
              <a:rPr lang="uk-UA" sz="3100" dirty="0" err="1">
                <a:latin typeface="Arial Narrow" pitchFamily="34" charset="0"/>
              </a:rPr>
              <a:t>Vet</a:t>
            </a:r>
            <a:r>
              <a:rPr lang="uk-UA" sz="3100" dirty="0">
                <a:latin typeface="Arial Narrow" pitchFamily="34" charset="0"/>
              </a:rPr>
              <a:t>. J. – 2004, Vol.45, P.501-503.</a:t>
            </a:r>
          </a:p>
          <a:p>
            <a:pPr lvl="0">
              <a:buNone/>
            </a:pPr>
            <a:r>
              <a:rPr lang="uk-UA" sz="3100" dirty="0" err="1">
                <a:latin typeface="Arial Narrow" pitchFamily="34" charset="0"/>
              </a:rPr>
              <a:t>McCue</a:t>
            </a:r>
            <a:r>
              <a:rPr lang="uk-UA" sz="3100" dirty="0">
                <a:latin typeface="Arial Narrow" pitchFamily="34" charset="0"/>
              </a:rPr>
              <a:t> M.E., </a:t>
            </a:r>
            <a:r>
              <a:rPr lang="uk-UA" sz="3100" dirty="0" err="1">
                <a:latin typeface="Arial Narrow" pitchFamily="34" charset="0"/>
              </a:rPr>
              <a:t>Ribeiro</a:t>
            </a:r>
            <a:r>
              <a:rPr lang="uk-UA" sz="3100" dirty="0">
                <a:latin typeface="Arial Narrow" pitchFamily="34" charset="0"/>
              </a:rPr>
              <a:t> W.P., </a:t>
            </a:r>
            <a:r>
              <a:rPr lang="uk-UA" sz="3100" dirty="0" err="1">
                <a:latin typeface="Arial Narrow" pitchFamily="34" charset="0"/>
              </a:rPr>
              <a:t>Valberg</a:t>
            </a:r>
            <a:r>
              <a:rPr lang="uk-UA" sz="3100" dirty="0">
                <a:latin typeface="Arial Narrow" pitchFamily="34" charset="0"/>
              </a:rPr>
              <a:t> S. </a:t>
            </a:r>
            <a:r>
              <a:rPr lang="uk-UA" sz="3100" dirty="0" err="1">
                <a:latin typeface="Arial Narrow" pitchFamily="34" charset="0"/>
              </a:rPr>
              <a:t>Prevalence</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polysaccharide</a:t>
            </a:r>
            <a:r>
              <a:rPr lang="uk-UA" sz="3100" dirty="0">
                <a:latin typeface="Arial Narrow" pitchFamily="34" charset="0"/>
              </a:rPr>
              <a:t> </a:t>
            </a:r>
            <a:r>
              <a:rPr lang="uk-UA" sz="3100" dirty="0" err="1">
                <a:latin typeface="Arial Narrow" pitchFamily="34" charset="0"/>
              </a:rPr>
              <a:t>storage</a:t>
            </a:r>
            <a:r>
              <a:rPr lang="uk-UA" sz="3100" dirty="0">
                <a:latin typeface="Arial Narrow" pitchFamily="34" charset="0"/>
              </a:rPr>
              <a:t> </a:t>
            </a:r>
            <a:r>
              <a:rPr lang="uk-UA" sz="3100" dirty="0" err="1">
                <a:latin typeface="Arial Narrow" pitchFamily="34" charset="0"/>
              </a:rPr>
              <a:t>myopathy</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horses</a:t>
            </a:r>
            <a:r>
              <a:rPr lang="uk-UA" sz="3100" dirty="0">
                <a:latin typeface="Arial Narrow" pitchFamily="34" charset="0"/>
              </a:rPr>
              <a:t> </a:t>
            </a:r>
            <a:r>
              <a:rPr lang="uk-UA" sz="3100" dirty="0" err="1">
                <a:latin typeface="Arial Narrow" pitchFamily="34" charset="0"/>
              </a:rPr>
              <a:t>with</a:t>
            </a:r>
            <a:r>
              <a:rPr lang="uk-UA" sz="3100" dirty="0">
                <a:latin typeface="Arial Narrow" pitchFamily="34" charset="0"/>
              </a:rPr>
              <a:t> </a:t>
            </a:r>
            <a:r>
              <a:rPr lang="uk-UA" sz="3100" dirty="0" err="1">
                <a:latin typeface="Arial Narrow" pitchFamily="34" charset="0"/>
              </a:rPr>
              <a:t>neuromuscular</a:t>
            </a:r>
            <a:r>
              <a:rPr lang="uk-UA" sz="3100" dirty="0">
                <a:latin typeface="Arial Narrow" pitchFamily="34" charset="0"/>
              </a:rPr>
              <a:t> </a:t>
            </a:r>
            <a:r>
              <a:rPr lang="uk-UA" sz="3100" dirty="0" err="1">
                <a:latin typeface="Arial Narrow" pitchFamily="34" charset="0"/>
              </a:rPr>
              <a:t>disorders</a:t>
            </a:r>
            <a:r>
              <a:rPr lang="uk-UA" sz="3100" dirty="0">
                <a:latin typeface="Arial Narrow" pitchFamily="34" charset="0"/>
              </a:rPr>
              <a:t> // </a:t>
            </a:r>
            <a:r>
              <a:rPr lang="uk-UA" sz="3100" dirty="0" err="1">
                <a:latin typeface="Arial Narrow" pitchFamily="34" charset="0"/>
              </a:rPr>
              <a:t>Equine</a:t>
            </a:r>
            <a:r>
              <a:rPr lang="uk-UA" sz="3100" dirty="0">
                <a:latin typeface="Arial Narrow" pitchFamily="34" charset="0"/>
              </a:rPr>
              <a:t> </a:t>
            </a:r>
            <a:r>
              <a:rPr lang="uk-UA" sz="3100" dirty="0" err="1">
                <a:latin typeface="Arial Narrow" pitchFamily="34" charset="0"/>
              </a:rPr>
              <a:t>Vet</a:t>
            </a:r>
            <a:r>
              <a:rPr lang="uk-UA" sz="3100" dirty="0">
                <a:latin typeface="Arial Narrow" pitchFamily="34" charset="0"/>
              </a:rPr>
              <a:t>. J. </a:t>
            </a:r>
            <a:r>
              <a:rPr lang="uk-UA" sz="3100" dirty="0" err="1">
                <a:latin typeface="Arial Narrow" pitchFamily="34" charset="0"/>
              </a:rPr>
              <a:t>Suppl</a:t>
            </a:r>
            <a:r>
              <a:rPr lang="uk-UA" sz="3100" dirty="0">
                <a:latin typeface="Arial Narrow" pitchFamily="34" charset="0"/>
              </a:rPr>
              <a:t>. 36, P. 340-344.</a:t>
            </a:r>
          </a:p>
          <a:p>
            <a:pPr lvl="0">
              <a:buNone/>
            </a:pPr>
            <a:r>
              <a:rPr lang="uk-UA" sz="3100" dirty="0" err="1">
                <a:latin typeface="Arial Narrow" pitchFamily="34" charset="0"/>
              </a:rPr>
              <a:t>Nicolas</a:t>
            </a:r>
            <a:r>
              <a:rPr lang="uk-UA" sz="3100" dirty="0">
                <a:latin typeface="Arial Narrow" pitchFamily="34" charset="0"/>
              </a:rPr>
              <a:t> F.M. </a:t>
            </a:r>
            <a:r>
              <a:rPr lang="uk-UA" sz="3100" dirty="0" err="1">
                <a:latin typeface="Arial Narrow" pitchFamily="34" charset="0"/>
              </a:rPr>
              <a:t>Genetics</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morphological</a:t>
            </a:r>
            <a:r>
              <a:rPr lang="uk-UA" sz="3100" dirty="0">
                <a:latin typeface="Arial Narrow" pitchFamily="34" charset="0"/>
              </a:rPr>
              <a:t> </a:t>
            </a:r>
            <a:r>
              <a:rPr lang="uk-UA" sz="3100" dirty="0" err="1">
                <a:latin typeface="Arial Narrow" pitchFamily="34" charset="0"/>
              </a:rPr>
              <a:t>traits</a:t>
            </a:r>
            <a:r>
              <a:rPr lang="uk-UA" sz="3100" dirty="0">
                <a:latin typeface="Arial Narrow" pitchFamily="34" charset="0"/>
              </a:rPr>
              <a:t> </a:t>
            </a:r>
            <a:r>
              <a:rPr lang="uk-UA" sz="3100" dirty="0" err="1">
                <a:latin typeface="Arial Narrow" pitchFamily="34" charset="0"/>
              </a:rPr>
              <a:t>and</a:t>
            </a:r>
            <a:r>
              <a:rPr lang="uk-UA" sz="3100" dirty="0">
                <a:latin typeface="Arial Narrow" pitchFamily="34" charset="0"/>
              </a:rPr>
              <a:t> </a:t>
            </a:r>
            <a:r>
              <a:rPr lang="uk-UA" sz="3100" dirty="0" err="1">
                <a:latin typeface="Arial Narrow" pitchFamily="34" charset="0"/>
              </a:rPr>
              <a:t>inherited</a:t>
            </a:r>
            <a:r>
              <a:rPr lang="uk-UA" sz="3100" dirty="0">
                <a:latin typeface="Arial Narrow" pitchFamily="34" charset="0"/>
              </a:rPr>
              <a:t> </a:t>
            </a:r>
            <a:r>
              <a:rPr lang="uk-UA" sz="3100" dirty="0" err="1">
                <a:latin typeface="Arial Narrow" pitchFamily="34" charset="0"/>
              </a:rPr>
              <a:t>disorders</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genetics</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horse</a:t>
            </a:r>
            <a:r>
              <a:rPr lang="uk-UA" sz="3100" dirty="0">
                <a:latin typeface="Arial Narrow" pitchFamily="34" charset="0"/>
              </a:rPr>
              <a:t> / A.T. </a:t>
            </a:r>
            <a:r>
              <a:rPr lang="uk-UA" sz="3100" dirty="0" err="1">
                <a:latin typeface="Arial Narrow" pitchFamily="34" charset="0"/>
              </a:rPr>
              <a:t>Bowling</a:t>
            </a:r>
            <a:r>
              <a:rPr lang="uk-UA" sz="3100" dirty="0">
                <a:latin typeface="Arial Narrow" pitchFamily="34" charset="0"/>
              </a:rPr>
              <a:t>, A. </a:t>
            </a:r>
            <a:r>
              <a:rPr lang="uk-UA" sz="3100" dirty="0" err="1">
                <a:latin typeface="Arial Narrow" pitchFamily="34" charset="0"/>
              </a:rPr>
              <a:t>Ruvinski</a:t>
            </a:r>
            <a:r>
              <a:rPr lang="uk-UA" sz="3100" dirty="0">
                <a:latin typeface="Arial Narrow" pitchFamily="34" charset="0"/>
              </a:rPr>
              <a:t>. – </a:t>
            </a:r>
            <a:r>
              <a:rPr lang="uk-UA" sz="3100" dirty="0" err="1">
                <a:latin typeface="Arial Narrow" pitchFamily="34" charset="0"/>
              </a:rPr>
              <a:t>Wallingford</a:t>
            </a:r>
            <a:r>
              <a:rPr lang="uk-UA" sz="3100" dirty="0">
                <a:latin typeface="Arial Narrow" pitchFamily="34" charset="0"/>
              </a:rPr>
              <a:t>, 2000, P.71-83.</a:t>
            </a:r>
          </a:p>
          <a:p>
            <a:pPr lvl="0">
              <a:buNone/>
            </a:pPr>
            <a:r>
              <a:rPr lang="uk-UA" sz="3100" dirty="0" err="1">
                <a:latin typeface="Arial Narrow" pitchFamily="34" charset="0"/>
              </a:rPr>
              <a:t>Nicholas</a:t>
            </a:r>
            <a:r>
              <a:rPr lang="uk-UA" sz="3100" dirty="0">
                <a:latin typeface="Arial Narrow" pitchFamily="34" charset="0"/>
              </a:rPr>
              <a:t> F.M. </a:t>
            </a:r>
            <a:r>
              <a:rPr lang="uk-UA" sz="3100" dirty="0" err="1">
                <a:latin typeface="Arial Narrow" pitchFamily="34" charset="0"/>
              </a:rPr>
              <a:t>Introduction</a:t>
            </a:r>
            <a:r>
              <a:rPr lang="uk-UA" sz="3100" dirty="0">
                <a:latin typeface="Arial Narrow" pitchFamily="34" charset="0"/>
              </a:rPr>
              <a:t> </a:t>
            </a:r>
            <a:r>
              <a:rPr lang="uk-UA" sz="3100" dirty="0" err="1">
                <a:latin typeface="Arial Narrow" pitchFamily="34" charset="0"/>
              </a:rPr>
              <a:t>to</a:t>
            </a:r>
            <a:r>
              <a:rPr lang="uk-UA" sz="3100" dirty="0">
                <a:latin typeface="Arial Narrow" pitchFamily="34" charset="0"/>
              </a:rPr>
              <a:t> </a:t>
            </a:r>
            <a:r>
              <a:rPr lang="uk-UA" sz="3100" dirty="0" err="1">
                <a:latin typeface="Arial Narrow" pitchFamily="34" charset="0"/>
              </a:rPr>
              <a:t>veterinary</a:t>
            </a:r>
            <a:r>
              <a:rPr lang="uk-UA" sz="3100" dirty="0">
                <a:latin typeface="Arial Narrow" pitchFamily="34" charset="0"/>
              </a:rPr>
              <a:t> </a:t>
            </a:r>
            <a:r>
              <a:rPr lang="uk-UA" sz="3100" dirty="0" err="1">
                <a:latin typeface="Arial Narrow" pitchFamily="34" charset="0"/>
              </a:rPr>
              <a:t>genetics</a:t>
            </a:r>
            <a:r>
              <a:rPr lang="uk-UA" sz="3100" dirty="0">
                <a:latin typeface="Arial Narrow" pitchFamily="34" charset="0"/>
              </a:rPr>
              <a:t>. – 2-ed. </a:t>
            </a:r>
            <a:r>
              <a:rPr lang="uk-UA" sz="3100" dirty="0" err="1">
                <a:latin typeface="Arial Narrow" pitchFamily="34" charset="0"/>
              </a:rPr>
              <a:t>Blackwell</a:t>
            </a:r>
            <a:r>
              <a:rPr lang="uk-UA" sz="3100" dirty="0">
                <a:latin typeface="Arial Narrow" pitchFamily="34" charset="0"/>
              </a:rPr>
              <a:t> </a:t>
            </a:r>
            <a:r>
              <a:rPr lang="uk-UA" sz="3100" dirty="0" err="1">
                <a:latin typeface="Arial Narrow" pitchFamily="34" charset="0"/>
              </a:rPr>
              <a:t>Publishing</a:t>
            </a:r>
            <a:r>
              <a:rPr lang="uk-UA" sz="3100" dirty="0">
                <a:latin typeface="Arial Narrow" pitchFamily="34" charset="0"/>
              </a:rPr>
              <a:t>. </a:t>
            </a:r>
            <a:r>
              <a:rPr lang="uk-UA" sz="3100" dirty="0" err="1">
                <a:latin typeface="Arial Narrow" pitchFamily="34" charset="0"/>
              </a:rPr>
              <a:t>Oxford</a:t>
            </a:r>
            <a:r>
              <a:rPr lang="uk-UA" sz="3100" dirty="0">
                <a:latin typeface="Arial Narrow" pitchFamily="34" charset="0"/>
              </a:rPr>
              <a:t> </a:t>
            </a:r>
            <a:r>
              <a:rPr lang="uk-UA" sz="3100" dirty="0" err="1">
                <a:latin typeface="Arial Narrow" pitchFamily="34" charset="0"/>
              </a:rPr>
              <a:t>Univ</a:t>
            </a:r>
            <a:r>
              <a:rPr lang="uk-UA" sz="3100" dirty="0">
                <a:latin typeface="Arial Narrow" pitchFamily="34" charset="0"/>
              </a:rPr>
              <a:t>. </a:t>
            </a:r>
            <a:r>
              <a:rPr lang="uk-UA" sz="3100" dirty="0" err="1">
                <a:latin typeface="Arial Narrow" pitchFamily="34" charset="0"/>
              </a:rPr>
              <a:t>Press</a:t>
            </a:r>
            <a:r>
              <a:rPr lang="uk-UA" sz="3100" dirty="0">
                <a:latin typeface="Arial Narrow" pitchFamily="34" charset="0"/>
              </a:rPr>
              <a:t>, 2008, 282 p.</a:t>
            </a:r>
          </a:p>
          <a:p>
            <a:pPr lvl="0">
              <a:buNone/>
            </a:pPr>
            <a:r>
              <a:rPr lang="uk-UA" sz="3100" dirty="0" err="1">
                <a:latin typeface="Arial Narrow" pitchFamily="34" charset="0"/>
              </a:rPr>
              <a:t>Orr</a:t>
            </a:r>
            <a:r>
              <a:rPr lang="uk-UA" sz="3100" dirty="0">
                <a:latin typeface="Arial Narrow" pitchFamily="34" charset="0"/>
              </a:rPr>
              <a:t> N., </a:t>
            </a:r>
            <a:r>
              <a:rPr lang="uk-UA" sz="3100" dirty="0" err="1">
                <a:latin typeface="Arial Narrow" pitchFamily="34" charset="0"/>
              </a:rPr>
              <a:t>Bask</a:t>
            </a:r>
            <a:r>
              <a:rPr lang="uk-UA" sz="3100" dirty="0">
                <a:latin typeface="Arial Narrow" pitchFamily="34" charset="0"/>
              </a:rPr>
              <a:t> W., </a:t>
            </a:r>
            <a:r>
              <a:rPr lang="uk-UA" sz="3100" dirty="0" err="1">
                <a:latin typeface="Arial Narrow" pitchFamily="34" charset="0"/>
              </a:rPr>
              <a:t>Gu</a:t>
            </a:r>
            <a:r>
              <a:rPr lang="uk-UA" sz="3100" dirty="0">
                <a:latin typeface="Arial Narrow" pitchFamily="34" charset="0"/>
              </a:rPr>
              <a:t> J.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Genome-wide SNP association-based </a:t>
            </a:r>
            <a:r>
              <a:rPr lang="uk-UA" sz="3100" dirty="0" err="1">
                <a:latin typeface="Arial Narrow" pitchFamily="34" charset="0"/>
              </a:rPr>
              <a:t>localization</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 </a:t>
            </a:r>
            <a:r>
              <a:rPr lang="uk-UA" sz="3100" dirty="0" err="1">
                <a:latin typeface="Arial Narrow" pitchFamily="34" charset="0"/>
              </a:rPr>
              <a:t>dwarfism</a:t>
            </a:r>
            <a:r>
              <a:rPr lang="uk-UA" sz="3100" dirty="0">
                <a:latin typeface="Arial Narrow" pitchFamily="34" charset="0"/>
              </a:rPr>
              <a:t> </a:t>
            </a:r>
            <a:r>
              <a:rPr lang="uk-UA" sz="3100" dirty="0" err="1">
                <a:latin typeface="Arial Narrow" pitchFamily="34" charset="0"/>
              </a:rPr>
              <a:t>gene</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Friesian</a:t>
            </a:r>
            <a:r>
              <a:rPr lang="uk-UA" sz="3100" dirty="0">
                <a:latin typeface="Arial Narrow" pitchFamily="34" charset="0"/>
              </a:rPr>
              <a:t> </a:t>
            </a:r>
            <a:r>
              <a:rPr lang="uk-UA" sz="3100" dirty="0" err="1">
                <a:latin typeface="Arial Narrow" pitchFamily="34" charset="0"/>
              </a:rPr>
              <a:t>draft</a:t>
            </a:r>
            <a:r>
              <a:rPr lang="uk-UA" sz="3100" dirty="0">
                <a:latin typeface="Arial Narrow" pitchFamily="34" charset="0"/>
              </a:rPr>
              <a:t> </a:t>
            </a:r>
            <a:r>
              <a:rPr lang="uk-UA" sz="3100" dirty="0" err="1">
                <a:latin typeface="Arial Narrow" pitchFamily="34" charset="0"/>
              </a:rPr>
              <a:t>horses</a:t>
            </a:r>
            <a:r>
              <a:rPr lang="uk-UA" sz="3100" dirty="0">
                <a:latin typeface="Arial Narrow" pitchFamily="34" charset="0"/>
              </a:rPr>
              <a:t> // </a:t>
            </a:r>
            <a:r>
              <a:rPr lang="uk-UA" sz="3100" dirty="0" err="1">
                <a:latin typeface="Arial Narrow" pitchFamily="34" charset="0"/>
              </a:rPr>
              <a:t>Animal</a:t>
            </a:r>
            <a:r>
              <a:rPr lang="uk-UA" sz="3100" dirty="0">
                <a:latin typeface="Arial Narrow" pitchFamily="34" charset="0"/>
              </a:rPr>
              <a:t> </a:t>
            </a:r>
            <a:r>
              <a:rPr lang="uk-UA" sz="3100" dirty="0" err="1">
                <a:latin typeface="Arial Narrow" pitchFamily="34" charset="0"/>
              </a:rPr>
              <a:t>Genetics</a:t>
            </a:r>
            <a:r>
              <a:rPr lang="uk-UA" sz="3100" dirty="0">
                <a:latin typeface="Arial Narrow" pitchFamily="34" charset="0"/>
              </a:rPr>
              <a:t>. – 2010, Vol.41, </a:t>
            </a:r>
            <a:r>
              <a:rPr lang="uk-UA" sz="3100" dirty="0" err="1">
                <a:latin typeface="Arial Narrow" pitchFamily="34" charset="0"/>
              </a:rPr>
              <a:t>Suppl</a:t>
            </a:r>
            <a:r>
              <a:rPr lang="uk-UA" sz="3100" dirty="0">
                <a:latin typeface="Arial Narrow" pitchFamily="34" charset="0"/>
              </a:rPr>
              <a:t>. 2, P. 2-7.</a:t>
            </a:r>
          </a:p>
          <a:p>
            <a:pPr lvl="0">
              <a:buNone/>
            </a:pPr>
            <a:r>
              <a:rPr lang="uk-UA" sz="3100" dirty="0" err="1">
                <a:latin typeface="Arial Narrow" pitchFamily="34" charset="0"/>
              </a:rPr>
              <a:t>Pailhoux</a:t>
            </a:r>
            <a:r>
              <a:rPr lang="uk-UA" sz="3100" dirty="0">
                <a:latin typeface="Arial Narrow" pitchFamily="34" charset="0"/>
              </a:rPr>
              <a:t> E. </a:t>
            </a:r>
            <a:r>
              <a:rPr lang="uk-UA" sz="3100" dirty="0" err="1">
                <a:latin typeface="Arial Narrow" pitchFamily="34" charset="0"/>
              </a:rPr>
              <a:t>Molecular</a:t>
            </a:r>
            <a:r>
              <a:rPr lang="uk-UA" sz="3100" dirty="0">
                <a:latin typeface="Arial Narrow" pitchFamily="34" charset="0"/>
              </a:rPr>
              <a:t> </a:t>
            </a:r>
            <a:r>
              <a:rPr lang="uk-UA" sz="3100" dirty="0" err="1">
                <a:latin typeface="Arial Narrow" pitchFamily="34" charset="0"/>
              </a:rPr>
              <a:t>analysis</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an</a:t>
            </a:r>
            <a:r>
              <a:rPr lang="uk-UA" sz="3100" dirty="0">
                <a:latin typeface="Arial Narrow" pitchFamily="34" charset="0"/>
              </a:rPr>
              <a:t> XY </a:t>
            </a:r>
            <a:r>
              <a:rPr lang="uk-UA" sz="3100" dirty="0" err="1">
                <a:latin typeface="Arial Narrow" pitchFamily="34" charset="0"/>
              </a:rPr>
              <a:t>mare</a:t>
            </a:r>
            <a:r>
              <a:rPr lang="uk-UA" sz="3100" dirty="0">
                <a:latin typeface="Arial Narrow" pitchFamily="34" charset="0"/>
              </a:rPr>
              <a:t> </a:t>
            </a:r>
            <a:r>
              <a:rPr lang="uk-UA" sz="3100" dirty="0" err="1">
                <a:latin typeface="Arial Narrow" pitchFamily="34" charset="0"/>
              </a:rPr>
              <a:t>with</a:t>
            </a:r>
            <a:r>
              <a:rPr lang="uk-UA" sz="3100" dirty="0">
                <a:latin typeface="Arial Narrow" pitchFamily="34" charset="0"/>
              </a:rPr>
              <a:t> </a:t>
            </a:r>
            <a:r>
              <a:rPr lang="uk-UA" sz="3100" dirty="0" err="1">
                <a:latin typeface="Arial Narrow" pitchFamily="34" charset="0"/>
              </a:rPr>
              <a:t>gonadal</a:t>
            </a:r>
            <a:r>
              <a:rPr lang="uk-UA" sz="3100" dirty="0">
                <a:latin typeface="Arial Narrow" pitchFamily="34" charset="0"/>
              </a:rPr>
              <a:t> </a:t>
            </a:r>
            <a:r>
              <a:rPr lang="uk-UA" sz="3100" dirty="0" err="1">
                <a:latin typeface="Arial Narrow" pitchFamily="34" charset="0"/>
              </a:rPr>
              <a:t>disgenesis</a:t>
            </a:r>
            <a:r>
              <a:rPr lang="uk-UA" sz="3100" dirty="0">
                <a:latin typeface="Arial Narrow" pitchFamily="34" charset="0"/>
              </a:rPr>
              <a:t> // </a:t>
            </a:r>
            <a:r>
              <a:rPr lang="uk-UA" sz="3100" dirty="0" err="1">
                <a:latin typeface="Arial Narrow" pitchFamily="34" charset="0"/>
              </a:rPr>
              <a:t>Heredity</a:t>
            </a:r>
            <a:r>
              <a:rPr lang="uk-UA" sz="3100" dirty="0">
                <a:latin typeface="Arial Narrow" pitchFamily="34" charset="0"/>
              </a:rPr>
              <a:t> – 1995, </a:t>
            </a:r>
            <a:r>
              <a:rPr lang="uk-UA" sz="3100" dirty="0" err="1">
                <a:latin typeface="Arial Narrow" pitchFamily="34" charset="0"/>
              </a:rPr>
              <a:t>Vol</a:t>
            </a:r>
            <a:r>
              <a:rPr lang="uk-UA" sz="3100" dirty="0">
                <a:latin typeface="Arial Narrow" pitchFamily="34" charset="0"/>
              </a:rPr>
              <a:t>. 122, P.109-112.</a:t>
            </a:r>
          </a:p>
          <a:p>
            <a:pPr lvl="0">
              <a:buNone/>
            </a:pPr>
            <a:r>
              <a:rPr lang="uk-UA" sz="3100" dirty="0" err="1">
                <a:latin typeface="Arial Narrow" pitchFamily="34" charset="0"/>
              </a:rPr>
              <a:t>Raudsepp</a:t>
            </a:r>
            <a:r>
              <a:rPr lang="uk-UA" sz="3100" dirty="0">
                <a:latin typeface="Arial Narrow" pitchFamily="34" charset="0"/>
              </a:rPr>
              <a:t> T., </a:t>
            </a:r>
            <a:r>
              <a:rPr lang="uk-UA" sz="3100" dirty="0" err="1">
                <a:latin typeface="Arial Narrow" pitchFamily="34" charset="0"/>
              </a:rPr>
              <a:t>Darkin</a:t>
            </a:r>
            <a:r>
              <a:rPr lang="uk-UA" sz="3100" dirty="0">
                <a:latin typeface="Arial Narrow" pitchFamily="34" charset="0"/>
              </a:rPr>
              <a:t> K., </a:t>
            </a:r>
            <a:r>
              <a:rPr lang="uk-UA" sz="3100" dirty="0" err="1">
                <a:latin typeface="Arial Narrow" pitchFamily="34" charset="0"/>
              </a:rPr>
              <a:t>Lear</a:t>
            </a:r>
            <a:r>
              <a:rPr lang="uk-UA" sz="3100" dirty="0">
                <a:latin typeface="Arial Narrow" pitchFamily="34" charset="0"/>
              </a:rPr>
              <a:t> T.L.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a:t>
            </a:r>
            <a:r>
              <a:rPr lang="uk-UA" sz="3100" dirty="0" err="1">
                <a:latin typeface="Arial Narrow" pitchFamily="34" charset="0"/>
              </a:rPr>
              <a:t>Molecular</a:t>
            </a:r>
            <a:r>
              <a:rPr lang="uk-UA" sz="3100" dirty="0">
                <a:latin typeface="Arial Narrow" pitchFamily="34" charset="0"/>
              </a:rPr>
              <a:t> </a:t>
            </a:r>
            <a:r>
              <a:rPr lang="uk-UA" sz="3100" dirty="0" err="1">
                <a:latin typeface="Arial Narrow" pitchFamily="34" charset="0"/>
              </a:rPr>
              <a:t>heterogeneity</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XY </a:t>
            </a:r>
            <a:r>
              <a:rPr lang="uk-UA" sz="3100" dirty="0" err="1">
                <a:latin typeface="Arial Narrow" pitchFamily="34" charset="0"/>
              </a:rPr>
              <a:t>sex</a:t>
            </a:r>
            <a:r>
              <a:rPr lang="uk-UA" sz="3100" dirty="0">
                <a:latin typeface="Arial Narrow" pitchFamily="34" charset="0"/>
              </a:rPr>
              <a:t> </a:t>
            </a:r>
            <a:r>
              <a:rPr lang="uk-UA" sz="3100" dirty="0" err="1">
                <a:latin typeface="Arial Narrow" pitchFamily="34" charset="0"/>
              </a:rPr>
              <a:t>reversal</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horses</a:t>
            </a:r>
            <a:r>
              <a:rPr lang="uk-UA" sz="3100" dirty="0">
                <a:latin typeface="Arial Narrow" pitchFamily="34" charset="0"/>
              </a:rPr>
              <a:t> // </a:t>
            </a:r>
            <a:r>
              <a:rPr lang="uk-UA" sz="3100" dirty="0" err="1">
                <a:latin typeface="Arial Narrow" pitchFamily="34" charset="0"/>
              </a:rPr>
              <a:t>Animal</a:t>
            </a:r>
            <a:r>
              <a:rPr lang="uk-UA" sz="3100" dirty="0">
                <a:latin typeface="Arial Narrow" pitchFamily="34" charset="0"/>
              </a:rPr>
              <a:t> </a:t>
            </a:r>
            <a:r>
              <a:rPr lang="uk-UA" sz="3100" dirty="0" err="1">
                <a:latin typeface="Arial Narrow" pitchFamily="34" charset="0"/>
              </a:rPr>
              <a:t>Genetics</a:t>
            </a:r>
            <a:r>
              <a:rPr lang="uk-UA" sz="3100" dirty="0">
                <a:latin typeface="Arial Narrow" pitchFamily="34" charset="0"/>
              </a:rPr>
              <a:t>. – 2010, </a:t>
            </a:r>
            <a:r>
              <a:rPr lang="uk-UA" sz="3100" dirty="0" err="1">
                <a:latin typeface="Arial Narrow" pitchFamily="34" charset="0"/>
              </a:rPr>
              <a:t>Vol</a:t>
            </a:r>
            <a:r>
              <a:rPr lang="uk-UA" sz="3100" dirty="0">
                <a:latin typeface="Arial Narrow" pitchFamily="34" charset="0"/>
              </a:rPr>
              <a:t>. 41, </a:t>
            </a:r>
            <a:r>
              <a:rPr lang="uk-UA" sz="3100" dirty="0" err="1">
                <a:latin typeface="Arial Narrow" pitchFamily="34" charset="0"/>
              </a:rPr>
              <a:t>Suppl</a:t>
            </a:r>
            <a:r>
              <a:rPr lang="uk-UA" sz="3100" dirty="0">
                <a:latin typeface="Arial Narrow" pitchFamily="34" charset="0"/>
              </a:rPr>
              <a:t>. 2, P. 41-52.</a:t>
            </a:r>
          </a:p>
          <a:p>
            <a:pPr lvl="0">
              <a:buNone/>
            </a:pPr>
            <a:r>
              <a:rPr lang="uk-UA" sz="3100" dirty="0" err="1">
                <a:latin typeface="Arial Narrow" pitchFamily="34" charset="0"/>
              </a:rPr>
              <a:t>Revay</a:t>
            </a:r>
            <a:r>
              <a:rPr lang="uk-UA" sz="3100" dirty="0">
                <a:latin typeface="Arial Narrow" pitchFamily="34" charset="0"/>
              </a:rPr>
              <a:t> T., </a:t>
            </a:r>
            <a:r>
              <a:rPr lang="uk-UA" sz="3100" dirty="0" err="1">
                <a:latin typeface="Arial Narrow" pitchFamily="34" charset="0"/>
              </a:rPr>
              <a:t>Villagomez</a:t>
            </a:r>
            <a:r>
              <a:rPr lang="uk-UA" sz="3100" dirty="0">
                <a:latin typeface="Arial Narrow" pitchFamily="34" charset="0"/>
              </a:rPr>
              <a:t> D.A., </a:t>
            </a:r>
            <a:r>
              <a:rPr lang="uk-UA" sz="3100" dirty="0" err="1">
                <a:latin typeface="Arial Narrow" pitchFamily="34" charset="0"/>
              </a:rPr>
              <a:t>Brewer</a:t>
            </a:r>
            <a:r>
              <a:rPr lang="uk-UA" sz="3100" dirty="0">
                <a:latin typeface="Arial Narrow" pitchFamily="34" charset="0"/>
              </a:rPr>
              <a:t> D.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GTG </a:t>
            </a:r>
            <a:r>
              <a:rPr lang="uk-UA" sz="3100" dirty="0" err="1">
                <a:latin typeface="Arial Narrow" pitchFamily="34" charset="0"/>
              </a:rPr>
              <a:t>mutation</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start</a:t>
            </a:r>
            <a:r>
              <a:rPr lang="uk-UA" sz="3100" dirty="0">
                <a:latin typeface="Arial Narrow" pitchFamily="34" charset="0"/>
              </a:rPr>
              <a:t> </a:t>
            </a:r>
            <a:r>
              <a:rPr lang="uk-UA" sz="3100" dirty="0" err="1">
                <a:latin typeface="Arial Narrow" pitchFamily="34" charset="0"/>
              </a:rPr>
              <a:t>codon</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androgen</a:t>
            </a:r>
            <a:r>
              <a:rPr lang="uk-UA" sz="3100" dirty="0">
                <a:latin typeface="Arial Narrow" pitchFamily="34" charset="0"/>
              </a:rPr>
              <a:t> </a:t>
            </a:r>
            <a:r>
              <a:rPr lang="uk-UA" sz="3100" dirty="0" err="1">
                <a:latin typeface="Arial Narrow" pitchFamily="34" charset="0"/>
              </a:rPr>
              <a:t>receptor</a:t>
            </a:r>
            <a:r>
              <a:rPr lang="uk-UA" sz="3100" dirty="0">
                <a:latin typeface="Arial Narrow" pitchFamily="34" charset="0"/>
              </a:rPr>
              <a:t> </a:t>
            </a:r>
            <a:r>
              <a:rPr lang="uk-UA" sz="3100" dirty="0" err="1">
                <a:latin typeface="Arial Narrow" pitchFamily="34" charset="0"/>
              </a:rPr>
              <a:t>gene</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 </a:t>
            </a:r>
            <a:r>
              <a:rPr lang="uk-UA" sz="3100" dirty="0" err="1">
                <a:latin typeface="Arial Narrow" pitchFamily="34" charset="0"/>
              </a:rPr>
              <a:t>family</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horses</a:t>
            </a:r>
            <a:r>
              <a:rPr lang="uk-UA" sz="3100" dirty="0">
                <a:latin typeface="Arial Narrow" pitchFamily="34" charset="0"/>
              </a:rPr>
              <a:t> </a:t>
            </a:r>
            <a:r>
              <a:rPr lang="uk-UA" sz="3100" dirty="0" err="1">
                <a:latin typeface="Arial Narrow" pitchFamily="34" charset="0"/>
              </a:rPr>
              <a:t>with</a:t>
            </a:r>
            <a:r>
              <a:rPr lang="uk-UA" sz="3100" dirty="0">
                <a:latin typeface="Arial Narrow" pitchFamily="34" charset="0"/>
              </a:rPr>
              <a:t> 64,XY </a:t>
            </a:r>
            <a:r>
              <a:rPr lang="uk-UA" sz="3100" dirty="0" err="1">
                <a:latin typeface="Arial Narrow" pitchFamily="34" charset="0"/>
              </a:rPr>
              <a:t>disorder</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sex</a:t>
            </a:r>
            <a:r>
              <a:rPr lang="uk-UA" sz="3100" dirty="0">
                <a:latin typeface="Arial Narrow" pitchFamily="34" charset="0"/>
              </a:rPr>
              <a:t> </a:t>
            </a:r>
            <a:r>
              <a:rPr lang="uk-UA" sz="3100" dirty="0" err="1">
                <a:latin typeface="Arial Narrow" pitchFamily="34" charset="0"/>
              </a:rPr>
              <a:t>development</a:t>
            </a:r>
            <a:r>
              <a:rPr lang="uk-UA" sz="3100" dirty="0">
                <a:latin typeface="Arial Narrow" pitchFamily="34" charset="0"/>
              </a:rPr>
              <a:t> // </a:t>
            </a:r>
            <a:r>
              <a:rPr lang="uk-UA" sz="3100" dirty="0" err="1">
                <a:latin typeface="Arial Narrow" pitchFamily="34" charset="0"/>
              </a:rPr>
              <a:t>Sex</a:t>
            </a:r>
            <a:r>
              <a:rPr lang="uk-UA" sz="3100" dirty="0">
                <a:latin typeface="Arial Narrow" pitchFamily="34" charset="0"/>
              </a:rPr>
              <a:t> </a:t>
            </a:r>
            <a:r>
              <a:rPr lang="uk-UA" sz="3100" dirty="0" err="1">
                <a:latin typeface="Arial Narrow" pitchFamily="34" charset="0"/>
              </a:rPr>
              <a:t>Dev</a:t>
            </a:r>
            <a:r>
              <a:rPr lang="uk-UA" sz="3100" dirty="0">
                <a:latin typeface="Arial Narrow" pitchFamily="34" charset="0"/>
              </a:rPr>
              <a:t> – 2012, Vol.6, Р. 108-116.</a:t>
            </a:r>
          </a:p>
          <a:p>
            <a:pPr lvl="0">
              <a:buNone/>
            </a:pPr>
            <a:r>
              <a:rPr lang="uk-UA" sz="3100" dirty="0" err="1">
                <a:latin typeface="Arial Narrow" pitchFamily="34" charset="0"/>
              </a:rPr>
              <a:t>Shin</a:t>
            </a:r>
            <a:r>
              <a:rPr lang="uk-UA" sz="3100" dirty="0">
                <a:latin typeface="Arial Narrow" pitchFamily="34" charset="0"/>
              </a:rPr>
              <a:t> E. K. </a:t>
            </a:r>
            <a:r>
              <a:rPr lang="uk-UA" sz="3100" dirty="0" err="1">
                <a:latin typeface="Arial Narrow" pitchFamily="34" charset="0"/>
              </a:rPr>
              <a:t>Perryman</a:t>
            </a:r>
            <a:r>
              <a:rPr lang="uk-UA" sz="3100" dirty="0">
                <a:latin typeface="Arial Narrow" pitchFamily="34" charset="0"/>
              </a:rPr>
              <a:t> L.E., </a:t>
            </a:r>
            <a:r>
              <a:rPr lang="uk-UA" sz="3100" dirty="0" err="1">
                <a:latin typeface="Arial Narrow" pitchFamily="34" charset="0"/>
              </a:rPr>
              <a:t>Meek</a:t>
            </a:r>
            <a:r>
              <a:rPr lang="uk-UA" sz="3100" dirty="0">
                <a:latin typeface="Arial Narrow" pitchFamily="34" charset="0"/>
              </a:rPr>
              <a:t> K. </a:t>
            </a:r>
            <a:r>
              <a:rPr lang="uk-UA" sz="3100" dirty="0" err="1">
                <a:latin typeface="Arial Narrow" pitchFamily="34" charset="0"/>
              </a:rPr>
              <a:t>Meek</a:t>
            </a:r>
            <a:r>
              <a:rPr lang="uk-UA" sz="3100" dirty="0">
                <a:latin typeface="Arial Narrow" pitchFamily="34" charset="0"/>
              </a:rPr>
              <a:t> </a:t>
            </a:r>
            <a:r>
              <a:rPr lang="uk-UA" sz="3100" dirty="0" err="1">
                <a:latin typeface="Arial Narrow" pitchFamily="34" charset="0"/>
              </a:rPr>
              <a:t>Evaluation</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 </a:t>
            </a:r>
            <a:r>
              <a:rPr lang="uk-UA" sz="3100" dirty="0" err="1">
                <a:latin typeface="Arial Narrow" pitchFamily="34" charset="0"/>
              </a:rPr>
              <a:t>test</a:t>
            </a:r>
            <a:r>
              <a:rPr lang="uk-UA" sz="3100" dirty="0">
                <a:latin typeface="Arial Narrow" pitchFamily="34" charset="0"/>
              </a:rPr>
              <a:t> </a:t>
            </a:r>
            <a:r>
              <a:rPr lang="uk-UA" sz="3100" dirty="0" err="1">
                <a:latin typeface="Arial Narrow" pitchFamily="34" charset="0"/>
              </a:rPr>
              <a:t>for</a:t>
            </a:r>
            <a:r>
              <a:rPr lang="uk-UA" sz="3100" dirty="0">
                <a:latin typeface="Arial Narrow" pitchFamily="34" charset="0"/>
              </a:rPr>
              <a:t> </a:t>
            </a:r>
            <a:r>
              <a:rPr lang="uk-UA" sz="3100" dirty="0" err="1">
                <a:latin typeface="Arial Narrow" pitchFamily="34" charset="0"/>
              </a:rPr>
              <a:t>identification</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Arabian</a:t>
            </a:r>
            <a:r>
              <a:rPr lang="uk-UA" sz="3100" dirty="0">
                <a:latin typeface="Arial Narrow" pitchFamily="34" charset="0"/>
              </a:rPr>
              <a:t> </a:t>
            </a:r>
            <a:r>
              <a:rPr lang="uk-UA" sz="3100" dirty="0" err="1">
                <a:latin typeface="Arial Narrow" pitchFamily="34" charset="0"/>
              </a:rPr>
              <a:t>horses</a:t>
            </a:r>
            <a:r>
              <a:rPr lang="uk-UA" sz="3100" dirty="0">
                <a:latin typeface="Arial Narrow" pitchFamily="34" charset="0"/>
              </a:rPr>
              <a:t> </a:t>
            </a:r>
            <a:r>
              <a:rPr lang="uk-UA" sz="3100" dirty="0" err="1">
                <a:latin typeface="Arial Narrow" pitchFamily="34" charset="0"/>
              </a:rPr>
              <a:t>heterozygous</a:t>
            </a:r>
            <a:r>
              <a:rPr lang="uk-UA" sz="3100" dirty="0">
                <a:latin typeface="Arial Narrow" pitchFamily="34" charset="0"/>
              </a:rPr>
              <a:t> </a:t>
            </a:r>
            <a:r>
              <a:rPr lang="uk-UA" sz="3100" dirty="0" err="1">
                <a:latin typeface="Arial Narrow" pitchFamily="34" charset="0"/>
              </a:rPr>
              <a:t>for</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severe</a:t>
            </a:r>
            <a:r>
              <a:rPr lang="uk-UA" sz="3100" dirty="0">
                <a:latin typeface="Arial Narrow" pitchFamily="34" charset="0"/>
              </a:rPr>
              <a:t> </a:t>
            </a:r>
            <a:r>
              <a:rPr lang="uk-UA" sz="3100" dirty="0" err="1">
                <a:latin typeface="Arial Narrow" pitchFamily="34" charset="0"/>
              </a:rPr>
              <a:t>combined</a:t>
            </a:r>
            <a:r>
              <a:rPr lang="uk-UA" sz="3100" dirty="0">
                <a:latin typeface="Arial Narrow" pitchFamily="34" charset="0"/>
              </a:rPr>
              <a:t> </a:t>
            </a:r>
            <a:r>
              <a:rPr lang="uk-UA" sz="3100" dirty="0" err="1">
                <a:latin typeface="Arial Narrow" pitchFamily="34" charset="0"/>
              </a:rPr>
              <a:t>immunodeficiency</a:t>
            </a:r>
            <a:r>
              <a:rPr lang="uk-UA" sz="3100" dirty="0">
                <a:latin typeface="Arial Narrow" pitchFamily="34" charset="0"/>
              </a:rPr>
              <a:t> </a:t>
            </a:r>
            <a:r>
              <a:rPr lang="uk-UA" sz="3100" dirty="0" err="1">
                <a:latin typeface="Arial Narrow" pitchFamily="34" charset="0"/>
              </a:rPr>
              <a:t>trait</a:t>
            </a:r>
            <a:r>
              <a:rPr lang="uk-UA" sz="3100" dirty="0">
                <a:latin typeface="Arial Narrow" pitchFamily="34" charset="0"/>
              </a:rPr>
              <a:t> // </a:t>
            </a:r>
            <a:r>
              <a:rPr lang="uk-UA" sz="3100" dirty="0" err="1">
                <a:latin typeface="Arial Narrow" pitchFamily="34" charset="0"/>
              </a:rPr>
              <a:t>Amer</a:t>
            </a:r>
            <a:r>
              <a:rPr lang="uk-UA" sz="3100" dirty="0">
                <a:latin typeface="Arial Narrow" pitchFamily="34" charset="0"/>
              </a:rPr>
              <a:t>. </a:t>
            </a:r>
            <a:r>
              <a:rPr lang="uk-UA" sz="3100" dirty="0" err="1">
                <a:latin typeface="Arial Narrow" pitchFamily="34" charset="0"/>
              </a:rPr>
              <a:t>Vet</a:t>
            </a:r>
            <a:r>
              <a:rPr lang="uk-UA" sz="3100" dirty="0">
                <a:latin typeface="Arial Narrow" pitchFamily="34" charset="0"/>
              </a:rPr>
              <a:t>. </a:t>
            </a:r>
            <a:r>
              <a:rPr lang="uk-UA" sz="3100" dirty="0" err="1">
                <a:latin typeface="Arial Narrow" pitchFamily="34" charset="0"/>
              </a:rPr>
              <a:t>Med</a:t>
            </a:r>
            <a:r>
              <a:rPr lang="uk-UA" sz="3100" dirty="0">
                <a:latin typeface="Arial Narrow" pitchFamily="34" charset="0"/>
              </a:rPr>
              <a:t>. </a:t>
            </a:r>
            <a:r>
              <a:rPr lang="uk-UA" sz="3100" dirty="0" err="1">
                <a:latin typeface="Arial Narrow" pitchFamily="34" charset="0"/>
              </a:rPr>
              <a:t>Assoc</a:t>
            </a:r>
            <a:r>
              <a:rPr lang="uk-UA" sz="3100" dirty="0">
                <a:latin typeface="Arial Narrow" pitchFamily="34" charset="0"/>
              </a:rPr>
              <a:t>. – 1997, Vol.211, №10, P. 1268-1270.</a:t>
            </a:r>
          </a:p>
          <a:p>
            <a:pPr lvl="0">
              <a:buNone/>
            </a:pPr>
            <a:r>
              <a:rPr lang="uk-UA" sz="3100" dirty="0" err="1">
                <a:latin typeface="Arial Narrow" pitchFamily="34" charset="0"/>
              </a:rPr>
              <a:t>Smith</a:t>
            </a:r>
            <a:r>
              <a:rPr lang="uk-UA" sz="3100" dirty="0">
                <a:latin typeface="Arial Narrow" pitchFamily="34" charset="0"/>
              </a:rPr>
              <a:t> J.M., </a:t>
            </a:r>
            <a:r>
              <a:rPr lang="uk-UA" sz="3100" dirty="0" err="1">
                <a:latin typeface="Arial Narrow" pitchFamily="34" charset="0"/>
              </a:rPr>
              <a:t>Meyers</a:t>
            </a:r>
            <a:r>
              <a:rPr lang="uk-UA" sz="3100" dirty="0">
                <a:latin typeface="Arial Narrow" pitchFamily="34" charset="0"/>
              </a:rPr>
              <a:t> K.M., </a:t>
            </a:r>
            <a:r>
              <a:rPr lang="uk-UA" sz="3100" dirty="0" err="1">
                <a:latin typeface="Arial Narrow" pitchFamily="34" charset="0"/>
              </a:rPr>
              <a:t>Barbee</a:t>
            </a:r>
            <a:r>
              <a:rPr lang="uk-UA" sz="3100" dirty="0">
                <a:latin typeface="Arial Narrow" pitchFamily="34" charset="0"/>
              </a:rPr>
              <a:t> D.D. </a:t>
            </a:r>
            <a:r>
              <a:rPr lang="uk-UA" sz="3100" dirty="0" err="1">
                <a:latin typeface="Arial Narrow" pitchFamily="34" charset="0"/>
              </a:rPr>
              <a:t>et</a:t>
            </a:r>
            <a:r>
              <a:rPr lang="uk-UA" sz="3100" dirty="0">
                <a:latin typeface="Arial Narrow" pitchFamily="34" charset="0"/>
              </a:rPr>
              <a:t> </a:t>
            </a:r>
            <a:r>
              <a:rPr lang="uk-UA" sz="3100" dirty="0" err="1">
                <a:latin typeface="Arial Narrow" pitchFamily="34" charset="0"/>
              </a:rPr>
              <a:t>al</a:t>
            </a:r>
            <a:r>
              <a:rPr lang="uk-UA" sz="3100" dirty="0">
                <a:latin typeface="Arial Narrow" pitchFamily="34" charset="0"/>
              </a:rPr>
              <a:t>. </a:t>
            </a:r>
            <a:r>
              <a:rPr lang="uk-UA" sz="3100" dirty="0" err="1">
                <a:latin typeface="Arial Narrow" pitchFamily="34" charset="0"/>
              </a:rPr>
              <a:t>Plasma</a:t>
            </a:r>
            <a:r>
              <a:rPr lang="uk-UA" sz="3100" dirty="0">
                <a:latin typeface="Arial Narrow" pitchFamily="34" charset="0"/>
              </a:rPr>
              <a:t> </a:t>
            </a:r>
            <a:r>
              <a:rPr lang="uk-UA" sz="3100" dirty="0" err="1">
                <a:latin typeface="Arial Narrow" pitchFamily="34" charset="0"/>
              </a:rPr>
              <a:t>von</a:t>
            </a:r>
            <a:r>
              <a:rPr lang="uk-UA" sz="3100" dirty="0">
                <a:latin typeface="Arial Narrow" pitchFamily="34" charset="0"/>
              </a:rPr>
              <a:t> </a:t>
            </a:r>
            <a:r>
              <a:rPr lang="uk-UA" sz="3100" dirty="0" err="1">
                <a:latin typeface="Arial Narrow" pitchFamily="34" charset="0"/>
              </a:rPr>
              <a:t>Willebrand</a:t>
            </a:r>
            <a:r>
              <a:rPr lang="uk-UA" sz="3100" dirty="0">
                <a:latin typeface="Arial Narrow" pitchFamily="34" charset="0"/>
              </a:rPr>
              <a:t> </a:t>
            </a:r>
            <a:r>
              <a:rPr lang="uk-UA" sz="3100" dirty="0" err="1">
                <a:latin typeface="Arial Narrow" pitchFamily="34" charset="0"/>
              </a:rPr>
              <a:t>factor</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Thoroughbreds</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response</a:t>
            </a:r>
            <a:r>
              <a:rPr lang="uk-UA" sz="3100" dirty="0">
                <a:latin typeface="Arial Narrow" pitchFamily="34" charset="0"/>
              </a:rPr>
              <a:t> </a:t>
            </a:r>
            <a:r>
              <a:rPr lang="uk-UA" sz="3100" dirty="0" err="1">
                <a:latin typeface="Arial Narrow" pitchFamily="34" charset="0"/>
              </a:rPr>
              <a:t>to</a:t>
            </a:r>
            <a:r>
              <a:rPr lang="uk-UA" sz="3100" dirty="0">
                <a:latin typeface="Arial Narrow" pitchFamily="34" charset="0"/>
              </a:rPr>
              <a:t> high-</a:t>
            </a:r>
            <a:r>
              <a:rPr lang="uk-UA" sz="3100" dirty="0" err="1">
                <a:latin typeface="Arial Narrow" pitchFamily="34" charset="0"/>
              </a:rPr>
              <a:t>intensity</a:t>
            </a:r>
            <a:r>
              <a:rPr lang="uk-UA" sz="3100" dirty="0">
                <a:latin typeface="Arial Narrow" pitchFamily="34" charset="0"/>
              </a:rPr>
              <a:t> </a:t>
            </a:r>
            <a:r>
              <a:rPr lang="uk-UA" sz="3100" dirty="0" err="1">
                <a:latin typeface="Arial Narrow" pitchFamily="34" charset="0"/>
              </a:rPr>
              <a:t>treadmill</a:t>
            </a:r>
            <a:r>
              <a:rPr lang="uk-UA" sz="3100" dirty="0">
                <a:latin typeface="Arial Narrow" pitchFamily="34" charset="0"/>
              </a:rPr>
              <a:t> </a:t>
            </a:r>
            <a:r>
              <a:rPr lang="uk-UA" sz="3100" dirty="0" err="1">
                <a:latin typeface="Arial Narrow" pitchFamily="34" charset="0"/>
              </a:rPr>
              <a:t>exercise</a:t>
            </a:r>
            <a:r>
              <a:rPr lang="uk-UA" sz="3100" dirty="0">
                <a:latin typeface="Arial Narrow" pitchFamily="34" charset="0"/>
              </a:rPr>
              <a:t> // </a:t>
            </a:r>
            <a:r>
              <a:rPr lang="uk-UA" sz="3100" dirty="0" err="1">
                <a:latin typeface="Arial Narrow" pitchFamily="34" charset="0"/>
              </a:rPr>
              <a:t>Am</a:t>
            </a:r>
            <a:r>
              <a:rPr lang="uk-UA" sz="3100" dirty="0">
                <a:latin typeface="Arial Narrow" pitchFamily="34" charset="0"/>
              </a:rPr>
              <a:t>. J. </a:t>
            </a:r>
            <a:r>
              <a:rPr lang="uk-UA" sz="3100" dirty="0" err="1">
                <a:latin typeface="Arial Narrow" pitchFamily="34" charset="0"/>
              </a:rPr>
              <a:t>Vet</a:t>
            </a:r>
            <a:r>
              <a:rPr lang="uk-UA" sz="3100" dirty="0">
                <a:latin typeface="Arial Narrow" pitchFamily="34" charset="0"/>
              </a:rPr>
              <a:t>. </a:t>
            </a:r>
            <a:r>
              <a:rPr lang="uk-UA" sz="3100" dirty="0" err="1">
                <a:latin typeface="Arial Narrow" pitchFamily="34" charset="0"/>
              </a:rPr>
              <a:t>Res</a:t>
            </a:r>
            <a:r>
              <a:rPr lang="uk-UA" sz="3100" dirty="0">
                <a:latin typeface="Arial Narrow" pitchFamily="34" charset="0"/>
              </a:rPr>
              <a:t>. – 1997, </a:t>
            </a:r>
            <a:r>
              <a:rPr lang="uk-UA" sz="3100" dirty="0" err="1">
                <a:latin typeface="Arial Narrow" pitchFamily="34" charset="0"/>
              </a:rPr>
              <a:t>Vol</a:t>
            </a:r>
            <a:r>
              <a:rPr lang="uk-UA" sz="3100" dirty="0">
                <a:latin typeface="Arial Narrow" pitchFamily="34" charset="0"/>
              </a:rPr>
              <a:t>. 1, №58, P. 71-76.</a:t>
            </a:r>
          </a:p>
          <a:p>
            <a:pPr lvl="0">
              <a:buNone/>
            </a:pPr>
            <a:r>
              <a:rPr lang="uk-UA" sz="3100" dirty="0" err="1">
                <a:latin typeface="Arial Narrow" pitchFamily="34" charset="0"/>
              </a:rPr>
              <a:t>Tryon</a:t>
            </a:r>
            <a:r>
              <a:rPr lang="uk-UA" sz="3100" dirty="0">
                <a:latin typeface="Arial Narrow" pitchFamily="34" charset="0"/>
              </a:rPr>
              <a:t> R.C., </a:t>
            </a:r>
            <a:r>
              <a:rPr lang="uk-UA" sz="3100" dirty="0" err="1">
                <a:latin typeface="Arial Narrow" pitchFamily="34" charset="0"/>
              </a:rPr>
              <a:t>White</a:t>
            </a:r>
            <a:r>
              <a:rPr lang="uk-UA" sz="3100" dirty="0">
                <a:latin typeface="Arial Narrow" pitchFamily="34" charset="0"/>
              </a:rPr>
              <a:t> S.D., </a:t>
            </a:r>
            <a:r>
              <a:rPr lang="uk-UA" sz="3100" dirty="0" err="1">
                <a:latin typeface="Arial Narrow" pitchFamily="34" charset="0"/>
              </a:rPr>
              <a:t>Bannasch</a:t>
            </a:r>
            <a:r>
              <a:rPr lang="uk-UA" sz="3100" dirty="0">
                <a:latin typeface="Arial Narrow" pitchFamily="34" charset="0"/>
              </a:rPr>
              <a:t> D.L. </a:t>
            </a:r>
            <a:r>
              <a:rPr lang="uk-UA" sz="3100" dirty="0" err="1">
                <a:latin typeface="Arial Narrow" pitchFamily="34" charset="0"/>
              </a:rPr>
              <a:t>Homozygosity</a:t>
            </a:r>
            <a:r>
              <a:rPr lang="uk-UA" sz="3100" dirty="0">
                <a:latin typeface="Arial Narrow" pitchFamily="34" charset="0"/>
              </a:rPr>
              <a:t> </a:t>
            </a:r>
            <a:r>
              <a:rPr lang="uk-UA" sz="3100" dirty="0" err="1">
                <a:latin typeface="Arial Narrow" pitchFamily="34" charset="0"/>
              </a:rPr>
              <a:t>mapping</a:t>
            </a:r>
            <a:r>
              <a:rPr lang="uk-UA" sz="3100" dirty="0">
                <a:latin typeface="Arial Narrow" pitchFamily="34" charset="0"/>
              </a:rPr>
              <a:t> </a:t>
            </a:r>
            <a:r>
              <a:rPr lang="uk-UA" sz="3100" dirty="0" err="1">
                <a:latin typeface="Arial Narrow" pitchFamily="34" charset="0"/>
              </a:rPr>
              <a:t>approach</a:t>
            </a:r>
            <a:r>
              <a:rPr lang="uk-UA" sz="3100" dirty="0">
                <a:latin typeface="Arial Narrow" pitchFamily="34" charset="0"/>
              </a:rPr>
              <a:t> </a:t>
            </a:r>
            <a:r>
              <a:rPr lang="uk-UA" sz="3100" dirty="0" err="1">
                <a:latin typeface="Arial Narrow" pitchFamily="34" charset="0"/>
              </a:rPr>
              <a:t>identifies</a:t>
            </a:r>
            <a:r>
              <a:rPr lang="uk-UA" sz="3100" dirty="0">
                <a:latin typeface="Arial Narrow" pitchFamily="34" charset="0"/>
              </a:rPr>
              <a:t> a </a:t>
            </a:r>
            <a:r>
              <a:rPr lang="uk-UA" sz="3100" dirty="0" err="1">
                <a:latin typeface="Arial Narrow" pitchFamily="34" charset="0"/>
              </a:rPr>
              <a:t>missense</a:t>
            </a:r>
            <a:r>
              <a:rPr lang="uk-UA" sz="3100" dirty="0">
                <a:latin typeface="Arial Narrow" pitchFamily="34" charset="0"/>
              </a:rPr>
              <a:t> </a:t>
            </a:r>
            <a:r>
              <a:rPr lang="uk-UA" sz="3100" dirty="0" err="1">
                <a:latin typeface="Arial Narrow" pitchFamily="34" charset="0"/>
              </a:rPr>
              <a:t>mutation</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equine</a:t>
            </a:r>
            <a:r>
              <a:rPr lang="uk-UA" sz="3100" dirty="0">
                <a:latin typeface="Arial Narrow" pitchFamily="34" charset="0"/>
              </a:rPr>
              <a:t> </a:t>
            </a:r>
            <a:r>
              <a:rPr lang="uk-UA" sz="3100" dirty="0" err="1">
                <a:latin typeface="Arial Narrow" pitchFamily="34" charset="0"/>
              </a:rPr>
              <a:t>cyclophilin</a:t>
            </a:r>
            <a:r>
              <a:rPr lang="uk-UA" sz="3100" dirty="0">
                <a:latin typeface="Arial Narrow" pitchFamily="34" charset="0"/>
              </a:rPr>
              <a:t> B (PPIB) </a:t>
            </a:r>
            <a:r>
              <a:rPr lang="uk-UA" sz="3100" dirty="0" err="1">
                <a:latin typeface="Arial Narrow" pitchFamily="34" charset="0"/>
              </a:rPr>
              <a:t>associated</a:t>
            </a:r>
            <a:r>
              <a:rPr lang="uk-UA" sz="3100" dirty="0">
                <a:latin typeface="Arial Narrow" pitchFamily="34" charset="0"/>
              </a:rPr>
              <a:t> </a:t>
            </a:r>
            <a:r>
              <a:rPr lang="uk-UA" sz="3100" dirty="0" err="1">
                <a:latin typeface="Arial Narrow" pitchFamily="34" charset="0"/>
              </a:rPr>
              <a:t>with</a:t>
            </a:r>
            <a:r>
              <a:rPr lang="uk-UA" sz="3100" dirty="0">
                <a:latin typeface="Arial Narrow" pitchFamily="34" charset="0"/>
              </a:rPr>
              <a:t> HERDA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American</a:t>
            </a:r>
            <a:r>
              <a:rPr lang="uk-UA" sz="3100" dirty="0">
                <a:latin typeface="Arial Narrow" pitchFamily="34" charset="0"/>
              </a:rPr>
              <a:t> </a:t>
            </a:r>
            <a:r>
              <a:rPr lang="uk-UA" sz="3100" dirty="0" err="1">
                <a:latin typeface="Arial Narrow" pitchFamily="34" charset="0"/>
              </a:rPr>
              <a:t>Quarter</a:t>
            </a:r>
            <a:r>
              <a:rPr lang="uk-UA" sz="3100" dirty="0">
                <a:latin typeface="Arial Narrow" pitchFamily="34" charset="0"/>
              </a:rPr>
              <a:t> </a:t>
            </a:r>
            <a:r>
              <a:rPr lang="uk-UA" sz="3100" dirty="0" err="1">
                <a:latin typeface="Arial Narrow" pitchFamily="34" charset="0"/>
              </a:rPr>
              <a:t>Horse</a:t>
            </a:r>
            <a:r>
              <a:rPr lang="uk-UA" sz="3100" dirty="0">
                <a:latin typeface="Arial Narrow" pitchFamily="34" charset="0"/>
              </a:rPr>
              <a:t> // </a:t>
            </a:r>
            <a:r>
              <a:rPr lang="uk-UA" sz="3100" dirty="0" err="1">
                <a:latin typeface="Arial Narrow" pitchFamily="34" charset="0"/>
              </a:rPr>
              <a:t>Genomics</a:t>
            </a:r>
            <a:r>
              <a:rPr lang="uk-UA" sz="3100" dirty="0">
                <a:latin typeface="Arial Narrow" pitchFamily="34" charset="0"/>
              </a:rPr>
              <a:t> – 2007, №90, P.93-102.</a:t>
            </a:r>
          </a:p>
          <a:p>
            <a:pPr lvl="0">
              <a:buNone/>
            </a:pPr>
            <a:r>
              <a:rPr lang="uk-UA" sz="3100" dirty="0" err="1">
                <a:latin typeface="Arial Narrow" pitchFamily="34" charset="0"/>
              </a:rPr>
              <a:t>Valberg</a:t>
            </a:r>
            <a:r>
              <a:rPr lang="uk-UA" sz="3100" dirty="0">
                <a:latin typeface="Arial Narrow" pitchFamily="34" charset="0"/>
              </a:rPr>
              <a:t> S.J., </a:t>
            </a:r>
            <a:r>
              <a:rPr lang="uk-UA" sz="3100" dirty="0" err="1">
                <a:latin typeface="Arial Narrow" pitchFamily="34" charset="0"/>
              </a:rPr>
              <a:t>Mickelson</a:t>
            </a:r>
            <a:r>
              <a:rPr lang="uk-UA" sz="3100" dirty="0">
                <a:latin typeface="Arial Narrow" pitchFamily="34" charset="0"/>
              </a:rPr>
              <a:t> J.R. </a:t>
            </a:r>
            <a:r>
              <a:rPr lang="uk-UA" sz="3100" dirty="0" err="1">
                <a:latin typeface="Arial Narrow" pitchFamily="34" charset="0"/>
              </a:rPr>
              <a:t>The</a:t>
            </a:r>
            <a:r>
              <a:rPr lang="uk-UA" sz="3100" dirty="0">
                <a:latin typeface="Arial Narrow" pitchFamily="34" charset="0"/>
              </a:rPr>
              <a:t> </a:t>
            </a:r>
            <a:r>
              <a:rPr lang="uk-UA" sz="3100" dirty="0" err="1">
                <a:latin typeface="Arial Narrow" pitchFamily="34" charset="0"/>
              </a:rPr>
              <a:t>interplay</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genetics</a:t>
            </a:r>
            <a:r>
              <a:rPr lang="uk-UA" sz="3100" dirty="0">
                <a:latin typeface="Arial Narrow" pitchFamily="34" charset="0"/>
              </a:rPr>
              <a:t>, </a:t>
            </a:r>
            <a:r>
              <a:rPr lang="uk-UA" sz="3100" dirty="0" err="1">
                <a:latin typeface="Arial Narrow" pitchFamily="34" charset="0"/>
              </a:rPr>
              <a:t>exercise</a:t>
            </a:r>
            <a:r>
              <a:rPr lang="uk-UA" sz="3100" dirty="0">
                <a:latin typeface="Arial Narrow" pitchFamily="34" charset="0"/>
              </a:rPr>
              <a:t> </a:t>
            </a:r>
            <a:r>
              <a:rPr lang="uk-UA" sz="3100" dirty="0" err="1">
                <a:latin typeface="Arial Narrow" pitchFamily="34" charset="0"/>
              </a:rPr>
              <a:t>and</a:t>
            </a:r>
            <a:r>
              <a:rPr lang="uk-UA" sz="3100" dirty="0">
                <a:latin typeface="Arial Narrow" pitchFamily="34" charset="0"/>
              </a:rPr>
              <a:t> </a:t>
            </a:r>
            <a:r>
              <a:rPr lang="uk-UA" sz="3100" dirty="0" err="1">
                <a:latin typeface="Arial Narrow" pitchFamily="34" charset="0"/>
              </a:rPr>
              <a:t>nutrition</a:t>
            </a:r>
            <a:r>
              <a:rPr lang="uk-UA" sz="3100" dirty="0">
                <a:latin typeface="Arial Narrow" pitchFamily="34" charset="0"/>
              </a:rPr>
              <a:t>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polysaccharidestorage</a:t>
            </a:r>
            <a:r>
              <a:rPr lang="uk-UA" sz="3100" dirty="0">
                <a:latin typeface="Arial Narrow" pitchFamily="34" charset="0"/>
              </a:rPr>
              <a:t> </a:t>
            </a:r>
            <a:r>
              <a:rPr lang="uk-UA" sz="3100" dirty="0" err="1">
                <a:latin typeface="Arial Narrow" pitchFamily="34" charset="0"/>
              </a:rPr>
              <a:t>myoparty</a:t>
            </a:r>
            <a:r>
              <a:rPr lang="uk-UA" sz="3100" dirty="0">
                <a:latin typeface="Arial Narrow" pitchFamily="34" charset="0"/>
              </a:rPr>
              <a:t> // </a:t>
            </a:r>
            <a:r>
              <a:rPr lang="uk-UA" sz="3100" dirty="0" err="1">
                <a:latin typeface="Arial Narrow" pitchFamily="34" charset="0"/>
              </a:rPr>
              <a:t>In</a:t>
            </a:r>
            <a:r>
              <a:rPr lang="uk-UA" sz="3100" dirty="0">
                <a:latin typeface="Arial Narrow" pitchFamily="34" charset="0"/>
              </a:rPr>
              <a:t>: </a:t>
            </a:r>
            <a:r>
              <a:rPr lang="uk-UA" sz="3100" dirty="0" err="1">
                <a:latin typeface="Arial Narrow" pitchFamily="34" charset="0"/>
              </a:rPr>
              <a:t>Proc</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the</a:t>
            </a:r>
            <a:r>
              <a:rPr lang="uk-UA" sz="3100" dirty="0">
                <a:latin typeface="Arial Narrow" pitchFamily="34" charset="0"/>
              </a:rPr>
              <a:t> 25 </a:t>
            </a:r>
            <a:r>
              <a:rPr lang="uk-UA" sz="3100" dirty="0" err="1">
                <a:latin typeface="Arial Narrow" pitchFamily="34" charset="0"/>
              </a:rPr>
              <a:t>Ann</a:t>
            </a:r>
            <a:r>
              <a:rPr lang="uk-UA" sz="3100" dirty="0">
                <a:latin typeface="Arial Narrow" pitchFamily="34" charset="0"/>
              </a:rPr>
              <a:t>. </a:t>
            </a:r>
            <a:r>
              <a:rPr lang="uk-UA" sz="3100" dirty="0" err="1">
                <a:latin typeface="Arial Narrow" pitchFamily="34" charset="0"/>
              </a:rPr>
              <a:t>Amer</a:t>
            </a:r>
            <a:r>
              <a:rPr lang="uk-UA" sz="3100" dirty="0">
                <a:latin typeface="Arial Narrow" pitchFamily="34" charset="0"/>
              </a:rPr>
              <a:t>. </a:t>
            </a:r>
            <a:r>
              <a:rPr lang="uk-UA" sz="3100" dirty="0" err="1">
                <a:latin typeface="Arial Narrow" pitchFamily="34" charset="0"/>
              </a:rPr>
              <a:t>College</a:t>
            </a:r>
            <a:r>
              <a:rPr lang="uk-UA" sz="3100" dirty="0">
                <a:latin typeface="Arial Narrow" pitchFamily="34" charset="0"/>
              </a:rPr>
              <a:t> </a:t>
            </a:r>
            <a:r>
              <a:rPr lang="uk-UA" sz="3100" dirty="0" err="1">
                <a:latin typeface="Arial Narrow" pitchFamily="34" charset="0"/>
              </a:rPr>
              <a:t>of</a:t>
            </a:r>
            <a:r>
              <a:rPr lang="uk-UA" sz="3100" dirty="0">
                <a:latin typeface="Arial Narrow" pitchFamily="34" charset="0"/>
              </a:rPr>
              <a:t> </a:t>
            </a:r>
            <a:r>
              <a:rPr lang="uk-UA" sz="3100" dirty="0" err="1">
                <a:latin typeface="Arial Narrow" pitchFamily="34" charset="0"/>
              </a:rPr>
              <a:t>Vet</a:t>
            </a:r>
            <a:r>
              <a:rPr lang="uk-UA" sz="3100" dirty="0">
                <a:latin typeface="Arial Narrow" pitchFamily="34" charset="0"/>
              </a:rPr>
              <a:t>. </a:t>
            </a:r>
            <a:r>
              <a:rPr lang="uk-UA" sz="3100" dirty="0" err="1">
                <a:latin typeface="Arial Narrow" pitchFamily="34" charset="0"/>
              </a:rPr>
              <a:t>Inter</a:t>
            </a:r>
            <a:r>
              <a:rPr lang="uk-UA" sz="3100" dirty="0">
                <a:latin typeface="Arial Narrow" pitchFamily="34" charset="0"/>
              </a:rPr>
              <a:t>. </a:t>
            </a:r>
            <a:r>
              <a:rPr lang="uk-UA" sz="3100" dirty="0" err="1">
                <a:latin typeface="Arial Narrow" pitchFamily="34" charset="0"/>
              </a:rPr>
              <a:t>Med</a:t>
            </a:r>
            <a:r>
              <a:rPr lang="uk-UA" sz="3100" dirty="0">
                <a:latin typeface="Arial Narrow" pitchFamily="34" charset="0"/>
              </a:rPr>
              <a:t>. </a:t>
            </a:r>
            <a:r>
              <a:rPr lang="uk-UA" sz="3100" dirty="0" err="1">
                <a:latin typeface="Arial Narrow" pitchFamily="34" charset="0"/>
              </a:rPr>
              <a:t>Conf</a:t>
            </a:r>
            <a:r>
              <a:rPr lang="uk-UA" sz="3100" dirty="0">
                <a:latin typeface="Arial Narrow" pitchFamily="34" charset="0"/>
              </a:rPr>
              <a:t>. </a:t>
            </a:r>
            <a:r>
              <a:rPr lang="uk-UA" sz="3100" dirty="0" err="1">
                <a:latin typeface="Arial Narrow" pitchFamily="34" charset="0"/>
              </a:rPr>
              <a:t>Seatlle</a:t>
            </a:r>
            <a:r>
              <a:rPr lang="uk-UA" sz="3100" dirty="0">
                <a:latin typeface="Arial Narrow" pitchFamily="34" charset="0"/>
              </a:rPr>
              <a:t>. W.A – 2007, P.163-</a:t>
            </a:r>
          </a:p>
          <a:p>
            <a:pPr>
              <a:buNone/>
            </a:pPr>
            <a:endParaRPr lang="uk-UA" sz="2800" dirty="0">
              <a:latin typeface="Arial Narrow" pitchFamily="34" charset="0"/>
            </a:endParaRPr>
          </a:p>
        </p:txBody>
      </p:sp>
      <p:pic>
        <p:nvPicPr>
          <p:cNvPr id="5" name="Picture 1" descr="C:\Users\Oksana\OneDrive\Робочий стіл\f9c8c7af67fe2341a182ae8832b0db2c.jpg"/>
          <p:cNvPicPr>
            <a:picLocks noChangeAspect="1" noChangeArrowheads="1"/>
          </p:cNvPicPr>
          <p:nvPr/>
        </p:nvPicPr>
        <p:blipFill>
          <a:blip r:embed="rId2" cstate="print"/>
          <a:srcRect/>
          <a:stretch>
            <a:fillRect/>
          </a:stretch>
        </p:blipFill>
        <p:spPr bwMode="auto">
          <a:xfrm>
            <a:off x="251520" y="1340768"/>
            <a:ext cx="3160350" cy="432048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Содержимое 3"/>
          <p:cNvSpPr>
            <a:spLocks noGrp="1"/>
          </p:cNvSpPr>
          <p:nvPr>
            <p:ph idx="1"/>
          </p:nvPr>
        </p:nvSpPr>
        <p:spPr>
          <a:xfrm>
            <a:off x="4716016" y="548680"/>
            <a:ext cx="4258816" cy="5832648"/>
          </a:xfrm>
        </p:spPr>
        <p:txBody>
          <a:bodyPr>
            <a:normAutofit fontScale="40000" lnSpcReduction="20000"/>
          </a:bodyPr>
          <a:lstStyle/>
          <a:p>
            <a:pPr>
              <a:buNone/>
            </a:pPr>
            <a:r>
              <a:rPr lang="ru-RU" sz="2900" dirty="0">
                <a:latin typeface="Arial Narrow" pitchFamily="34" charset="0"/>
              </a:rPr>
              <a:t>             </a:t>
            </a:r>
            <a:r>
              <a:rPr lang="ru-RU" sz="4200" dirty="0">
                <a:latin typeface="Arial Narrow" pitchFamily="34" charset="0"/>
              </a:rPr>
              <a:t>У </a:t>
            </a:r>
            <a:r>
              <a:rPr lang="ru-RU" sz="4200" dirty="0" err="1">
                <a:latin typeface="Arial Narrow" pitchFamily="34" charset="0"/>
              </a:rPr>
              <a:t>конярстві</a:t>
            </a:r>
            <a:r>
              <a:rPr lang="ru-RU" sz="4200" dirty="0">
                <a:latin typeface="Arial Narrow" pitchFamily="34" charset="0"/>
              </a:rPr>
              <a:t> активно </a:t>
            </a:r>
            <a:r>
              <a:rPr lang="ru-RU" sz="4200" dirty="0" err="1">
                <a:latin typeface="Arial Narrow" pitchFamily="34" charset="0"/>
              </a:rPr>
              <a:t>практикується</a:t>
            </a:r>
            <a:r>
              <a:rPr lang="ru-RU" sz="4200" dirty="0">
                <a:latin typeface="Arial Narrow" pitchFamily="34" charset="0"/>
              </a:rPr>
              <a:t> метод чистопородного </a:t>
            </a:r>
            <a:r>
              <a:rPr lang="ru-RU" sz="4200" dirty="0" err="1">
                <a:latin typeface="Arial Narrow" pitchFamily="34" charset="0"/>
              </a:rPr>
              <a:t>розведення</a:t>
            </a:r>
            <a:r>
              <a:rPr lang="ru-RU" sz="4200" dirty="0">
                <a:latin typeface="Arial Narrow" pitchFamily="34" charset="0"/>
              </a:rPr>
              <a:t> (</a:t>
            </a:r>
            <a:r>
              <a:rPr lang="ru-RU" sz="4200" dirty="0" err="1">
                <a:latin typeface="Arial Narrow" pitchFamily="34" charset="0"/>
              </a:rPr>
              <a:t>інбридингу</a:t>
            </a:r>
            <a:r>
              <a:rPr lang="ru-RU" sz="4200" dirty="0">
                <a:latin typeface="Arial Narrow" pitchFamily="34" charset="0"/>
              </a:rPr>
              <a:t>), </a:t>
            </a:r>
            <a:r>
              <a:rPr lang="ru-RU" sz="4200" dirty="0" err="1">
                <a:latin typeface="Arial Narrow" pitchFamily="34" charset="0"/>
              </a:rPr>
              <a:t>з</a:t>
            </a:r>
            <a:r>
              <a:rPr lang="ru-RU" sz="4200" dirty="0">
                <a:latin typeface="Arial Narrow" pitchFamily="34" charset="0"/>
              </a:rPr>
              <a:t> </a:t>
            </a:r>
            <a:r>
              <a:rPr lang="ru-RU" sz="4200" dirty="0" err="1">
                <a:latin typeface="Arial Narrow" pitchFamily="34" charset="0"/>
              </a:rPr>
              <a:t>кожним</a:t>
            </a:r>
            <a:r>
              <a:rPr lang="ru-RU" sz="4200" dirty="0">
                <a:latin typeface="Arial Narrow" pitchFamily="34" charset="0"/>
              </a:rPr>
              <a:t> роком </a:t>
            </a:r>
            <a:r>
              <a:rPr lang="ru-RU" sz="4200" dirty="0" err="1">
                <a:latin typeface="Arial Narrow" pitchFamily="34" charset="0"/>
              </a:rPr>
              <a:t>він</a:t>
            </a:r>
            <a:r>
              <a:rPr lang="ru-RU" sz="4200" dirty="0">
                <a:latin typeface="Arial Narrow" pitchFamily="34" charset="0"/>
              </a:rPr>
              <a:t> </a:t>
            </a:r>
            <a:r>
              <a:rPr lang="ru-RU" sz="4200" dirty="0" err="1">
                <a:latin typeface="Arial Narrow" pitchFamily="34" charset="0"/>
              </a:rPr>
              <a:t>удосконалюється</a:t>
            </a:r>
            <a:r>
              <a:rPr lang="ru-RU" sz="4200" dirty="0">
                <a:latin typeface="Arial Narrow" pitchFamily="34" charset="0"/>
              </a:rPr>
              <a:t>, та </a:t>
            </a:r>
            <a:r>
              <a:rPr lang="ru-RU" sz="4200" dirty="0" err="1">
                <a:latin typeface="Arial Narrow" pitchFamily="34" charset="0"/>
              </a:rPr>
              <a:t>несумнівно</a:t>
            </a:r>
            <a:r>
              <a:rPr lang="ru-RU" sz="4200" dirty="0">
                <a:latin typeface="Arial Narrow" pitchFamily="34" charset="0"/>
              </a:rPr>
              <a:t> </a:t>
            </a:r>
            <a:r>
              <a:rPr lang="ru-RU" sz="4200" dirty="0" err="1">
                <a:latin typeface="Arial Narrow" pitchFamily="34" charset="0"/>
              </a:rPr>
              <a:t>має</a:t>
            </a:r>
            <a:r>
              <a:rPr lang="ru-RU" sz="4200" dirty="0">
                <a:latin typeface="Arial Narrow" pitchFamily="34" charset="0"/>
              </a:rPr>
              <a:t> </a:t>
            </a:r>
            <a:r>
              <a:rPr lang="ru-RU" sz="4200" dirty="0" err="1">
                <a:latin typeface="Arial Narrow" pitchFamily="34" charset="0"/>
              </a:rPr>
              <a:t>безліч</a:t>
            </a:r>
            <a:r>
              <a:rPr lang="ru-RU" sz="4200" dirty="0">
                <a:latin typeface="Arial Narrow" pitchFamily="34" charset="0"/>
              </a:rPr>
              <a:t> </a:t>
            </a:r>
            <a:r>
              <a:rPr lang="ru-RU" sz="4200" dirty="0" err="1">
                <a:latin typeface="Arial Narrow" pitchFamily="34" charset="0"/>
              </a:rPr>
              <a:t>переваг</a:t>
            </a:r>
            <a:r>
              <a:rPr lang="ru-RU" sz="4200" dirty="0">
                <a:latin typeface="Arial Narrow" pitchFamily="34" charset="0"/>
              </a:rPr>
              <a:t>, </a:t>
            </a:r>
            <a:r>
              <a:rPr lang="ru-RU" sz="4200" dirty="0" err="1">
                <a:latin typeface="Arial Narrow" pitchFamily="34" charset="0"/>
              </a:rPr>
              <a:t>проте</a:t>
            </a:r>
            <a:r>
              <a:rPr lang="ru-RU" sz="4200" dirty="0">
                <a:latin typeface="Arial Narrow" pitchFamily="34" charset="0"/>
              </a:rPr>
              <a:t>, </a:t>
            </a:r>
            <a:r>
              <a:rPr lang="ru-RU" sz="4200" dirty="0" err="1">
                <a:latin typeface="Arial Narrow" pitchFamily="34" charset="0"/>
              </a:rPr>
              <a:t>сприяє</a:t>
            </a:r>
            <a:r>
              <a:rPr lang="ru-RU" sz="4200" dirty="0">
                <a:latin typeface="Arial Narrow" pitchFamily="34" charset="0"/>
              </a:rPr>
              <a:t> не </a:t>
            </a:r>
            <a:r>
              <a:rPr lang="ru-RU" sz="4200" dirty="0" err="1">
                <a:latin typeface="Arial Narrow" pitchFamily="34" charset="0"/>
              </a:rPr>
              <a:t>тільки</a:t>
            </a:r>
            <a:r>
              <a:rPr lang="ru-RU" sz="4200" dirty="0">
                <a:latin typeface="Arial Narrow" pitchFamily="34" charset="0"/>
              </a:rPr>
              <a:t> </a:t>
            </a:r>
            <a:r>
              <a:rPr lang="ru-RU" sz="4200" dirty="0" err="1">
                <a:latin typeface="Arial Narrow" pitchFamily="34" charset="0"/>
              </a:rPr>
              <a:t>формуванню</a:t>
            </a:r>
            <a:r>
              <a:rPr lang="ru-RU" sz="4200" dirty="0">
                <a:latin typeface="Arial Narrow" pitchFamily="34" charset="0"/>
              </a:rPr>
              <a:t> </a:t>
            </a:r>
            <a:r>
              <a:rPr lang="ru-RU" sz="4200" dirty="0" err="1">
                <a:latin typeface="Arial Narrow" pitchFamily="34" charset="0"/>
              </a:rPr>
              <a:t>своєрідного</a:t>
            </a:r>
            <a:r>
              <a:rPr lang="ru-RU" sz="4200" dirty="0">
                <a:latin typeface="Arial Narrow" pitchFamily="34" charset="0"/>
              </a:rPr>
              <a:t> породного </a:t>
            </a:r>
            <a:r>
              <a:rPr lang="ru-RU" sz="4200" dirty="0" err="1">
                <a:latin typeface="Arial Narrow" pitchFamily="34" charset="0"/>
              </a:rPr>
              <a:t>алелофонду</a:t>
            </a:r>
            <a:r>
              <a:rPr lang="ru-RU" sz="4200" dirty="0">
                <a:latin typeface="Arial Narrow" pitchFamily="34" charset="0"/>
              </a:rPr>
              <a:t> </a:t>
            </a:r>
            <a:r>
              <a:rPr lang="ru-RU" sz="4200" dirty="0" err="1">
                <a:latin typeface="Arial Narrow" pitchFamily="34" charset="0"/>
              </a:rPr>
              <a:t>кожний</a:t>
            </a:r>
            <a:r>
              <a:rPr lang="ru-RU" sz="4200" dirty="0">
                <a:latin typeface="Arial Narrow" pitchFamily="34" charset="0"/>
              </a:rPr>
              <a:t> </a:t>
            </a:r>
            <a:r>
              <a:rPr lang="ru-RU" sz="4200" dirty="0" err="1">
                <a:latin typeface="Arial Narrow" pitchFamily="34" charset="0"/>
              </a:rPr>
              <a:t>популяції</a:t>
            </a:r>
            <a:r>
              <a:rPr lang="ru-RU" sz="4200" dirty="0">
                <a:latin typeface="Arial Narrow" pitchFamily="34" charset="0"/>
              </a:rPr>
              <a:t>, </a:t>
            </a:r>
            <a:r>
              <a:rPr lang="ru-RU" sz="4200" dirty="0" err="1">
                <a:latin typeface="Arial Narrow" pitchFamily="34" charset="0"/>
              </a:rPr>
              <a:t>що</a:t>
            </a:r>
            <a:r>
              <a:rPr lang="ru-RU" sz="4200" dirty="0">
                <a:latin typeface="Arial Narrow" pitchFamily="34" charset="0"/>
              </a:rPr>
              <a:t> </a:t>
            </a:r>
            <a:r>
              <a:rPr lang="ru-RU" sz="4200" dirty="0" err="1">
                <a:latin typeface="Arial Narrow" pitchFamily="34" charset="0"/>
              </a:rPr>
              <a:t>включає</a:t>
            </a:r>
            <a:r>
              <a:rPr lang="ru-RU" sz="4200" dirty="0">
                <a:latin typeface="Arial Narrow" pitchFamily="34" charset="0"/>
              </a:rPr>
              <a:t> в себе не </a:t>
            </a:r>
            <a:r>
              <a:rPr lang="ru-RU" sz="4200" dirty="0" err="1">
                <a:latin typeface="Arial Narrow" pitchFamily="34" charset="0"/>
              </a:rPr>
              <a:t>тільки</a:t>
            </a:r>
            <a:r>
              <a:rPr lang="ru-RU" sz="4200" dirty="0">
                <a:latin typeface="Arial Narrow" pitchFamily="34" charset="0"/>
              </a:rPr>
              <a:t> нормально </a:t>
            </a:r>
            <a:r>
              <a:rPr lang="ru-RU" sz="4200" dirty="0" err="1">
                <a:latin typeface="Arial Narrow" pitchFamily="34" charset="0"/>
              </a:rPr>
              <a:t>функціонуючі</a:t>
            </a:r>
            <a:r>
              <a:rPr lang="ru-RU" sz="4200" dirty="0">
                <a:latin typeface="Arial Narrow" pitchFamily="34" charset="0"/>
              </a:rPr>
              <a:t> </a:t>
            </a:r>
            <a:r>
              <a:rPr lang="ru-RU" sz="4200" dirty="0" err="1">
                <a:latin typeface="Arial Narrow" pitchFamily="34" charset="0"/>
              </a:rPr>
              <a:t>генні</a:t>
            </a:r>
            <a:r>
              <a:rPr lang="ru-RU" sz="4200" dirty="0">
                <a:latin typeface="Arial Narrow" pitchFamily="34" charset="0"/>
              </a:rPr>
              <a:t> </a:t>
            </a:r>
            <a:r>
              <a:rPr lang="ru-RU" sz="4200" dirty="0" err="1">
                <a:latin typeface="Arial Narrow" pitchFamily="34" charset="0"/>
              </a:rPr>
              <a:t>комплекси</a:t>
            </a:r>
            <a:r>
              <a:rPr lang="ru-RU" sz="4200" dirty="0">
                <a:latin typeface="Arial Narrow" pitchFamily="34" charset="0"/>
              </a:rPr>
              <a:t>, а </a:t>
            </a:r>
            <a:r>
              <a:rPr lang="ru-RU" sz="4200" dirty="0" err="1">
                <a:latin typeface="Arial Narrow" pitchFamily="34" charset="0"/>
              </a:rPr>
              <a:t>й</a:t>
            </a:r>
            <a:r>
              <a:rPr lang="ru-RU" sz="4200" dirty="0">
                <a:latin typeface="Arial Narrow" pitchFamily="34" charset="0"/>
              </a:rPr>
              <a:t> </a:t>
            </a:r>
            <a:r>
              <a:rPr lang="ru-RU" sz="4200" dirty="0" err="1">
                <a:latin typeface="Arial Narrow" pitchFamily="34" charset="0"/>
              </a:rPr>
              <a:t>накопичення</a:t>
            </a:r>
            <a:r>
              <a:rPr lang="ru-RU" sz="4200" dirty="0">
                <a:latin typeface="Arial Narrow" pitchFamily="34" charset="0"/>
              </a:rPr>
              <a:t> </a:t>
            </a:r>
            <a:r>
              <a:rPr lang="ru-RU" sz="4200" dirty="0" err="1">
                <a:latin typeface="Arial Narrow" pitchFamily="34" charset="0"/>
              </a:rPr>
              <a:t>мутантних</a:t>
            </a:r>
            <a:r>
              <a:rPr lang="ru-RU" sz="4200" dirty="0">
                <a:latin typeface="Arial Narrow" pitchFamily="34" charset="0"/>
              </a:rPr>
              <a:t> </a:t>
            </a:r>
            <a:r>
              <a:rPr lang="ru-RU" sz="4200" dirty="0" err="1">
                <a:latin typeface="Arial Narrow" pitchFamily="34" charset="0"/>
              </a:rPr>
              <a:t>генів</a:t>
            </a:r>
            <a:r>
              <a:rPr lang="ru-RU" sz="4200" dirty="0">
                <a:latin typeface="Arial Narrow" pitchFamily="34" charset="0"/>
              </a:rPr>
              <a:t>, </a:t>
            </a:r>
            <a:r>
              <a:rPr lang="ru-RU" sz="4200" dirty="0" err="1">
                <a:latin typeface="Arial Narrow" pitchFamily="34" charset="0"/>
              </a:rPr>
              <a:t>які</a:t>
            </a:r>
            <a:r>
              <a:rPr lang="ru-RU" sz="4200" dirty="0">
                <a:latin typeface="Arial Narrow" pitchFamily="34" charset="0"/>
              </a:rPr>
              <a:t> неминуче </a:t>
            </a:r>
            <a:r>
              <a:rPr lang="ru-RU" sz="4200" dirty="0" err="1">
                <a:latin typeface="Arial Narrow" pitchFamily="34" charset="0"/>
              </a:rPr>
              <a:t>виникають</a:t>
            </a:r>
            <a:r>
              <a:rPr lang="ru-RU" sz="4200" dirty="0">
                <a:latin typeface="Arial Narrow" pitchFamily="34" charset="0"/>
              </a:rPr>
              <a:t> в кожному новому </a:t>
            </a:r>
            <a:r>
              <a:rPr lang="ru-RU" sz="4200" dirty="0" err="1">
                <a:latin typeface="Arial Narrow" pitchFamily="34" charset="0"/>
              </a:rPr>
              <a:t>поколінні</a:t>
            </a:r>
            <a:r>
              <a:rPr lang="ru-RU" sz="4200" dirty="0">
                <a:latin typeface="Arial Narrow" pitchFamily="34" charset="0"/>
              </a:rPr>
              <a:t>. </a:t>
            </a:r>
            <a:r>
              <a:rPr lang="ru-RU" sz="4200" dirty="0" err="1">
                <a:latin typeface="Arial Narrow" pitchFamily="34" charset="0"/>
              </a:rPr>
              <a:t>Вважається</a:t>
            </a:r>
            <a:r>
              <a:rPr lang="ru-RU" sz="4200" dirty="0">
                <a:latin typeface="Arial Narrow" pitchFamily="34" charset="0"/>
              </a:rPr>
              <a:t>, </a:t>
            </a:r>
            <a:r>
              <a:rPr lang="ru-RU" sz="4200" dirty="0" err="1">
                <a:latin typeface="Arial Narrow" pitchFamily="34" charset="0"/>
              </a:rPr>
              <a:t>що</a:t>
            </a:r>
            <a:r>
              <a:rPr lang="ru-RU" sz="4200" dirty="0">
                <a:latin typeface="Arial Narrow" pitchFamily="34" charset="0"/>
              </a:rPr>
              <a:t> одна гамета в </a:t>
            </a:r>
            <a:r>
              <a:rPr lang="ru-RU" sz="4200" dirty="0" err="1">
                <a:latin typeface="Arial Narrow" pitchFamily="34" charset="0"/>
              </a:rPr>
              <a:t>середньому</a:t>
            </a:r>
            <a:r>
              <a:rPr lang="ru-RU" sz="4200" dirty="0">
                <a:latin typeface="Arial Narrow" pitchFamily="34" charset="0"/>
              </a:rPr>
              <a:t> </a:t>
            </a:r>
            <a:r>
              <a:rPr lang="ru-RU" sz="4200" dirty="0" err="1">
                <a:latin typeface="Arial Narrow" pitchFamily="34" charset="0"/>
              </a:rPr>
              <a:t>несе</a:t>
            </a:r>
            <a:r>
              <a:rPr lang="ru-RU" sz="4200" dirty="0">
                <a:latin typeface="Arial Narrow" pitchFamily="34" charset="0"/>
              </a:rPr>
              <a:t> 4-5 </a:t>
            </a:r>
            <a:r>
              <a:rPr lang="ru-RU" sz="4200" dirty="0" err="1">
                <a:latin typeface="Arial Narrow" pitchFamily="34" charset="0"/>
              </a:rPr>
              <a:t>мутацій</a:t>
            </a:r>
            <a:r>
              <a:rPr lang="ru-RU" sz="4200" dirty="0">
                <a:latin typeface="Arial Narrow" pitchFamily="34" charset="0"/>
              </a:rPr>
              <a:t>, велика </a:t>
            </a:r>
            <a:r>
              <a:rPr lang="ru-RU" sz="4200" dirty="0" err="1">
                <a:latin typeface="Arial Narrow" pitchFamily="34" charset="0"/>
              </a:rPr>
              <a:t>частина</a:t>
            </a:r>
            <a:r>
              <a:rPr lang="ru-RU" sz="4200" dirty="0">
                <a:latin typeface="Arial Narrow" pitchFamily="34" charset="0"/>
              </a:rPr>
              <a:t> </a:t>
            </a:r>
            <a:r>
              <a:rPr lang="ru-RU" sz="4200" dirty="0" err="1">
                <a:latin typeface="Arial Narrow" pitchFamily="34" charset="0"/>
              </a:rPr>
              <a:t>яких</a:t>
            </a:r>
            <a:r>
              <a:rPr lang="ru-RU" sz="4200" dirty="0">
                <a:latin typeface="Arial Narrow" pitchFamily="34" charset="0"/>
              </a:rPr>
              <a:t> не </a:t>
            </a:r>
            <a:r>
              <a:rPr lang="ru-RU" sz="4200" dirty="0" err="1">
                <a:latin typeface="Arial Narrow" pitchFamily="34" charset="0"/>
              </a:rPr>
              <a:t>виявляється</a:t>
            </a:r>
            <a:r>
              <a:rPr lang="ru-RU" sz="4200" dirty="0">
                <a:latin typeface="Arial Narrow" pitchFamily="34" charset="0"/>
              </a:rPr>
              <a:t> у </a:t>
            </a:r>
            <a:r>
              <a:rPr lang="ru-RU" sz="4200" dirty="0" err="1">
                <a:latin typeface="Arial Narrow" pitchFamily="34" charset="0"/>
              </a:rPr>
              <a:t>тваринному</a:t>
            </a:r>
            <a:r>
              <a:rPr lang="ru-RU" sz="4200" dirty="0">
                <a:latin typeface="Arial Narrow" pitchFamily="34" charset="0"/>
              </a:rPr>
              <a:t> </a:t>
            </a:r>
            <a:r>
              <a:rPr lang="ru-RU" sz="4200" dirty="0" err="1">
                <a:latin typeface="Arial Narrow" pitchFamily="34" charset="0"/>
              </a:rPr>
              <a:t>фенотипі</a:t>
            </a:r>
            <a:r>
              <a:rPr lang="ru-RU" sz="4200" dirty="0">
                <a:latin typeface="Arial Narrow" pitchFamily="34" charset="0"/>
              </a:rPr>
              <a:t> при </a:t>
            </a:r>
            <a:r>
              <a:rPr lang="ru-RU" sz="4200" dirty="0" err="1">
                <a:latin typeface="Arial Narrow" pitchFamily="34" charset="0"/>
              </a:rPr>
              <a:t>наявності</a:t>
            </a:r>
            <a:r>
              <a:rPr lang="ru-RU" sz="4200" dirty="0">
                <a:latin typeface="Arial Narrow" pitchFamily="34" charset="0"/>
              </a:rPr>
              <a:t> нормального </a:t>
            </a:r>
            <a:r>
              <a:rPr lang="ru-RU" sz="4200" dirty="0" err="1">
                <a:latin typeface="Arial Narrow" pitchFamily="34" charset="0"/>
              </a:rPr>
              <a:t>домінантного</a:t>
            </a:r>
            <a:r>
              <a:rPr lang="ru-RU" sz="4200" dirty="0">
                <a:latin typeface="Arial Narrow" pitchFamily="34" charset="0"/>
              </a:rPr>
              <a:t> </a:t>
            </a:r>
            <a:r>
              <a:rPr lang="ru-RU" sz="4200" dirty="0" err="1">
                <a:latin typeface="Arial Narrow" pitchFamily="34" charset="0"/>
              </a:rPr>
              <a:t>алеля</a:t>
            </a:r>
            <a:r>
              <a:rPr lang="ru-RU" sz="4200" dirty="0">
                <a:latin typeface="Arial Narrow" pitchFamily="34" charset="0"/>
              </a:rPr>
              <a:t>, </a:t>
            </a:r>
            <a:r>
              <a:rPr lang="ru-RU" sz="4200" dirty="0" err="1">
                <a:latin typeface="Arial Narrow" pitchFamily="34" charset="0"/>
              </a:rPr>
              <a:t>тобто</a:t>
            </a:r>
            <a:r>
              <a:rPr lang="ru-RU" sz="4200" dirty="0">
                <a:latin typeface="Arial Narrow" pitchFamily="34" charset="0"/>
              </a:rPr>
              <a:t> в гетерозиготному </a:t>
            </a:r>
            <a:r>
              <a:rPr lang="ru-RU" sz="4200" dirty="0" err="1">
                <a:latin typeface="Arial Narrow" pitchFamily="34" charset="0"/>
              </a:rPr>
              <a:t>стані</a:t>
            </a:r>
            <a:r>
              <a:rPr lang="ru-RU" sz="4200" dirty="0">
                <a:latin typeface="Arial Narrow" pitchFamily="34" charset="0"/>
              </a:rPr>
              <a:t>. В </a:t>
            </a:r>
            <a:r>
              <a:rPr lang="ru-RU" sz="4200" dirty="0" err="1">
                <a:latin typeface="Arial Narrow" pitchFamily="34" charset="0"/>
              </a:rPr>
              <a:t>результаті</a:t>
            </a:r>
            <a:r>
              <a:rPr lang="ru-RU" sz="4200" dirty="0">
                <a:latin typeface="Arial Narrow" pitchFamily="34" charset="0"/>
              </a:rPr>
              <a:t> </a:t>
            </a:r>
            <a:r>
              <a:rPr lang="ru-RU" sz="4200" dirty="0" err="1">
                <a:latin typeface="Arial Narrow" pitchFamily="34" charset="0"/>
              </a:rPr>
              <a:t>застосування</a:t>
            </a:r>
            <a:r>
              <a:rPr lang="ru-RU" sz="4200" dirty="0">
                <a:latin typeface="Arial Narrow" pitchFamily="34" charset="0"/>
              </a:rPr>
              <a:t> </a:t>
            </a:r>
            <a:r>
              <a:rPr lang="ru-RU" sz="4200" dirty="0" err="1">
                <a:latin typeface="Arial Narrow" pitchFamily="34" charset="0"/>
              </a:rPr>
              <a:t>інбридингу</a:t>
            </a:r>
            <a:r>
              <a:rPr lang="ru-RU" sz="4200" dirty="0">
                <a:latin typeface="Arial Narrow" pitchFamily="34" charset="0"/>
              </a:rPr>
              <a:t> </a:t>
            </a:r>
            <a:r>
              <a:rPr lang="ru-RU" sz="4200" dirty="0" err="1">
                <a:latin typeface="Arial Narrow" pitchFamily="34" charset="0"/>
              </a:rPr>
              <a:t>генетичний</a:t>
            </a:r>
            <a:r>
              <a:rPr lang="ru-RU" sz="4200" dirty="0">
                <a:latin typeface="Arial Narrow" pitchFamily="34" charset="0"/>
              </a:rPr>
              <a:t> </a:t>
            </a:r>
            <a:r>
              <a:rPr lang="ru-RU" sz="4200" dirty="0" err="1">
                <a:latin typeface="Arial Narrow" pitchFamily="34" charset="0"/>
              </a:rPr>
              <a:t>вантаж</a:t>
            </a:r>
            <a:r>
              <a:rPr lang="ru-RU" sz="4200" dirty="0">
                <a:latin typeface="Arial Narrow" pitchFamily="34" charset="0"/>
              </a:rPr>
              <a:t> </a:t>
            </a:r>
            <a:r>
              <a:rPr lang="ru-RU" sz="4200" dirty="0" err="1">
                <a:latin typeface="Arial Narrow" pitchFamily="34" charset="0"/>
              </a:rPr>
              <a:t>порід</a:t>
            </a:r>
            <a:r>
              <a:rPr lang="ru-RU" sz="4200" dirty="0">
                <a:latin typeface="Arial Narrow" pitchFamily="34" charset="0"/>
              </a:rPr>
              <a:t> </a:t>
            </a:r>
            <a:r>
              <a:rPr lang="ru-RU" sz="4200" dirty="0" err="1">
                <a:latin typeface="Arial Narrow" pitchFamily="34" charset="0"/>
              </a:rPr>
              <a:t>з</a:t>
            </a:r>
            <a:r>
              <a:rPr lang="ru-RU" sz="4200" dirty="0">
                <a:latin typeface="Arial Narrow" pitchFamily="34" charset="0"/>
              </a:rPr>
              <a:t> часом неминуче </a:t>
            </a:r>
            <a:r>
              <a:rPr lang="ru-RU" sz="4200" dirty="0" err="1">
                <a:latin typeface="Arial Narrow" pitchFamily="34" charset="0"/>
              </a:rPr>
              <a:t>збільшується</a:t>
            </a:r>
            <a:r>
              <a:rPr lang="ru-RU" sz="4200" dirty="0">
                <a:latin typeface="Arial Narrow" pitchFamily="34" charset="0"/>
              </a:rPr>
              <a:t> </a:t>
            </a:r>
            <a:r>
              <a:rPr lang="ru-RU" sz="4200" dirty="0" err="1">
                <a:latin typeface="Arial Narrow" pitchFamily="34" charset="0"/>
              </a:rPr>
              <a:t>і</a:t>
            </a:r>
            <a:r>
              <a:rPr lang="ru-RU" sz="4200" dirty="0">
                <a:latin typeface="Arial Narrow" pitchFamily="34" charset="0"/>
              </a:rPr>
              <a:t> </a:t>
            </a:r>
            <a:r>
              <a:rPr lang="ru-RU" sz="4200" dirty="0" err="1">
                <a:latin typeface="Arial Narrow" pitchFamily="34" charset="0"/>
              </a:rPr>
              <a:t>призводить</a:t>
            </a:r>
            <a:r>
              <a:rPr lang="ru-RU" sz="4200" dirty="0">
                <a:latin typeface="Arial Narrow" pitchFamily="34" charset="0"/>
              </a:rPr>
              <a:t> до </a:t>
            </a:r>
            <a:r>
              <a:rPr lang="ru-RU" sz="4200" dirty="0" err="1">
                <a:latin typeface="Arial Narrow" pitchFamily="34" charset="0"/>
              </a:rPr>
              <a:t>появи</a:t>
            </a:r>
            <a:r>
              <a:rPr lang="ru-RU" sz="4200" dirty="0">
                <a:latin typeface="Arial Narrow" pitchFamily="34" charset="0"/>
              </a:rPr>
              <a:t> </a:t>
            </a:r>
            <a:r>
              <a:rPr lang="ru-RU" sz="4200" dirty="0" err="1">
                <a:latin typeface="Arial Narrow" pitchFamily="34" charset="0"/>
              </a:rPr>
              <a:t>різних</a:t>
            </a:r>
            <a:r>
              <a:rPr lang="ru-RU" sz="4200" dirty="0">
                <a:latin typeface="Arial Narrow" pitchFamily="34" charset="0"/>
              </a:rPr>
              <a:t> </a:t>
            </a:r>
            <a:r>
              <a:rPr lang="ru-RU" sz="4200" dirty="0" err="1">
                <a:latin typeface="Arial Narrow" pitchFamily="34" charset="0"/>
              </a:rPr>
              <a:t>дефектів</a:t>
            </a:r>
            <a:r>
              <a:rPr lang="ru-RU" sz="4200" dirty="0">
                <a:latin typeface="Arial Narrow" pitchFamily="34" charset="0"/>
              </a:rPr>
              <a:t>, </a:t>
            </a:r>
            <a:r>
              <a:rPr lang="ru-RU" sz="4200" dirty="0" err="1">
                <a:latin typeface="Arial Narrow" pitchFamily="34" charset="0"/>
              </a:rPr>
              <a:t>що</a:t>
            </a:r>
            <a:r>
              <a:rPr lang="ru-RU" sz="4200" dirty="0">
                <a:latin typeface="Arial Narrow" pitchFamily="34" charset="0"/>
              </a:rPr>
              <a:t> </a:t>
            </a:r>
            <a:r>
              <a:rPr lang="ru-RU" sz="4200" dirty="0" err="1">
                <a:latin typeface="Arial Narrow" pitchFamily="34" charset="0"/>
              </a:rPr>
              <a:t>вказує</a:t>
            </a:r>
            <a:r>
              <a:rPr lang="ru-RU" sz="4200" dirty="0">
                <a:latin typeface="Arial Narrow" pitchFamily="34" charset="0"/>
              </a:rPr>
              <a:t> на </a:t>
            </a:r>
            <a:r>
              <a:rPr lang="ru-RU" sz="4200" dirty="0" err="1">
                <a:latin typeface="Arial Narrow" pitchFamily="34" charset="0"/>
              </a:rPr>
              <a:t>необхідність</a:t>
            </a:r>
            <a:r>
              <a:rPr lang="ru-RU" sz="4200" dirty="0">
                <a:latin typeface="Arial Narrow" pitchFamily="34" charset="0"/>
              </a:rPr>
              <a:t> </a:t>
            </a:r>
            <a:r>
              <a:rPr lang="ru-RU" sz="4200" dirty="0" err="1">
                <a:latin typeface="Arial Narrow" pitchFamily="34" charset="0"/>
              </a:rPr>
              <a:t>тестування</a:t>
            </a:r>
            <a:r>
              <a:rPr lang="ru-RU" sz="4200" dirty="0">
                <a:latin typeface="Arial Narrow" pitchFamily="34" charset="0"/>
              </a:rPr>
              <a:t> </a:t>
            </a:r>
            <a:r>
              <a:rPr lang="ru-RU" sz="4200" dirty="0" err="1">
                <a:latin typeface="Arial Narrow" pitchFamily="34" charset="0"/>
              </a:rPr>
              <a:t>тварин</a:t>
            </a:r>
            <a:r>
              <a:rPr lang="ru-RU" sz="4200" dirty="0">
                <a:latin typeface="Arial Narrow" pitchFamily="34" charset="0"/>
              </a:rPr>
              <a:t> </a:t>
            </a:r>
            <a:r>
              <a:rPr lang="ru-RU" sz="4200" dirty="0" err="1">
                <a:latin typeface="Arial Narrow" pitchFamily="34" charset="0"/>
              </a:rPr>
              <a:t>на</a:t>
            </a:r>
            <a:r>
              <a:rPr lang="ru-RU" sz="4200" dirty="0">
                <a:latin typeface="Arial Narrow" pitchFamily="34" charset="0"/>
              </a:rPr>
              <a:t> </a:t>
            </a:r>
            <a:r>
              <a:rPr lang="ru-RU" sz="4200" dirty="0" err="1">
                <a:latin typeface="Arial Narrow" pitchFamily="34" charset="0"/>
              </a:rPr>
              <a:t>наявність</a:t>
            </a:r>
            <a:r>
              <a:rPr lang="ru-RU" sz="4200" dirty="0">
                <a:latin typeface="Arial Narrow" pitchFamily="34" charset="0"/>
              </a:rPr>
              <a:t> </a:t>
            </a:r>
            <a:r>
              <a:rPr lang="ru-RU" sz="4200" dirty="0" err="1">
                <a:latin typeface="Arial Narrow" pitchFamily="34" charset="0"/>
              </a:rPr>
              <a:t>спадкових</a:t>
            </a:r>
            <a:r>
              <a:rPr lang="ru-RU" sz="4200" dirty="0">
                <a:latin typeface="Arial Narrow" pitchFamily="34" charset="0"/>
              </a:rPr>
              <a:t> </a:t>
            </a:r>
            <a:r>
              <a:rPr lang="ru-RU" sz="4200" dirty="0" err="1">
                <a:latin typeface="Arial Narrow" pitchFamily="34" charset="0"/>
              </a:rPr>
              <a:t>захворювань</a:t>
            </a:r>
            <a:r>
              <a:rPr lang="ru-RU" sz="4200" dirty="0">
                <a:latin typeface="Arial Narrow" pitchFamily="34" charset="0"/>
              </a:rPr>
              <a:t> </a:t>
            </a:r>
            <a:r>
              <a:rPr lang="ru-RU" sz="4200" dirty="0" err="1">
                <a:latin typeface="Arial Narrow" pitchFamily="34" charset="0"/>
              </a:rPr>
              <a:t>і</a:t>
            </a:r>
            <a:r>
              <a:rPr lang="ru-RU" sz="4200" dirty="0">
                <a:latin typeface="Arial Narrow" pitchFamily="34" charset="0"/>
              </a:rPr>
              <a:t> </a:t>
            </a:r>
            <a:r>
              <a:rPr lang="ru-RU" sz="4200" dirty="0" err="1">
                <a:latin typeface="Arial Narrow" pitchFamily="34" charset="0"/>
              </a:rPr>
              <a:t>моніторингу</a:t>
            </a:r>
            <a:r>
              <a:rPr lang="ru-RU" sz="4200" dirty="0">
                <a:latin typeface="Arial Narrow" pitchFamily="34" charset="0"/>
              </a:rPr>
              <a:t> </a:t>
            </a:r>
            <a:r>
              <a:rPr lang="ru-RU" sz="4200" dirty="0" err="1">
                <a:latin typeface="Arial Narrow" pitchFamily="34" charset="0"/>
              </a:rPr>
              <a:t>генетичної</a:t>
            </a:r>
            <a:r>
              <a:rPr lang="ru-RU" sz="4200" dirty="0">
                <a:latin typeface="Arial Narrow" pitchFamily="34" charset="0"/>
              </a:rPr>
              <a:t> </a:t>
            </a:r>
            <a:r>
              <a:rPr lang="ru-RU" sz="4200" dirty="0" err="1">
                <a:latin typeface="Arial Narrow" pitchFamily="34" charset="0"/>
              </a:rPr>
              <a:t>безпеки</a:t>
            </a:r>
            <a:r>
              <a:rPr lang="ru-RU" sz="4200" dirty="0">
                <a:latin typeface="Arial Narrow" pitchFamily="34" charset="0"/>
              </a:rPr>
              <a:t> </a:t>
            </a:r>
            <a:r>
              <a:rPr lang="ru-RU" sz="4200" dirty="0" err="1">
                <a:latin typeface="Arial Narrow" pitchFamily="34" charset="0"/>
              </a:rPr>
              <a:t>порід</a:t>
            </a:r>
            <a:r>
              <a:rPr lang="ru-RU" sz="4200" dirty="0">
                <a:latin typeface="Arial Narrow" pitchFamily="34" charset="0"/>
              </a:rPr>
              <a:t> </a:t>
            </a:r>
            <a:r>
              <a:rPr lang="ru-RU" sz="4200" dirty="0" err="1">
                <a:latin typeface="Arial Narrow" pitchFamily="34" charset="0"/>
              </a:rPr>
              <a:t>і</a:t>
            </a:r>
            <a:r>
              <a:rPr lang="ru-RU" sz="4200" dirty="0">
                <a:latin typeface="Arial Narrow" pitchFamily="34" charset="0"/>
              </a:rPr>
              <a:t> </a:t>
            </a:r>
            <a:r>
              <a:rPr lang="ru-RU" sz="4200" dirty="0" err="1">
                <a:latin typeface="Arial Narrow" pitchFamily="34" charset="0"/>
              </a:rPr>
              <a:t>популяцій.До</a:t>
            </a:r>
            <a:r>
              <a:rPr lang="ru-RU" sz="4200" dirty="0">
                <a:latin typeface="Arial Narrow" pitchFamily="34" charset="0"/>
              </a:rPr>
              <a:t> </a:t>
            </a:r>
            <a:r>
              <a:rPr lang="ru-RU" sz="4200" dirty="0" err="1">
                <a:latin typeface="Arial Narrow" pitchFamily="34" charset="0"/>
              </a:rPr>
              <a:t>теперішнього</a:t>
            </a:r>
            <a:r>
              <a:rPr lang="ru-RU" sz="4200" dirty="0">
                <a:latin typeface="Arial Narrow" pitchFamily="34" charset="0"/>
              </a:rPr>
              <a:t> часу у коней описано </a:t>
            </a:r>
            <a:r>
              <a:rPr lang="ru-RU" sz="4200" dirty="0" err="1">
                <a:latin typeface="Arial Narrow" pitchFamily="34" charset="0"/>
              </a:rPr>
              <a:t>понад</a:t>
            </a:r>
            <a:r>
              <a:rPr lang="ru-RU" sz="4200" dirty="0">
                <a:latin typeface="Arial Narrow" pitchFamily="34" charset="0"/>
              </a:rPr>
              <a:t> </a:t>
            </a:r>
            <a:r>
              <a:rPr lang="ru-RU" sz="4200" dirty="0" err="1">
                <a:latin typeface="Arial Narrow" pitchFamily="34" charset="0"/>
              </a:rPr>
              <a:t>двісті</a:t>
            </a:r>
            <a:r>
              <a:rPr lang="ru-RU" sz="4200" dirty="0">
                <a:latin typeface="Arial Narrow" pitchFamily="34" charset="0"/>
              </a:rPr>
              <a:t> </a:t>
            </a:r>
            <a:r>
              <a:rPr lang="ru-RU" sz="4200" dirty="0" err="1">
                <a:latin typeface="Arial Narrow" pitchFamily="34" charset="0"/>
              </a:rPr>
              <a:t>успадкованих</a:t>
            </a:r>
            <a:r>
              <a:rPr lang="ru-RU" sz="4200" dirty="0">
                <a:latin typeface="Arial Narrow" pitchFamily="34" charset="0"/>
              </a:rPr>
              <a:t> </a:t>
            </a:r>
            <a:r>
              <a:rPr lang="ru-RU" sz="4200" dirty="0" err="1">
                <a:latin typeface="Arial Narrow" pitchFamily="34" charset="0"/>
              </a:rPr>
              <a:t>дефектів</a:t>
            </a:r>
            <a:r>
              <a:rPr lang="ru-RU" sz="4200" dirty="0">
                <a:latin typeface="Arial Narrow" pitchFamily="34" charset="0"/>
              </a:rPr>
              <a:t> </a:t>
            </a:r>
            <a:r>
              <a:rPr lang="ru-RU" sz="4200" dirty="0" err="1">
                <a:latin typeface="Arial Narrow" pitchFamily="34" charset="0"/>
              </a:rPr>
              <a:t>і</a:t>
            </a:r>
            <a:r>
              <a:rPr lang="ru-RU" sz="4200" dirty="0">
                <a:latin typeface="Arial Narrow" pitchFamily="34" charset="0"/>
              </a:rPr>
              <a:t> </a:t>
            </a:r>
            <a:r>
              <a:rPr lang="ru-RU" sz="4200" dirty="0" err="1">
                <a:latin typeface="Arial Narrow" pitchFamily="34" charset="0"/>
              </a:rPr>
              <a:t>захворювань</a:t>
            </a:r>
            <a:r>
              <a:rPr lang="ru-RU" sz="4200" dirty="0">
                <a:latin typeface="Arial Narrow" pitchFamily="34" charset="0"/>
              </a:rPr>
              <a:t>, у </a:t>
            </a:r>
            <a:r>
              <a:rPr lang="ru-RU" sz="4200" dirty="0" err="1">
                <a:latin typeface="Arial Narrow" pitchFamily="34" charset="0"/>
              </a:rPr>
              <a:t>сво</a:t>
            </a:r>
            <a:r>
              <a:rPr lang="uk-UA" sz="4200" dirty="0">
                <a:latin typeface="Arial Narrow" pitchFamily="34" charset="0"/>
              </a:rPr>
              <a:t>їй роботі я розгляну ті, що властиві коням туркменської породи(</a:t>
            </a:r>
            <a:r>
              <a:rPr lang="uk-UA" sz="4200" dirty="0" err="1">
                <a:latin typeface="Arial Narrow" pitchFamily="34" charset="0"/>
              </a:rPr>
              <a:t>ахалтекінцям</a:t>
            </a:r>
            <a:r>
              <a:rPr lang="uk-UA" sz="4200" dirty="0">
                <a:latin typeface="Arial Narrow" pitchFamily="34" charset="0"/>
              </a:rPr>
              <a:t>).</a:t>
            </a:r>
          </a:p>
          <a:p>
            <a:pPr>
              <a:buNone/>
            </a:pPr>
            <a:endParaRPr lang="uk-UA" sz="4200" dirty="0">
              <a:latin typeface="Arial Narrow" pitchFamily="34" charset="0"/>
            </a:endParaRPr>
          </a:p>
        </p:txBody>
      </p:sp>
      <p:pic>
        <p:nvPicPr>
          <p:cNvPr id="3074" name="Picture 2" descr="C:\Users\Oksana\OneDrive\Робочий стіл\c15b9a987ab0841d40cf1cd5137915c7.jpg"/>
          <p:cNvPicPr>
            <a:picLocks noChangeAspect="1" noChangeArrowheads="1"/>
          </p:cNvPicPr>
          <p:nvPr/>
        </p:nvPicPr>
        <p:blipFill>
          <a:blip r:embed="rId2" cstate="print"/>
          <a:srcRect/>
          <a:stretch>
            <a:fillRect/>
          </a:stretch>
        </p:blipFill>
        <p:spPr bwMode="auto">
          <a:xfrm>
            <a:off x="251520" y="1052736"/>
            <a:ext cx="4385960" cy="460851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7" name="Picture 3" descr="C:\Users\Oksana\OneDrive\Робочий стіл\3e6b60d280dfd4d5dc582bd16a5fc811.jpg"/>
          <p:cNvPicPr>
            <a:picLocks noChangeAspect="1" noChangeArrowheads="1"/>
          </p:cNvPicPr>
          <p:nvPr/>
        </p:nvPicPr>
        <p:blipFill>
          <a:blip r:embed="rId2" cstate="print"/>
          <a:srcRect/>
          <a:stretch>
            <a:fillRect/>
          </a:stretch>
        </p:blipFill>
        <p:spPr bwMode="auto">
          <a:xfrm>
            <a:off x="323528" y="188640"/>
            <a:ext cx="4951421" cy="5400600"/>
          </a:xfrm>
          <a:prstGeom prst="rect">
            <a:avLst/>
          </a:prstGeom>
          <a:noFill/>
        </p:spPr>
      </p:pic>
      <p:pic>
        <p:nvPicPr>
          <p:cNvPr id="6151" name="Picture 7" descr="C:\Users\Oksana\OneDrive\Робочий стіл\76c3f8657f86e83599bd55c8442c1cd5.jpg"/>
          <p:cNvPicPr>
            <a:picLocks noChangeAspect="1" noChangeArrowheads="1"/>
          </p:cNvPicPr>
          <p:nvPr/>
        </p:nvPicPr>
        <p:blipFill>
          <a:blip r:embed="rId3" cstate="print"/>
          <a:srcRect/>
          <a:stretch>
            <a:fillRect/>
          </a:stretch>
        </p:blipFill>
        <p:spPr bwMode="auto">
          <a:xfrm>
            <a:off x="4499992" y="3717032"/>
            <a:ext cx="4327413" cy="288189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170" name="Picture 2" descr="C:\Users\Oksana\OneDrive\Робочий стіл\6207629e94435821c2432c596bfa656a.jpg"/>
          <p:cNvPicPr>
            <a:picLocks noChangeAspect="1" noChangeArrowheads="1"/>
          </p:cNvPicPr>
          <p:nvPr/>
        </p:nvPicPr>
        <p:blipFill>
          <a:blip r:embed="rId2" cstate="print"/>
          <a:srcRect/>
          <a:stretch>
            <a:fillRect/>
          </a:stretch>
        </p:blipFill>
        <p:spPr bwMode="auto">
          <a:xfrm>
            <a:off x="323528" y="1628800"/>
            <a:ext cx="4514850" cy="3495675"/>
          </a:xfrm>
          <a:prstGeom prst="rect">
            <a:avLst/>
          </a:prstGeom>
          <a:noFill/>
        </p:spPr>
      </p:pic>
      <p:pic>
        <p:nvPicPr>
          <p:cNvPr id="7171" name="Picture 3" descr="C:\Users\Oksana\OneDrive\Робочий стіл\829a30928cd84f5fdb3a8ed790a4270a.jpg"/>
          <p:cNvPicPr>
            <a:picLocks noChangeAspect="1" noChangeArrowheads="1"/>
          </p:cNvPicPr>
          <p:nvPr/>
        </p:nvPicPr>
        <p:blipFill>
          <a:blip r:embed="rId3" cstate="print"/>
          <a:srcRect/>
          <a:stretch>
            <a:fillRect/>
          </a:stretch>
        </p:blipFill>
        <p:spPr bwMode="auto">
          <a:xfrm>
            <a:off x="6156176" y="3068960"/>
            <a:ext cx="2509859" cy="3645024"/>
          </a:xfrm>
          <a:prstGeom prst="rect">
            <a:avLst/>
          </a:prstGeom>
          <a:noFill/>
        </p:spPr>
      </p:pic>
      <p:pic>
        <p:nvPicPr>
          <p:cNvPr id="7172" name="Picture 4" descr="C:\Users\Oksana\OneDrive\Робочий стіл\7ab7a299966c744a440abc0e5a21385e.jpg"/>
          <p:cNvPicPr>
            <a:picLocks noChangeAspect="1" noChangeArrowheads="1"/>
          </p:cNvPicPr>
          <p:nvPr/>
        </p:nvPicPr>
        <p:blipFill>
          <a:blip r:embed="rId4" cstate="print"/>
          <a:srcRect/>
          <a:stretch>
            <a:fillRect/>
          </a:stretch>
        </p:blipFill>
        <p:spPr bwMode="auto">
          <a:xfrm>
            <a:off x="4499992" y="332656"/>
            <a:ext cx="4399123" cy="307196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194" name="Picture 2" descr="C:\Users\Oksana\OneDrive\Робочий стіл\c35b2e14085013ad3dea19a89cd19908.jpg"/>
          <p:cNvPicPr>
            <a:picLocks noChangeAspect="1" noChangeArrowheads="1"/>
          </p:cNvPicPr>
          <p:nvPr/>
        </p:nvPicPr>
        <p:blipFill>
          <a:blip r:embed="rId2" cstate="print"/>
          <a:srcRect/>
          <a:stretch>
            <a:fillRect/>
          </a:stretch>
        </p:blipFill>
        <p:spPr bwMode="auto">
          <a:xfrm>
            <a:off x="2051720" y="3789040"/>
            <a:ext cx="4514850" cy="2895600"/>
          </a:xfrm>
          <a:prstGeom prst="rect">
            <a:avLst/>
          </a:prstGeom>
          <a:noFill/>
        </p:spPr>
      </p:pic>
      <p:pic>
        <p:nvPicPr>
          <p:cNvPr id="8195" name="Picture 3" descr="C:\Users\Oksana\OneDrive\Робочий стіл\5c8ed3805ade87f523412117f1f8517c.jpg"/>
          <p:cNvPicPr>
            <a:picLocks noChangeAspect="1" noChangeArrowheads="1"/>
          </p:cNvPicPr>
          <p:nvPr/>
        </p:nvPicPr>
        <p:blipFill>
          <a:blip r:embed="rId3" cstate="print"/>
          <a:srcRect/>
          <a:stretch>
            <a:fillRect/>
          </a:stretch>
        </p:blipFill>
        <p:spPr bwMode="auto">
          <a:xfrm>
            <a:off x="251520" y="260648"/>
            <a:ext cx="2687543" cy="3600400"/>
          </a:xfrm>
          <a:prstGeom prst="rect">
            <a:avLst/>
          </a:prstGeom>
          <a:noFill/>
        </p:spPr>
      </p:pic>
      <p:pic>
        <p:nvPicPr>
          <p:cNvPr id="8196" name="Picture 4" descr="C:\Users\Oksana\OneDrive\Робочий стіл\81d0fc74b6c779ef17969550f5cda7e1.jpg"/>
          <p:cNvPicPr>
            <a:picLocks noChangeAspect="1" noChangeArrowheads="1"/>
          </p:cNvPicPr>
          <p:nvPr/>
        </p:nvPicPr>
        <p:blipFill>
          <a:blip r:embed="rId4" cstate="print"/>
          <a:srcRect/>
          <a:stretch>
            <a:fillRect/>
          </a:stretch>
        </p:blipFill>
        <p:spPr bwMode="auto">
          <a:xfrm>
            <a:off x="4932040" y="332656"/>
            <a:ext cx="3938786" cy="378090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71600" y="0"/>
            <a:ext cx="3034680" cy="563662"/>
          </a:xfrm>
        </p:spPr>
        <p:txBody>
          <a:bodyPr>
            <a:normAutofit/>
          </a:bodyPr>
          <a:lstStyle/>
          <a:p>
            <a:r>
              <a:rPr lang="uk-UA" sz="2800" b="0" dirty="0">
                <a:latin typeface="Arial Narrow" pitchFamily="34" charset="0"/>
              </a:rPr>
              <a:t>Історія породи</a:t>
            </a:r>
          </a:p>
        </p:txBody>
      </p:sp>
      <p:pic>
        <p:nvPicPr>
          <p:cNvPr id="2050" name="Picture 2" descr="C:\Users\Oksana\OneDrive\Робочий стіл\23bf9e146d594dfd48b1dce64b0e6d81.jpg"/>
          <p:cNvPicPr>
            <a:picLocks noChangeAspect="1" noChangeArrowheads="1"/>
          </p:cNvPicPr>
          <p:nvPr/>
        </p:nvPicPr>
        <p:blipFill>
          <a:blip r:embed="rId2" cstate="print"/>
          <a:srcRect/>
          <a:stretch>
            <a:fillRect/>
          </a:stretch>
        </p:blipFill>
        <p:spPr bwMode="auto">
          <a:xfrm>
            <a:off x="179512" y="620688"/>
            <a:ext cx="4449068" cy="5963898"/>
          </a:xfrm>
          <a:prstGeom prst="rect">
            <a:avLst/>
          </a:prstGeom>
          <a:noFill/>
        </p:spPr>
      </p:pic>
      <p:pic>
        <p:nvPicPr>
          <p:cNvPr id="22530" name="Picture 2" descr="Материалы: хлст, акрил, тушь. Размер 40х50см Автор: Fefa Koroleva"/>
          <p:cNvPicPr>
            <a:picLocks noChangeAspect="1" noChangeArrowheads="1"/>
          </p:cNvPicPr>
          <p:nvPr/>
        </p:nvPicPr>
        <p:blipFill>
          <a:blip r:embed="rId3" cstate="print"/>
          <a:srcRect/>
          <a:stretch>
            <a:fillRect/>
          </a:stretch>
        </p:blipFill>
        <p:spPr bwMode="auto">
          <a:xfrm>
            <a:off x="5148064" y="3717032"/>
            <a:ext cx="3751442" cy="3004333"/>
          </a:xfrm>
          <a:prstGeom prst="rect">
            <a:avLst/>
          </a:prstGeom>
          <a:noFill/>
        </p:spPr>
      </p:pic>
      <p:pic>
        <p:nvPicPr>
          <p:cNvPr id="22532" name="Picture 4" descr=" "/>
          <p:cNvPicPr>
            <a:picLocks noChangeAspect="1" noChangeArrowheads="1"/>
          </p:cNvPicPr>
          <p:nvPr/>
        </p:nvPicPr>
        <p:blipFill>
          <a:blip r:embed="rId4" cstate="print"/>
          <a:srcRect/>
          <a:stretch>
            <a:fillRect/>
          </a:stretch>
        </p:blipFill>
        <p:spPr bwMode="auto">
          <a:xfrm>
            <a:off x="5148064" y="260648"/>
            <a:ext cx="3730365" cy="259228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62" name="Picture 2" descr="https://upload.wikimedia.org/wikipedia/commons/thumb/2/2a/Akhal-Teke_Boynou_born_1885.jpg/120px-Akhal-Teke_Boynou_born_1885.jpg"/>
          <p:cNvPicPr>
            <a:picLocks noChangeAspect="1" noChangeArrowheads="1"/>
          </p:cNvPicPr>
          <p:nvPr/>
        </p:nvPicPr>
        <p:blipFill>
          <a:blip r:embed="rId2" cstate="print"/>
          <a:srcRect/>
          <a:stretch>
            <a:fillRect/>
          </a:stretch>
        </p:blipFill>
        <p:spPr bwMode="auto">
          <a:xfrm>
            <a:off x="2627784" y="4077072"/>
            <a:ext cx="2821538" cy="2304256"/>
          </a:xfrm>
          <a:prstGeom prst="rect">
            <a:avLst/>
          </a:prstGeom>
          <a:noFill/>
        </p:spPr>
      </p:pic>
      <p:sp>
        <p:nvSpPr>
          <p:cNvPr id="6" name="TextBox 5"/>
          <p:cNvSpPr txBox="1"/>
          <p:nvPr/>
        </p:nvSpPr>
        <p:spPr>
          <a:xfrm>
            <a:off x="7020272" y="4941168"/>
            <a:ext cx="936104" cy="369332"/>
          </a:xfrm>
          <a:prstGeom prst="rect">
            <a:avLst/>
          </a:prstGeom>
          <a:noFill/>
        </p:spPr>
        <p:txBody>
          <a:bodyPr wrap="square" rtlCol="0">
            <a:spAutoFit/>
          </a:bodyPr>
          <a:lstStyle/>
          <a:p>
            <a:r>
              <a:rPr lang="uk-UA" dirty="0" err="1"/>
              <a:t>Бойноу</a:t>
            </a:r>
            <a:endParaRPr lang="uk-UA" dirty="0"/>
          </a:p>
        </p:txBody>
      </p:sp>
      <p:pic>
        <p:nvPicPr>
          <p:cNvPr id="40964" name="Picture 4" descr="https://upload.wikimedia.org/wikipedia/commons/thumb/b/b2/Akhal-Teke_Mele_Koush_born_1909.jpg/92px-Akhal-Teke_Mele_Koush_born_1909.jpg"/>
          <p:cNvPicPr>
            <a:picLocks noChangeAspect="1" noChangeArrowheads="1"/>
          </p:cNvPicPr>
          <p:nvPr/>
        </p:nvPicPr>
        <p:blipFill>
          <a:blip r:embed="rId3" cstate="print"/>
          <a:srcRect/>
          <a:stretch>
            <a:fillRect/>
          </a:stretch>
        </p:blipFill>
        <p:spPr bwMode="auto">
          <a:xfrm>
            <a:off x="4139952" y="548680"/>
            <a:ext cx="2016224" cy="2629860"/>
          </a:xfrm>
          <a:prstGeom prst="rect">
            <a:avLst/>
          </a:prstGeom>
          <a:noFill/>
        </p:spPr>
      </p:pic>
      <p:sp>
        <p:nvSpPr>
          <p:cNvPr id="8" name="TextBox 7"/>
          <p:cNvSpPr txBox="1"/>
          <p:nvPr/>
        </p:nvSpPr>
        <p:spPr>
          <a:xfrm>
            <a:off x="6948264" y="1556792"/>
            <a:ext cx="1296144" cy="369332"/>
          </a:xfrm>
          <a:prstGeom prst="rect">
            <a:avLst/>
          </a:prstGeom>
          <a:noFill/>
        </p:spPr>
        <p:txBody>
          <a:bodyPr wrap="square" rtlCol="0">
            <a:spAutoFit/>
          </a:bodyPr>
          <a:lstStyle/>
          <a:p>
            <a:r>
              <a:rPr lang="uk-UA" dirty="0" err="1"/>
              <a:t>Мелекуш</a:t>
            </a:r>
            <a:endParaRPr lang="uk-UA" dirty="0"/>
          </a:p>
        </p:txBody>
      </p:sp>
      <p:pic>
        <p:nvPicPr>
          <p:cNvPr id="40968" name="Picture 8" descr=" "/>
          <p:cNvPicPr>
            <a:picLocks noChangeAspect="1" noChangeArrowheads="1"/>
          </p:cNvPicPr>
          <p:nvPr/>
        </p:nvPicPr>
        <p:blipFill>
          <a:blip r:embed="rId4" cstate="print"/>
          <a:srcRect/>
          <a:stretch>
            <a:fillRect/>
          </a:stretch>
        </p:blipFill>
        <p:spPr bwMode="auto">
          <a:xfrm>
            <a:off x="179512" y="188640"/>
            <a:ext cx="3832076" cy="332871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 name="Содержимое 9"/>
          <p:cNvSpPr>
            <a:spLocks noGrp="1"/>
          </p:cNvSpPr>
          <p:nvPr>
            <p:ph type="body" sz="half" idx="2"/>
          </p:nvPr>
        </p:nvSpPr>
        <p:spPr>
          <a:xfrm>
            <a:off x="467544" y="2348880"/>
            <a:ext cx="3312368" cy="2232248"/>
          </a:xfrm>
        </p:spPr>
        <p:txBody>
          <a:bodyPr/>
          <a:lstStyle/>
          <a:p>
            <a:r>
              <a:rPr lang="uk-UA" sz="2000" b="1" dirty="0">
                <a:latin typeface="Arial Narrow" pitchFamily="34" charset="0"/>
              </a:rPr>
              <a:t>Метою моєї роботи</a:t>
            </a:r>
            <a:r>
              <a:rPr lang="uk-UA" sz="2000" dirty="0">
                <a:latin typeface="Arial Narrow" pitchFamily="34" charset="0"/>
              </a:rPr>
              <a:t>: було розглянути ряд захворювань,що властиві туркменським коням, проаналізувати фенотипові прояви,та природу дефектів.</a:t>
            </a:r>
          </a:p>
          <a:p>
            <a:endParaRPr lang="uk-UA" dirty="0"/>
          </a:p>
        </p:txBody>
      </p:sp>
      <p:pic>
        <p:nvPicPr>
          <p:cNvPr id="4098" name="Picture 2" descr="C:\Users\Oksana\OneDrive\Робочий стіл\1269eec832e52ecb451755cfe8a1a3ae.jpg"/>
          <p:cNvPicPr>
            <a:picLocks noChangeAspect="1" noChangeArrowheads="1"/>
          </p:cNvPicPr>
          <p:nvPr/>
        </p:nvPicPr>
        <p:blipFill>
          <a:blip r:embed="rId2" cstate="print"/>
          <a:srcRect/>
          <a:stretch>
            <a:fillRect/>
          </a:stretch>
        </p:blipFill>
        <p:spPr bwMode="auto">
          <a:xfrm>
            <a:off x="4211960" y="260648"/>
            <a:ext cx="4048125" cy="6096000"/>
          </a:xfrm>
          <a:prstGeom prst="rect">
            <a:avLst/>
          </a:prstGeom>
          <a:noFill/>
        </p:spPr>
      </p:pic>
      <p:pic>
        <p:nvPicPr>
          <p:cNvPr id="4103" name="Picture 7" descr="C:\Users\Oksana\OneDrive\Робочий стіл\7610973b396234740436642444e2ea6a.gif"/>
          <p:cNvPicPr>
            <a:picLocks noChangeAspect="1" noChangeArrowheads="1" noCrop="1"/>
          </p:cNvPicPr>
          <p:nvPr/>
        </p:nvPicPr>
        <p:blipFill>
          <a:blip r:embed="rId3" cstate="print"/>
          <a:srcRect/>
          <a:stretch>
            <a:fillRect/>
          </a:stretch>
        </p:blipFill>
        <p:spPr bwMode="auto">
          <a:xfrm>
            <a:off x="467544" y="332656"/>
            <a:ext cx="2664296" cy="1800200"/>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8734</TotalTime>
  <Words>2154</Words>
  <Application>Microsoft Office PowerPoint</Application>
  <PresentationFormat>Экран (4:3)</PresentationFormat>
  <Paragraphs>66</Paragraphs>
  <Slides>28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28</vt:i4>
      </vt:variant>
    </vt:vector>
  </HeadingPairs>
  <TitlesOfParts>
    <vt:vector size="32" baseType="lpstr">
      <vt:lpstr>Arial</vt:lpstr>
      <vt:lpstr>Arial Narrow</vt:lpstr>
      <vt:lpstr>Calibri</vt:lpstr>
      <vt:lpstr>Тема Office</vt:lpstr>
      <vt:lpstr>Спадкові хвороби ахалтекінських коней</vt:lpstr>
      <vt:lpstr>Зміст</vt:lpstr>
      <vt:lpstr>Презентация PowerPoint</vt:lpstr>
      <vt:lpstr>Презентация PowerPoint</vt:lpstr>
      <vt:lpstr>Презентация PowerPoint</vt:lpstr>
      <vt:lpstr>Презентация PowerPoint</vt:lpstr>
      <vt:lpstr>Історія породи</vt:lpstr>
      <vt:lpstr>Презентация PowerPoint</vt:lpstr>
      <vt:lpstr>Презентация PowerPoint</vt:lpstr>
      <vt:lpstr>Постановка проблеми і Актуальність : Ахалтекінська порода є однією з найперспективніших серед верхових у спортивній сфері,крім того є важливим культурним спадком. Зараз дуже активно поширюються конезаводи націлені саме на розведення цих тварин,і безперечно буде використовуватися метод інбридингу,що з високою вирогідністю призведе до спадкових дефектів,тому є актуальним вивчення таких наслідків і методик іх передчасного виявлення. </vt:lpstr>
      <vt:lpstr>Аніридія</vt:lpstr>
      <vt:lpstr>Презентация PowerPoint</vt:lpstr>
      <vt:lpstr>Дегенеративні зміни підтримуючих зв'язок</vt:lpstr>
      <vt:lpstr>Презентация PowerPoint</vt:lpstr>
      <vt:lpstr>Остеохондроз</vt:lpstr>
      <vt:lpstr>Презентация PowerPoint</vt:lpstr>
      <vt:lpstr>Важкий комбінований імунодефіцит (SCID)</vt:lpstr>
      <vt:lpstr>Презентация PowerPoint</vt:lpstr>
      <vt:lpstr>Лавандовий  синдром  лошат</vt:lpstr>
      <vt:lpstr>Презентация PowerPoint</vt:lpstr>
      <vt:lpstr>Гіпереластична  шкіра</vt:lpstr>
      <vt:lpstr>Презентация PowerPoint</vt:lpstr>
      <vt:lpstr>Гемофілія А або дефіцит фактора VIII</vt:lpstr>
      <vt:lpstr>Презентация PowerPoint</vt:lpstr>
      <vt:lpstr>Презентация PowerPoint</vt:lpstr>
      <vt:lpstr>Висновок: Мутації є досить поширеним явищем для багатьох видів тварин, особливо при закритій-племінній системі розведення,в малій по поголів’ю репродуктивній группі. Необхідно бути уважним, адже як правило, на той чи інший дефект чітко вказує клінічний прояв. Тож, так як інбридинг часто має свої негативні наслідки маємо піддавати ретельному вивченню, регестрації, опису, генетичному моніторингу нових випадків,для уникнення чисельної смертності  серед порід.         </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Спадкові хвороби ахалтекінських коней</dc:title>
  <dc:creator>Oksana</dc:creator>
  <cp:lastModifiedBy>admin</cp:lastModifiedBy>
  <cp:revision>36</cp:revision>
  <dcterms:created xsi:type="dcterms:W3CDTF">2021-05-02T12:10:40Z</dcterms:created>
  <dcterms:modified xsi:type="dcterms:W3CDTF">2021-12-05T20:47:19Z</dcterms:modified>
</cp:coreProperties>
</file>