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76" r:id="rId3"/>
    <p:sldId id="257" r:id="rId4"/>
    <p:sldId id="264" r:id="rId5"/>
    <p:sldId id="260" r:id="rId6"/>
    <p:sldId id="261" r:id="rId7"/>
    <p:sldId id="263" r:id="rId8"/>
    <p:sldId id="259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C7A032-4771-4622-B9EE-DA2B92592C46}" v="1587" dt="2020-04-25T07:37:21.081"/>
    <p1510:client id="{7A9B564D-FF79-4212-B41F-B3055072C527}" v="691" dt="2020-04-25T06:20:39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018F7-E762-410A-80FB-99950C00985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F10728-24C0-4F16-8D40-10AB5D55F1E8}">
      <dgm:prSet/>
      <dgm:spPr/>
      <dgm:t>
        <a:bodyPr/>
        <a:lstStyle/>
        <a:p>
          <a:r>
            <a:rPr lang="ru-RU" dirty="0" err="1">
              <a:latin typeface="Times New Roman"/>
              <a:cs typeface="Times New Roman"/>
            </a:rPr>
            <a:t>Загальне</a:t>
          </a:r>
          <a:r>
            <a:rPr lang="ru-RU" dirty="0">
              <a:latin typeface="Times New Roman"/>
              <a:cs typeface="Times New Roman"/>
            </a:rPr>
            <a:t> про синдром </a:t>
          </a:r>
          <a:r>
            <a:rPr lang="ru-RU" dirty="0" err="1">
              <a:latin typeface="Times New Roman"/>
              <a:cs typeface="Times New Roman"/>
            </a:rPr>
            <a:t>Елерса-Данлоса</a:t>
          </a:r>
          <a:endParaRPr lang="en-US" dirty="0" err="1">
            <a:latin typeface="Times New Roman"/>
            <a:cs typeface="Times New Roman"/>
          </a:endParaRPr>
        </a:p>
      </dgm:t>
    </dgm:pt>
    <dgm:pt modelId="{109F2FD3-1728-4186-AFE6-35991D3F3E88}" type="parTrans" cxnId="{0F359DBC-85AF-4258-B06F-942843201634}">
      <dgm:prSet/>
      <dgm:spPr/>
      <dgm:t>
        <a:bodyPr/>
        <a:lstStyle/>
        <a:p>
          <a:endParaRPr lang="en-US"/>
        </a:p>
      </dgm:t>
    </dgm:pt>
    <dgm:pt modelId="{34C240D4-F273-4010-9297-C665A6EA12AE}" type="sibTrans" cxnId="{0F359DBC-85AF-4258-B06F-942843201634}">
      <dgm:prSet/>
      <dgm:spPr/>
      <dgm:t>
        <a:bodyPr/>
        <a:lstStyle/>
        <a:p>
          <a:endParaRPr lang="en-US"/>
        </a:p>
      </dgm:t>
    </dgm:pt>
    <dgm:pt modelId="{8C6FF5D6-68E8-4987-BAC4-BFCA32A42BCA}">
      <dgm:prSet/>
      <dgm:spPr/>
      <dgm:t>
        <a:bodyPr/>
        <a:lstStyle/>
        <a:p>
          <a:r>
            <a:rPr lang="ru-RU" dirty="0" err="1">
              <a:latin typeface="Times New Roman"/>
              <a:cs typeface="Times New Roman"/>
            </a:rPr>
            <a:t>Успадкування</a:t>
          </a:r>
          <a:r>
            <a:rPr lang="ru-RU" dirty="0">
              <a:latin typeface="Times New Roman"/>
              <a:cs typeface="Times New Roman"/>
            </a:rPr>
            <a:t> за аутосомно-</a:t>
          </a:r>
          <a:r>
            <a:rPr lang="ru-RU" dirty="0" err="1">
              <a:latin typeface="Times New Roman"/>
              <a:cs typeface="Times New Roman"/>
            </a:rPr>
            <a:t>домінантним</a:t>
          </a:r>
          <a:r>
            <a:rPr lang="ru-RU" dirty="0">
              <a:latin typeface="Times New Roman"/>
              <a:cs typeface="Times New Roman"/>
            </a:rPr>
            <a:t> типом</a:t>
          </a:r>
          <a:endParaRPr lang="en-US" dirty="0">
            <a:latin typeface="Times New Roman"/>
            <a:cs typeface="Times New Roman"/>
          </a:endParaRPr>
        </a:p>
      </dgm:t>
    </dgm:pt>
    <dgm:pt modelId="{34DFEE94-F250-49DD-B9C0-0E0A3AB296E7}" type="parTrans" cxnId="{012EF253-CC65-46E6-B726-5F5A697EFD62}">
      <dgm:prSet/>
      <dgm:spPr/>
      <dgm:t>
        <a:bodyPr/>
        <a:lstStyle/>
        <a:p>
          <a:endParaRPr lang="en-US"/>
        </a:p>
      </dgm:t>
    </dgm:pt>
    <dgm:pt modelId="{C7062289-87E1-404C-B3CA-5AD49F14242E}" type="sibTrans" cxnId="{012EF253-CC65-46E6-B726-5F5A697EFD62}">
      <dgm:prSet/>
      <dgm:spPr/>
      <dgm:t>
        <a:bodyPr/>
        <a:lstStyle/>
        <a:p>
          <a:endParaRPr lang="en-US"/>
        </a:p>
      </dgm:t>
    </dgm:pt>
    <dgm:pt modelId="{2FDDCE0E-F6BE-4918-93D4-244AF8BB5AA3}">
      <dgm:prSet/>
      <dgm:spPr/>
      <dgm:t>
        <a:bodyPr/>
        <a:lstStyle/>
        <a:p>
          <a:r>
            <a:rPr lang="ru-RU" dirty="0" err="1">
              <a:latin typeface="Times New Roman"/>
              <a:cs typeface="Times New Roman"/>
            </a:rPr>
            <a:t>Успадкування</a:t>
          </a:r>
          <a:r>
            <a:rPr lang="ru-RU" dirty="0">
              <a:latin typeface="Times New Roman"/>
              <a:cs typeface="Times New Roman"/>
            </a:rPr>
            <a:t> за аутосомно </a:t>
          </a:r>
          <a:r>
            <a:rPr lang="ru-RU" dirty="0" err="1">
              <a:latin typeface="Times New Roman"/>
              <a:cs typeface="Times New Roman"/>
            </a:rPr>
            <a:t>рецесивним</a:t>
          </a:r>
          <a:r>
            <a:rPr lang="ru-RU" dirty="0">
              <a:latin typeface="Times New Roman"/>
              <a:cs typeface="Times New Roman"/>
            </a:rPr>
            <a:t> типом</a:t>
          </a:r>
          <a:endParaRPr lang="en-US" dirty="0">
            <a:latin typeface="Times New Roman"/>
            <a:cs typeface="Times New Roman"/>
          </a:endParaRPr>
        </a:p>
      </dgm:t>
    </dgm:pt>
    <dgm:pt modelId="{69AA011D-796C-4CDF-A7EB-67277D2967D4}" type="parTrans" cxnId="{E28AB6CA-1CBF-4E70-A606-036E3FBE6615}">
      <dgm:prSet/>
      <dgm:spPr/>
      <dgm:t>
        <a:bodyPr/>
        <a:lstStyle/>
        <a:p>
          <a:endParaRPr lang="en-US"/>
        </a:p>
      </dgm:t>
    </dgm:pt>
    <dgm:pt modelId="{ECB7D1F6-785C-43BC-AAEC-7DADA0A91718}" type="sibTrans" cxnId="{E28AB6CA-1CBF-4E70-A606-036E3FBE6615}">
      <dgm:prSet/>
      <dgm:spPr/>
      <dgm:t>
        <a:bodyPr/>
        <a:lstStyle/>
        <a:p>
          <a:endParaRPr lang="en-US"/>
        </a:p>
      </dgm:t>
    </dgm:pt>
    <dgm:pt modelId="{1ECDC287-EC46-485D-B434-D7BE75681353}">
      <dgm:prSet/>
      <dgm:spPr/>
      <dgm:t>
        <a:bodyPr/>
        <a:lstStyle/>
        <a:p>
          <a:r>
            <a:rPr lang="ru-RU" dirty="0" err="1">
              <a:latin typeface="Times New Roman"/>
              <a:cs typeface="Times New Roman"/>
            </a:rPr>
            <a:t>Діагностака</a:t>
          </a:r>
          <a:endParaRPr lang="en-US" dirty="0" err="1">
            <a:latin typeface="Times New Roman"/>
            <a:cs typeface="Times New Roman"/>
          </a:endParaRPr>
        </a:p>
      </dgm:t>
    </dgm:pt>
    <dgm:pt modelId="{148C5C76-38EC-48E4-B3EF-87BF4C21FC24}" type="parTrans" cxnId="{A554A817-B517-4346-96D0-CEB1198BB824}">
      <dgm:prSet/>
      <dgm:spPr/>
      <dgm:t>
        <a:bodyPr/>
        <a:lstStyle/>
        <a:p>
          <a:endParaRPr lang="en-US"/>
        </a:p>
      </dgm:t>
    </dgm:pt>
    <dgm:pt modelId="{0E0611F3-A4F7-4FD5-BF4F-430DD8A67FC0}" type="sibTrans" cxnId="{A554A817-B517-4346-96D0-CEB1198BB824}">
      <dgm:prSet/>
      <dgm:spPr/>
      <dgm:t>
        <a:bodyPr/>
        <a:lstStyle/>
        <a:p>
          <a:endParaRPr lang="en-US"/>
        </a:p>
      </dgm:t>
    </dgm:pt>
    <dgm:pt modelId="{B1894934-072F-4766-8B00-0629D8778A5C}">
      <dgm:prSet/>
      <dgm:spPr/>
      <dgm:t>
        <a:bodyPr/>
        <a:lstStyle/>
        <a:p>
          <a:r>
            <a:rPr lang="ru-RU" dirty="0" err="1">
              <a:latin typeface="Times New Roman"/>
              <a:cs typeface="Times New Roman"/>
            </a:rPr>
            <a:t>Офіційна</a:t>
          </a:r>
          <a:r>
            <a:rPr lang="ru-RU" dirty="0">
              <a:latin typeface="Times New Roman"/>
              <a:cs typeface="Times New Roman"/>
            </a:rPr>
            <a:t> статистика</a:t>
          </a:r>
          <a:endParaRPr lang="en-US" dirty="0">
            <a:latin typeface="Times New Roman"/>
            <a:cs typeface="Times New Roman"/>
          </a:endParaRPr>
        </a:p>
      </dgm:t>
    </dgm:pt>
    <dgm:pt modelId="{9984F38C-1893-4F10-AF9F-4867F4B4A68D}" type="parTrans" cxnId="{BB48CA8C-83B0-45A5-8574-FF99FCD1DBF8}">
      <dgm:prSet/>
      <dgm:spPr/>
      <dgm:t>
        <a:bodyPr/>
        <a:lstStyle/>
        <a:p>
          <a:endParaRPr lang="en-US"/>
        </a:p>
      </dgm:t>
    </dgm:pt>
    <dgm:pt modelId="{D2502F85-6043-4612-9391-FDD3871795E6}" type="sibTrans" cxnId="{BB48CA8C-83B0-45A5-8574-FF99FCD1DBF8}">
      <dgm:prSet/>
      <dgm:spPr/>
      <dgm:t>
        <a:bodyPr/>
        <a:lstStyle/>
        <a:p>
          <a:endParaRPr lang="en-US"/>
        </a:p>
      </dgm:t>
    </dgm:pt>
    <dgm:pt modelId="{A5B404B1-A0E1-49C1-B189-485482051969}">
      <dgm:prSet/>
      <dgm:spPr/>
      <dgm:t>
        <a:bodyPr/>
        <a:lstStyle/>
        <a:p>
          <a:r>
            <a:rPr lang="ru-RU" dirty="0" err="1">
              <a:latin typeface="Times New Roman"/>
              <a:cs typeface="Times New Roman"/>
            </a:rPr>
            <a:t>Висновок</a:t>
          </a:r>
          <a:endParaRPr lang="en-US" dirty="0" err="1">
            <a:latin typeface="Times New Roman"/>
            <a:cs typeface="Times New Roman"/>
          </a:endParaRPr>
        </a:p>
      </dgm:t>
    </dgm:pt>
    <dgm:pt modelId="{D7BCC010-DE17-4541-9FA3-142F8914B314}" type="parTrans" cxnId="{67529A33-147B-47FA-AEC6-FD15C2E89671}">
      <dgm:prSet/>
      <dgm:spPr/>
      <dgm:t>
        <a:bodyPr/>
        <a:lstStyle/>
        <a:p>
          <a:endParaRPr lang="en-US"/>
        </a:p>
      </dgm:t>
    </dgm:pt>
    <dgm:pt modelId="{855E9561-7CFA-4032-AEDE-55826F96DA12}" type="sibTrans" cxnId="{67529A33-147B-47FA-AEC6-FD15C2E89671}">
      <dgm:prSet/>
      <dgm:spPr/>
      <dgm:t>
        <a:bodyPr/>
        <a:lstStyle/>
        <a:p>
          <a:endParaRPr lang="en-US"/>
        </a:p>
      </dgm:t>
    </dgm:pt>
    <dgm:pt modelId="{A026B283-FD7A-4EAF-9E67-34A7CE2B2EC8}">
      <dgm:prSet phldr="0"/>
      <dgm:spPr/>
      <dgm:t>
        <a:bodyPr/>
        <a:lstStyle/>
        <a:p>
          <a:pPr rtl="0"/>
          <a:r>
            <a:rPr lang="ru-RU" dirty="0">
              <a:latin typeface="Times New Roman"/>
              <a:cs typeface="Times New Roman"/>
            </a:rPr>
            <a:t>Список </a:t>
          </a:r>
          <a:r>
            <a:rPr lang="ru-RU" dirty="0" err="1">
              <a:latin typeface="Times New Roman"/>
              <a:cs typeface="Times New Roman"/>
            </a:rPr>
            <a:t>використаних</a:t>
          </a:r>
          <a:r>
            <a:rPr lang="ru-RU" dirty="0">
              <a:latin typeface="Times New Roman"/>
              <a:cs typeface="Times New Roman"/>
            </a:rPr>
            <a:t> </a:t>
          </a:r>
          <a:r>
            <a:rPr lang="ru-RU" dirty="0" err="1">
              <a:latin typeface="Times New Roman"/>
              <a:cs typeface="Times New Roman"/>
            </a:rPr>
            <a:t>джерел</a:t>
          </a:r>
        </a:p>
      </dgm:t>
    </dgm:pt>
    <dgm:pt modelId="{CE54CBB8-725C-480C-84EF-64AA45B8DECB}" type="parTrans" cxnId="{13BC9896-327C-4B2A-BB03-8C1ECD887557}">
      <dgm:prSet/>
      <dgm:spPr/>
    </dgm:pt>
    <dgm:pt modelId="{D7AAC756-5B7C-4D1B-825F-DAE68351EB33}" type="sibTrans" cxnId="{13BC9896-327C-4B2A-BB03-8C1ECD887557}">
      <dgm:prSet/>
      <dgm:spPr/>
    </dgm:pt>
    <dgm:pt modelId="{E681D751-5FAA-43D5-A111-54931A68C6F5}" type="pres">
      <dgm:prSet presAssocID="{4FF018F7-E762-410A-80FB-99950C0098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884B7-2E9A-4300-8920-EAE9E246FEF8}" type="pres">
      <dgm:prSet presAssocID="{B1F10728-24C0-4F16-8D40-10AB5D55F1E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8ECB-1627-4798-8704-9B620B7EFBFC}" type="pres">
      <dgm:prSet presAssocID="{34C240D4-F273-4010-9297-C665A6EA12AE}" presName="spacer" presStyleCnt="0"/>
      <dgm:spPr/>
    </dgm:pt>
    <dgm:pt modelId="{6FF3637C-3AB8-4B1B-AC57-C053E98A5DEA}" type="pres">
      <dgm:prSet presAssocID="{8C6FF5D6-68E8-4987-BAC4-BFCA32A42BC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33427-C490-4937-B1D9-5F1BF47B6DF7}" type="pres">
      <dgm:prSet presAssocID="{C7062289-87E1-404C-B3CA-5AD49F14242E}" presName="spacer" presStyleCnt="0"/>
      <dgm:spPr/>
    </dgm:pt>
    <dgm:pt modelId="{1D700660-E88F-4DA0-9D38-9BDF18D0109B}" type="pres">
      <dgm:prSet presAssocID="{2FDDCE0E-F6BE-4918-93D4-244AF8BB5AA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ACB6A-D154-4122-9D02-B34258EEBD44}" type="pres">
      <dgm:prSet presAssocID="{ECB7D1F6-785C-43BC-AAEC-7DADA0A91718}" presName="spacer" presStyleCnt="0"/>
      <dgm:spPr/>
    </dgm:pt>
    <dgm:pt modelId="{35FC23E0-3E97-4506-95A9-981C04E9CC1A}" type="pres">
      <dgm:prSet presAssocID="{1ECDC287-EC46-485D-B434-D7BE756813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6D777-F930-4D56-AD97-CA0AF9E3E4E9}" type="pres">
      <dgm:prSet presAssocID="{0E0611F3-A4F7-4FD5-BF4F-430DD8A67FC0}" presName="spacer" presStyleCnt="0"/>
      <dgm:spPr/>
    </dgm:pt>
    <dgm:pt modelId="{83D75F27-06DC-435D-B224-54EB42B16FC9}" type="pres">
      <dgm:prSet presAssocID="{B1894934-072F-4766-8B00-0629D8778A5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245D5-9E30-4339-8421-EA64D751D215}" type="pres">
      <dgm:prSet presAssocID="{D2502F85-6043-4612-9391-FDD3871795E6}" presName="spacer" presStyleCnt="0"/>
      <dgm:spPr/>
    </dgm:pt>
    <dgm:pt modelId="{41E75654-A7A2-448F-98D3-5F541C6D7AC2}" type="pres">
      <dgm:prSet presAssocID="{A5B404B1-A0E1-49C1-B189-48548205196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F668F-C602-4A28-8B88-422D52D8DE2A}" type="pres">
      <dgm:prSet presAssocID="{855E9561-7CFA-4032-AEDE-55826F96DA12}" presName="spacer" presStyleCnt="0"/>
      <dgm:spPr/>
    </dgm:pt>
    <dgm:pt modelId="{006B6DFE-6F2D-41E3-9D3C-62D5196BBAF5}" type="pres">
      <dgm:prSet presAssocID="{A026B283-FD7A-4EAF-9E67-34A7CE2B2EC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AB6CA-1CBF-4E70-A606-036E3FBE6615}" srcId="{4FF018F7-E762-410A-80FB-99950C00985D}" destId="{2FDDCE0E-F6BE-4918-93D4-244AF8BB5AA3}" srcOrd="2" destOrd="0" parTransId="{69AA011D-796C-4CDF-A7EB-67277D2967D4}" sibTransId="{ECB7D1F6-785C-43BC-AAEC-7DADA0A91718}"/>
    <dgm:cxn modelId="{8EE0F5AF-AC77-4882-9483-A5DD872FB74F}" type="presOf" srcId="{B1894934-072F-4766-8B00-0629D8778A5C}" destId="{83D75F27-06DC-435D-B224-54EB42B16FC9}" srcOrd="0" destOrd="0" presId="urn:microsoft.com/office/officeart/2005/8/layout/vList2"/>
    <dgm:cxn modelId="{90939A69-6C7D-4B22-85C7-0DD01823424D}" type="presOf" srcId="{B1F10728-24C0-4F16-8D40-10AB5D55F1E8}" destId="{489884B7-2E9A-4300-8920-EAE9E246FEF8}" srcOrd="0" destOrd="0" presId="urn:microsoft.com/office/officeart/2005/8/layout/vList2"/>
    <dgm:cxn modelId="{C0DBC51D-2405-45DF-A3A6-280338399606}" type="presOf" srcId="{8C6FF5D6-68E8-4987-BAC4-BFCA32A42BCA}" destId="{6FF3637C-3AB8-4B1B-AC57-C053E98A5DEA}" srcOrd="0" destOrd="0" presId="urn:microsoft.com/office/officeart/2005/8/layout/vList2"/>
    <dgm:cxn modelId="{0F359DBC-85AF-4258-B06F-942843201634}" srcId="{4FF018F7-E762-410A-80FB-99950C00985D}" destId="{B1F10728-24C0-4F16-8D40-10AB5D55F1E8}" srcOrd="0" destOrd="0" parTransId="{109F2FD3-1728-4186-AFE6-35991D3F3E88}" sibTransId="{34C240D4-F273-4010-9297-C665A6EA12AE}"/>
    <dgm:cxn modelId="{1506CA2C-9397-42F3-AFBB-64CC0C76689E}" type="presOf" srcId="{1ECDC287-EC46-485D-B434-D7BE75681353}" destId="{35FC23E0-3E97-4506-95A9-981C04E9CC1A}" srcOrd="0" destOrd="0" presId="urn:microsoft.com/office/officeart/2005/8/layout/vList2"/>
    <dgm:cxn modelId="{13BC9896-327C-4B2A-BB03-8C1ECD887557}" srcId="{4FF018F7-E762-410A-80FB-99950C00985D}" destId="{A026B283-FD7A-4EAF-9E67-34A7CE2B2EC8}" srcOrd="6" destOrd="0" parTransId="{CE54CBB8-725C-480C-84EF-64AA45B8DECB}" sibTransId="{D7AAC756-5B7C-4D1B-825F-DAE68351EB33}"/>
    <dgm:cxn modelId="{595AE690-441F-440A-B67C-DE41F3B64235}" type="presOf" srcId="{A5B404B1-A0E1-49C1-B189-485482051969}" destId="{41E75654-A7A2-448F-98D3-5F541C6D7AC2}" srcOrd="0" destOrd="0" presId="urn:microsoft.com/office/officeart/2005/8/layout/vList2"/>
    <dgm:cxn modelId="{67529A33-147B-47FA-AEC6-FD15C2E89671}" srcId="{4FF018F7-E762-410A-80FB-99950C00985D}" destId="{A5B404B1-A0E1-49C1-B189-485482051969}" srcOrd="5" destOrd="0" parTransId="{D7BCC010-DE17-4541-9FA3-142F8914B314}" sibTransId="{855E9561-7CFA-4032-AEDE-55826F96DA12}"/>
    <dgm:cxn modelId="{BB48CA8C-83B0-45A5-8574-FF99FCD1DBF8}" srcId="{4FF018F7-E762-410A-80FB-99950C00985D}" destId="{B1894934-072F-4766-8B00-0629D8778A5C}" srcOrd="4" destOrd="0" parTransId="{9984F38C-1893-4F10-AF9F-4867F4B4A68D}" sibTransId="{D2502F85-6043-4612-9391-FDD3871795E6}"/>
    <dgm:cxn modelId="{A870BA61-7F3E-406D-AF2B-EBB213E4F06B}" type="presOf" srcId="{4FF018F7-E762-410A-80FB-99950C00985D}" destId="{E681D751-5FAA-43D5-A111-54931A68C6F5}" srcOrd="0" destOrd="0" presId="urn:microsoft.com/office/officeart/2005/8/layout/vList2"/>
    <dgm:cxn modelId="{012EF253-CC65-46E6-B726-5F5A697EFD62}" srcId="{4FF018F7-E762-410A-80FB-99950C00985D}" destId="{8C6FF5D6-68E8-4987-BAC4-BFCA32A42BCA}" srcOrd="1" destOrd="0" parTransId="{34DFEE94-F250-49DD-B9C0-0E0A3AB296E7}" sibTransId="{C7062289-87E1-404C-B3CA-5AD49F14242E}"/>
    <dgm:cxn modelId="{A554A817-B517-4346-96D0-CEB1198BB824}" srcId="{4FF018F7-E762-410A-80FB-99950C00985D}" destId="{1ECDC287-EC46-485D-B434-D7BE75681353}" srcOrd="3" destOrd="0" parTransId="{148C5C76-38EC-48E4-B3EF-87BF4C21FC24}" sibTransId="{0E0611F3-A4F7-4FD5-BF4F-430DD8A67FC0}"/>
    <dgm:cxn modelId="{3F7D6013-740B-41E1-B099-B3D61D7BB631}" type="presOf" srcId="{A026B283-FD7A-4EAF-9E67-34A7CE2B2EC8}" destId="{006B6DFE-6F2D-41E3-9D3C-62D5196BBAF5}" srcOrd="0" destOrd="0" presId="urn:microsoft.com/office/officeart/2005/8/layout/vList2"/>
    <dgm:cxn modelId="{F50B0F09-ED81-4C76-9ED0-24275A683D1F}" type="presOf" srcId="{2FDDCE0E-F6BE-4918-93D4-244AF8BB5AA3}" destId="{1D700660-E88F-4DA0-9D38-9BDF18D0109B}" srcOrd="0" destOrd="0" presId="urn:microsoft.com/office/officeart/2005/8/layout/vList2"/>
    <dgm:cxn modelId="{5FE52BDE-9892-4090-90FB-23F15B727EBF}" type="presParOf" srcId="{E681D751-5FAA-43D5-A111-54931A68C6F5}" destId="{489884B7-2E9A-4300-8920-EAE9E246FEF8}" srcOrd="0" destOrd="0" presId="urn:microsoft.com/office/officeart/2005/8/layout/vList2"/>
    <dgm:cxn modelId="{87267C48-0DA5-478B-B919-A9E4A798B123}" type="presParOf" srcId="{E681D751-5FAA-43D5-A111-54931A68C6F5}" destId="{69B28ECB-1627-4798-8704-9B620B7EFBFC}" srcOrd="1" destOrd="0" presId="urn:microsoft.com/office/officeart/2005/8/layout/vList2"/>
    <dgm:cxn modelId="{F7EA6B9E-3AD7-499B-BFAA-2D4DD603727D}" type="presParOf" srcId="{E681D751-5FAA-43D5-A111-54931A68C6F5}" destId="{6FF3637C-3AB8-4B1B-AC57-C053E98A5DEA}" srcOrd="2" destOrd="0" presId="urn:microsoft.com/office/officeart/2005/8/layout/vList2"/>
    <dgm:cxn modelId="{B5AF9564-54FD-4BFF-98A3-D603E44F5BD6}" type="presParOf" srcId="{E681D751-5FAA-43D5-A111-54931A68C6F5}" destId="{FE533427-C490-4937-B1D9-5F1BF47B6DF7}" srcOrd="3" destOrd="0" presId="urn:microsoft.com/office/officeart/2005/8/layout/vList2"/>
    <dgm:cxn modelId="{2BBF8F67-7AE9-4593-AB79-701F603B5725}" type="presParOf" srcId="{E681D751-5FAA-43D5-A111-54931A68C6F5}" destId="{1D700660-E88F-4DA0-9D38-9BDF18D0109B}" srcOrd="4" destOrd="0" presId="urn:microsoft.com/office/officeart/2005/8/layout/vList2"/>
    <dgm:cxn modelId="{B224B148-648B-4A33-ACEE-63409B9B9E16}" type="presParOf" srcId="{E681D751-5FAA-43D5-A111-54931A68C6F5}" destId="{BACACB6A-D154-4122-9D02-B34258EEBD44}" srcOrd="5" destOrd="0" presId="urn:microsoft.com/office/officeart/2005/8/layout/vList2"/>
    <dgm:cxn modelId="{75AE5602-39B8-4C5B-8DE3-7168E02C4C68}" type="presParOf" srcId="{E681D751-5FAA-43D5-A111-54931A68C6F5}" destId="{35FC23E0-3E97-4506-95A9-981C04E9CC1A}" srcOrd="6" destOrd="0" presId="urn:microsoft.com/office/officeart/2005/8/layout/vList2"/>
    <dgm:cxn modelId="{9B9B1940-9C8B-4502-8942-159D5668F56D}" type="presParOf" srcId="{E681D751-5FAA-43D5-A111-54931A68C6F5}" destId="{7596D777-F930-4D56-AD97-CA0AF9E3E4E9}" srcOrd="7" destOrd="0" presId="urn:microsoft.com/office/officeart/2005/8/layout/vList2"/>
    <dgm:cxn modelId="{729ECF35-D042-4F2E-AD6D-BA7467D611F8}" type="presParOf" srcId="{E681D751-5FAA-43D5-A111-54931A68C6F5}" destId="{83D75F27-06DC-435D-B224-54EB42B16FC9}" srcOrd="8" destOrd="0" presId="urn:microsoft.com/office/officeart/2005/8/layout/vList2"/>
    <dgm:cxn modelId="{4C487B24-4B8A-411D-B844-FCA0101F83DB}" type="presParOf" srcId="{E681D751-5FAA-43D5-A111-54931A68C6F5}" destId="{CFF245D5-9E30-4339-8421-EA64D751D215}" srcOrd="9" destOrd="0" presId="urn:microsoft.com/office/officeart/2005/8/layout/vList2"/>
    <dgm:cxn modelId="{CC11AA5F-68E2-48A9-B8D2-DB5FA6A79049}" type="presParOf" srcId="{E681D751-5FAA-43D5-A111-54931A68C6F5}" destId="{41E75654-A7A2-448F-98D3-5F541C6D7AC2}" srcOrd="10" destOrd="0" presId="urn:microsoft.com/office/officeart/2005/8/layout/vList2"/>
    <dgm:cxn modelId="{D4288D24-4E3A-4EC2-84EB-1F1BF6C97759}" type="presParOf" srcId="{E681D751-5FAA-43D5-A111-54931A68C6F5}" destId="{CA6F668F-C602-4A28-8B88-422D52D8DE2A}" srcOrd="11" destOrd="0" presId="urn:microsoft.com/office/officeart/2005/8/layout/vList2"/>
    <dgm:cxn modelId="{B51B97E1-CE42-4943-A6DA-41FB4473F9A0}" type="presParOf" srcId="{E681D751-5FAA-43D5-A111-54931A68C6F5}" destId="{006B6DFE-6F2D-41E3-9D3C-62D5196BBAF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884B7-2E9A-4300-8920-EAE9E246FEF8}">
      <dsp:nvSpPr>
        <dsp:cNvPr id="0" name=""/>
        <dsp:cNvSpPr/>
      </dsp:nvSpPr>
      <dsp:spPr>
        <a:xfrm>
          <a:off x="0" y="31683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Times New Roman"/>
              <a:cs typeface="Times New Roman"/>
            </a:rPr>
            <a:t>Загальне</a:t>
          </a:r>
          <a:r>
            <a:rPr lang="ru-RU" sz="2400" kern="1200" dirty="0">
              <a:latin typeface="Times New Roman"/>
              <a:cs typeface="Times New Roman"/>
            </a:rPr>
            <a:t> про синдром </a:t>
          </a:r>
          <a:r>
            <a:rPr lang="ru-RU" sz="2400" kern="1200" dirty="0" err="1">
              <a:latin typeface="Times New Roman"/>
              <a:cs typeface="Times New Roman"/>
            </a:rPr>
            <a:t>Елерса-Данлоса</a:t>
          </a:r>
          <a:endParaRPr lang="en-US" sz="2400" kern="1200" dirty="0" err="1">
            <a:latin typeface="Times New Roman"/>
            <a:cs typeface="Times New Roman"/>
          </a:endParaRPr>
        </a:p>
      </dsp:txBody>
      <dsp:txXfrm>
        <a:off x="27415" y="344245"/>
        <a:ext cx="6573974" cy="506769"/>
      </dsp:txXfrm>
    </dsp:sp>
    <dsp:sp modelId="{6FF3637C-3AB8-4B1B-AC57-C053E98A5DEA}">
      <dsp:nvSpPr>
        <dsp:cNvPr id="0" name=""/>
        <dsp:cNvSpPr/>
      </dsp:nvSpPr>
      <dsp:spPr>
        <a:xfrm>
          <a:off x="0" y="94755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Times New Roman"/>
              <a:cs typeface="Times New Roman"/>
            </a:rPr>
            <a:t>Успадкування</a:t>
          </a:r>
          <a:r>
            <a:rPr lang="ru-RU" sz="2400" kern="1200" dirty="0">
              <a:latin typeface="Times New Roman"/>
              <a:cs typeface="Times New Roman"/>
            </a:rPr>
            <a:t> за аутосомно-</a:t>
          </a:r>
          <a:r>
            <a:rPr lang="ru-RU" sz="2400" kern="1200" dirty="0" err="1">
              <a:latin typeface="Times New Roman"/>
              <a:cs typeface="Times New Roman"/>
            </a:rPr>
            <a:t>домінантним</a:t>
          </a:r>
          <a:r>
            <a:rPr lang="ru-RU" sz="2400" kern="1200" dirty="0">
              <a:latin typeface="Times New Roman"/>
              <a:cs typeface="Times New Roman"/>
            </a:rPr>
            <a:t> типом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27415" y="974965"/>
        <a:ext cx="6573974" cy="506769"/>
      </dsp:txXfrm>
    </dsp:sp>
    <dsp:sp modelId="{1D700660-E88F-4DA0-9D38-9BDF18D0109B}">
      <dsp:nvSpPr>
        <dsp:cNvPr id="0" name=""/>
        <dsp:cNvSpPr/>
      </dsp:nvSpPr>
      <dsp:spPr>
        <a:xfrm>
          <a:off x="0" y="157827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Times New Roman"/>
              <a:cs typeface="Times New Roman"/>
            </a:rPr>
            <a:t>Успадкування</a:t>
          </a:r>
          <a:r>
            <a:rPr lang="ru-RU" sz="2400" kern="1200" dirty="0">
              <a:latin typeface="Times New Roman"/>
              <a:cs typeface="Times New Roman"/>
            </a:rPr>
            <a:t> за аутосомно </a:t>
          </a:r>
          <a:r>
            <a:rPr lang="ru-RU" sz="2400" kern="1200" dirty="0" err="1">
              <a:latin typeface="Times New Roman"/>
              <a:cs typeface="Times New Roman"/>
            </a:rPr>
            <a:t>рецесивним</a:t>
          </a:r>
          <a:r>
            <a:rPr lang="ru-RU" sz="2400" kern="1200" dirty="0">
              <a:latin typeface="Times New Roman"/>
              <a:cs typeface="Times New Roman"/>
            </a:rPr>
            <a:t> типом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27415" y="1605685"/>
        <a:ext cx="6573974" cy="506769"/>
      </dsp:txXfrm>
    </dsp:sp>
    <dsp:sp modelId="{35FC23E0-3E97-4506-95A9-981C04E9CC1A}">
      <dsp:nvSpPr>
        <dsp:cNvPr id="0" name=""/>
        <dsp:cNvSpPr/>
      </dsp:nvSpPr>
      <dsp:spPr>
        <a:xfrm>
          <a:off x="0" y="220899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Times New Roman"/>
              <a:cs typeface="Times New Roman"/>
            </a:rPr>
            <a:t>Діагностака</a:t>
          </a:r>
          <a:endParaRPr lang="en-US" sz="2400" kern="1200" dirty="0" err="1">
            <a:latin typeface="Times New Roman"/>
            <a:cs typeface="Times New Roman"/>
          </a:endParaRPr>
        </a:p>
      </dsp:txBody>
      <dsp:txXfrm>
        <a:off x="27415" y="2236405"/>
        <a:ext cx="6573974" cy="506769"/>
      </dsp:txXfrm>
    </dsp:sp>
    <dsp:sp modelId="{83D75F27-06DC-435D-B224-54EB42B16FC9}">
      <dsp:nvSpPr>
        <dsp:cNvPr id="0" name=""/>
        <dsp:cNvSpPr/>
      </dsp:nvSpPr>
      <dsp:spPr>
        <a:xfrm>
          <a:off x="0" y="283971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Times New Roman"/>
              <a:cs typeface="Times New Roman"/>
            </a:rPr>
            <a:t>Офіційна</a:t>
          </a:r>
          <a:r>
            <a:rPr lang="ru-RU" sz="2400" kern="1200" dirty="0">
              <a:latin typeface="Times New Roman"/>
              <a:cs typeface="Times New Roman"/>
            </a:rPr>
            <a:t> статистика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27415" y="2867125"/>
        <a:ext cx="6573974" cy="506769"/>
      </dsp:txXfrm>
    </dsp:sp>
    <dsp:sp modelId="{41E75654-A7A2-448F-98D3-5F541C6D7AC2}">
      <dsp:nvSpPr>
        <dsp:cNvPr id="0" name=""/>
        <dsp:cNvSpPr/>
      </dsp:nvSpPr>
      <dsp:spPr>
        <a:xfrm>
          <a:off x="0" y="347043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Times New Roman"/>
              <a:cs typeface="Times New Roman"/>
            </a:rPr>
            <a:t>Висновок</a:t>
          </a:r>
          <a:endParaRPr lang="en-US" sz="2400" kern="1200" dirty="0" err="1">
            <a:latin typeface="Times New Roman"/>
            <a:cs typeface="Times New Roman"/>
          </a:endParaRPr>
        </a:p>
      </dsp:txBody>
      <dsp:txXfrm>
        <a:off x="27415" y="3497845"/>
        <a:ext cx="6573974" cy="506769"/>
      </dsp:txXfrm>
    </dsp:sp>
    <dsp:sp modelId="{006B6DFE-6F2D-41E3-9D3C-62D5196BBAF5}">
      <dsp:nvSpPr>
        <dsp:cNvPr id="0" name=""/>
        <dsp:cNvSpPr/>
      </dsp:nvSpPr>
      <dsp:spPr>
        <a:xfrm>
          <a:off x="0" y="410115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/>
              <a:cs typeface="Times New Roman"/>
            </a:rPr>
            <a:t>Список </a:t>
          </a:r>
          <a:r>
            <a:rPr lang="ru-RU" sz="2400" kern="1200" dirty="0" err="1">
              <a:latin typeface="Times New Roman"/>
              <a:cs typeface="Times New Roman"/>
            </a:rPr>
            <a:t>використаних</a:t>
          </a:r>
          <a:r>
            <a:rPr lang="ru-RU" sz="2400" kern="1200" dirty="0">
              <a:latin typeface="Times New Roman"/>
              <a:cs typeface="Times New Roman"/>
            </a:rPr>
            <a:t> </a:t>
          </a:r>
          <a:r>
            <a:rPr lang="ru-RU" sz="2400" kern="1200" dirty="0" err="1">
              <a:latin typeface="Times New Roman"/>
              <a:cs typeface="Times New Roman"/>
            </a:rPr>
            <a:t>джерел</a:t>
          </a:r>
        </a:p>
      </dsp:txBody>
      <dsp:txXfrm>
        <a:off x="27415" y="4128565"/>
        <a:ext cx="6573974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028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4505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38475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8038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5948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14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1211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633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78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0507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1949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55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0015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313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926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7821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 fontScale="90000"/>
          </a:bodyPr>
          <a:lstStyle/>
          <a:p>
            <a:pPr algn="l"/>
            <a:r>
              <a:rPr lang="uk-UA" sz="6000" b="1" dirty="0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СИНДРОМ ЕЛЕРСА-ДАНЛОСА У СОБАК ТА КОТІВ</a:t>
            </a:r>
            <a:endParaRPr lang="tr-TR" sz="6000" b="1" dirty="0">
              <a:solidFill>
                <a:srgbClr val="FFFFFF"/>
              </a:solidFill>
              <a:latin typeface="Times New Roman"/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6324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tr-TR" sz="2800" dirty="0" err="1">
                <a:solidFill>
                  <a:srgbClr val="FFFFFF"/>
                </a:solidFill>
                <a:latin typeface="Times New Roman"/>
                <a:cs typeface="Times New Roman"/>
              </a:rPr>
              <a:t>Підготував</a:t>
            </a:r>
            <a:endParaRPr lang="tr-TR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l"/>
            <a:r>
              <a:rPr lang="tr-TR" sz="2800" dirty="0" err="1">
                <a:solidFill>
                  <a:srgbClr val="FFFFFF"/>
                </a:solidFill>
                <a:latin typeface="Times New Roman"/>
                <a:cs typeface="Times New Roman"/>
              </a:rPr>
              <a:t>Марценюк</a:t>
            </a:r>
            <a:r>
              <a:rPr lang="tr-TR" sz="28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tr-TR" sz="2800" dirty="0" err="1">
                <a:solidFill>
                  <a:srgbClr val="FFFFFF"/>
                </a:solidFill>
                <a:latin typeface="Times New Roman"/>
                <a:cs typeface="Times New Roman"/>
              </a:rPr>
              <a:t>Сергій</a:t>
            </a:r>
            <a:endParaRPr lang="tr-TR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l"/>
            <a:r>
              <a:rPr lang="tr-TR" sz="2800" dirty="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lang="tr-TR" sz="2800" dirty="0" err="1">
                <a:solidFill>
                  <a:srgbClr val="FFFFFF"/>
                </a:solidFill>
                <a:latin typeface="Times New Roman"/>
                <a:cs typeface="Times New Roman"/>
              </a:rPr>
              <a:t>курс</a:t>
            </a:r>
            <a:r>
              <a:rPr lang="tr-TR" sz="2800" dirty="0">
                <a:solidFill>
                  <a:srgbClr val="FFFFFF"/>
                </a:solidFill>
                <a:latin typeface="Times New Roman"/>
                <a:cs typeface="Times New Roman"/>
              </a:rPr>
              <a:t> 1 </a:t>
            </a:r>
            <a:r>
              <a:rPr lang="tr-TR" sz="2800" dirty="0" err="1">
                <a:solidFill>
                  <a:srgbClr val="FFFFFF"/>
                </a:solidFill>
                <a:latin typeface="Times New Roman"/>
                <a:cs typeface="Times New Roman"/>
              </a:rPr>
              <a:t>група</a:t>
            </a:r>
            <a:r>
              <a:rPr lang="tr-TR" sz="2800" dirty="0">
                <a:solidFill>
                  <a:srgbClr val="FFFFFF"/>
                </a:solidFill>
                <a:latin typeface="Times New Roman"/>
                <a:cs typeface="Times New Roman"/>
              </a:rPr>
              <a:t> ФВМ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6B201-78CF-4E42-8798-60F6FADA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445" y="27214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З</a:t>
            </a:r>
            <a:r>
              <a:rPr lang="ru-RU" b="1" dirty="0">
                <a:ea typeface="+mj-lt"/>
                <a:cs typeface="+mj-lt"/>
              </a:rPr>
              <a:t>а аутосомно-</a:t>
            </a:r>
            <a:r>
              <a:rPr lang="ru-RU" b="1" dirty="0" err="1">
                <a:ea typeface="+mj-lt"/>
                <a:cs typeface="+mj-lt"/>
              </a:rPr>
              <a:t>рецесивн</a:t>
            </a:r>
            <a:r>
              <a:rPr lang="uk-UA" b="1" dirty="0" err="1">
                <a:ea typeface="+mj-lt"/>
                <a:cs typeface="+mj-lt"/>
              </a:rPr>
              <a:t>им</a:t>
            </a:r>
            <a:r>
              <a:rPr lang="uk-UA" b="1" dirty="0">
                <a:ea typeface="+mj-lt"/>
                <a:cs typeface="+mj-lt"/>
              </a:rPr>
              <a:t> типом успадковуються наступні типи СЕД</a:t>
            </a:r>
            <a:r>
              <a:rPr lang="ru-RU" b="1" dirty="0">
                <a:ea typeface="+mj-lt"/>
                <a:cs typeface="+mj-lt"/>
              </a:rPr>
              <a:t>:</a:t>
            </a:r>
            <a:endParaRPr lang="ru-RU" dirty="0">
              <a:ea typeface="+mj-lt"/>
              <a:cs typeface="+mj-lt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91C0EA-F616-412C-9029-0FCD75B5C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7" y="1474791"/>
            <a:ext cx="11187466" cy="5306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ru-RU" sz="2400" b="1" dirty="0" err="1">
                <a:latin typeface="Times New Roman"/>
                <a:ea typeface="+mj-lt"/>
                <a:cs typeface="+mj-lt"/>
              </a:rPr>
              <a:t>Дерматоспаракс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. </a:t>
            </a:r>
            <a:r>
              <a:rPr lang="uk-UA" sz="2400" dirty="0">
                <a:latin typeface="Times New Roman"/>
                <a:ea typeface="+mj-lt"/>
                <a:cs typeface="+mj-lt"/>
              </a:rPr>
              <a:t>Симптомами є </a:t>
            </a:r>
            <a:r>
              <a:rPr lang="ru-RU" sz="2400" dirty="0">
                <a:latin typeface="Times New Roman"/>
                <a:ea typeface="+mj-lt"/>
                <a:cs typeface="+mj-lt"/>
              </a:rPr>
              <a:t>c</a:t>
            </a:r>
            <a:r>
              <a:rPr lang="uk-UA" sz="2400" dirty="0" err="1">
                <a:latin typeface="Times New Roman"/>
                <a:ea typeface="+mj-lt"/>
                <a:cs typeface="+mj-lt"/>
              </a:rPr>
              <a:t>ильна</a:t>
            </a:r>
            <a:r>
              <a:rPr lang="uk-UA" sz="2400" dirty="0">
                <a:latin typeface="Times New Roman"/>
                <a:ea typeface="+mj-lt"/>
                <a:cs typeface="+mj-lt"/>
              </a:rPr>
              <a:t> крихкість шкіри з синяками. </a:t>
            </a:r>
            <a:endParaRPr lang="ru-RU" sz="2400" dirty="0">
              <a:latin typeface="Times New Roman"/>
              <a:ea typeface="+mj-lt"/>
              <a:cs typeface="+mj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uk-UA" sz="2400" dirty="0">
                <a:latin typeface="Times New Roman"/>
                <a:ea typeface="+mj-lt"/>
                <a:cs typeface="+mj-lt"/>
              </a:rPr>
              <a:t>Ген, який відповідає </a:t>
            </a:r>
            <a:r>
              <a:rPr lang="ru-RU" sz="2400" b="1" dirty="0">
                <a:latin typeface="Times New Roman"/>
                <a:ea typeface="+mj-lt"/>
                <a:cs typeface="+mj-lt"/>
              </a:rPr>
              <a:t>ADAMTS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2 (A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disintegrin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and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metalloproteinase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 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with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 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thrombospondin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motifs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2;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Дизінтегрин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та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металопротеїназа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з </a:t>
            </a:r>
            <a:r>
              <a:rPr lang="uk-UA" sz="2400" b="1" dirty="0" err="1" smtClean="0">
                <a:latin typeface="Times New Roman"/>
                <a:ea typeface="+mj-lt"/>
                <a:cs typeface="+mj-lt"/>
              </a:rPr>
              <a:t>тромбоспонди</a:t>
            </a:r>
            <a:r>
              <a:rPr lang="uk-UA" sz="2400" b="1" dirty="0" smtClean="0">
                <a:latin typeface="Times New Roman"/>
                <a:ea typeface="+mj-lt"/>
                <a:cs typeface="+mj-lt"/>
              </a:rPr>
              <a:t>-новими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мотивами 2). </a:t>
            </a:r>
            <a:r>
              <a:rPr lang="uk-UA" sz="2400" dirty="0">
                <a:latin typeface="Times New Roman"/>
                <a:ea typeface="+mj-lt"/>
                <a:cs typeface="+mj-lt"/>
              </a:rPr>
              <a:t>Ціла послідовність </a:t>
            </a:r>
            <a:r>
              <a:rPr lang="uk-UA" sz="2400" dirty="0" err="1">
                <a:latin typeface="Times New Roman"/>
                <a:ea typeface="+mj-lt"/>
                <a:cs typeface="+mj-lt"/>
              </a:rPr>
              <a:t>генома</a:t>
            </a:r>
            <a:r>
              <a:rPr lang="uk-UA" sz="2400" dirty="0">
                <a:latin typeface="Times New Roman"/>
                <a:ea typeface="+mj-lt"/>
                <a:cs typeface="+mj-lt"/>
              </a:rPr>
              <a:t>, генерована ДНК з крові собаки, містила рідкісний гомозиготний перехід C до T у положенні 2408978 на хромосомі 11. Цей перехід, як передбачається, змінить стенограму ADAMTS2 (ADAMTS2: c.769C&gt; T) і кодують безглузду мутацію (p.Arg257Ter) [7].</a:t>
            </a:r>
            <a:endParaRPr lang="ru-RU" sz="2400" dirty="0">
              <a:latin typeface="Times New Roman"/>
              <a:ea typeface="+mj-lt"/>
              <a:cs typeface="+mj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uk-UA" sz="2400" b="1" dirty="0">
                <a:latin typeface="Times New Roman"/>
                <a:ea typeface="+mj-lt"/>
                <a:cs typeface="+mj-lt"/>
              </a:rPr>
              <a:t>Серцево-клапанний. </a:t>
            </a:r>
            <a:r>
              <a:rPr lang="uk-UA" sz="2400" dirty="0">
                <a:latin typeface="Times New Roman"/>
                <a:ea typeface="+mj-lt"/>
                <a:cs typeface="+mj-lt"/>
              </a:rPr>
              <a:t>Симптомами є множинна недостатність серцевого клапана, </a:t>
            </a:r>
            <a:r>
              <a:rPr lang="uk-UA" sz="2400" dirty="0" err="1">
                <a:latin typeface="Times New Roman"/>
                <a:ea typeface="+mj-lt"/>
                <a:cs typeface="+mj-lt"/>
              </a:rPr>
              <a:t>гіпермобільність</a:t>
            </a:r>
            <a:r>
              <a:rPr lang="uk-UA" sz="2400" dirty="0">
                <a:latin typeface="Times New Roman"/>
                <a:ea typeface="+mj-lt"/>
                <a:cs typeface="+mj-lt"/>
              </a:rPr>
              <a:t> суглобів, шкірна </a:t>
            </a:r>
            <a:r>
              <a:rPr lang="uk-UA" sz="2400" dirty="0" err="1">
                <a:latin typeface="Times New Roman"/>
                <a:ea typeface="+mj-lt"/>
                <a:cs typeface="+mj-lt"/>
              </a:rPr>
              <a:t>гіперрозтяжність</a:t>
            </a:r>
            <a:r>
              <a:rPr lang="uk-UA" sz="2400" dirty="0">
                <a:latin typeface="Times New Roman"/>
                <a:ea typeface="+mj-lt"/>
                <a:cs typeface="+mj-lt"/>
              </a:rPr>
              <a:t>. </a:t>
            </a:r>
            <a:endParaRPr lang="ru-RU" sz="2400" dirty="0">
              <a:latin typeface="Times New Roman"/>
              <a:ea typeface="+mj-lt"/>
              <a:cs typeface="+mj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uk-UA" sz="2400" dirty="0">
                <a:latin typeface="Times New Roman"/>
                <a:ea typeface="+mj-lt"/>
                <a:cs typeface="+mj-lt"/>
              </a:rPr>
              <a:t>Ген, який відповідає - </a:t>
            </a:r>
            <a:r>
              <a:rPr lang="ru-RU" sz="2400" b="1" dirty="0">
                <a:latin typeface="Times New Roman"/>
                <a:ea typeface="+mj-lt"/>
                <a:cs typeface="+mj-lt"/>
              </a:rPr>
              <a:t>COL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5</a:t>
            </a:r>
            <a:r>
              <a:rPr lang="ru-RU" sz="2400" b="1" dirty="0">
                <a:latin typeface="Times New Roman"/>
                <a:ea typeface="+mj-lt"/>
                <a:cs typeface="+mj-lt"/>
              </a:rPr>
              <a:t>A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2 (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Collagen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type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V,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alpha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 2 </a:t>
            </a:r>
            <a:r>
              <a:rPr lang="uk-UA" sz="2400" b="1" dirty="0" err="1">
                <a:latin typeface="Times New Roman"/>
                <a:ea typeface="+mj-lt"/>
                <a:cs typeface="+mj-lt"/>
              </a:rPr>
              <a:t>chain</a:t>
            </a:r>
            <a:r>
              <a:rPr lang="uk-UA" sz="2400" b="1" dirty="0">
                <a:latin typeface="Times New Roman"/>
                <a:ea typeface="+mj-lt"/>
                <a:cs typeface="+mj-lt"/>
              </a:rPr>
              <a:t>; Колаген альфа-2, 5 типу). </a:t>
            </a:r>
            <a:r>
              <a:rPr lang="uk-UA" sz="2400" dirty="0">
                <a:latin typeface="Times New Roman"/>
                <a:ea typeface="+mj-lt"/>
                <a:cs typeface="+mj-lt"/>
              </a:rPr>
              <a:t>Мутації, що викликають цю форму розладу, заважають клітинам виробляти будь-які нормальні ланцюги про-α2 (I). Як результат, колагенові фібрили типу I в шкірі та інших тканинах неможливо зібрати правильно. Аномальний колаген послаблює сполучні тканини, що викликає ознаки та симптоми цього стану [9]. </a:t>
            </a:r>
            <a:endParaRPr lang="ru-RU" sz="2400" dirty="0">
              <a:latin typeface="Times New Roman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8246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FFDF7-56BD-40B1-B959-C4AB1B3DB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788990"/>
            <a:ext cx="11373394" cy="45121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charset="2"/>
              <a:buChar char="•"/>
            </a:pPr>
            <a:r>
              <a:rPr lang="uk-UA" sz="2600" b="1" dirty="0" err="1">
                <a:latin typeface="Times New Roman"/>
                <a:ea typeface="+mj-lt"/>
                <a:cs typeface="+mj-lt"/>
              </a:rPr>
              <a:t>Мускульно-контрактурний</a:t>
            </a:r>
            <a:r>
              <a:rPr lang="uk-UA" sz="2600" b="1" dirty="0">
                <a:latin typeface="Times New Roman"/>
                <a:ea typeface="+mj-lt"/>
                <a:cs typeface="+mj-lt"/>
              </a:rPr>
              <a:t>. </a:t>
            </a:r>
            <a:r>
              <a:rPr lang="uk-UA" sz="2600" dirty="0">
                <a:latin typeface="Times New Roman"/>
                <a:ea typeface="+mj-lt"/>
                <a:cs typeface="+mj-lt"/>
              </a:rPr>
              <a:t>Симптомами є вроджені суглобові контрактури з </a:t>
            </a:r>
            <a:r>
              <a:rPr lang="uk-UA" sz="2600" dirty="0" err="1">
                <a:latin typeface="Times New Roman"/>
                <a:ea typeface="+mj-lt"/>
                <a:cs typeface="+mj-lt"/>
              </a:rPr>
              <a:t>гіпермобільністю</a:t>
            </a:r>
            <a:r>
              <a:rPr lang="uk-UA" sz="2600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суглобів</a:t>
            </a:r>
            <a:r>
              <a:rPr lang="ru-RU" sz="2600" dirty="0">
                <a:latin typeface="Times New Roman"/>
                <a:ea typeface="+mj-lt"/>
                <a:cs typeface="+mj-lt"/>
              </a:rPr>
              <a:t>,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гіперперетяжністю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шкіри</a:t>
            </a:r>
            <a:r>
              <a:rPr lang="ru-RU" sz="2600" dirty="0">
                <a:latin typeface="Times New Roman"/>
                <a:ea typeface="+mj-lt"/>
                <a:cs typeface="+mj-lt"/>
              </a:rPr>
              <a:t>, </a:t>
            </a:r>
            <a:r>
              <a:rPr lang="ru-RU" sz="2600" dirty="0" err="1" smtClean="0">
                <a:latin typeface="Times New Roman"/>
                <a:ea typeface="+mj-lt"/>
                <a:cs typeface="+mj-lt"/>
              </a:rPr>
              <a:t>кіфо-сколіозом</a:t>
            </a:r>
            <a:r>
              <a:rPr lang="ru-RU" sz="2600" dirty="0">
                <a:latin typeface="Times New Roman"/>
                <a:ea typeface="+mj-lt"/>
                <a:cs typeface="+mj-lt"/>
              </a:rPr>
              <a:t>. </a:t>
            </a:r>
            <a:endParaRPr lang="ru-RU" dirty="0"/>
          </a:p>
          <a:p>
            <a:pPr>
              <a:buFont typeface="Arial" charset="2"/>
              <a:buChar char="•"/>
            </a:pPr>
            <a:r>
              <a:rPr lang="ru-RU" sz="2600" dirty="0" err="1">
                <a:latin typeface="Times New Roman"/>
                <a:ea typeface="+mj-lt"/>
                <a:cs typeface="+mj-lt"/>
              </a:rPr>
              <a:t>Гени</a:t>
            </a:r>
            <a:r>
              <a:rPr lang="ru-RU" sz="2600" dirty="0">
                <a:latin typeface="Times New Roman"/>
                <a:ea typeface="+mj-lt"/>
                <a:cs typeface="+mj-lt"/>
              </a:rPr>
              <a:t>,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які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відповідають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- </a:t>
            </a:r>
            <a:r>
              <a:rPr lang="ru-RU" sz="2600" b="1" dirty="0">
                <a:latin typeface="Times New Roman"/>
                <a:ea typeface="+mj-lt"/>
                <a:cs typeface="+mj-lt"/>
              </a:rPr>
              <a:t>CHST14 (</a:t>
            </a:r>
            <a:r>
              <a:rPr lang="ru-RU" sz="2600" b="1" dirty="0" err="1">
                <a:latin typeface="Times New Roman"/>
                <a:ea typeface="+mj-lt"/>
                <a:cs typeface="+mj-lt"/>
              </a:rPr>
              <a:t>Carbohydrate</a:t>
            </a:r>
            <a:r>
              <a:rPr lang="ru-RU" sz="2600" b="1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b="1" dirty="0" err="1">
                <a:latin typeface="Times New Roman"/>
                <a:ea typeface="+mj-lt"/>
                <a:cs typeface="+mj-lt"/>
              </a:rPr>
              <a:t>sulfotransferase</a:t>
            </a:r>
            <a:r>
              <a:rPr lang="ru-RU" sz="2600" b="1" dirty="0">
                <a:latin typeface="Times New Roman"/>
                <a:ea typeface="+mj-lt"/>
                <a:cs typeface="+mj-lt"/>
              </a:rPr>
              <a:t> 14;</a:t>
            </a:r>
            <a:r>
              <a:rPr lang="uk-UA" sz="2600" b="1" dirty="0">
                <a:latin typeface="Times New Roman"/>
                <a:ea typeface="+mj-lt"/>
                <a:cs typeface="+mj-lt"/>
              </a:rPr>
              <a:t> </a:t>
            </a:r>
            <a:endParaRPr lang="ru-RU" sz="2600" dirty="0">
              <a:latin typeface="Times New Roman"/>
              <a:ea typeface="+mj-lt"/>
              <a:cs typeface="Times New Roman"/>
            </a:endParaRPr>
          </a:p>
          <a:p>
            <a:pPr>
              <a:buFont typeface="Arial" charset="2"/>
              <a:buChar char="•"/>
            </a:pPr>
            <a:r>
              <a:rPr lang="ru-RU" sz="2600" b="1" dirty="0" err="1">
                <a:latin typeface="Times New Roman"/>
                <a:ea typeface="+mj-lt"/>
                <a:cs typeface="+mj-lt"/>
              </a:rPr>
              <a:t>Вуглевод</a:t>
            </a:r>
            <a:r>
              <a:rPr lang="ru-RU" sz="2600" b="1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b="1" dirty="0" err="1">
                <a:latin typeface="Times New Roman"/>
                <a:ea typeface="+mj-lt"/>
                <a:cs typeface="+mj-lt"/>
              </a:rPr>
              <a:t>сульфо-трансфераза</a:t>
            </a:r>
            <a:r>
              <a:rPr lang="ru-RU" sz="2600" b="1" dirty="0">
                <a:latin typeface="Times New Roman"/>
                <a:ea typeface="+mj-lt"/>
                <a:cs typeface="+mj-lt"/>
              </a:rPr>
              <a:t> 14)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та</a:t>
            </a:r>
            <a:r>
              <a:rPr lang="ru-RU" sz="2600" b="1" dirty="0">
                <a:latin typeface="Times New Roman"/>
                <a:ea typeface="+mj-lt"/>
                <a:cs typeface="+mj-lt"/>
              </a:rPr>
              <a:t> DSE (</a:t>
            </a:r>
            <a:r>
              <a:rPr lang="en" sz="2600" b="1" dirty="0">
                <a:latin typeface="Times New Roman"/>
                <a:ea typeface="+mj-lt"/>
                <a:cs typeface="+mj-lt"/>
              </a:rPr>
              <a:t>Dermatan sulfate epimerase;</a:t>
            </a:r>
            <a:r>
              <a:rPr lang="uk-UA" sz="2600" b="1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b="1" dirty="0" err="1" smtClean="0">
                <a:latin typeface="Times New Roman"/>
                <a:ea typeface="+mj-lt"/>
                <a:cs typeface="+mj-lt"/>
              </a:rPr>
              <a:t>Дерматан</a:t>
            </a:r>
            <a:r>
              <a:rPr lang="ru-RU" sz="2600" b="1" dirty="0" smtClean="0">
                <a:latin typeface="Times New Roman"/>
                <a:ea typeface="+mj-lt"/>
                <a:cs typeface="+mj-lt"/>
              </a:rPr>
              <a:t> </a:t>
            </a:r>
            <a:r>
              <a:rPr lang="ru-RU" sz="2600" b="1" dirty="0" err="1" smtClean="0">
                <a:latin typeface="Times New Roman"/>
                <a:ea typeface="+mj-lt"/>
                <a:cs typeface="+mj-lt"/>
              </a:rPr>
              <a:t>сульфатна</a:t>
            </a:r>
            <a:r>
              <a:rPr lang="ru-RU" sz="2600" b="1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b="1" dirty="0" err="1">
                <a:latin typeface="Times New Roman"/>
                <a:ea typeface="+mj-lt"/>
                <a:cs typeface="+mj-lt"/>
              </a:rPr>
              <a:t>епімераза</a:t>
            </a:r>
            <a:r>
              <a:rPr lang="ru-RU" sz="2600" b="1" dirty="0">
                <a:latin typeface="Times New Roman"/>
                <a:ea typeface="+mj-lt"/>
                <a:cs typeface="+mj-lt"/>
              </a:rPr>
              <a:t>).  </a:t>
            </a:r>
            <a:r>
              <a:rPr lang="ru-RU" sz="2600" dirty="0">
                <a:latin typeface="Times New Roman"/>
                <a:ea typeface="+mj-lt"/>
                <a:cs typeface="+mj-lt"/>
              </a:rPr>
              <a:t>CHST14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кодує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дерматанову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4-O-сульфотрансферазу 1 (D4ST1), яка переносить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активний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сульфат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із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3'-фосфоаденозину 5'-фосфосульфату до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положення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4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залишків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N-ацетил-D-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галактозаміна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</a:t>
            </a:r>
            <a:r>
              <a:rPr lang="ru-RU" sz="2600" dirty="0">
                <a:latin typeface="Times New Roman"/>
                <a:ea typeface="+mn-lt"/>
                <a:cs typeface="+mn-lt"/>
              </a:rPr>
              <a:t> </a:t>
            </a:r>
            <a:r>
              <a:rPr lang="ru-RU" sz="2600" dirty="0">
                <a:latin typeface="Times New Roman"/>
                <a:ea typeface="+mj-lt"/>
                <a:cs typeface="+mj-lt"/>
              </a:rPr>
              <a:t>(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GalNAc</a:t>
            </a:r>
            <a:r>
              <a:rPr lang="ru-RU" sz="2600" dirty="0">
                <a:latin typeface="Times New Roman"/>
                <a:ea typeface="+mj-lt"/>
                <a:cs typeface="+mj-lt"/>
              </a:rPr>
              <a:t>) </a:t>
            </a:r>
            <a:r>
              <a:rPr lang="ru-RU" sz="2600" dirty="0" err="1">
                <a:latin typeface="Times New Roman"/>
                <a:ea typeface="+mj-lt"/>
                <a:cs typeface="+mj-lt"/>
              </a:rPr>
              <a:t>дерматанового</a:t>
            </a:r>
            <a:r>
              <a:rPr lang="ru-RU" sz="2600" dirty="0">
                <a:latin typeface="Times New Roman"/>
                <a:ea typeface="+mj-lt"/>
                <a:cs typeface="+mj-lt"/>
              </a:rPr>
              <a:t> сульфату (DS).</a:t>
            </a:r>
            <a:endParaRPr lang="ru-RU" sz="2600" dirty="0">
              <a:latin typeface="Times New Roman"/>
              <a:cs typeface="Times New Roman"/>
            </a:endParaRPr>
          </a:p>
        </p:txBody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403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78715-0925-48A5-ADB9-D7765390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81" y="934962"/>
            <a:ext cx="10276664" cy="485844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Діагностується СЕД</a:t>
            </a:r>
            <a:r>
              <a:rPr lang="uk-UA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uk-UA" sz="4400" dirty="0">
                <a:latin typeface="Times New Roman"/>
                <a:ea typeface="+mj-lt"/>
                <a:cs typeface="+mj-lt"/>
              </a:rPr>
              <a:t/>
            </a:r>
            <a:br>
              <a:rPr lang="uk-UA" sz="4400" dirty="0">
                <a:latin typeface="Times New Roman"/>
                <a:ea typeface="+mj-lt"/>
                <a:cs typeface="+mj-lt"/>
              </a:rPr>
            </a:b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за 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допомогою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лабораторного 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дослідження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зразків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шкіри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для 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визначення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змін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щільностіта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структури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ru-RU" sz="44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колагену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</a:t>
            </a:r>
            <a:r>
              <a:rPr lang="uk-UA" sz="440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 Проте попередньо можна провести огляд у ветеринара перевіривши шкіру на </a:t>
            </a:r>
            <a:r>
              <a:rPr lang="uk-UA" sz="44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еластичність та можливість розтягнення</a:t>
            </a:r>
            <a:endParaRPr lang="en-US" sz="4400">
              <a:solidFill>
                <a:schemeClr val="tx1"/>
              </a:solidFill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158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Изображение выглядит как внутренний, человек, собака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12C0157-96E8-4589-8AC8-7D6DA3D0F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1" t="-193" r="580" b="20849"/>
          <a:stretch/>
        </p:blipFill>
        <p:spPr>
          <a:xfrm>
            <a:off x="-2515" y="10"/>
            <a:ext cx="7493549" cy="4474157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человек, внутренний, держит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5DD9580-B4AC-46F2-A570-C31FE12DB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6822"/>
          <a:stretch/>
        </p:blipFill>
        <p:spPr>
          <a:xfrm>
            <a:off x="7581163" y="-1"/>
            <a:ext cx="4607118" cy="2183054"/>
          </a:xfrm>
          <a:prstGeom prst="rect">
            <a:avLst/>
          </a:prstGeom>
        </p:spPr>
      </p:pic>
      <p:pic>
        <p:nvPicPr>
          <p:cNvPr id="4" name="Рисунок 4" descr="Изображение выглядит как кот, внутренний, укладывает, кроват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3D42B0A-B020-4FCE-9EA0-2B4A315C4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7" b="9744"/>
          <a:stretch/>
        </p:blipFill>
        <p:spPr>
          <a:xfrm>
            <a:off x="7581165" y="2274491"/>
            <a:ext cx="4601105" cy="2241463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собака, внутренний, сидит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C87B8EA-0F70-48EE-995B-AF1EB616DE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" b="19055"/>
          <a:stretch/>
        </p:blipFill>
        <p:spPr>
          <a:xfrm>
            <a:off x="-3717" y="4607392"/>
            <a:ext cx="3707011" cy="2250608"/>
          </a:xfrm>
          <a:prstGeom prst="rect">
            <a:avLst/>
          </a:prstGeom>
        </p:spPr>
      </p:pic>
      <p:pic>
        <p:nvPicPr>
          <p:cNvPr id="6" name="Рисунок 6" descr="Изображение выглядит как собака, внутренний, животное, млекопитающе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E24390B-23AC-4647-A156-40077C423C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14"/>
          <a:stretch/>
        </p:blipFill>
        <p:spPr>
          <a:xfrm>
            <a:off x="3794735" y="4607393"/>
            <a:ext cx="3694988" cy="2250608"/>
          </a:xfrm>
          <a:prstGeom prst="rect">
            <a:avLst/>
          </a:prstGeom>
        </p:spPr>
      </p:pic>
      <p:pic>
        <p:nvPicPr>
          <p:cNvPr id="2" name="Рисунок 2" descr="Изображение выглядит как животное, млекопитающее, кот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7DB97FE-7AC5-4101-AF04-7A3E418F61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769" r="2" b="15857"/>
          <a:stretch/>
        </p:blipFill>
        <p:spPr>
          <a:xfrm>
            <a:off x="7581164" y="4607392"/>
            <a:ext cx="4595097" cy="22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8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кот, внутренний, млекопитающее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3DB9DAC-FDDE-4111-B290-0B527103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17" y="1335168"/>
            <a:ext cx="6001746" cy="361102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BD9EACD-C93B-44AD-9F30-144AC297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82" y="429761"/>
            <a:ext cx="3286413" cy="58402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/>
                <a:ea typeface="+mn-lt"/>
                <a:cs typeface="+mn-lt"/>
              </a:rPr>
              <a:t>Тому власник тварини повинен бути проінформований щодо спадкової природи захворювання, його невиліковності і необхідності виключити тварину з розведення. Основу лікування становить зменшення ризиків механічних пошкоджень, своєчасне лікування розривів шкіри та видалення кігтів у кішок.</a:t>
            </a:r>
            <a:endParaRPr lang="ru-RU" sz="2400" dirty="0">
              <a:latin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8684B-6BE8-4599-939D-4B987163EC81}"/>
              </a:ext>
            </a:extLst>
          </p:cNvPr>
          <p:cNvSpPr txBox="1"/>
          <p:nvPr/>
        </p:nvSpPr>
        <p:spPr>
          <a:xfrm>
            <a:off x="838201" y="5301342"/>
            <a:ext cx="49856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Times New Roman"/>
                <a:ea typeface="+mn-lt"/>
                <a:cs typeface="+mn-lt"/>
              </a:rPr>
              <a:t>Рана на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бічній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частині</a:t>
            </a:r>
            <a:r>
              <a:rPr lang="ru-RU" dirty="0">
                <a:latin typeface="Times New Roman"/>
                <a:ea typeface="+mn-lt"/>
                <a:cs typeface="+mn-lt"/>
              </a:rPr>
              <a:t> плеча кота. </a:t>
            </a:r>
            <a:r>
              <a:rPr lang="ru-RU" dirty="0" err="1">
                <a:latin typeface="Times New Roman"/>
                <a:ea typeface="+mn-lt"/>
                <a:cs typeface="+mn-lt"/>
              </a:rPr>
              <a:t>Профілактика</a:t>
            </a:r>
            <a:r>
              <a:rPr lang="ru-RU" dirty="0">
                <a:latin typeface="Times New Roman"/>
                <a:ea typeface="+mn-lt"/>
                <a:cs typeface="+mn-lt"/>
              </a:rPr>
              <a:t> та </a:t>
            </a:r>
            <a:r>
              <a:rPr lang="ru-RU" dirty="0" err="1">
                <a:latin typeface="Times New Roman"/>
                <a:ea typeface="+mn-lt"/>
                <a:cs typeface="+mn-lt"/>
              </a:rPr>
              <a:t>лікування</a:t>
            </a:r>
            <a:r>
              <a:rPr lang="ru-RU" dirty="0">
                <a:latin typeface="Times New Roman"/>
                <a:ea typeface="+mn-lt"/>
                <a:cs typeface="+mn-lt"/>
              </a:rPr>
              <a:t> ран є </a:t>
            </a:r>
            <a:r>
              <a:rPr lang="ru-RU" dirty="0" err="1">
                <a:latin typeface="Times New Roman"/>
                <a:ea typeface="+mn-lt"/>
                <a:cs typeface="+mn-lt"/>
              </a:rPr>
              <a:t>найважливішими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клінічними</a:t>
            </a:r>
            <a:r>
              <a:rPr lang="ru-RU" dirty="0">
                <a:latin typeface="Times New Roman"/>
                <a:ea typeface="+mn-lt"/>
                <a:cs typeface="+mn-lt"/>
              </a:rPr>
              <a:t> проблемами для </a:t>
            </a:r>
            <a:r>
              <a:rPr lang="ru-RU" dirty="0" err="1">
                <a:latin typeface="Times New Roman"/>
                <a:ea typeface="+mn-lt"/>
                <a:cs typeface="+mn-lt"/>
              </a:rPr>
              <a:t>цих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пацієнтів</a:t>
            </a:r>
            <a:r>
              <a:rPr lang="ru-RU" dirty="0">
                <a:latin typeface="Times New Roman"/>
                <a:ea typeface="+mn-lt"/>
                <a:cs typeface="+mn-lt"/>
              </a:rPr>
              <a:t>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B9253AF-CA6C-4249-A398-FEB8C3EECA23}"/>
              </a:ext>
            </a:extLst>
          </p:cNvPr>
          <p:cNvSpPr/>
          <p:nvPr/>
        </p:nvSpPr>
        <p:spPr>
          <a:xfrm>
            <a:off x="3736307" y="3184859"/>
            <a:ext cx="1646320" cy="1114926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54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751B3-8A77-49A4-B7BE-F45EFC5B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246189"/>
            <a:ext cx="10000925" cy="47951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Char char="v"/>
            </a:pPr>
            <a:r>
              <a:rPr lang="uk-UA" sz="2400" dirty="0">
                <a:latin typeface="Times New Roman"/>
                <a:ea typeface="+mn-lt"/>
                <a:cs typeface="+mn-lt"/>
              </a:rPr>
              <a:t>Тваринам не слід грати з іншими тваринами (можливе поранення або кігтями, або зубами), прогулянка собак повинна проводитися на </a:t>
            </a:r>
            <a:r>
              <a:rPr lang="uk-UA" sz="2400" dirty="0" err="1">
                <a:latin typeface="Times New Roman"/>
                <a:ea typeface="+mn-lt"/>
                <a:cs typeface="+mn-lt"/>
              </a:rPr>
              <a:t>повідку</a:t>
            </a:r>
            <a:r>
              <a:rPr lang="uk-UA" sz="2400" dirty="0">
                <a:latin typeface="Times New Roman"/>
                <a:ea typeface="+mn-lt"/>
                <a:cs typeface="+mn-lt"/>
              </a:rPr>
              <a:t> далеко від чагарників та інших гострих предметів. У домашній обстановці слід розібратися зі всіма предметами з гострими краями. Підстилка собак повинна бути модифікована для зниження ризику формування </a:t>
            </a:r>
            <a:r>
              <a:rPr lang="uk-UA" sz="2400" dirty="0" err="1">
                <a:latin typeface="Times New Roman"/>
                <a:ea typeface="+mn-lt"/>
                <a:cs typeface="+mn-lt"/>
              </a:rPr>
              <a:t>гігроми</a:t>
            </a:r>
            <a:r>
              <a:rPr lang="uk-UA" sz="2400" dirty="0">
                <a:latin typeface="Times New Roman"/>
                <a:ea typeface="+mn-lt"/>
                <a:cs typeface="+mn-lt"/>
              </a:rPr>
              <a:t> ліктя. При формуванні дефектів шкіри - проводиться їх своєчасна корекція.</a:t>
            </a:r>
            <a:endParaRPr lang="ru-RU" sz="2400">
              <a:latin typeface="Times New Roman"/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r>
              <a:rPr lang="uk-UA" sz="2400" dirty="0">
                <a:latin typeface="Times New Roman"/>
                <a:ea typeface="+mn-lt"/>
                <a:cs typeface="+mn-lt"/>
              </a:rPr>
              <a:t>При синдромі </a:t>
            </a:r>
            <a:r>
              <a:rPr lang="uk-UA" sz="2400" dirty="0" err="1">
                <a:latin typeface="Times New Roman"/>
                <a:ea typeface="+mn-lt"/>
                <a:cs typeface="+mn-lt"/>
              </a:rPr>
              <a:t>Елерса-Данлоса</a:t>
            </a:r>
            <a:r>
              <a:rPr lang="uk-UA" sz="2400" dirty="0">
                <a:latin typeface="Times New Roman"/>
                <a:ea typeface="+mn-lt"/>
                <a:cs typeface="+mn-lt"/>
              </a:rPr>
              <a:t>, прогнози залежать від ступеня і характеру ураження сполучної тканини шкіри. Тварини тільки з підвищеною розтяжністю шкіри можуть жити повноцінним життям. У тварин з підвищеною крихкістю шкіри і одночасної слабкістю суглобів - прогнози ближче до несприятливих [1].</a:t>
            </a:r>
            <a:endParaRPr lang="ru-RU" sz="2400">
              <a:latin typeface="Times New Roman"/>
              <a:ea typeface="+mn-lt"/>
              <a:cs typeface="+mn-lt"/>
            </a:endParaRPr>
          </a:p>
          <a:p>
            <a:endParaRPr lang="ru-RU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9553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обака, внутренний, черный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8475FC8-BC63-46E2-8375-101630840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8" r="9307" b="2"/>
          <a:stretch/>
        </p:blipFill>
        <p:spPr>
          <a:xfrm>
            <a:off x="21640" y="49356"/>
            <a:ext cx="6058463" cy="4958017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утренний, животное, закрыть, голо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01DB80E-391F-4446-8A39-1041CB8E5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75" b="9724"/>
          <a:stretch/>
        </p:blipFill>
        <p:spPr>
          <a:xfrm>
            <a:off x="20053" y="3975539"/>
            <a:ext cx="5141658" cy="288849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от, животное, внутренний, млекопитающе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876AC6A-50C3-4A76-9842-9AE7FDF05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29" r="2" b="3968"/>
          <a:stretch/>
        </p:blipFill>
        <p:spPr>
          <a:xfrm>
            <a:off x="5162052" y="3218160"/>
            <a:ext cx="6181582" cy="3639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F7C3B0-5FD3-4A70-9036-FAAE01B569FF}"/>
              </a:ext>
            </a:extLst>
          </p:cNvPr>
          <p:cNvSpPr txBox="1"/>
          <p:nvPr/>
        </p:nvSpPr>
        <p:spPr>
          <a:xfrm>
            <a:off x="5847348" y="794084"/>
            <a:ext cx="4417594" cy="1629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latin typeface="Times New Roman"/>
                <a:cs typeface="Times New Roman"/>
              </a:rPr>
              <a:t>Рани, </a:t>
            </a:r>
            <a:r>
              <a:rPr lang="ru-RU" sz="3200" dirty="0" err="1">
                <a:latin typeface="Times New Roman"/>
                <a:cs typeface="Times New Roman"/>
              </a:rPr>
              <a:t>розтягнення</a:t>
            </a:r>
            <a:r>
              <a:rPr lang="ru-RU" sz="3200" dirty="0">
                <a:latin typeface="Times New Roman"/>
                <a:cs typeface="Times New Roman"/>
              </a:rPr>
              <a:t>, </a:t>
            </a:r>
            <a:r>
              <a:rPr lang="ru-RU" sz="3200" dirty="0" err="1">
                <a:latin typeface="Times New Roman"/>
                <a:cs typeface="Times New Roman"/>
              </a:rPr>
              <a:t>набряки</a:t>
            </a:r>
            <a:r>
              <a:rPr lang="ru-RU" sz="3200" dirty="0">
                <a:latin typeface="Times New Roman"/>
                <a:cs typeface="Times New Roman"/>
              </a:rPr>
              <a:t> та </a:t>
            </a:r>
            <a:r>
              <a:rPr lang="ru-RU" sz="3200" dirty="0" err="1">
                <a:latin typeface="Times New Roman"/>
                <a:cs typeface="Times New Roman"/>
              </a:rPr>
              <a:t>механічні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cs typeface="Times New Roman"/>
              </a:rPr>
              <a:t>пошкодження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cs typeface="Times New Roman"/>
              </a:rPr>
              <a:t>шкіри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8C26851-ACB6-49A8-BFA1-FCDF1F52EF34}"/>
              </a:ext>
            </a:extLst>
          </p:cNvPr>
          <p:cNvSpPr/>
          <p:nvPr/>
        </p:nvSpPr>
        <p:spPr>
          <a:xfrm>
            <a:off x="5470860" y="2302543"/>
            <a:ext cx="753978" cy="693821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CFC8E7B-2DC4-4085-A36F-65EA447E0561}"/>
              </a:ext>
            </a:extLst>
          </p:cNvPr>
          <p:cNvSpPr/>
          <p:nvPr/>
        </p:nvSpPr>
        <p:spPr>
          <a:xfrm>
            <a:off x="1221707" y="4670760"/>
            <a:ext cx="3240503" cy="2358188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183E60B-A03C-438A-8CBC-E49A492D7FEE}"/>
              </a:ext>
            </a:extLst>
          </p:cNvPr>
          <p:cNvSpPr/>
          <p:nvPr/>
        </p:nvSpPr>
        <p:spPr>
          <a:xfrm>
            <a:off x="511843" y="1875421"/>
            <a:ext cx="633663" cy="553453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4C4AC03-9296-4F9F-BD10-FB69997B5E11}"/>
              </a:ext>
            </a:extLst>
          </p:cNvPr>
          <p:cNvSpPr/>
          <p:nvPr/>
        </p:nvSpPr>
        <p:spPr>
          <a:xfrm>
            <a:off x="6740192" y="4444165"/>
            <a:ext cx="2999871" cy="2227846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2FA2931-A695-4352-9B85-7F9630E720A6}"/>
              </a:ext>
            </a:extLst>
          </p:cNvPr>
          <p:cNvSpPr/>
          <p:nvPr/>
        </p:nvSpPr>
        <p:spPr>
          <a:xfrm>
            <a:off x="4386012" y="2079958"/>
            <a:ext cx="854241" cy="683794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37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обака, внутренний, сидит, коричнев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7031B54-D379-4E2D-9651-B31733B50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" b="-3"/>
          <a:stretch/>
        </p:blipFill>
        <p:spPr>
          <a:xfrm>
            <a:off x="6887044" y="-1"/>
            <a:ext cx="4661488" cy="3104208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утренний, собака, животное, млекопитающе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04C69FF-2076-4C6C-B37F-E15319519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1" b="5963"/>
          <a:stretch/>
        </p:blipFill>
        <p:spPr>
          <a:xfrm>
            <a:off x="5419264" y="3265081"/>
            <a:ext cx="6129269" cy="3592925"/>
          </a:xfrm>
          <a:prstGeom prst="rect">
            <a:avLst/>
          </a:prstGeom>
        </p:spPr>
      </p:pic>
      <p:pic>
        <p:nvPicPr>
          <p:cNvPr id="4" name="Рисунок 4" descr="Изображение выглядит как собака, внутренний, животное, млекопитающе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15E1B0B-D445-455F-83BF-2F4EA4B3B5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53" b="-1"/>
          <a:stretch/>
        </p:blipFill>
        <p:spPr>
          <a:xfrm>
            <a:off x="643467" y="-6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8" name="Рисунок 8" descr="Изображение выглядит как животное, собака, млекопитающее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B54E6A3-D945-4D66-ACE8-59C963F295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022" r="1" b="1"/>
          <a:stretch/>
        </p:blipFill>
        <p:spPr>
          <a:xfrm>
            <a:off x="643468" y="4080064"/>
            <a:ext cx="4614333" cy="2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98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1DDF6C-61C8-4A5E-9E59-1A62EFDF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6" y="395957"/>
            <a:ext cx="8865325" cy="62399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Font typeface="Wingdings" charset="2"/>
              <a:buChar char="v"/>
            </a:pPr>
            <a:r>
              <a:rPr lang="uk-UA" sz="3100" b="1" dirty="0">
                <a:latin typeface="Times New Roman"/>
                <a:ea typeface="+mn-lt"/>
                <a:cs typeface="+mn-lt"/>
              </a:rPr>
              <a:t>Офіційної статистики ураження видів не існує, але на просторах інтернету можна дізнатися про випадки ураження певних видів: </a:t>
            </a:r>
            <a:endParaRPr lang="uk-UA" sz="3100" b="1" dirty="0" smtClean="0">
              <a:latin typeface="Times New Roman"/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r>
              <a:rPr lang="uk-UA" sz="3100" b="1" dirty="0" smtClean="0">
                <a:latin typeface="Times New Roman"/>
                <a:ea typeface="+mn-lt"/>
                <a:cs typeface="+mn-lt"/>
              </a:rPr>
              <a:t>у </a:t>
            </a:r>
            <a:r>
              <a:rPr lang="uk-UA" sz="3100" b="1" dirty="0">
                <a:latin typeface="Times New Roman"/>
                <a:ea typeface="+mn-lt"/>
                <a:cs typeface="+mn-lt"/>
              </a:rPr>
              <a:t>собак:</a:t>
            </a:r>
            <a:r>
              <a:rPr lang="uk-UA" sz="3100" dirty="0">
                <a:latin typeface="Times New Roman"/>
                <a:ea typeface="+mn-lt"/>
                <a:cs typeface="+mn-lt"/>
              </a:rPr>
              <a:t> </a:t>
            </a:r>
            <a:r>
              <a:rPr lang="uk-UA" sz="3100" dirty="0" err="1">
                <a:latin typeface="Times New Roman"/>
                <a:ea typeface="+mn-lt"/>
                <a:cs typeface="+mn-lt"/>
              </a:rPr>
              <a:t>бігль</a:t>
            </a:r>
            <a:r>
              <a:rPr lang="uk-UA" sz="3100" dirty="0">
                <a:latin typeface="Times New Roman"/>
                <a:ea typeface="+mn-lt"/>
                <a:cs typeface="+mn-lt"/>
              </a:rPr>
              <a:t>, боксер, такса, англійський сетер, англійська </a:t>
            </a:r>
            <a:r>
              <a:rPr lang="uk-UA" sz="3100" dirty="0" err="1">
                <a:latin typeface="Times New Roman"/>
                <a:ea typeface="+mn-lt"/>
                <a:cs typeface="+mn-lt"/>
              </a:rPr>
              <a:t>спрингер-спаніель</a:t>
            </a:r>
            <a:r>
              <a:rPr lang="uk-UA" sz="3100" dirty="0">
                <a:latin typeface="Times New Roman"/>
                <a:ea typeface="+mn-lt"/>
                <a:cs typeface="+mn-lt"/>
              </a:rPr>
              <a:t>, німецька вівчарка, </a:t>
            </a:r>
            <a:r>
              <a:rPr lang="uk-UA" sz="3100" dirty="0" err="1">
                <a:latin typeface="Times New Roman"/>
                <a:ea typeface="+mn-lt"/>
                <a:cs typeface="+mn-lt"/>
              </a:rPr>
              <a:t>грейхаунд</a:t>
            </a:r>
            <a:r>
              <a:rPr lang="uk-UA" sz="3100" dirty="0">
                <a:latin typeface="Times New Roman"/>
                <a:ea typeface="+mn-lt"/>
                <a:cs typeface="+mn-lt"/>
              </a:rPr>
              <a:t>, ірландський сетер, </a:t>
            </a:r>
            <a:r>
              <a:rPr lang="uk-UA" sz="3100" dirty="0" err="1">
                <a:latin typeface="Times New Roman"/>
                <a:ea typeface="+mn-lt"/>
                <a:cs typeface="+mn-lt"/>
              </a:rPr>
              <a:t>кеесхонд</a:t>
            </a:r>
            <a:r>
              <a:rPr lang="uk-UA" sz="3100" dirty="0">
                <a:latin typeface="Times New Roman"/>
                <a:ea typeface="+mn-lt"/>
                <a:cs typeface="+mn-lt"/>
              </a:rPr>
              <a:t>, манчестер-тер'єр, пудель</a:t>
            </a:r>
            <a:r>
              <a:rPr lang="uk-UA" sz="3100" b="1" dirty="0">
                <a:latin typeface="Times New Roman"/>
                <a:ea typeface="+mn-lt"/>
                <a:cs typeface="+mn-lt"/>
              </a:rPr>
              <a:t>, </a:t>
            </a:r>
            <a:r>
              <a:rPr lang="uk-UA" sz="3100" dirty="0">
                <a:latin typeface="Times New Roman"/>
                <a:ea typeface="+mn-lt"/>
                <a:cs typeface="+mn-lt"/>
              </a:rPr>
              <a:t>австралійська вівчарка, </a:t>
            </a:r>
            <a:r>
              <a:rPr lang="uk-UA" sz="3100" dirty="0" err="1">
                <a:latin typeface="Times New Roman"/>
                <a:ea typeface="+mn-lt"/>
                <a:cs typeface="+mn-lt"/>
              </a:rPr>
              <a:t>спрингер-спаніель</a:t>
            </a:r>
            <a:r>
              <a:rPr lang="uk-UA" sz="3100" dirty="0">
                <a:latin typeface="Times New Roman"/>
                <a:ea typeface="+mn-lt"/>
                <a:cs typeface="+mn-lt"/>
              </a:rPr>
              <a:t>, </a:t>
            </a:r>
            <a:r>
              <a:rPr lang="uk-UA" sz="3100" dirty="0" smtClean="0">
                <a:latin typeface="Times New Roman"/>
                <a:ea typeface="+mn-lt"/>
                <a:cs typeface="+mn-lt"/>
              </a:rPr>
              <a:t>сенбернар, </a:t>
            </a:r>
            <a:r>
              <a:rPr lang="uk-UA" sz="3100" dirty="0" err="1" smtClean="0">
                <a:latin typeface="Times New Roman"/>
                <a:ea typeface="+mn-lt"/>
                <a:cs typeface="+mn-lt"/>
              </a:rPr>
              <a:t>вельш</a:t>
            </a:r>
            <a:r>
              <a:rPr lang="uk-UA" sz="3100" dirty="0">
                <a:latin typeface="Times New Roman"/>
                <a:ea typeface="+mn-lt"/>
                <a:cs typeface="+mn-lt"/>
              </a:rPr>
              <a:t> </a:t>
            </a:r>
            <a:r>
              <a:rPr lang="uk-UA" sz="3100" dirty="0" err="1">
                <a:latin typeface="Times New Roman"/>
                <a:ea typeface="+mn-lt"/>
                <a:cs typeface="+mn-lt"/>
              </a:rPr>
              <a:t>коргі</a:t>
            </a:r>
            <a:r>
              <a:rPr lang="uk-UA" sz="3100" dirty="0">
                <a:latin typeface="Times New Roman"/>
                <a:ea typeface="+mn-lt"/>
                <a:cs typeface="+mn-lt"/>
              </a:rPr>
              <a:t>; </a:t>
            </a:r>
            <a:endParaRPr lang="uk-UA" sz="3100" dirty="0" smtClean="0">
              <a:latin typeface="Times New Roman"/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r>
              <a:rPr lang="uk-UA" sz="3100" b="1" dirty="0" smtClean="0">
                <a:latin typeface="Times New Roman"/>
                <a:ea typeface="+mn-lt"/>
                <a:cs typeface="+mn-lt"/>
              </a:rPr>
              <a:t>у </a:t>
            </a:r>
            <a:r>
              <a:rPr lang="uk-UA" sz="3100" b="1" dirty="0">
                <a:latin typeface="Times New Roman"/>
                <a:ea typeface="+mn-lt"/>
                <a:cs typeface="+mn-lt"/>
              </a:rPr>
              <a:t>котів: </a:t>
            </a:r>
            <a:r>
              <a:rPr lang="uk-UA" sz="3100" dirty="0">
                <a:latin typeface="Times New Roman"/>
                <a:ea typeface="+mn-lt"/>
                <a:cs typeface="+mn-lt"/>
              </a:rPr>
              <a:t>гімалайська, домашня короткошерста, перс </a:t>
            </a:r>
            <a:r>
              <a:rPr lang="uk-UA" sz="3100" b="1" dirty="0">
                <a:latin typeface="Times New Roman"/>
                <a:ea typeface="+mn-lt"/>
                <a:cs typeface="+mn-lt"/>
              </a:rPr>
              <a:t>[2].</a:t>
            </a:r>
            <a:endParaRPr lang="ru-RU" sz="3100" b="1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03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Изображение выглядит как человек, внутренний, собака, животно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7824257-0EAC-4B31-8285-6D84A5B04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6" r="3" b="4479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собака, внутренний, коричнев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2A0716E-067E-4D6E-A9C2-1596137C6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69" r="3" b="11782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4" name="Рисунок 4" descr="Изображение выглядит как кот, животное, млекопитающее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B68381B-615C-46FD-9A2C-83032847F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64" r="-1" b="23222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97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0A97C-8945-4559-8E91-63DE2EED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ПЛАН</a:t>
            </a:r>
            <a:endParaRPr lang="ru-R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E80B4D7-9657-4298-B17A-9D9AA617E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56928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036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2FEB4-CA64-4E2A-BE1C-788D180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/>
                <a:cs typeface="Times New Roman"/>
              </a:rPr>
              <a:t>Висновок</a:t>
            </a:r>
            <a:endParaRPr lang="ru-RU" sz="400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F0FCC-6C96-40EB-A324-7A230C47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9615"/>
            <a:ext cx="8596668" cy="46227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/>
                <a:ea typeface="+mn-lt"/>
                <a:cs typeface="+mn-lt"/>
              </a:rPr>
              <a:t>Отже, СЕД</a:t>
            </a:r>
            <a:r>
              <a:rPr lang="uk-UA" sz="2400" dirty="0">
                <a:latin typeface="Times New Roman"/>
                <a:ea typeface="+mn-lt"/>
                <a:cs typeface="+mn-lt"/>
              </a:rPr>
              <a:t> – генетична хвороба, яка створює багато проблем як тварині, так і її власнику. Найбільша проблема в тому, що ця хвороба невиліковна – а значить, що якщо не буде відповідного контролю (завчасної діагностики, контролю розмноження хворої тварини з іншим представником виду), то дана хвороба може привести до того, що відбудеться зараження виду, а потім, можливо, і його скорочення (можливість виживання потомства і представників певного виду не в домашніх умовах і без належного нагляду – є дуже малою). Сподіваюсь, що сучасне ветеринарне суспільство зверне свою увагу на дану проблему, і в майбутньому, якщо не знайде можливостей її вирішення, то хоча б зменшить можливі ризики.</a:t>
            </a:r>
            <a:endParaRPr lang="ru-RU" sz="2400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429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A5C14-09CD-4761-BE25-AA54AC9B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3914"/>
            <a:ext cx="8596668" cy="722086"/>
          </a:xfrm>
        </p:spPr>
        <p:txBody>
          <a:bodyPr/>
          <a:lstStyle/>
          <a:p>
            <a:pPr algn="ctr"/>
            <a:r>
              <a:rPr lang="ru-RU" dirty="0"/>
              <a:t>Список </a:t>
            </a:r>
            <a:r>
              <a:rPr lang="ru-RU" err="1"/>
              <a:t>використаних</a:t>
            </a:r>
            <a:r>
              <a:rPr lang="ru-RU" dirty="0"/>
              <a:t> </a:t>
            </a:r>
            <a:r>
              <a:rPr lang="ru-RU" err="1"/>
              <a:t>джерел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7B011-7D5B-479A-BEBC-8EF28E7A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28" y="1017589"/>
            <a:ext cx="11622034" cy="57622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Синдром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Элерса-Данлоса.</a:t>
            </a:r>
            <a:r>
              <a:rPr lang="ru-RU" u="sng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Ветеринарная</a:t>
            </a:r>
            <a:r>
              <a:rPr lang="ru-RU" u="sng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клиника доктора Шубина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: веб-сайт. URL: 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http://balakovo-vet.ru/content/sindrom-elersa-danlosa</a:t>
            </a:r>
            <a:endParaRPr lang="ru-RU">
              <a:solidFill>
                <a:srgbClr val="0070C0"/>
              </a:solidFill>
              <a:latin typeface="Times New Roman"/>
              <a:ea typeface="+mn-lt"/>
              <a:cs typeface="+mn-lt"/>
            </a:endParaRP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Синдром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Элерса-Данлоса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у собак, гиперэластичность кожи. Здоровье человека: веб-сайт. URL:</a:t>
            </a:r>
            <a:r>
              <a:rPr lang="uk-UA" u="sng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https://rh-lens.ru/sindrom-elersa-danlosa/#i</a:t>
            </a:r>
            <a:endParaRPr lang="ru-RU" dirty="0">
              <a:solidFill>
                <a:srgbClr val="0070C0"/>
              </a:solidFill>
              <a:latin typeface="Times New Roman"/>
              <a:ea typeface="+mn-lt"/>
              <a:cs typeface="+mn-lt"/>
            </a:endParaRPr>
          </a:p>
          <a:p>
            <a:pPr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Ehlers-Danlos Syndrome. ScienceDirect: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веб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сайт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 URL: 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https://www.sciencedirect.com/topics/veterinary-science-and-veterinary-medicine/ehlers-danlos-syndrome</a:t>
            </a:r>
            <a:endParaRPr lang="ru-RU" dirty="0">
              <a:solidFill>
                <a:srgbClr val="0070C0"/>
              </a:solidFill>
              <a:latin typeface="Times New Roman"/>
              <a:ea typeface="+mn-lt"/>
              <a:cs typeface="+mn-lt"/>
            </a:endParaRPr>
          </a:p>
          <a:p>
            <a:pPr algn="just">
              <a:buAutoNum type="arabicPeriod"/>
            </a:pPr>
            <a:r>
              <a:rPr lang="en-US" cap="all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OMIA - ONLINE MENDELIAN INHERITANCE IN ANIMALS: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веб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сайт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URL:</a:t>
            </a:r>
            <a:r>
              <a:rPr lang="uk-UA" u="sng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https://omia.org/results/?query=Ehlers-Danlos&amp;search_type=simple</a:t>
            </a:r>
            <a:endParaRPr lang="ru-RU" dirty="0">
              <a:solidFill>
                <a:srgbClr val="0070C0"/>
              </a:solidFill>
              <a:latin typeface="Times New Roman"/>
              <a:ea typeface="+mn-lt"/>
              <a:cs typeface="+mn-lt"/>
            </a:endParaRPr>
          </a:p>
          <a:p>
            <a:pPr algn="just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Bauer, A., Bateman, J.F.,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Lamandé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S.R., Hanssen, E.,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Kirejczyk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S.G.M., Yee, M.,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Ramiche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A., Jagannathan, V., Welle, M., Leeb, T., Bateman, F.L. : dentification of Two Independent &lt;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&gt;COL5A1&lt;/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&gt; Variants in Dogs with Ehlers-Danlos Syndrome. 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Genes (Basel)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10:, 2019.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Pubmed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reference: 31546637. DOI: 10.3390/genes10100731</a:t>
            </a:r>
            <a:endParaRPr lang="ru-RU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>
              <a:buAutoNum type="arabicPeriod"/>
            </a:pPr>
            <a:r>
              <a:rPr lang="en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Collagen, type I, alpha 1- Wikipedia: </a:t>
            </a:r>
            <a:r>
              <a:rPr lang="en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веб-сайт</a:t>
            </a:r>
            <a:r>
              <a:rPr lang="en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URL:</a:t>
            </a:r>
            <a:r>
              <a:rPr lang="uk-UA" u="sng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https://en.wikipedia.org/wiki/Collagen,_type_I,_alpha_1</a:t>
            </a:r>
            <a:endParaRPr lang="ru-RU" dirty="0">
              <a:solidFill>
                <a:srgbClr val="0070C0"/>
              </a:solidFill>
              <a:latin typeface="Times New Roman"/>
              <a:ea typeface="+mn-lt"/>
              <a:cs typeface="+mn-lt"/>
            </a:endParaRPr>
          </a:p>
          <a:p>
            <a:pPr algn="just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 homozygous 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ADAMTS2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nonsense mutation in a Doberman Pinscher dog with Ehlers Danlos syndrome and extreme skin fragility -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Jaffey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- 2019 – Animal Genetics – Wiley Online Library: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веб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сайт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URL:</a:t>
            </a:r>
            <a:r>
              <a:rPr lang="uk-UA" u="sng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https://onlinelibrary.wiley.com/doi/full/10.1111/age.12825</a:t>
            </a:r>
            <a:endParaRPr lang="ru-RU">
              <a:solidFill>
                <a:srgbClr val="0070C0"/>
              </a:solidFill>
              <a:latin typeface="Times New Roman"/>
              <a:ea typeface="+mn-lt"/>
              <a:cs typeface="+mn-lt"/>
            </a:endParaRP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COL1A1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gene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–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Genetics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Home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Reference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 NIH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: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веб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сайт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URL: 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https://ghr.nlm.nih.gov/gene/COL1A1#conditions</a:t>
            </a:r>
            <a:endParaRPr lang="ru-RU" dirty="0">
              <a:solidFill>
                <a:srgbClr val="0070C0"/>
              </a:solidFill>
              <a:latin typeface="Times New Roman"/>
              <a:ea typeface="+mn-lt"/>
              <a:cs typeface="+mn-lt"/>
            </a:endParaRP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COL1A2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gene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–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Genetics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Home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Reference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 NIH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: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веб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сайт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URL: 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https://ghr.nlm.nih.gov/gene/COL1A2#conditions</a:t>
            </a: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COL1A3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gene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–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Genetics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Home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Reference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 NIH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: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веб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сайт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URL: 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https://ghr.nlm.nih.gov/gene/COL3A1#conditions</a:t>
            </a:r>
          </a:p>
        </p:txBody>
      </p:sp>
    </p:spTree>
    <p:extLst>
      <p:ext uri="{BB962C8B-B14F-4D97-AF65-F5344CB8AC3E}">
        <p14:creationId xmlns:p14="http://schemas.microsoft.com/office/powerpoint/2010/main" val="38565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Рисунок 3" descr="Изображение выглядит как собака, внешний, животное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7BD45FF-475B-4416-980B-82F83D681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2" r="51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05C94-8BF4-498E-B92C-F1FB70B5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448" y="1711322"/>
            <a:ext cx="4257954" cy="2927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Дякую</a:t>
            </a:r>
            <a:r>
              <a:rPr lang="en-US" sz="72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lang="en-US" sz="72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увагу</a:t>
            </a:r>
            <a:r>
              <a:rPr lang="en-US" sz="7200" b="1" dirty="0">
                <a:solidFill>
                  <a:schemeClr val="tx1"/>
                </a:solidFill>
                <a:latin typeface="Times New Roman"/>
                <a:cs typeface="Times New Roman"/>
              </a:rPr>
              <a:t>!</a:t>
            </a:r>
            <a:endParaRPr lang="ru-RU" sz="7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0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6EBA2-973D-4645-A667-876F047F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669247"/>
            <a:ext cx="10136777" cy="56986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Char char="v"/>
            </a:pPr>
            <a:r>
              <a:rPr lang="uk-UA" sz="2400" dirty="0">
                <a:latin typeface="Times New Roman"/>
                <a:ea typeface="+mn-lt"/>
                <a:cs typeface="+mn-lt"/>
              </a:rPr>
              <a:t>У світі, на даний час, існує понад 3500 генетичних </a:t>
            </a:r>
            <a:r>
              <a:rPr lang="uk-UA" sz="2400" dirty="0" err="1">
                <a:latin typeface="Times New Roman"/>
                <a:ea typeface="+mn-lt"/>
                <a:cs typeface="+mn-lt"/>
              </a:rPr>
              <a:t>хвороб</a:t>
            </a:r>
            <a:r>
              <a:rPr lang="uk-UA" sz="2400" dirty="0">
                <a:latin typeface="Times New Roman"/>
                <a:ea typeface="+mn-lt"/>
                <a:cs typeface="+mn-lt"/>
              </a:rPr>
              <a:t> та розладів, які спричиняють проблеми в житті тварин та їх власників: фізичні вади, болі і таке інше. Одним із таких є синдром </a:t>
            </a:r>
            <a:r>
              <a:rPr lang="uk-UA" sz="2400" dirty="0" err="1">
                <a:latin typeface="Times New Roman"/>
                <a:ea typeface="+mn-lt"/>
                <a:cs typeface="+mn-lt"/>
              </a:rPr>
              <a:t>Елерса-Данлоса</a:t>
            </a:r>
            <a:r>
              <a:rPr lang="uk-UA" sz="2400" dirty="0">
                <a:latin typeface="Times New Roman"/>
                <a:ea typeface="+mn-lt"/>
                <a:cs typeface="+mn-lt"/>
              </a:rPr>
              <a:t> (СЕД).</a:t>
            </a:r>
            <a:endParaRPr lang="ru-RU" sz="2400" b="1" dirty="0">
              <a:latin typeface="Times New Roman"/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r>
              <a:rPr lang="uk-UA" sz="2400" b="1" dirty="0">
                <a:latin typeface="Times New Roman"/>
                <a:ea typeface="+mn-lt"/>
                <a:cs typeface="+mn-lt"/>
              </a:rPr>
              <a:t>Синдром </a:t>
            </a:r>
            <a:r>
              <a:rPr lang="uk-UA" sz="2400" b="1" dirty="0" err="1" smtClean="0">
                <a:latin typeface="Times New Roman"/>
                <a:ea typeface="+mn-lt"/>
                <a:cs typeface="+mn-lt"/>
              </a:rPr>
              <a:t>Елерса-Данлоса</a:t>
            </a:r>
            <a:r>
              <a:rPr lang="uk-UA" sz="2400" b="1" dirty="0" smtClean="0">
                <a:latin typeface="Times New Roman"/>
                <a:ea typeface="+mn-lt"/>
                <a:cs typeface="+mn-lt"/>
              </a:rPr>
              <a:t>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Ehlers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Danlos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latin typeface="Times New Roman"/>
                <a:ea typeface="+mn-lt"/>
                <a:cs typeface="+mn-lt"/>
              </a:rPr>
              <a:t> - це група розладів сполучної тканини, що характеризуються крихкою, розтягнутою і пухкою шкірою. У тварин </a:t>
            </a:r>
            <a:r>
              <a:rPr lang="uk-UA" sz="2400" dirty="0" smtClean="0">
                <a:latin typeface="Times New Roman"/>
                <a:ea typeface="+mn-lt"/>
                <a:cs typeface="+mn-lt"/>
              </a:rPr>
              <a:t>з СЕД спостерігається </a:t>
            </a:r>
            <a:r>
              <a:rPr lang="ru-RU" sz="2400" dirty="0" err="1" smtClean="0">
                <a:latin typeface="Times New Roman"/>
                <a:ea typeface="+mn-lt"/>
                <a:cs typeface="+mn-lt"/>
              </a:rPr>
              <a:t>порушенн</a:t>
            </a:r>
            <a:r>
              <a:rPr lang="uk-UA" sz="2400" dirty="0" smtClean="0">
                <a:latin typeface="Times New Roman"/>
                <a:ea typeface="+mn-lt"/>
                <a:cs typeface="+mn-lt"/>
              </a:rPr>
              <a:t>я</a:t>
            </a:r>
            <a:r>
              <a:rPr lang="ru-RU" sz="2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2400" dirty="0" err="1" smtClean="0">
                <a:latin typeface="Times New Roman"/>
                <a:ea typeface="+mn-lt"/>
                <a:cs typeface="+mn-lt"/>
              </a:rPr>
              <a:t>структури</a:t>
            </a:r>
            <a:r>
              <a:rPr lang="ru-RU" sz="2400" dirty="0">
                <a:latin typeface="Times New Roman"/>
                <a:ea typeface="+mn-lt"/>
                <a:cs typeface="+mn-lt"/>
              </a:rPr>
              <a:t> </a:t>
            </a:r>
            <a:r>
              <a:rPr lang="ru-RU" sz="2400" dirty="0" err="1">
                <a:latin typeface="Times New Roman"/>
                <a:ea typeface="+mn-lt"/>
                <a:cs typeface="+mn-lt"/>
              </a:rPr>
              <a:t>колагену</a:t>
            </a:r>
            <a:r>
              <a:rPr lang="ru-RU" sz="2400" dirty="0">
                <a:latin typeface="Times New Roman"/>
                <a:ea typeface="+mn-lt"/>
                <a:cs typeface="+mn-lt"/>
              </a:rPr>
              <a:t>.</a:t>
            </a:r>
            <a:r>
              <a:rPr lang="uk-UA" sz="2400" dirty="0">
                <a:latin typeface="Times New Roman"/>
                <a:ea typeface="+mn-lt"/>
                <a:cs typeface="+mn-lt"/>
              </a:rPr>
              <a:t> </a:t>
            </a:r>
            <a:endParaRPr lang="uk-UA" sz="2400" dirty="0" smtClean="0">
              <a:latin typeface="Times New Roman"/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Колаген є основним структурним 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білком різних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сполучних тканин організму (у тому ж числі шкіри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buFont typeface="Wingdings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забезпечує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їх еластичність та міцність, дозволяє розтягувати, але чинить опір перетягуванню і допомагає органу повернутися до його нормальної форми.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послаблює шкіру і знижує її структурні властивості, в результаті чого пухка шкіра стає 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наделастичною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схильною до пошкоджень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v"/>
            </a:pPr>
            <a:endParaRPr lang="uk-UA" sz="2400" dirty="0" smtClean="0">
              <a:latin typeface="Times New Roman"/>
              <a:ea typeface="+mn-lt"/>
              <a:cs typeface="+mn-lt"/>
            </a:endParaRPr>
          </a:p>
        </p:txBody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954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BB478C5-8B4F-41DB-BE1C-A22B0EE9BE53}"/>
              </a:ext>
            </a:extLst>
          </p:cNvPr>
          <p:cNvSpPr txBox="1"/>
          <p:nvPr/>
        </p:nvSpPr>
        <p:spPr>
          <a:xfrm>
            <a:off x="609601" y="4385066"/>
            <a:ext cx="9388753" cy="13176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n w="3175" cmpd="sng">
                  <a:noFill/>
                </a:ln>
                <a:latin typeface="Times New Roman"/>
                <a:ea typeface="+mj-ea"/>
                <a:cs typeface="Times New Roman"/>
              </a:rPr>
              <a:t>Еластичність</a:t>
            </a:r>
            <a:r>
              <a:rPr lang="en-US" sz="5400" dirty="0">
                <a:ln w="3175" cmpd="sng">
                  <a:noFill/>
                </a:ln>
                <a:latin typeface="Times New Roman"/>
                <a:ea typeface="+mj-ea"/>
                <a:cs typeface="Times New Roman"/>
              </a:rPr>
              <a:t> </a:t>
            </a:r>
            <a:r>
              <a:rPr lang="en-US" sz="5400" dirty="0" err="1">
                <a:ln w="3175" cmpd="sng">
                  <a:noFill/>
                </a:ln>
                <a:latin typeface="Times New Roman"/>
                <a:ea typeface="+mj-ea"/>
                <a:cs typeface="Times New Roman"/>
              </a:rPr>
              <a:t>шкіри</a:t>
            </a:r>
            <a:r>
              <a:rPr lang="en-US" sz="5400" dirty="0">
                <a:ln w="3175" cmpd="sng">
                  <a:noFill/>
                </a:ln>
                <a:latin typeface="Times New Roman"/>
                <a:ea typeface="+mj-ea"/>
                <a:cs typeface="Times New Roman"/>
              </a:rPr>
              <a:t> </a:t>
            </a:r>
            <a:r>
              <a:rPr lang="en-US" sz="5400" dirty="0" err="1">
                <a:ln w="3175" cmpd="sng">
                  <a:noFill/>
                </a:ln>
                <a:latin typeface="Times New Roman"/>
                <a:ea typeface="+mj-ea"/>
                <a:cs typeface="Times New Roman"/>
              </a:rPr>
              <a:t>при</a:t>
            </a:r>
            <a:r>
              <a:rPr lang="en-US" sz="5400" dirty="0">
                <a:ln w="3175" cmpd="sng">
                  <a:noFill/>
                </a:ln>
                <a:latin typeface="Times New Roman"/>
                <a:ea typeface="+mj-ea"/>
                <a:cs typeface="Times New Roman"/>
              </a:rPr>
              <a:t> СЕД</a:t>
            </a:r>
            <a:endParaRPr lang="en-US" sz="54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Рисунок 2" descr="Изображение выглядит как кот, человек, млекопитающее, животно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3E19C78-B718-4D2B-A1FB-B9B04E563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" r="363" b="3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4" name="Рисунок 4" descr="Изображение выглядит как собака, внутренний, человек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33951F9-646A-4CE2-BF19-93252A294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9515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C5CD4-23AE-40AC-9305-C656AA14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4" y="1598992"/>
            <a:ext cx="9474949" cy="287638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Існує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декілька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типів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 СЕД, 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які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характеризуються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різними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симптомами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, 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пов’язаними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 з 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мутаціями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 в 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окремих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генах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uk-UA" sz="4000" b="1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uk-UA" sz="4000" b="1" i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4000" b="1" i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Типи</a:t>
            </a:r>
            <a:r>
              <a:rPr lang="en-US" sz="4000" b="1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характерні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для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собак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 і </a:t>
            </a:r>
            <a:r>
              <a:rPr lang="en-US" sz="4000" b="1" i="0" dirty="0" err="1">
                <a:solidFill>
                  <a:schemeClr val="tx1"/>
                </a:solidFill>
                <a:latin typeface="Times New Roman"/>
                <a:cs typeface="Times New Roman"/>
              </a:rPr>
              <a:t>котів</a:t>
            </a:r>
            <a:r>
              <a:rPr lang="en-US" sz="4000" b="1" i="0" dirty="0">
                <a:solidFill>
                  <a:schemeClr val="tx1"/>
                </a:solidFill>
                <a:latin typeface="Times New Roman"/>
                <a:cs typeface="Times New Roman"/>
              </a:rPr>
              <a:t> [3, 4]:</a:t>
            </a:r>
            <a:endParaRPr lang="ru-RU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730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770A0-D212-42E1-8FDB-BB66312E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195942"/>
            <a:ext cx="8302754" cy="13208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/>
                <a:cs typeface="Times New Roman"/>
              </a:rPr>
              <a:t>З</a:t>
            </a:r>
            <a:r>
              <a:rPr lang="ru-RU" b="1" dirty="0">
                <a:latin typeface="Times New Roman"/>
                <a:cs typeface="Times New Roman"/>
              </a:rPr>
              <a:t>а аутосомно-</a:t>
            </a:r>
            <a:r>
              <a:rPr lang="ru-RU" b="1" dirty="0" err="1">
                <a:latin typeface="Times New Roman"/>
                <a:cs typeface="Times New Roman"/>
              </a:rPr>
              <a:t>домінантним</a:t>
            </a:r>
            <a:r>
              <a:rPr lang="ru-RU" b="1" dirty="0">
                <a:latin typeface="Times New Roman"/>
                <a:cs typeface="Times New Roman"/>
              </a:rPr>
              <a:t> типом </a:t>
            </a:r>
            <a:r>
              <a:rPr lang="ru-RU" b="1" dirty="0" err="1">
                <a:latin typeface="Times New Roman"/>
                <a:cs typeface="Times New Roman"/>
              </a:rPr>
              <a:t>успадковуються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dirty="0" err="1">
                <a:latin typeface="Times New Roman"/>
                <a:cs typeface="Times New Roman"/>
              </a:rPr>
              <a:t>наступні</a:t>
            </a:r>
            <a:r>
              <a:rPr lang="ru-RU" b="1" dirty="0">
                <a:latin typeface="Times New Roman"/>
                <a:cs typeface="Times New Roman"/>
              </a:rPr>
              <a:t> типи СЕД:</a:t>
            </a:r>
            <a:endParaRPr lang="ru-RU" b="1" dirty="0">
              <a:latin typeface="Times New Roman"/>
              <a:ea typeface="+mj-lt"/>
              <a:cs typeface="Times New Roman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C5EFF-EFA4-4A63-850B-4835FB38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60" y="1561875"/>
            <a:ext cx="11383409" cy="52414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v"/>
            </a:pPr>
            <a:r>
              <a:rPr lang="ru-RU" sz="2400" b="1" dirty="0" err="1">
                <a:latin typeface="Times New Roman"/>
                <a:cs typeface="Times New Roman"/>
              </a:rPr>
              <a:t>Класичний</a:t>
            </a:r>
            <a:r>
              <a:rPr lang="ru-RU" sz="2400" b="1" dirty="0">
                <a:latin typeface="Times New Roman"/>
                <a:cs typeface="Times New Roman"/>
              </a:rPr>
              <a:t> </a:t>
            </a:r>
            <a:r>
              <a:rPr lang="uk-UA" sz="2400" b="1" dirty="0">
                <a:latin typeface="Times New Roman"/>
                <a:cs typeface="Times New Roman"/>
              </a:rPr>
              <a:t>тип СЕД. </a:t>
            </a:r>
            <a:r>
              <a:rPr lang="uk-UA" sz="2400" dirty="0">
                <a:latin typeface="Times New Roman"/>
                <a:cs typeface="Times New Roman"/>
              </a:rPr>
              <a:t>Симптомами є атрофічні рубці, </a:t>
            </a:r>
            <a:r>
              <a:rPr lang="uk-UA" sz="2400" dirty="0" err="1">
                <a:latin typeface="Times New Roman"/>
                <a:cs typeface="Times New Roman"/>
              </a:rPr>
              <a:t>гіперперетяжність</a:t>
            </a:r>
            <a:r>
              <a:rPr lang="uk-UA" sz="2400" dirty="0">
                <a:latin typeface="Times New Roman"/>
                <a:cs typeface="Times New Roman"/>
              </a:rPr>
              <a:t> шкіри, </a:t>
            </a:r>
            <a:r>
              <a:rPr lang="uk-UA" sz="2400" dirty="0" err="1">
                <a:latin typeface="Times New Roman"/>
                <a:cs typeface="Times New Roman"/>
              </a:rPr>
              <a:t>гіпермобільність</a:t>
            </a:r>
            <a:r>
              <a:rPr lang="uk-UA" sz="2400" dirty="0">
                <a:latin typeface="Times New Roman"/>
                <a:cs typeface="Times New Roman"/>
              </a:rPr>
              <a:t> суглобів. </a:t>
            </a:r>
            <a:endParaRPr lang="ru-RU" dirty="0">
              <a:latin typeface="Trebuchet MS" panose="020B0603020202020204"/>
              <a:cs typeface="Times New Roman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v"/>
            </a:pPr>
            <a:r>
              <a:rPr lang="uk-UA" sz="2400" dirty="0">
                <a:latin typeface="Times New Roman"/>
                <a:cs typeface="Times New Roman"/>
              </a:rPr>
              <a:t>Ген, який відповідає -</a:t>
            </a:r>
            <a:r>
              <a:rPr lang="uk-UA" sz="2400" b="1" dirty="0">
                <a:latin typeface="Times New Roman"/>
                <a:cs typeface="Times New Roman"/>
              </a:rPr>
              <a:t> </a:t>
            </a:r>
            <a:r>
              <a:rPr lang="ru-RU" sz="2400" b="1" dirty="0">
                <a:latin typeface="Times New Roman"/>
                <a:cs typeface="Times New Roman"/>
              </a:rPr>
              <a:t>COL</a:t>
            </a:r>
            <a:r>
              <a:rPr lang="uk-UA" sz="2400" b="1" dirty="0">
                <a:latin typeface="Times New Roman"/>
                <a:cs typeface="Times New Roman"/>
              </a:rPr>
              <a:t>5</a:t>
            </a:r>
            <a:r>
              <a:rPr lang="ru-RU" sz="2400" b="1" dirty="0">
                <a:latin typeface="Times New Roman"/>
                <a:cs typeface="Times New Roman"/>
              </a:rPr>
              <a:t>A</a:t>
            </a:r>
            <a:r>
              <a:rPr lang="uk-UA" sz="2400" b="1" dirty="0">
                <a:latin typeface="Times New Roman"/>
                <a:cs typeface="Times New Roman"/>
              </a:rPr>
              <a:t>1  (</a:t>
            </a:r>
            <a:r>
              <a:rPr lang="uk-UA" sz="2400" b="1" dirty="0" err="1">
                <a:latin typeface="Times New Roman"/>
                <a:cs typeface="Times New Roman"/>
              </a:rPr>
              <a:t>Collagen</a:t>
            </a:r>
            <a:r>
              <a:rPr lang="uk-UA" sz="2400" b="1" dirty="0">
                <a:latin typeface="Times New Roman"/>
                <a:cs typeface="Times New Roman"/>
              </a:rPr>
              <a:t> </a:t>
            </a:r>
            <a:r>
              <a:rPr lang="uk-UA" sz="2400" b="1" dirty="0" err="1">
                <a:latin typeface="Times New Roman"/>
                <a:cs typeface="Times New Roman"/>
              </a:rPr>
              <a:t>type</a:t>
            </a:r>
            <a:r>
              <a:rPr lang="uk-UA" sz="2400" b="1" dirty="0">
                <a:latin typeface="Times New Roman"/>
                <a:cs typeface="Times New Roman"/>
              </a:rPr>
              <a:t> V, </a:t>
            </a:r>
            <a:r>
              <a:rPr lang="uk-UA" sz="2400" b="1" dirty="0" err="1">
                <a:latin typeface="Times New Roman"/>
                <a:cs typeface="Times New Roman"/>
              </a:rPr>
              <a:t>alpha</a:t>
            </a:r>
            <a:r>
              <a:rPr lang="uk-UA" sz="2400" b="1" dirty="0">
                <a:latin typeface="Times New Roman"/>
                <a:cs typeface="Times New Roman"/>
              </a:rPr>
              <a:t> 1 </a:t>
            </a:r>
            <a:r>
              <a:rPr lang="uk-UA" sz="2400" b="1" dirty="0" err="1">
                <a:latin typeface="Times New Roman"/>
                <a:cs typeface="Times New Roman"/>
              </a:rPr>
              <a:t>chain</a:t>
            </a:r>
            <a:r>
              <a:rPr lang="uk-UA" sz="2400" b="1" dirty="0">
                <a:latin typeface="Times New Roman"/>
                <a:cs typeface="Times New Roman"/>
              </a:rPr>
              <a:t>; Колаген альфа-1, 5 типу)</a:t>
            </a:r>
            <a:r>
              <a:rPr lang="uk-UA" sz="2400" dirty="0">
                <a:latin typeface="Times New Roman"/>
                <a:cs typeface="Times New Roman"/>
              </a:rPr>
              <a:t> [5]. Мутація гена COL1A1 замінює амінокислоту аргінін на амінокислоту цистеїну в положенні 312 в ланцюзі </a:t>
            </a:r>
            <a:r>
              <a:rPr lang="uk-UA" sz="2400" dirty="0" err="1">
                <a:latin typeface="Times New Roman"/>
                <a:cs typeface="Times New Roman"/>
              </a:rPr>
              <a:t>pro</a:t>
            </a:r>
            <a:r>
              <a:rPr lang="uk-UA" sz="2400" dirty="0">
                <a:latin typeface="Times New Roman"/>
                <a:cs typeface="Times New Roman"/>
              </a:rPr>
              <a:t>-α1 (I) (записана як Arg312Cys або R312C). Змінений ланцюг </a:t>
            </a:r>
            <a:r>
              <a:rPr lang="uk-UA" sz="2400" dirty="0" err="1">
                <a:latin typeface="Times New Roman"/>
                <a:cs typeface="Times New Roman"/>
              </a:rPr>
              <a:t>pro</a:t>
            </a:r>
            <a:r>
              <a:rPr lang="uk-UA" sz="2400" dirty="0">
                <a:latin typeface="Times New Roman"/>
                <a:cs typeface="Times New Roman"/>
              </a:rPr>
              <a:t>-α1 (I) втручається в інші білки, що будують колаген, порушуючи структуру колагенових фібрил типу I і захоплюючи колаген в клітині. Теж саме притаманне і судинному типу СЕД [8].</a:t>
            </a:r>
            <a:endParaRPr lang="uk-UA" sz="2400" dirty="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v"/>
            </a:pPr>
            <a:r>
              <a:rPr lang="uk-UA" sz="2400" b="1" dirty="0">
                <a:latin typeface="Times New Roman"/>
                <a:cs typeface="Times New Roman"/>
              </a:rPr>
              <a:t>Судинний</a:t>
            </a:r>
            <a:r>
              <a:rPr lang="uk-UA" sz="2400" dirty="0">
                <a:latin typeface="Times New Roman"/>
                <a:cs typeface="Times New Roman"/>
              </a:rPr>
              <a:t> </a:t>
            </a:r>
            <a:r>
              <a:rPr lang="uk-UA" sz="2400" b="1" dirty="0">
                <a:latin typeface="Times New Roman"/>
                <a:cs typeface="Times New Roman"/>
              </a:rPr>
              <a:t>тип СЕД</a:t>
            </a:r>
            <a:r>
              <a:rPr lang="uk-UA" sz="2400" dirty="0">
                <a:latin typeface="Times New Roman"/>
                <a:cs typeface="Times New Roman"/>
              </a:rPr>
              <a:t>. Симптомами є розрив судин і </a:t>
            </a:r>
            <a:r>
              <a:rPr lang="uk-UA" sz="2400" dirty="0" err="1">
                <a:latin typeface="Times New Roman"/>
                <a:cs typeface="Times New Roman"/>
              </a:rPr>
              <a:t>кишковика</a:t>
            </a:r>
            <a:r>
              <a:rPr lang="uk-UA" sz="2400" dirty="0">
                <a:latin typeface="Times New Roman"/>
                <a:cs typeface="Times New Roman"/>
              </a:rPr>
              <a:t>, невелика  </a:t>
            </a:r>
            <a:r>
              <a:rPr lang="uk-UA" sz="2400" dirty="0" err="1">
                <a:latin typeface="Times New Roman"/>
                <a:cs typeface="Times New Roman"/>
              </a:rPr>
              <a:t>гіпермобільність</a:t>
            </a:r>
            <a:r>
              <a:rPr lang="uk-UA" sz="2400" dirty="0">
                <a:latin typeface="Times New Roman"/>
                <a:cs typeface="Times New Roman"/>
              </a:rPr>
              <a:t> суглобів, тонка чи напівпрозора шкіра. 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v"/>
            </a:pPr>
            <a:r>
              <a:rPr lang="uk-UA" sz="2400" dirty="0">
                <a:latin typeface="Times New Roman"/>
                <a:cs typeface="Times New Roman"/>
              </a:rPr>
              <a:t>Геном, що відповідає цьому типу - </a:t>
            </a:r>
            <a:r>
              <a:rPr lang="ru-RU" sz="2400" b="1" dirty="0">
                <a:latin typeface="Times New Roman"/>
                <a:cs typeface="Times New Roman"/>
              </a:rPr>
              <a:t>COL</a:t>
            </a:r>
            <a:r>
              <a:rPr lang="uk-UA" sz="2400" b="1" dirty="0">
                <a:latin typeface="Times New Roman"/>
                <a:cs typeface="Times New Roman"/>
              </a:rPr>
              <a:t>3</a:t>
            </a:r>
            <a:r>
              <a:rPr lang="ru-RU" sz="2400" b="1" dirty="0">
                <a:latin typeface="Times New Roman"/>
                <a:cs typeface="Times New Roman"/>
              </a:rPr>
              <a:t>A</a:t>
            </a:r>
            <a:r>
              <a:rPr lang="uk-UA" sz="2400" b="1" dirty="0">
                <a:latin typeface="Times New Roman"/>
                <a:cs typeface="Times New Roman"/>
              </a:rPr>
              <a:t>1</a:t>
            </a:r>
            <a:r>
              <a:rPr lang="uk-UA" sz="2400" dirty="0">
                <a:latin typeface="Times New Roman"/>
                <a:cs typeface="Times New Roman"/>
              </a:rPr>
              <a:t> </a:t>
            </a:r>
            <a:r>
              <a:rPr lang="uk-UA" sz="2400" b="1" dirty="0">
                <a:latin typeface="Times New Roman"/>
                <a:cs typeface="Times New Roman"/>
              </a:rPr>
              <a:t>(</a:t>
            </a:r>
            <a:r>
              <a:rPr lang="uk-UA" sz="2400" b="1" dirty="0" err="1">
                <a:latin typeface="Times New Roman"/>
                <a:cs typeface="Times New Roman"/>
              </a:rPr>
              <a:t>Collagen</a:t>
            </a:r>
            <a:r>
              <a:rPr lang="uk-UA" sz="2400" b="1" dirty="0">
                <a:latin typeface="Times New Roman"/>
                <a:cs typeface="Times New Roman"/>
              </a:rPr>
              <a:t> </a:t>
            </a:r>
            <a:r>
              <a:rPr lang="uk-UA" sz="2400" b="1" dirty="0" err="1">
                <a:latin typeface="Times New Roman"/>
                <a:cs typeface="Times New Roman"/>
              </a:rPr>
              <a:t>type</a:t>
            </a:r>
            <a:r>
              <a:rPr lang="uk-UA" sz="2400" b="1" dirty="0">
                <a:latin typeface="Times New Roman"/>
                <a:cs typeface="Times New Roman"/>
              </a:rPr>
              <a:t> III, </a:t>
            </a:r>
            <a:r>
              <a:rPr lang="uk-UA" sz="2400" b="1" dirty="0" err="1">
                <a:latin typeface="Times New Roman"/>
                <a:cs typeface="Times New Roman"/>
              </a:rPr>
              <a:t>alpha</a:t>
            </a:r>
            <a:r>
              <a:rPr lang="uk-UA" sz="2400" b="1" dirty="0">
                <a:latin typeface="Times New Roman"/>
                <a:cs typeface="Times New Roman"/>
              </a:rPr>
              <a:t> 1 </a:t>
            </a:r>
            <a:r>
              <a:rPr lang="uk-UA" sz="2400" b="1" dirty="0" err="1">
                <a:latin typeface="Times New Roman"/>
                <a:cs typeface="Times New Roman"/>
              </a:rPr>
              <a:t>chain</a:t>
            </a:r>
            <a:r>
              <a:rPr lang="uk-UA" sz="2400" b="1" dirty="0">
                <a:latin typeface="Times New Roman"/>
                <a:cs typeface="Times New Roman"/>
              </a:rPr>
              <a:t>; Колаген альфа-1, 3 типу). </a:t>
            </a:r>
            <a:r>
              <a:rPr lang="uk-UA" sz="2400" dirty="0">
                <a:latin typeface="Times New Roman"/>
                <a:cs typeface="Times New Roman"/>
              </a:rPr>
              <a:t>Мутації, що викликають цю форму розладів, змінюють структуру та продукцію молекул </a:t>
            </a:r>
            <a:r>
              <a:rPr lang="uk-UA" sz="2400" dirty="0" err="1">
                <a:latin typeface="Times New Roman"/>
                <a:cs typeface="Times New Roman"/>
              </a:rPr>
              <a:t>проколагену</a:t>
            </a:r>
            <a:r>
              <a:rPr lang="uk-UA" sz="2400" dirty="0">
                <a:latin typeface="Times New Roman"/>
                <a:cs typeface="Times New Roman"/>
              </a:rPr>
              <a:t> III типу. В результаті  великий відсоток молекул колагену III типу зібраний неправильно, або кількість колагену III типу сильно зменшується [10].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189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8A5A6A-0B24-4AE0-B104-8F08BA6C80AB}"/>
              </a:ext>
            </a:extLst>
          </p:cNvPr>
          <p:cNvSpPr txBox="1"/>
          <p:nvPr/>
        </p:nvSpPr>
        <p:spPr>
          <a:xfrm>
            <a:off x="1272484" y="4298445"/>
            <a:ext cx="8243736" cy="17508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COL3A1</a:t>
            </a:r>
            <a:r>
              <a:rPr lang="en-US" sz="3400" b="0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 </a:t>
            </a:r>
            <a:endParaRPr lang="en-US" sz="3400" b="0" i="0" kern="1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(Collagen type III, alpha 1 chain; </a:t>
            </a:r>
            <a:r>
              <a:rPr lang="en-US" sz="3400" b="0" i="0" kern="12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Колаген</a:t>
            </a:r>
            <a:r>
              <a:rPr lang="en-US" sz="3400" b="0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 альфа-1, 3 </a:t>
            </a:r>
            <a:r>
              <a:rPr lang="en-US" sz="3400" b="0" i="0" kern="12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типу</a:t>
            </a:r>
            <a:r>
              <a:rPr lang="en-US" sz="3400" b="0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9" name="Isosceles Triangle 49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6" descr="Изображение выглядит как стол, цепь, торт, освеще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D08F7BE-AB33-4BF0-ACEC-591E42EE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88" y="514470"/>
            <a:ext cx="6705268" cy="3401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A0FA33-1A92-4E5B-AFDE-BC4D8CD5E40D}"/>
              </a:ext>
            </a:extLst>
          </p:cNvPr>
          <p:cNvSpPr txBox="1"/>
          <p:nvPr/>
        </p:nvSpPr>
        <p:spPr>
          <a:xfrm>
            <a:off x="2253785" y="1380068"/>
            <a:ext cx="4978303" cy="26161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8342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2F2CE-971A-4DE8-AFE0-6867B63D4356}"/>
              </a:ext>
            </a:extLst>
          </p:cNvPr>
          <p:cNvSpPr txBox="1"/>
          <p:nvPr/>
        </p:nvSpPr>
        <p:spPr>
          <a:xfrm>
            <a:off x="842597" y="734561"/>
            <a:ext cx="10765929" cy="56878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Артрохалазія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Arthrochalasia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)-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симптомами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є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вроджений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вивих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стегна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виражена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гіпермобільність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суглоба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. 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Він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викликається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мутаціями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гена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COL1A2 (Collagen type I, alpha 2 chain; 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Колаген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альфа-2, 1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типу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.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Генетичні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зміни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які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впливають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одну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копію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гена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COL1A2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у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кожній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клітині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призводять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до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вироблення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ланцюга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pro-α2 (I),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якому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не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вистачає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критичного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сегмента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.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Відсутність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цього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сегмента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перешкоджає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складанню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та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переробці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ланцюгів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pro-α2 (I) у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зрілі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молекули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колагену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типу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[9].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Остеогенез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.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Симптомами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є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гіпермобільність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суглобів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остеопенія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.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Так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само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викликана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геном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COL1A1 (Collagen type I, alpha 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chain;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Колаген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альфа-1, 1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типу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).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Мутація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в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гені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COL1A1, c.493delinsTA, в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результаті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делеції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і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інсерцій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сформувала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стоп-кодон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p.Tyr165.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Внаслідок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даної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мутації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сталася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передчасна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термінація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синтезу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потрібного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білка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нонсенс-мутація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),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зберігся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синтез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колагену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з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нормальною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структурою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тільки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в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меншій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кількості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5213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301CD7-71AB-4D85-A110-7858DDA035AE}"/>
              </a:ext>
            </a:extLst>
          </p:cNvPr>
          <p:cNvSpPr txBox="1"/>
          <p:nvPr/>
        </p:nvSpPr>
        <p:spPr>
          <a:xfrm>
            <a:off x="1424884" y="4831845"/>
            <a:ext cx="8298164" cy="13698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COL1A1</a:t>
            </a:r>
            <a:r>
              <a:rPr lang="en-US" sz="34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 </a:t>
            </a:r>
            <a:endParaRPr lang="ru-RU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(Collagen type I,</a:t>
            </a:r>
            <a:r>
              <a:rPr lang="en-US" sz="34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alpha 1 chain; </a:t>
            </a:r>
            <a:endParaRPr lang="en-US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i="0" kern="12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Колаген</a:t>
            </a:r>
            <a:r>
              <a:rPr lang="en-US" sz="3400" b="0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 альфа-1, 1 </a:t>
            </a:r>
            <a:r>
              <a:rPr lang="en-US" sz="3400" b="0" i="0" kern="12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типу</a:t>
            </a:r>
            <a:r>
              <a:rPr lang="en-US" sz="3400" b="0" i="0" kern="1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8" name="Isosceles Triangle 19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Рисунок 3" descr="Изображение выглядит как игрушка, стол, фрукт, дос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EB47D6A-07F0-47CD-8889-034CBB30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19" y="227187"/>
            <a:ext cx="343555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25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80</TotalTime>
  <Words>264</Words>
  <Application>Microsoft Office PowerPoint</Application>
  <PresentationFormat>Широкоэкранный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Trebuchet MS</vt:lpstr>
      <vt:lpstr>Wingdings</vt:lpstr>
      <vt:lpstr>Wingdings 3</vt:lpstr>
      <vt:lpstr>Facet</vt:lpstr>
      <vt:lpstr>СИНДРОМ ЕЛЕРСА-ДАНЛОСА У СОБАК ТА КОТІВ</vt:lpstr>
      <vt:lpstr>ПЛАН</vt:lpstr>
      <vt:lpstr>Презентация PowerPoint</vt:lpstr>
      <vt:lpstr>Презентация PowerPoint</vt:lpstr>
      <vt:lpstr>Існує декілька типів СЕД, які характеризуються різними симптомами, пов’язаними з мутаціями в окремих генах.  Типи характерні для собак і котів [3, 4]:</vt:lpstr>
      <vt:lpstr>За аутосомно-домінантним типом успадковуються наступні типи СЕД:</vt:lpstr>
      <vt:lpstr>Презентация PowerPoint</vt:lpstr>
      <vt:lpstr>Презентация PowerPoint</vt:lpstr>
      <vt:lpstr>Презентация PowerPoint</vt:lpstr>
      <vt:lpstr>За аутосомно-рецесивним типом успадковуються наступні типи СЕД:</vt:lpstr>
      <vt:lpstr>Презентация PowerPoint</vt:lpstr>
      <vt:lpstr>Діагностується СЕД  за допомогою лабораторного дослідження зразків шкіри для визначення змін щільностіта структури колагену. Проте попередньо можна провести огляд у ветеринара перевіривши шкіру на еластичність та можливість розтягнення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Список використаних джерел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Сергій Марценюк</cp:lastModifiedBy>
  <cp:revision>1368</cp:revision>
  <dcterms:created xsi:type="dcterms:W3CDTF">2020-04-25T04:58:54Z</dcterms:created>
  <dcterms:modified xsi:type="dcterms:W3CDTF">2020-06-02T09:30:16Z</dcterms:modified>
</cp:coreProperties>
</file>