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8E7"/>
    <a:srgbClr val="F538BF"/>
    <a:srgbClr val="C478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03-May-21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03-May-21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03-May-21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03-May-21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03-May-21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63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03-May-21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03-May-21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03-May-21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03-May-21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03-May-21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6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03-May-21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501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03-May-21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00335-005-0146-4" TargetMode="External"/><Relationship Id="rId13" Type="http://schemas.openxmlformats.org/officeDocument/2006/relationships/hyperlink" Target="https://www.omia.org/OMIA000263/9615/" TargetMode="External"/><Relationship Id="rId3" Type="http://schemas.openxmlformats.org/officeDocument/2006/relationships/hyperlink" Target="http://pwcca.org/about-pembrokes/canine-degenerative-myelopathy-and-genetic-testing-in-pwcs/" TargetMode="External"/><Relationship Id="rId7" Type="http://schemas.openxmlformats.org/officeDocument/2006/relationships/hyperlink" Target="https://vetlab.ru/encyclopedia/narkolepsiya" TargetMode="External"/><Relationship Id="rId12" Type="http://schemas.openxmlformats.org/officeDocument/2006/relationships/hyperlink" Target="https://vetlab.ru/encyclopedia/progressiruyushchaya_atrofiya_setchatki_sobak/" TargetMode="External"/><Relationship Id="rId17" Type="http://schemas.openxmlformats.org/officeDocument/2006/relationships/hyperlink" Target="https://omia.org/OMIA000831/9615/" TargetMode="External"/><Relationship Id="rId2" Type="http://schemas.openxmlformats.org/officeDocument/2006/relationships/hyperlink" Target="http://www.krohotun.com/porodi/velsh-korgi-pembrok-osobennosti.html" TargetMode="External"/><Relationship Id="rId16" Type="http://schemas.openxmlformats.org/officeDocument/2006/relationships/hyperlink" Target="https://omia.org/OMIA001880/96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abs/pii/0014488682900383" TargetMode="External"/><Relationship Id="rId11" Type="http://schemas.openxmlformats.org/officeDocument/2006/relationships/hyperlink" Target="http://infovet.ru/lib/oftalmologiya" TargetMode="External"/><Relationship Id="rId5" Type="http://schemas.openxmlformats.org/officeDocument/2006/relationships/hyperlink" Target="https://journals.sagepub.com/doi/full/10.1177/104063871002200109" TargetMode="External"/><Relationship Id="rId15" Type="http://schemas.openxmlformats.org/officeDocument/2006/relationships/hyperlink" Target="https://omia.org/OMIA000703/9615/" TargetMode="External"/><Relationship Id="rId10" Type="http://schemas.openxmlformats.org/officeDocument/2006/relationships/hyperlink" Target="https://www.karger.com/Article/Abstract/56785" TargetMode="External"/><Relationship Id="rId4" Type="http://schemas.openxmlformats.org/officeDocument/2006/relationships/hyperlink" Target="https://journals.sagepub.com/doi/full/10.1354/vp.46-2-241" TargetMode="External"/><Relationship Id="rId9" Type="http://schemas.openxmlformats.org/officeDocument/2006/relationships/hyperlink" Target="https://vetlab.ru/encyclopedia/tsistinuriya/" TargetMode="External"/><Relationship Id="rId14" Type="http://schemas.openxmlformats.org/officeDocument/2006/relationships/hyperlink" Target="https://omia.org/OMIA001057/961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8B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8D746-3DC6-BE43-AD9B-A8F3A8A40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786463"/>
            <a:ext cx="9068586" cy="3086100"/>
          </a:xfrm>
          <a:noFill/>
        </p:spPr>
        <p:txBody>
          <a:bodyPr/>
          <a:lstStyle/>
          <a:p>
            <a:r>
              <a:rPr lang="ru-RU" sz="6000" dirty="0" err="1">
                <a:latin typeface="Georgia"/>
                <a:cs typeface="Arial Black" panose="020B0604020202020204" pitchFamily="34" charset="0"/>
              </a:rPr>
              <a:t>Генетичні</a:t>
            </a:r>
            <a:r>
              <a:rPr lang="ru-RU" sz="6000" dirty="0">
                <a:latin typeface="Georgia"/>
                <a:cs typeface="Arial Black" panose="020B0604020202020204" pitchFamily="34" charset="0"/>
              </a:rPr>
              <a:t> </a:t>
            </a:r>
            <a:r>
              <a:rPr lang="ru-RU" sz="6000" dirty="0" err="1">
                <a:latin typeface="Georgia"/>
                <a:cs typeface="Arial Black" panose="020B0604020202020204" pitchFamily="34" charset="0"/>
              </a:rPr>
              <a:t>хвороби</a:t>
            </a:r>
            <a:r>
              <a:rPr lang="ru-RU" sz="6000" dirty="0">
                <a:latin typeface="Georgia"/>
                <a:cs typeface="Arial Black" panose="020B0604020202020204" pitchFamily="34" charset="0"/>
              </a:rPr>
              <a:t> </a:t>
            </a:r>
            <a:r>
              <a:rPr lang="ru-RU" sz="6000" dirty="0" err="1">
                <a:latin typeface="Georgia"/>
                <a:cs typeface="Arial Black" panose="020B0604020202020204" pitchFamily="34" charset="0"/>
              </a:rPr>
              <a:t>вельш-коргі</a:t>
            </a:r>
            <a:endParaRPr lang="ru-RU" sz="6000" dirty="0">
              <a:latin typeface="Georgia"/>
              <a:cs typeface="Arial Black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C69B8F-995A-4740-B342-DF7961452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509562"/>
            <a:ext cx="6815669" cy="558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latin typeface="Georgia"/>
              </a:rPr>
              <a:t>Роботу </a:t>
            </a:r>
            <a:r>
              <a:rPr lang="ru-RU" sz="2000" err="1">
                <a:latin typeface="Georgia"/>
              </a:rPr>
              <a:t>підготувала</a:t>
            </a:r>
            <a:r>
              <a:rPr lang="ru-RU" sz="2000">
                <a:latin typeface="Georgia"/>
              </a:rPr>
              <a:t> </a:t>
            </a:r>
            <a:r>
              <a:rPr lang="ru-RU" sz="2000" err="1">
                <a:latin typeface="Georgia"/>
              </a:rPr>
              <a:t>Господарюк</a:t>
            </a:r>
            <a:r>
              <a:rPr lang="ru-RU" sz="2000">
                <a:latin typeface="Georgia"/>
              </a:rPr>
              <a:t> </a:t>
            </a:r>
            <a:r>
              <a:rPr lang="ru-RU" sz="2000" err="1">
                <a:latin typeface="Georgia"/>
              </a:rPr>
              <a:t>Ангеліна</a:t>
            </a:r>
            <a:r>
              <a:rPr lang="ru-RU" sz="2000">
                <a:latin typeface="Georgia"/>
              </a:rPr>
              <a:t> 1-2 ФВМ </a:t>
            </a:r>
          </a:p>
        </p:txBody>
      </p:sp>
    </p:spTree>
    <p:extLst>
      <p:ext uri="{BB962C8B-B14F-4D97-AF65-F5344CB8AC3E}">
        <p14:creationId xmlns:p14="http://schemas.microsoft.com/office/powerpoint/2010/main" val="319024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F0371-0627-4510-9034-391F2411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850" y="982132"/>
            <a:ext cx="4791747" cy="917648"/>
          </a:xfrm>
        </p:spPr>
        <p:txBody>
          <a:bodyPr>
            <a:normAutofit/>
          </a:bodyPr>
          <a:lstStyle/>
          <a:p>
            <a:r>
              <a:rPr lang="ru-RU" err="1">
                <a:solidFill>
                  <a:srgbClr val="262626"/>
                </a:solidFill>
                <a:latin typeface="Georgia"/>
              </a:rPr>
              <a:t>Діагностика</a:t>
            </a:r>
            <a:endParaRPr lang="ru-RU">
              <a:solidFill>
                <a:srgbClr val="262626"/>
              </a:solidFill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A72D2-6C64-45DF-997F-83E33EFA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563" y="1833946"/>
            <a:ext cx="5710320" cy="40704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Діагностика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vWD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базується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на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кількісному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визначенні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vWF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плазми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крові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та тестах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залежної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vWF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функції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тромбоцитів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як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in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vivo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так і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in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vitro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</a:t>
            </a:r>
            <a:endParaRPr lang="ru-RU" sz="2000">
              <a:solidFill>
                <a:srgbClr val="262626"/>
              </a:solidFill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У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ветеринарній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медицині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хвороба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може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мати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кілька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причин,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її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складно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діагностувати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Крім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того, у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постраждалих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 не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завжди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можуть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бути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клінічні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ознаки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кровотечі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а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надмірний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крововилив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може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бути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очевидним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лише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після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операції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або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травми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Правильна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лабораторна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діагностика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СЗЗ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необхідна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для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зменшення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рівня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захворюваності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шляхом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виключення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постраждалих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осіб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із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селекційних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програм</a:t>
            </a:r>
            <a:r>
              <a:rPr lang="ru-RU" sz="20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</a:t>
            </a:r>
            <a:r>
              <a:rPr lang="ru-RU" sz="180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  <a:endParaRPr lang="ru-RU" sz="1800">
              <a:solidFill>
                <a:srgbClr val="262626"/>
              </a:solidFill>
              <a:latin typeface="Georgia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E936FF5-57AC-4664-B66E-4E61B9D7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42" y="1834732"/>
            <a:ext cx="4273457" cy="3959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711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DAB4-8C01-4C42-BB43-4EFF4289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49" y="1221431"/>
            <a:ext cx="9601196" cy="271253"/>
          </a:xfrm>
        </p:spPr>
        <p:txBody>
          <a:bodyPr>
            <a:normAutofit fontScale="90000"/>
          </a:bodyPr>
          <a:lstStyle/>
          <a:p>
            <a:r>
              <a:rPr lang="ru-RU" b="1" err="1">
                <a:latin typeface="Georgia"/>
              </a:rPr>
              <a:t>Нарколепсія</a:t>
            </a:r>
            <a:r>
              <a:rPr lang="ru-RU" b="1">
                <a:latin typeface="Georgia"/>
              </a:rPr>
              <a:t>(</a:t>
            </a:r>
            <a:r>
              <a:rPr lang="ru-RU" b="1" err="1">
                <a:latin typeface="Georgia"/>
              </a:rPr>
              <a:t>англ</a:t>
            </a:r>
            <a:r>
              <a:rPr lang="ru-RU" b="1">
                <a:latin typeface="Georgia"/>
              </a:rPr>
              <a:t>: </a:t>
            </a:r>
            <a:r>
              <a:rPr lang="ru-RU" b="1" err="1">
                <a:latin typeface="Georgia"/>
              </a:rPr>
              <a:t>Narcolepsy</a:t>
            </a:r>
            <a:r>
              <a:rPr lang="ru-RU" b="1">
                <a:latin typeface="Georgia"/>
              </a:rPr>
              <a:t>)</a:t>
            </a:r>
          </a:p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A7377-604A-4C9F-B605-B32483C5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600127"/>
            <a:ext cx="7155359" cy="44567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err="1">
                <a:latin typeface="Georgia"/>
                <a:ea typeface="+mn-lt"/>
                <a:cs typeface="+mn-lt"/>
              </a:rPr>
              <a:t>Неврологічне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що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характеризується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порушенням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нічного</a:t>
            </a:r>
            <a:r>
              <a:rPr lang="ru-RU">
                <a:latin typeface="Georgia"/>
                <a:ea typeface="+mn-lt"/>
                <a:cs typeface="+mn-lt"/>
              </a:rPr>
              <a:t> сну, </a:t>
            </a:r>
            <a:r>
              <a:rPr lang="ru-RU" err="1">
                <a:latin typeface="Georgia"/>
                <a:ea typeface="+mn-lt"/>
                <a:cs typeface="+mn-lt"/>
              </a:rPr>
              <a:t>постійною</a:t>
            </a:r>
            <a:r>
              <a:rPr lang="ru-RU">
                <a:latin typeface="Georgia"/>
                <a:ea typeface="+mn-lt"/>
                <a:cs typeface="+mn-lt"/>
              </a:rPr>
              <a:t> денною </a:t>
            </a:r>
            <a:r>
              <a:rPr lang="ru-RU" err="1">
                <a:latin typeface="Georgia"/>
                <a:ea typeface="+mn-lt"/>
                <a:cs typeface="+mn-lt"/>
              </a:rPr>
              <a:t>сонливістю</a:t>
            </a:r>
            <a:r>
              <a:rPr lang="ru-RU">
                <a:latin typeface="Georgia"/>
                <a:ea typeface="+mn-lt"/>
                <a:cs typeface="+mn-lt"/>
              </a:rPr>
              <a:t> і </a:t>
            </a:r>
            <a:r>
              <a:rPr lang="ru-RU" err="1">
                <a:latin typeface="Georgia"/>
                <a:ea typeface="+mn-lt"/>
                <a:cs typeface="+mn-lt"/>
              </a:rPr>
              <a:t>раптовим</a:t>
            </a:r>
            <a:r>
              <a:rPr lang="ru-RU">
                <a:latin typeface="Georgia"/>
                <a:ea typeface="+mn-lt"/>
                <a:cs typeface="+mn-lt"/>
              </a:rPr>
              <a:t> "</a:t>
            </a:r>
            <a:r>
              <a:rPr lang="ru-RU" err="1">
                <a:latin typeface="Georgia"/>
                <a:ea typeface="+mn-lt"/>
                <a:cs typeface="+mn-lt"/>
              </a:rPr>
              <a:t>засинанням</a:t>
            </a:r>
            <a:r>
              <a:rPr lang="ru-RU">
                <a:latin typeface="Georgia"/>
                <a:ea typeface="+mn-lt"/>
                <a:cs typeface="+mn-lt"/>
              </a:rPr>
              <a:t>" </a:t>
            </a:r>
            <a:r>
              <a:rPr lang="ru-RU" err="1">
                <a:latin typeface="Georgia"/>
                <a:ea typeface="+mn-lt"/>
                <a:cs typeface="+mn-lt"/>
              </a:rPr>
              <a:t>протягом</a:t>
            </a:r>
            <a:r>
              <a:rPr lang="ru-RU">
                <a:latin typeface="Georgia"/>
                <a:ea typeface="+mn-lt"/>
                <a:cs typeface="+mn-lt"/>
              </a:rPr>
              <a:t> дня.</a:t>
            </a:r>
          </a:p>
          <a:p>
            <a:pPr>
              <a:buSzPct val="114999"/>
            </a:pPr>
            <a:r>
              <a:rPr lang="ru-RU">
                <a:latin typeface="Georgia"/>
                <a:ea typeface="+mn-lt"/>
                <a:cs typeface="+mn-lt"/>
              </a:rPr>
              <a:t>Собаки </a:t>
            </a:r>
            <a:r>
              <a:rPr lang="ru-RU" err="1">
                <a:latin typeface="Georgia"/>
                <a:ea typeface="+mn-lt"/>
                <a:cs typeface="+mn-lt"/>
              </a:rPr>
              <a:t>раптово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втрачають</a:t>
            </a:r>
            <a:r>
              <a:rPr lang="ru-RU">
                <a:latin typeface="Georgia"/>
                <a:ea typeface="+mn-lt"/>
                <a:cs typeface="+mn-lt"/>
              </a:rPr>
              <a:t> контроль над </a:t>
            </a:r>
            <a:r>
              <a:rPr lang="ru-RU" err="1">
                <a:latin typeface="Georgia"/>
                <a:ea typeface="+mn-lt"/>
                <a:cs typeface="+mn-lt"/>
              </a:rPr>
              <a:t>своїми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задніми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кінцівками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може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відбуватися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заціпеніння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кінцівок</a:t>
            </a:r>
            <a:r>
              <a:rPr lang="ru-RU">
                <a:latin typeface="Georgia"/>
                <a:ea typeface="+mn-lt"/>
                <a:cs typeface="+mn-lt"/>
              </a:rPr>
              <a:t>, при </a:t>
            </a:r>
            <a:r>
              <a:rPr lang="ru-RU" err="1">
                <a:latin typeface="Georgia"/>
                <a:ea typeface="+mn-lt"/>
                <a:cs typeface="+mn-lt"/>
              </a:rPr>
              <a:t>цьому</a:t>
            </a:r>
            <a:r>
              <a:rPr lang="ru-RU">
                <a:latin typeface="Georgia"/>
                <a:ea typeface="+mn-lt"/>
                <a:cs typeface="+mn-lt"/>
              </a:rPr>
              <a:t> собака </a:t>
            </a:r>
            <a:r>
              <a:rPr lang="ru-RU" err="1">
                <a:latin typeface="Georgia"/>
                <a:ea typeface="+mn-lt"/>
                <a:cs typeface="+mn-lt"/>
              </a:rPr>
              <a:t>залишається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повністю</a:t>
            </a:r>
            <a:r>
              <a:rPr lang="ru-RU">
                <a:latin typeface="Georgia"/>
                <a:ea typeface="+mn-lt"/>
                <a:cs typeface="+mn-lt"/>
              </a:rPr>
              <a:t> в </a:t>
            </a:r>
            <a:r>
              <a:rPr lang="ru-RU" err="1">
                <a:latin typeface="Georgia"/>
                <a:ea typeface="+mn-lt"/>
                <a:cs typeface="+mn-lt"/>
              </a:rPr>
              <a:t>свідомості</a:t>
            </a:r>
            <a:r>
              <a:rPr lang="ru-RU">
                <a:latin typeface="Georgia"/>
                <a:ea typeface="+mn-lt"/>
                <a:cs typeface="+mn-lt"/>
              </a:rPr>
              <a:t> і </a:t>
            </a:r>
            <a:r>
              <a:rPr lang="ru-RU" err="1">
                <a:latin typeface="Georgia"/>
                <a:ea typeface="+mn-lt"/>
                <a:cs typeface="+mn-lt"/>
              </a:rPr>
              <a:t>здатна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відстежувати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предмети</a:t>
            </a:r>
            <a:r>
              <a:rPr lang="ru-RU">
                <a:latin typeface="Georgia"/>
                <a:ea typeface="+mn-lt"/>
                <a:cs typeface="+mn-lt"/>
              </a:rPr>
              <a:t> рухом очей. </a:t>
            </a:r>
            <a:r>
              <a:rPr lang="ru-RU" err="1">
                <a:latin typeface="Georgia"/>
                <a:ea typeface="+mn-lt"/>
                <a:cs typeface="+mn-lt"/>
              </a:rPr>
              <a:t>Такі</a:t>
            </a:r>
            <a:r>
              <a:rPr lang="ru-RU">
                <a:latin typeface="Georgia"/>
                <a:ea typeface="+mn-lt"/>
                <a:cs typeface="+mn-lt"/>
              </a:rPr>
              <a:t> "напади" </a:t>
            </a:r>
            <a:r>
              <a:rPr lang="ru-RU" err="1">
                <a:latin typeface="Georgia"/>
                <a:ea typeface="+mn-lt"/>
                <a:cs typeface="+mn-lt"/>
              </a:rPr>
              <a:t>можуть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тривати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від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кількох</a:t>
            </a:r>
            <a:r>
              <a:rPr lang="ru-RU">
                <a:latin typeface="Georgia"/>
                <a:ea typeface="+mn-lt"/>
                <a:cs typeface="+mn-lt"/>
              </a:rPr>
              <a:t> секунд до 1-2 </a:t>
            </a:r>
            <a:r>
              <a:rPr lang="ru-RU" err="1">
                <a:latin typeface="Georgia"/>
                <a:ea typeface="+mn-lt"/>
                <a:cs typeface="+mn-lt"/>
              </a:rPr>
              <a:t>хвилин</a:t>
            </a:r>
            <a:r>
              <a:rPr lang="ru-RU">
                <a:latin typeface="Georgia"/>
                <a:ea typeface="+mn-lt"/>
                <a:cs typeface="+mn-lt"/>
              </a:rPr>
              <a:t>; </a:t>
            </a:r>
            <a:r>
              <a:rPr lang="ru-RU" err="1">
                <a:latin typeface="Georgia"/>
                <a:ea typeface="+mn-lt"/>
                <a:cs typeface="+mn-lt"/>
              </a:rPr>
              <a:t>потім</a:t>
            </a:r>
            <a:r>
              <a:rPr lang="ru-RU">
                <a:latin typeface="Georgia"/>
                <a:ea typeface="+mn-lt"/>
                <a:cs typeface="+mn-lt"/>
              </a:rPr>
              <a:t> собака </a:t>
            </a:r>
            <a:r>
              <a:rPr lang="ru-RU" err="1">
                <a:latin typeface="Georgia"/>
                <a:ea typeface="+mn-lt"/>
                <a:cs typeface="+mn-lt"/>
              </a:rPr>
              <a:t>піднімається</a:t>
            </a:r>
            <a:r>
              <a:rPr lang="ru-RU">
                <a:latin typeface="Georgia"/>
                <a:ea typeface="+mn-lt"/>
                <a:cs typeface="+mn-lt"/>
              </a:rPr>
              <a:t> і </a:t>
            </a:r>
            <a:r>
              <a:rPr lang="ru-RU" err="1">
                <a:latin typeface="Georgia"/>
                <a:ea typeface="+mn-lt"/>
                <a:cs typeface="+mn-lt"/>
              </a:rPr>
              <a:t>здатна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продовжувати</a:t>
            </a:r>
            <a:r>
              <a:rPr lang="ru-RU">
                <a:latin typeface="Georgia"/>
                <a:ea typeface="+mn-lt"/>
                <a:cs typeface="+mn-lt"/>
              </a:rPr>
              <a:t> рух як </a:t>
            </a:r>
            <a:r>
              <a:rPr lang="ru-RU" err="1">
                <a:latin typeface="Georgia"/>
                <a:ea typeface="+mn-lt"/>
                <a:cs typeface="+mn-lt"/>
              </a:rPr>
              <a:t>ні</a:t>
            </a:r>
            <a:r>
              <a:rPr lang="ru-RU">
                <a:latin typeface="Georgia"/>
                <a:ea typeface="+mn-lt"/>
                <a:cs typeface="+mn-lt"/>
              </a:rPr>
              <a:t> в </a:t>
            </a:r>
            <a:r>
              <a:rPr lang="ru-RU" err="1">
                <a:latin typeface="Georgia"/>
                <a:ea typeface="+mn-lt"/>
                <a:cs typeface="+mn-lt"/>
              </a:rPr>
              <a:t>чому</a:t>
            </a:r>
            <a:r>
              <a:rPr lang="ru-RU">
                <a:latin typeface="Georgia"/>
                <a:ea typeface="+mn-lt"/>
                <a:cs typeface="+mn-lt"/>
              </a:rPr>
              <a:t> не </a:t>
            </a:r>
            <a:r>
              <a:rPr lang="ru-RU" err="1">
                <a:latin typeface="Georgia"/>
                <a:ea typeface="+mn-lt"/>
                <a:cs typeface="+mn-lt"/>
              </a:rPr>
              <a:t>бувало</a:t>
            </a:r>
            <a:r>
              <a:rPr lang="ru-RU">
                <a:latin typeface="Georgia"/>
                <a:ea typeface="+mn-lt"/>
                <a:cs typeface="+mn-lt"/>
              </a:rPr>
              <a:t>. </a:t>
            </a:r>
            <a:r>
              <a:rPr lang="ru-RU" err="1">
                <a:latin typeface="Georgia"/>
                <a:ea typeface="+mn-lt"/>
                <a:cs typeface="+mn-lt"/>
              </a:rPr>
              <a:t>Іноді</a:t>
            </a:r>
            <a:r>
              <a:rPr lang="ru-RU">
                <a:latin typeface="Georgia"/>
                <a:ea typeface="+mn-lt"/>
                <a:cs typeface="+mn-lt"/>
              </a:rPr>
              <a:t> собака з </a:t>
            </a:r>
            <a:r>
              <a:rPr lang="ru-RU" err="1">
                <a:latin typeface="Georgia"/>
                <a:ea typeface="+mn-lt"/>
                <a:cs typeface="+mn-lt"/>
              </a:rPr>
              <a:t>паралізованого</a:t>
            </a:r>
            <a:r>
              <a:rPr lang="ru-RU">
                <a:latin typeface="Georgia"/>
                <a:ea typeface="+mn-lt"/>
                <a:cs typeface="+mn-lt"/>
              </a:rPr>
              <a:t> стану </a:t>
            </a:r>
            <a:r>
              <a:rPr lang="ru-RU" err="1">
                <a:latin typeface="Georgia"/>
                <a:ea typeface="+mn-lt"/>
                <a:cs typeface="+mn-lt"/>
              </a:rPr>
              <a:t>може</a:t>
            </a:r>
            <a:r>
              <a:rPr lang="ru-RU">
                <a:latin typeface="Georgia"/>
                <a:ea typeface="+mn-lt"/>
                <a:cs typeface="+mn-lt"/>
              </a:rPr>
              <a:t> перейти до стану сну.</a:t>
            </a:r>
            <a:endParaRPr lang="ru-RU">
              <a:latin typeface="Georgia"/>
            </a:endParaRPr>
          </a:p>
          <a:p>
            <a:pPr>
              <a:buSzPct val="114999"/>
            </a:pPr>
            <a:r>
              <a:rPr lang="ru-RU" err="1">
                <a:latin typeface="Georgia"/>
                <a:ea typeface="+mn-lt"/>
                <a:cs typeface="+mn-lt"/>
              </a:rPr>
              <a:t>Крім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нападів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що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призводять</a:t>
            </a:r>
            <a:r>
              <a:rPr lang="ru-RU">
                <a:latin typeface="Georgia"/>
                <a:ea typeface="+mn-lt"/>
                <a:cs typeface="+mn-lt"/>
              </a:rPr>
              <a:t> до </a:t>
            </a:r>
            <a:r>
              <a:rPr lang="ru-RU" err="1">
                <a:latin typeface="Georgia"/>
                <a:ea typeface="+mn-lt"/>
                <a:cs typeface="+mn-lt"/>
              </a:rPr>
              <a:t>сонливості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падіння</a:t>
            </a:r>
            <a:r>
              <a:rPr lang="ru-RU">
                <a:latin typeface="Georgia"/>
                <a:ea typeface="+mn-lt"/>
                <a:cs typeface="+mn-lt"/>
              </a:rPr>
              <a:t> і </a:t>
            </a:r>
            <a:r>
              <a:rPr lang="ru-RU" err="1">
                <a:latin typeface="Georgia"/>
                <a:ea typeface="+mn-lt"/>
                <a:cs typeface="+mn-lt"/>
              </a:rPr>
              <a:t>заціпеніння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кінцівок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latin typeface="Georgia"/>
                <a:ea typeface="+mn-lt"/>
                <a:cs typeface="+mn-lt"/>
              </a:rPr>
              <a:t> не </a:t>
            </a:r>
            <a:r>
              <a:rPr lang="ru-RU" err="1">
                <a:latin typeface="Georgia"/>
                <a:ea typeface="+mn-lt"/>
                <a:cs typeface="+mn-lt"/>
              </a:rPr>
              <a:t>має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інших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більш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серйозних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проявів</a:t>
            </a:r>
            <a:r>
              <a:rPr lang="ru-RU">
                <a:latin typeface="Georgia"/>
                <a:ea typeface="+mn-lt"/>
                <a:cs typeface="+mn-lt"/>
              </a:rPr>
              <a:t> і не </a:t>
            </a:r>
            <a:r>
              <a:rPr lang="ru-RU" err="1">
                <a:latin typeface="Georgia"/>
                <a:ea typeface="+mn-lt"/>
                <a:cs typeface="+mn-lt"/>
              </a:rPr>
              <a:t>пов'язане</a:t>
            </a:r>
            <a:r>
              <a:rPr lang="ru-RU">
                <a:latin typeface="Georgia"/>
                <a:ea typeface="+mn-lt"/>
                <a:cs typeface="+mn-lt"/>
              </a:rPr>
              <a:t> з </a:t>
            </a:r>
            <a:r>
              <a:rPr lang="ru-RU" err="1">
                <a:latin typeface="Georgia"/>
                <a:ea typeface="+mn-lt"/>
                <a:cs typeface="+mn-lt"/>
              </a:rPr>
              <a:t>підвищеним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ризиком</a:t>
            </a:r>
            <a:r>
              <a:rPr lang="ru-RU">
                <a:latin typeface="Georgia"/>
                <a:ea typeface="+mn-lt"/>
                <a:cs typeface="+mn-lt"/>
              </a:rPr>
              <a:t> для </a:t>
            </a:r>
            <a:r>
              <a:rPr lang="ru-RU" err="1">
                <a:latin typeface="Georgia"/>
                <a:ea typeface="+mn-lt"/>
                <a:cs typeface="+mn-lt"/>
              </a:rPr>
              <a:t>здоров'я</a:t>
            </a:r>
            <a:r>
              <a:rPr lang="ru-RU">
                <a:latin typeface="Georgia"/>
                <a:ea typeface="+mn-lt"/>
                <a:cs typeface="+mn-lt"/>
              </a:rPr>
              <a:t> собаки. </a:t>
            </a:r>
          </a:p>
          <a:p>
            <a:pPr>
              <a:buSzPct val="114999"/>
            </a:pPr>
            <a:r>
              <a:rPr lang="ru-RU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проявляється</a:t>
            </a:r>
            <a:r>
              <a:rPr lang="ru-RU">
                <a:latin typeface="Georgia"/>
                <a:ea typeface="+mn-lt"/>
                <a:cs typeface="+mn-lt"/>
              </a:rPr>
              <a:t> в </a:t>
            </a:r>
            <a:r>
              <a:rPr lang="ru-RU" err="1">
                <a:latin typeface="Georgia"/>
                <a:ea typeface="+mn-lt"/>
                <a:cs typeface="+mn-lt"/>
              </a:rPr>
              <a:t>ранньому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віці</a:t>
            </a:r>
            <a:r>
              <a:rPr lang="ru-RU">
                <a:latin typeface="Georgia"/>
                <a:ea typeface="+mn-lt"/>
                <a:cs typeface="+mn-lt"/>
              </a:rPr>
              <a:t>: в </a:t>
            </a:r>
            <a:r>
              <a:rPr lang="ru-RU" err="1">
                <a:latin typeface="Georgia"/>
                <a:ea typeface="+mn-lt"/>
                <a:cs typeface="+mn-lt"/>
              </a:rPr>
              <a:t>середньому</a:t>
            </a:r>
            <a:r>
              <a:rPr lang="ru-RU">
                <a:latin typeface="Georgia"/>
                <a:ea typeface="+mn-lt"/>
                <a:cs typeface="+mn-lt"/>
              </a:rPr>
              <a:t> 4-6 </a:t>
            </a:r>
            <a:r>
              <a:rPr lang="ru-RU" err="1">
                <a:latin typeface="Georgia"/>
                <a:ea typeface="+mn-lt"/>
                <a:cs typeface="+mn-lt"/>
              </a:rPr>
              <a:t>тижнів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від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народження</a:t>
            </a:r>
            <a:r>
              <a:rPr lang="ru-RU">
                <a:latin typeface="Georgia"/>
                <a:ea typeface="+mn-lt"/>
                <a:cs typeface="+mn-lt"/>
              </a:rPr>
              <a:t>. Частота </a:t>
            </a:r>
            <a:r>
              <a:rPr lang="ru-RU" err="1">
                <a:latin typeface="Georgia"/>
                <a:ea typeface="+mn-lt"/>
                <a:cs typeface="+mn-lt"/>
              </a:rPr>
              <a:t>нападів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може</a:t>
            </a:r>
            <a:r>
              <a:rPr lang="ru-RU">
                <a:latin typeface="Georgia"/>
                <a:ea typeface="+mn-lt"/>
                <a:cs typeface="+mn-lt"/>
              </a:rPr>
              <a:t> сильно </a:t>
            </a:r>
            <a:r>
              <a:rPr lang="ru-RU" err="1">
                <a:latin typeface="Georgia"/>
                <a:ea typeface="+mn-lt"/>
                <a:cs typeface="+mn-lt"/>
              </a:rPr>
              <a:t>варіювати</a:t>
            </a:r>
            <a:r>
              <a:rPr lang="ru-RU">
                <a:latin typeface="Georgia"/>
                <a:ea typeface="+mn-lt"/>
                <a:cs typeface="+mn-lt"/>
              </a:rPr>
              <a:t>: один раз на </a:t>
            </a:r>
            <a:r>
              <a:rPr lang="ru-RU" err="1">
                <a:latin typeface="Georgia"/>
                <a:ea typeface="+mn-lt"/>
                <a:cs typeface="+mn-lt"/>
              </a:rPr>
              <a:t>рік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або</a:t>
            </a:r>
            <a:r>
              <a:rPr lang="ru-RU">
                <a:latin typeface="Georgia"/>
                <a:ea typeface="+mn-lt"/>
                <a:cs typeface="+mn-lt"/>
              </a:rPr>
              <a:t> сотня раз за день.</a:t>
            </a:r>
            <a:endParaRPr lang="ru-RU">
              <a:latin typeface="Georgia"/>
            </a:endParaRPr>
          </a:p>
          <a:p>
            <a:pPr>
              <a:buSzPct val="114999"/>
            </a:pPr>
            <a:endParaRPr lang="ru-RU"/>
          </a:p>
          <a:p>
            <a:pPr>
              <a:buSzPct val="114999"/>
            </a:pPr>
            <a:endParaRPr lang="ru-RU"/>
          </a:p>
        </p:txBody>
      </p:sp>
      <p:pic>
        <p:nvPicPr>
          <p:cNvPr id="4" name="Рисунок 4" descr="Изображение выглядит как собака, пол, внутренний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id="{854186AC-1B7A-403B-A9DB-3719400E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442" y="3386390"/>
            <a:ext cx="3285993" cy="2183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5936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11742-AAEC-49A1-BD2D-878FA067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58127"/>
            <a:ext cx="9601196" cy="948963"/>
          </a:xfrm>
        </p:spPr>
        <p:txBody>
          <a:bodyPr>
            <a:normAutofit/>
          </a:bodyPr>
          <a:lstStyle/>
          <a:p>
            <a:r>
              <a:rPr lang="ru-RU" err="1">
                <a:solidFill>
                  <a:srgbClr val="262626"/>
                </a:solidFill>
                <a:latin typeface="Georgia"/>
              </a:rPr>
              <a:t>Генетичний</a:t>
            </a:r>
            <a:r>
              <a:rPr lang="ru-RU">
                <a:solidFill>
                  <a:srgbClr val="262626"/>
                </a:solidFill>
                <a:latin typeface="Georgia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</a:rPr>
              <a:t>опис</a:t>
            </a:r>
            <a:endParaRPr lang="ru-RU">
              <a:solidFill>
                <a:srgbClr val="262626"/>
              </a:solidFill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E770E-F01E-4F13-B2E0-DE336C67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149" y="1408844"/>
            <a:ext cx="7119201" cy="45719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Ген: </a:t>
            </a:r>
            <a:r>
              <a:rPr lang="ru-RU" sz="1600" dirty="0">
                <a:latin typeface="Georgia"/>
                <a:ea typeface="+mn-lt"/>
                <a:cs typeface="+mn-lt"/>
              </a:rPr>
              <a:t>HCRTR2</a:t>
            </a:r>
            <a:endParaRPr lang="ru-RU" sz="1600"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Успадкування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через один аутосомно-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рецесивний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ген</a:t>
            </a:r>
            <a:endParaRPr lang="ru-RU" sz="1600"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OMIA: </a:t>
            </a:r>
            <a:r>
              <a:rPr lang="ru-RU" sz="1600" dirty="0">
                <a:latin typeface="Georgia"/>
                <a:ea typeface="+mn-lt"/>
                <a:cs typeface="+mn-lt"/>
              </a:rPr>
              <a:t>0007039615</a:t>
            </a:r>
            <a:endParaRPr lang="ru-RU" sz="1600" dirty="0">
              <a:solidFill>
                <a:srgbClr val="262626"/>
              </a:solidFill>
              <a:latin typeface="Georgia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Причиною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є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мутація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рецептора нейропептиду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гіпокретину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Клітини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що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містять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рецептори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гіпокретину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знайдені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гіпоталамусі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зоні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головного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мозку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відповідальної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за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багаторегуляторні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функції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організму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в тому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числі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і сну.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Передбачається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що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у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здорових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тварин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гіпокретин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може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грати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роль в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регуляції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активності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нейронів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залучених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контроль сну і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пробудження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тоді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як у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хворих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нарколепсією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процеси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порушені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</a:t>
            </a:r>
            <a:endParaRPr lang="ru-RU" sz="1600" dirty="0">
              <a:solidFill>
                <a:srgbClr val="262626"/>
              </a:solidFill>
              <a:latin typeface="Georgia"/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Відхилення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концентрації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та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обміні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центральних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нейромедіаторів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нейрохімічні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відхилення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можуть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виникати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внаслідок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спадкових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порушень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синтезу  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або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обміну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речовин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які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спостерігаються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народження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або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негенетичних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нейрохімічних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відхилень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що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з’являються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пізніше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житті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Загальний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нейрохімічний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розлад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може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лежати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основі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як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генетичних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так і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негенетичних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варіацій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</a:t>
            </a:r>
            <a:endParaRPr lang="ru-RU" sz="1600">
              <a:solidFill>
                <a:srgbClr val="262626"/>
              </a:solidFill>
              <a:latin typeface="Georgia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rgbClr val="262626"/>
                </a:solidFill>
                <a:latin typeface="Georgia"/>
              </a:rPr>
              <a:t>Генотип: гетерозигота по </a:t>
            </a:r>
            <a:r>
              <a:rPr lang="ru-RU" sz="1600" dirty="0" err="1">
                <a:solidFill>
                  <a:srgbClr val="262626"/>
                </a:solidFill>
                <a:latin typeface="Georgia"/>
              </a:rPr>
              <a:t>нормальній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</a:rPr>
              <a:t>копії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 гену - здорова; гетерозигота - </a:t>
            </a:r>
            <a:r>
              <a:rPr lang="ru-RU" sz="1600" dirty="0" err="1">
                <a:solidFill>
                  <a:srgbClr val="262626"/>
                </a:solidFill>
                <a:latin typeface="Georgia"/>
              </a:rPr>
              <a:t>носій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;</a:t>
            </a:r>
            <a:endParaRPr lang="ru-RU" sz="1600">
              <a:solidFill>
                <a:srgbClr val="262626"/>
              </a:solidFill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 err="1">
                <a:solidFill>
                  <a:srgbClr val="262626"/>
                </a:solidFill>
                <a:latin typeface="Georgia"/>
              </a:rPr>
              <a:t>Гомозигота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 по </a:t>
            </a:r>
            <a:r>
              <a:rPr lang="ru-RU" sz="1600" dirty="0" err="1">
                <a:solidFill>
                  <a:srgbClr val="262626"/>
                </a:solidFill>
                <a:latin typeface="Georgia"/>
              </a:rPr>
              <a:t>мутантній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Georgia"/>
              </a:rPr>
              <a:t>копії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 гену -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схильний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до 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/</a:t>
            </a:r>
            <a:r>
              <a:rPr lang="ru-RU" sz="16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хворий</a:t>
            </a:r>
            <a:r>
              <a:rPr lang="ru-RU" sz="1600" dirty="0">
                <a:solidFill>
                  <a:srgbClr val="262626"/>
                </a:solidFill>
                <a:latin typeface="Georgia"/>
              </a:rPr>
              <a:t> </a:t>
            </a:r>
            <a:endParaRPr lang="ru-RU" sz="1600">
              <a:solidFill>
                <a:srgbClr val="262626"/>
              </a:solidFill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600" dirty="0">
              <a:solidFill>
                <a:srgbClr val="262626"/>
              </a:solidFill>
              <a:latin typeface="Georgia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B65945-17EF-4E55-82AD-AF786B49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29" y="2733397"/>
            <a:ext cx="3887946" cy="3143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663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FA1F4-1001-414B-9811-A982010A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37819"/>
            <a:ext cx="10058400" cy="1371600"/>
          </a:xfrm>
        </p:spPr>
        <p:txBody>
          <a:bodyPr>
            <a:normAutofit/>
          </a:bodyPr>
          <a:lstStyle/>
          <a:p>
            <a:r>
              <a:rPr lang="ru-RU" sz="4800" err="1">
                <a:solidFill>
                  <a:srgbClr val="262626"/>
                </a:solidFill>
                <a:latin typeface="Georgia"/>
              </a:rPr>
              <a:t>Діагностика</a:t>
            </a:r>
            <a:endParaRPr lang="ru-RU" sz="4800">
              <a:solidFill>
                <a:srgbClr val="262626"/>
              </a:solidFill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5A95C-E1ED-4354-A69A-0A0B003F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88" y="1909232"/>
            <a:ext cx="7380294" cy="42384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Так як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має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генетичну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природу, для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діагностики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хворих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собак, а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також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генетичного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носія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був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розроблений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ДНК-тест.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Генетичне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тестування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засноване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на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застосуванні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новітніх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молекулярно-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генетичних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знань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і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технологій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Воно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дозволяє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з 100%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вірогідністю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відрізнити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здорову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собаку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носія</a:t>
            </a:r>
            <a:r>
              <a:rPr lang="ru-RU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хворих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собак, в тому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числі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і тих, у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яких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симптоми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порушень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ще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не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проявилися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Тестування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можна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проводити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будь-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якому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віці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: як для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цуценят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так і для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дорослих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собак. </a:t>
            </a:r>
            <a:endParaRPr lang="ru-RU" dirty="0"/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Для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проведення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генетичного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тесту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потрібна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проба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крові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собаки. При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тестуванні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аналізується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мутація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ДНК,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що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призводить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до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розвитку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У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тесті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виявляють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дефектну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(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мутантну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)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копію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гена і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нормальну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копію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гена.</a:t>
            </a:r>
            <a:endParaRPr lang="ru-RU" dirty="0">
              <a:solidFill>
                <a:srgbClr val="000000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Результат тесту -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це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визначення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генотипу,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який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дозволяє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розділити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тварин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на три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групи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: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здорові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(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гомозиготи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за нормальною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копії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гена),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носії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(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гетерозиготи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) і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хворі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(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гомозиготи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по </a:t>
            </a:r>
            <a:r>
              <a:rPr lang="ru-RU" sz="1800" dirty="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мутації</a:t>
            </a:r>
            <a:r>
              <a:rPr lang="ru-RU" sz="18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).</a:t>
            </a:r>
            <a:endParaRPr lang="ru-RU"/>
          </a:p>
          <a:p>
            <a:pPr marL="0" indent="0">
              <a:lnSpc>
                <a:spcPct val="90000"/>
              </a:lnSpc>
              <a:buNone/>
            </a:pPr>
            <a:endParaRPr lang="ru-RU">
              <a:solidFill>
                <a:srgbClr val="262626"/>
              </a:solidFill>
              <a:latin typeface="Georgia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E657CF-23AF-4F67-A625-F8436847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351" y="2548242"/>
            <a:ext cx="3199015" cy="2962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554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обака, внутрен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8F44D65B-4ACE-48D2-BB9D-4EE06CF3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8" r="16229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8F917-2FF2-4584-BBA8-91D24B31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944083"/>
          </a:xfrm>
        </p:spPr>
        <p:txBody>
          <a:bodyPr>
            <a:normAutofit/>
          </a:bodyPr>
          <a:lstStyle/>
          <a:p>
            <a:r>
              <a:rPr lang="ru-RU" sz="3000" b="1" err="1">
                <a:latin typeface="Georgia"/>
              </a:rPr>
              <a:t>Цистинурія</a:t>
            </a:r>
            <a:r>
              <a:rPr lang="ru-RU" sz="3000" b="1">
                <a:latin typeface="Georgia"/>
              </a:rPr>
              <a:t>(</a:t>
            </a:r>
            <a:r>
              <a:rPr lang="ru-RU" sz="3000" b="1" err="1">
                <a:latin typeface="Georgia"/>
              </a:rPr>
              <a:t>англ</a:t>
            </a:r>
            <a:r>
              <a:rPr lang="ru-RU" sz="3000" b="1">
                <a:latin typeface="Georgia"/>
              </a:rPr>
              <a:t> </a:t>
            </a:r>
            <a:r>
              <a:rPr lang="ru-RU" sz="3000" b="1" err="1">
                <a:latin typeface="Georgia"/>
              </a:rPr>
              <a:t>cystinuria</a:t>
            </a:r>
            <a:r>
              <a:rPr lang="ru-RU" sz="3000" b="1">
                <a:latin typeface="Georgia"/>
              </a:rPr>
              <a:t>)</a:t>
            </a:r>
            <a:endParaRPr lang="ru-RU" sz="3000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DAB2A-D568-4AFA-AB32-676E3507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10284"/>
            <a:ext cx="6996303" cy="45247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err="1">
                <a:latin typeface="Georgia"/>
                <a:ea typeface="+mn-lt"/>
                <a:cs typeface="+mn-lt"/>
              </a:rPr>
              <a:t>Цистинурія</a:t>
            </a:r>
            <a:r>
              <a:rPr lang="ru-RU" dirty="0">
                <a:latin typeface="Georgia"/>
                <a:ea typeface="+mn-lt"/>
                <a:cs typeface="+mn-lt"/>
              </a:rPr>
              <a:t> - </a:t>
            </a:r>
            <a:r>
              <a:rPr lang="ru-RU" dirty="0" err="1">
                <a:latin typeface="Georgia"/>
                <a:ea typeface="+mn-lt"/>
                <a:cs typeface="+mn-lt"/>
              </a:rPr>
              <a:t>це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генетичний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розлад</a:t>
            </a:r>
            <a:r>
              <a:rPr lang="ru-RU" dirty="0">
                <a:latin typeface="Georgia"/>
                <a:ea typeface="+mn-lt"/>
                <a:cs typeface="+mn-lt"/>
              </a:rPr>
              <a:t> собаки, </a:t>
            </a:r>
            <a:r>
              <a:rPr lang="ru-RU" dirty="0" err="1">
                <a:latin typeface="Georgia"/>
                <a:ea typeface="+mn-lt"/>
                <a:cs typeface="+mn-lt"/>
              </a:rPr>
              <a:t>який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призводить</a:t>
            </a:r>
            <a:r>
              <a:rPr lang="ru-RU" dirty="0">
                <a:latin typeface="Georgia"/>
                <a:ea typeface="+mn-lt"/>
                <a:cs typeface="+mn-lt"/>
              </a:rPr>
              <a:t> до </a:t>
            </a:r>
            <a:r>
              <a:rPr lang="ru-RU" dirty="0" err="1">
                <a:latin typeface="Georgia"/>
                <a:ea typeface="+mn-lt"/>
                <a:cs typeface="+mn-lt"/>
              </a:rPr>
              <a:t>періодичного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утворення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уроліту</a:t>
            </a:r>
            <a:r>
              <a:rPr lang="ru-RU" dirty="0">
                <a:latin typeface="Georgia"/>
                <a:ea typeface="+mn-lt"/>
                <a:cs typeface="+mn-lt"/>
              </a:rPr>
              <a:t>. </a:t>
            </a:r>
            <a:r>
              <a:rPr lang="ru-RU" dirty="0" err="1">
                <a:latin typeface="Georgia"/>
                <a:ea typeface="+mn-lt"/>
                <a:cs typeface="+mn-lt"/>
              </a:rPr>
              <a:t>Це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спадкове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dirty="0">
                <a:latin typeface="Georgia"/>
                <a:ea typeface="+mn-lt"/>
                <a:cs typeface="+mn-lt"/>
              </a:rPr>
              <a:t> собак, </a:t>
            </a:r>
            <a:r>
              <a:rPr lang="ru-RU" dirty="0" err="1">
                <a:latin typeface="Georgia"/>
                <a:ea typeface="+mn-lt"/>
                <a:cs typeface="+mn-lt"/>
              </a:rPr>
              <a:t>викликане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порушенням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транспорті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амінокислоти</a:t>
            </a:r>
            <a:r>
              <a:rPr lang="ru-RU" dirty="0">
                <a:latin typeface="Georgia"/>
                <a:ea typeface="+mn-lt"/>
                <a:cs typeface="+mn-lt"/>
              </a:rPr>
              <a:t> цистину. У </a:t>
            </a:r>
            <a:r>
              <a:rPr lang="ru-RU" dirty="0" err="1">
                <a:latin typeface="Georgia"/>
                <a:ea typeface="+mn-lt"/>
                <a:cs typeface="+mn-lt"/>
              </a:rPr>
              <a:t>нормі</a:t>
            </a:r>
            <a:r>
              <a:rPr lang="ru-RU" dirty="0">
                <a:latin typeface="Georgia"/>
                <a:ea typeface="+mn-lt"/>
                <a:cs typeface="+mn-lt"/>
              </a:rPr>
              <a:t>, цистин </a:t>
            </a:r>
            <a:r>
              <a:rPr lang="ru-RU" dirty="0" err="1">
                <a:latin typeface="Georgia"/>
                <a:ea typeface="+mn-lt"/>
                <a:cs typeface="+mn-lt"/>
              </a:rPr>
              <a:t>реабсорбується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нирках</a:t>
            </a:r>
            <a:r>
              <a:rPr lang="ru-RU" dirty="0">
                <a:latin typeface="Georgia"/>
                <a:ea typeface="+mn-lt"/>
                <a:cs typeface="+mn-lt"/>
              </a:rPr>
              <a:t> і не </a:t>
            </a:r>
            <a:r>
              <a:rPr lang="ru-RU" dirty="0" err="1">
                <a:latin typeface="Georgia"/>
                <a:ea typeface="+mn-lt"/>
                <a:cs typeface="+mn-lt"/>
              </a:rPr>
              <a:t>потрапляє</a:t>
            </a:r>
            <a:r>
              <a:rPr lang="ru-RU" dirty="0">
                <a:latin typeface="Georgia"/>
                <a:ea typeface="+mn-lt"/>
                <a:cs typeface="+mn-lt"/>
              </a:rPr>
              <a:t> в сечу. </a:t>
            </a:r>
            <a:r>
              <a:rPr lang="ru-RU" dirty="0" err="1">
                <a:latin typeface="Georgia"/>
                <a:ea typeface="+mn-lt"/>
                <a:cs typeface="+mn-lt"/>
              </a:rPr>
              <a:t>Однак</a:t>
            </a:r>
            <a:r>
              <a:rPr lang="ru-RU" dirty="0">
                <a:latin typeface="Georgia"/>
                <a:ea typeface="+mn-lt"/>
                <a:cs typeface="+mn-lt"/>
              </a:rPr>
              <a:t> у </a:t>
            </a:r>
            <a:r>
              <a:rPr lang="ru-RU" dirty="0" err="1">
                <a:latin typeface="Georgia"/>
                <a:ea typeface="+mn-lt"/>
                <a:cs typeface="+mn-lt"/>
              </a:rPr>
              <a:t>коргі</a:t>
            </a:r>
            <a:r>
              <a:rPr lang="ru-RU" dirty="0">
                <a:latin typeface="Georgia"/>
                <a:ea typeface="+mn-lt"/>
                <a:cs typeface="+mn-lt"/>
              </a:rPr>
              <a:t> з </a:t>
            </a:r>
            <a:r>
              <a:rPr lang="ru-RU" dirty="0" err="1">
                <a:latin typeface="Georgia"/>
                <a:ea typeface="+mn-lt"/>
                <a:cs typeface="+mn-lt"/>
              </a:rPr>
              <a:t>цистинурією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транспортний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білок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який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відповідає</a:t>
            </a:r>
            <a:r>
              <a:rPr lang="ru-RU" dirty="0">
                <a:latin typeface="Georgia"/>
                <a:ea typeface="+mn-lt"/>
                <a:cs typeface="+mn-lt"/>
              </a:rPr>
              <a:t> за </a:t>
            </a:r>
            <a:r>
              <a:rPr lang="ru-RU" dirty="0" err="1">
                <a:latin typeface="Georgia"/>
                <a:ea typeface="+mn-lt"/>
                <a:cs typeface="+mn-lt"/>
              </a:rPr>
              <a:t>всмоктування</a:t>
            </a:r>
            <a:r>
              <a:rPr lang="ru-RU" dirty="0">
                <a:latin typeface="Georgia"/>
                <a:ea typeface="+mn-lt"/>
                <a:cs typeface="+mn-lt"/>
              </a:rPr>
              <a:t> цистину в </a:t>
            </a:r>
            <a:r>
              <a:rPr lang="ru-RU" dirty="0" err="1">
                <a:latin typeface="Georgia"/>
                <a:ea typeface="+mn-lt"/>
                <a:cs typeface="+mn-lt"/>
              </a:rPr>
              <a:t>нирках</a:t>
            </a:r>
            <a:r>
              <a:rPr lang="ru-RU" dirty="0">
                <a:latin typeface="Georgia"/>
                <a:ea typeface="+mn-lt"/>
                <a:cs typeface="+mn-lt"/>
              </a:rPr>
              <a:t>, порушений. </a:t>
            </a:r>
            <a:r>
              <a:rPr lang="ru-RU" dirty="0" err="1">
                <a:latin typeface="Georgia"/>
                <a:ea typeface="+mn-lt"/>
                <a:cs typeface="+mn-lt"/>
              </a:rPr>
              <a:t>Це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призводить</a:t>
            </a:r>
            <a:r>
              <a:rPr lang="ru-RU" dirty="0">
                <a:latin typeface="Georgia"/>
                <a:ea typeface="+mn-lt"/>
                <a:cs typeface="+mn-lt"/>
              </a:rPr>
              <a:t> до того, </a:t>
            </a:r>
            <a:r>
              <a:rPr lang="ru-RU" dirty="0" err="1">
                <a:latin typeface="Georgia"/>
                <a:ea typeface="+mn-lt"/>
                <a:cs typeface="+mn-lt"/>
              </a:rPr>
              <a:t>що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кислій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сечі</a:t>
            </a:r>
            <a:r>
              <a:rPr lang="ru-RU" dirty="0">
                <a:latin typeface="Georgia"/>
                <a:ea typeface="+mn-lt"/>
                <a:cs typeface="+mn-lt"/>
              </a:rPr>
              <a:t> цистин </a:t>
            </a:r>
            <a:r>
              <a:rPr lang="ru-RU" dirty="0" err="1">
                <a:latin typeface="Georgia"/>
                <a:ea typeface="+mn-lt"/>
                <a:cs typeface="+mn-lt"/>
              </a:rPr>
              <a:t>починає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утворювати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кристали</a:t>
            </a:r>
            <a:r>
              <a:rPr lang="ru-RU" dirty="0">
                <a:latin typeface="Georgia"/>
                <a:ea typeface="+mn-lt"/>
                <a:cs typeface="+mn-lt"/>
              </a:rPr>
              <a:t>, а </a:t>
            </a:r>
            <a:r>
              <a:rPr lang="ru-RU" dirty="0" err="1">
                <a:latin typeface="Georgia"/>
                <a:ea typeface="+mn-lt"/>
                <a:cs typeface="+mn-lt"/>
              </a:rPr>
              <a:t>потім</a:t>
            </a:r>
            <a:r>
              <a:rPr lang="ru-RU" dirty="0">
                <a:latin typeface="Georgia"/>
                <a:ea typeface="+mn-lt"/>
                <a:cs typeface="+mn-lt"/>
              </a:rPr>
              <a:t> і </a:t>
            </a:r>
            <a:r>
              <a:rPr lang="ru-RU" dirty="0" err="1">
                <a:latin typeface="Georgia"/>
                <a:ea typeface="+mn-lt"/>
                <a:cs typeface="+mn-lt"/>
              </a:rPr>
              <a:t>цистинові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камені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нирках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або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сечовому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міхурі</a:t>
            </a:r>
            <a:r>
              <a:rPr lang="ru-RU" dirty="0">
                <a:latin typeface="Georgia"/>
                <a:ea typeface="+mn-lt"/>
                <a:cs typeface="+mn-lt"/>
              </a:rPr>
              <a:t>. </a:t>
            </a:r>
            <a:r>
              <a:rPr lang="ru-RU" dirty="0" err="1">
                <a:latin typeface="Georgia"/>
                <a:ea typeface="+mn-lt"/>
                <a:cs typeface="+mn-lt"/>
              </a:rPr>
              <a:t>Утворення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каменів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створює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передумови</a:t>
            </a:r>
            <a:r>
              <a:rPr lang="ru-RU" dirty="0">
                <a:latin typeface="Georgia"/>
                <a:ea typeface="+mn-lt"/>
                <a:cs typeface="+mn-lt"/>
              </a:rPr>
              <a:t> для </a:t>
            </a:r>
            <a:r>
              <a:rPr lang="ru-RU" dirty="0" err="1">
                <a:latin typeface="Georgia"/>
                <a:ea typeface="+mn-lt"/>
                <a:cs typeface="+mn-lt"/>
              </a:rPr>
              <a:t>формування</a:t>
            </a:r>
            <a:r>
              <a:rPr lang="ru-RU" dirty="0">
                <a:latin typeface="Georgia"/>
                <a:ea typeface="+mn-lt"/>
                <a:cs typeface="+mn-lt"/>
              </a:rPr>
              <a:t> складного комплексу </a:t>
            </a:r>
            <a:r>
              <a:rPr lang="ru-RU" dirty="0" err="1">
                <a:latin typeface="Georgia"/>
                <a:ea typeface="+mn-lt"/>
                <a:cs typeface="+mn-lt"/>
              </a:rPr>
              <a:t>порушень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включаючи</a:t>
            </a:r>
            <a:r>
              <a:rPr lang="ru-RU" dirty="0">
                <a:latin typeface="Georgia"/>
                <a:ea typeface="+mn-lt"/>
                <a:cs typeface="+mn-lt"/>
              </a:rPr>
              <a:t> закупорку </a:t>
            </a:r>
            <a:r>
              <a:rPr lang="ru-RU" dirty="0" err="1">
                <a:latin typeface="Georgia"/>
                <a:ea typeface="+mn-lt"/>
                <a:cs typeface="+mn-lt"/>
              </a:rPr>
              <a:t>сечовивідних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каналів</a:t>
            </a:r>
            <a:r>
              <a:rPr lang="ru-RU" dirty="0">
                <a:latin typeface="Georgia"/>
                <a:ea typeface="+mn-lt"/>
                <a:cs typeface="+mn-lt"/>
              </a:rPr>
              <a:t> і </a:t>
            </a:r>
            <a:r>
              <a:rPr lang="ru-RU" dirty="0" err="1">
                <a:latin typeface="Georgia"/>
                <a:ea typeface="+mn-lt"/>
                <a:cs typeface="+mn-lt"/>
              </a:rPr>
              <a:t>розвиток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серйозної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бактеріальної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інфекції</a:t>
            </a:r>
            <a:r>
              <a:rPr lang="ru-RU" dirty="0">
                <a:latin typeface="Georgia"/>
                <a:ea typeface="+mn-lt"/>
                <a:cs typeface="+mn-lt"/>
              </a:rPr>
              <a:t>. Так як у </a:t>
            </a:r>
            <a:r>
              <a:rPr lang="ru-RU" dirty="0" err="1">
                <a:latin typeface="Georgia"/>
                <a:ea typeface="+mn-lt"/>
                <a:cs typeface="+mn-lt"/>
              </a:rPr>
              <a:t>самців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сечовивідний</a:t>
            </a:r>
            <a:r>
              <a:rPr lang="ru-RU" dirty="0">
                <a:latin typeface="Georgia"/>
                <a:ea typeface="+mn-lt"/>
                <a:cs typeface="+mn-lt"/>
              </a:rPr>
              <a:t> канал </a:t>
            </a:r>
            <a:r>
              <a:rPr lang="ru-RU" dirty="0" err="1">
                <a:latin typeface="Georgia"/>
                <a:ea typeface="+mn-lt"/>
                <a:cs typeface="+mn-lt"/>
              </a:rPr>
              <a:t>значно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вужчий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ніж</a:t>
            </a:r>
            <a:r>
              <a:rPr lang="ru-RU" dirty="0">
                <a:latin typeface="Georgia"/>
                <a:ea typeface="+mn-lt"/>
                <a:cs typeface="+mn-lt"/>
              </a:rPr>
              <a:t> у самок, у </a:t>
            </a:r>
            <a:r>
              <a:rPr lang="ru-RU" dirty="0" err="1">
                <a:latin typeface="Georgia"/>
                <a:ea typeface="+mn-lt"/>
                <a:cs typeface="+mn-lt"/>
              </a:rPr>
              <a:t>самців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протікає</a:t>
            </a:r>
            <a:r>
              <a:rPr lang="ru-RU" dirty="0">
                <a:latin typeface="Georgia"/>
                <a:ea typeface="+mn-lt"/>
                <a:cs typeface="+mn-lt"/>
              </a:rPr>
              <a:t> у </a:t>
            </a:r>
            <a:r>
              <a:rPr lang="ru-RU" dirty="0" err="1">
                <a:latin typeface="Georgia"/>
                <a:ea typeface="+mn-lt"/>
                <a:cs typeface="+mn-lt"/>
              </a:rPr>
              <a:t>важчій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формі</a:t>
            </a:r>
            <a:r>
              <a:rPr lang="ru-RU" dirty="0">
                <a:latin typeface="Georgia"/>
                <a:ea typeface="+mn-lt"/>
                <a:cs typeface="+mn-lt"/>
              </a:rPr>
              <a:t>. В </a:t>
            </a:r>
            <a:r>
              <a:rPr lang="ru-RU" dirty="0" err="1">
                <a:latin typeface="Georgia"/>
                <a:ea typeface="+mn-lt"/>
                <a:cs typeface="+mn-lt"/>
              </a:rPr>
              <a:t>цьому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випадку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може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відбуватися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розтягнення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або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розрив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сечового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міхура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відмова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нирок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можливий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летальний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випадок</a:t>
            </a:r>
            <a:r>
              <a:rPr lang="ru-RU" dirty="0">
                <a:latin typeface="Georgia"/>
                <a:ea typeface="+mn-lt"/>
                <a:cs typeface="+mn-lt"/>
              </a:rPr>
              <a:t> У </a:t>
            </a:r>
            <a:r>
              <a:rPr lang="ru-RU" dirty="0" err="1">
                <a:latin typeface="Georgia"/>
                <a:ea typeface="+mn-lt"/>
                <a:cs typeface="+mn-lt"/>
              </a:rPr>
              <a:t>коргі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цистинурія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розвивається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середньому</a:t>
            </a:r>
            <a:r>
              <a:rPr lang="ru-RU" dirty="0">
                <a:latin typeface="Georgia"/>
                <a:ea typeface="+mn-lt"/>
                <a:cs typeface="+mn-lt"/>
              </a:rPr>
              <a:t> у </a:t>
            </a:r>
            <a:r>
              <a:rPr lang="ru-RU" dirty="0" err="1">
                <a:latin typeface="Georgia"/>
                <a:ea typeface="+mn-lt"/>
                <a:cs typeface="+mn-lt"/>
              </a:rPr>
              <a:t>віці</a:t>
            </a:r>
            <a:r>
              <a:rPr lang="ru-RU" dirty="0">
                <a:latin typeface="Georgia"/>
                <a:ea typeface="+mn-lt"/>
                <a:cs typeface="+mn-lt"/>
              </a:rPr>
              <a:t> 4-8 </a:t>
            </a:r>
            <a:r>
              <a:rPr lang="ru-RU" dirty="0" err="1">
                <a:latin typeface="Georgia"/>
                <a:ea typeface="+mn-lt"/>
                <a:cs typeface="+mn-lt"/>
              </a:rPr>
              <a:t>років</a:t>
            </a:r>
            <a:r>
              <a:rPr lang="ru-RU" dirty="0">
                <a:latin typeface="Georgia"/>
                <a:ea typeface="+mn-lt"/>
                <a:cs typeface="+mn-lt"/>
              </a:rPr>
              <a:t>.</a:t>
            </a:r>
            <a:endParaRPr lang="ru-RU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3920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708DA-503C-4027-A1F4-F5D9DA57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2" y="329735"/>
            <a:ext cx="9601196" cy="781949"/>
          </a:xfrm>
        </p:spPr>
        <p:txBody>
          <a:bodyPr>
            <a:normAutofit/>
          </a:bodyPr>
          <a:lstStyle/>
          <a:p>
            <a:r>
              <a:rPr lang="ru-RU" err="1">
                <a:latin typeface="Georgia"/>
              </a:rPr>
              <a:t>Генетичний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опис</a:t>
            </a:r>
            <a:endParaRPr lang="ru-RU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1C99B-EE63-4CB6-9F86-31638CF7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28" y="1112525"/>
            <a:ext cx="6954278" cy="50408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latin typeface="Georgia"/>
                <a:ea typeface="+mn-lt"/>
                <a:cs typeface="+mn-lt"/>
              </a:rPr>
              <a:t>Ген: SLC7A9</a:t>
            </a:r>
            <a:endParaRPr lang="ru-RU" dirty="0"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latin typeface="Georgia"/>
                <a:ea typeface="+mn-lt"/>
                <a:cs typeface="+mn-lt"/>
              </a:rPr>
              <a:t>OMIA: 0018809615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latin typeface="Georgia"/>
                <a:ea typeface="+mn-lt"/>
                <a:cs typeface="+mn-lt"/>
              </a:rPr>
              <a:t>Тип </a:t>
            </a:r>
            <a:r>
              <a:rPr lang="ru-RU" dirty="0" err="1">
                <a:latin typeface="Georgia"/>
                <a:ea typeface="+mn-lt"/>
                <a:cs typeface="+mn-lt"/>
              </a:rPr>
              <a:t>успадкування</a:t>
            </a:r>
            <a:r>
              <a:rPr lang="ru-RU" dirty="0">
                <a:latin typeface="Georgia"/>
                <a:ea typeface="+mn-lt"/>
                <a:cs typeface="+mn-lt"/>
              </a:rPr>
              <a:t>: аутосомно-</a:t>
            </a:r>
            <a:r>
              <a:rPr lang="ru-RU" dirty="0" err="1">
                <a:latin typeface="Georgia"/>
                <a:ea typeface="+mn-lt"/>
                <a:cs typeface="+mn-lt"/>
              </a:rPr>
              <a:t>рецесивний</a:t>
            </a:r>
            <a:r>
              <a:rPr lang="ru-RU" dirty="0">
                <a:latin typeface="Georgia"/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err="1">
                <a:latin typeface="Georgia"/>
                <a:ea typeface="+mn-lt"/>
                <a:cs typeface="+mn-lt"/>
              </a:rPr>
              <a:t>Цистинурія</a:t>
            </a:r>
            <a:r>
              <a:rPr lang="ru-RU" sz="1800" dirty="0">
                <a:latin typeface="Georgia"/>
                <a:ea typeface="+mn-lt"/>
                <a:cs typeface="+mn-lt"/>
              </a:rPr>
              <a:t> -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автосомальна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видаляюча</a:t>
            </a:r>
            <a:r>
              <a:rPr lang="ru-RU" sz="1800" dirty="0">
                <a:latin typeface="Georgia"/>
                <a:ea typeface="+mn-lt"/>
                <a:cs typeface="+mn-lt"/>
              </a:rPr>
              <a:t> хвороба,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що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означає</a:t>
            </a:r>
            <a:r>
              <a:rPr lang="ru-RU" sz="1800" dirty="0">
                <a:latin typeface="Georgia"/>
                <a:ea typeface="+mn-lt"/>
                <a:cs typeface="+mn-lt"/>
              </a:rPr>
              <a:t>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що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дефектний</a:t>
            </a:r>
            <a:r>
              <a:rPr lang="ru-RU" sz="1800" dirty="0">
                <a:latin typeface="Georgia"/>
                <a:ea typeface="+mn-lt"/>
                <a:cs typeface="+mn-lt"/>
              </a:rPr>
              <a:t> ген,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відповідальний</a:t>
            </a:r>
            <a:r>
              <a:rPr lang="ru-RU" sz="1800" dirty="0">
                <a:latin typeface="Georgia"/>
                <a:ea typeface="+mn-lt"/>
                <a:cs typeface="+mn-lt"/>
              </a:rPr>
              <a:t> за хворобу,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розміщений</a:t>
            </a:r>
            <a:r>
              <a:rPr lang="ru-RU" sz="1800" dirty="0">
                <a:latin typeface="Georgia"/>
                <a:ea typeface="+mn-lt"/>
                <a:cs typeface="+mn-lt"/>
              </a:rPr>
              <a:t> на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аутосомах</a:t>
            </a:r>
            <a:r>
              <a:rPr lang="ru-RU" sz="1800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потрібно</a:t>
            </a:r>
            <a:r>
              <a:rPr lang="ru-RU" dirty="0">
                <a:latin typeface="Georgia"/>
                <a:ea typeface="+mn-lt"/>
                <a:cs typeface="+mn-lt"/>
              </a:rPr>
              <a:t> </a:t>
            </a:r>
            <a:r>
              <a:rPr lang="ru-RU" dirty="0" err="1">
                <a:latin typeface="Georgia"/>
                <a:ea typeface="+mn-lt"/>
                <a:cs typeface="+mn-lt"/>
              </a:rPr>
              <a:t>дві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копії</a:t>
            </a:r>
            <a:r>
              <a:rPr lang="ru-RU" sz="1800" dirty="0">
                <a:latin typeface="Georgia"/>
                <a:ea typeface="+mn-lt"/>
                <a:cs typeface="+mn-lt"/>
              </a:rPr>
              <a:t> дефектного гена,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щоб</a:t>
            </a:r>
            <a:r>
              <a:rPr lang="ru-RU" dirty="0">
                <a:latin typeface="Georgia"/>
                <a:ea typeface="+mn-lt"/>
                <a:cs typeface="+mn-lt"/>
              </a:rPr>
              <a:t> </a:t>
            </a:r>
            <a:r>
              <a:rPr lang="ru-RU" dirty="0" err="1">
                <a:latin typeface="Georgia"/>
                <a:ea typeface="+mn-lt"/>
                <a:cs typeface="+mn-lt"/>
              </a:rPr>
              <a:t>народитися</a:t>
            </a:r>
            <a:r>
              <a:rPr lang="ru-RU" sz="1800" dirty="0">
                <a:latin typeface="Georgia"/>
                <a:ea typeface="+mn-lt"/>
                <a:cs typeface="+mn-lt"/>
              </a:rPr>
              <a:t> з хворобою. Батьки собаки з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автосомальною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видаляючою</a:t>
            </a:r>
            <a:r>
              <a:rPr lang="ru-RU" sz="1800" dirty="0">
                <a:latin typeface="Georgia"/>
                <a:ea typeface="+mn-lt"/>
                <a:cs typeface="+mn-lt"/>
              </a:rPr>
              <a:t> хворобою,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котрі</a:t>
            </a:r>
            <a:r>
              <a:rPr lang="ru-RU" sz="1800" dirty="0">
                <a:latin typeface="Georgia"/>
                <a:ea typeface="+mn-lt"/>
                <a:cs typeface="+mn-lt"/>
              </a:rPr>
              <a:t> не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мають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однієї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копії</a:t>
            </a:r>
            <a:r>
              <a:rPr lang="ru-RU" sz="1800" dirty="0">
                <a:latin typeface="Georgia"/>
                <a:ea typeface="+mn-lt"/>
                <a:cs typeface="+mn-lt"/>
              </a:rPr>
              <a:t> дефектного гена,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зазвичай</a:t>
            </a:r>
            <a:r>
              <a:rPr lang="ru-RU" sz="1800" dirty="0">
                <a:latin typeface="Georgia"/>
                <a:ea typeface="+mn-lt"/>
                <a:cs typeface="+mn-lt"/>
              </a:rPr>
              <a:t> не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проявляють</a:t>
            </a:r>
            <a:r>
              <a:rPr lang="ru-RU" sz="1800" dirty="0">
                <a:latin typeface="Georgia"/>
                <a:ea typeface="+mn-lt"/>
                <a:cs typeface="+mn-lt"/>
              </a:rPr>
              <a:t> 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ознаки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або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симптоми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хвороби</a:t>
            </a:r>
            <a:r>
              <a:rPr lang="ru-RU" dirty="0">
                <a:latin typeface="Georgia"/>
                <a:ea typeface="+mn-lt"/>
                <a:cs typeface="+mn-lt"/>
              </a:rPr>
              <a:t>. </a:t>
            </a:r>
            <a:endParaRPr lang="ru-RU" dirty="0"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err="1">
                <a:latin typeface="Georgia"/>
                <a:ea typeface="+mn-lt"/>
                <a:cs typeface="+mn-lt"/>
              </a:rPr>
              <a:t>Генетична</a:t>
            </a:r>
            <a:r>
              <a:rPr lang="ru-RU" sz="1800" dirty="0">
                <a:latin typeface="Georgia"/>
                <a:ea typeface="+mn-lt"/>
                <a:cs typeface="+mn-lt"/>
              </a:rPr>
              <a:t> основа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розладу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спричинена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мутаціями</a:t>
            </a:r>
            <a:r>
              <a:rPr lang="ru-RU" sz="1800" dirty="0">
                <a:latin typeface="Georgia"/>
                <a:ea typeface="+mn-lt"/>
                <a:cs typeface="+mn-lt"/>
              </a:rPr>
              <a:t> одного з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генів</a:t>
            </a:r>
            <a:r>
              <a:rPr lang="ru-RU" sz="1800" dirty="0">
                <a:latin typeface="Georgia"/>
                <a:ea typeface="+mn-lt"/>
                <a:cs typeface="+mn-lt"/>
              </a:rPr>
              <a:t> транспортера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амінокислот</a:t>
            </a:r>
            <a:r>
              <a:rPr lang="ru-RU" sz="1800" dirty="0">
                <a:latin typeface="Georgia"/>
                <a:ea typeface="+mn-lt"/>
                <a:cs typeface="+mn-lt"/>
              </a:rPr>
              <a:t> SLC3A1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або</a:t>
            </a:r>
            <a:r>
              <a:rPr lang="ru-RU" sz="1800" dirty="0">
                <a:latin typeface="Georgia"/>
                <a:ea typeface="+mn-lt"/>
                <a:cs typeface="+mn-lt"/>
              </a:rPr>
              <a:t> SLC7A9,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що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призводить</a:t>
            </a:r>
            <a:r>
              <a:rPr lang="ru-RU" sz="1800" dirty="0">
                <a:latin typeface="Georgia"/>
                <a:ea typeface="+mn-lt"/>
                <a:cs typeface="+mn-lt"/>
              </a:rPr>
              <a:t> до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гіперекскреції</a:t>
            </a:r>
            <a:r>
              <a:rPr lang="ru-RU" sz="1800" dirty="0">
                <a:latin typeface="Georgia"/>
                <a:ea typeface="+mn-lt"/>
                <a:cs typeface="+mn-lt"/>
              </a:rPr>
              <a:t> цистину та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двоосновних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амінокислот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із</a:t>
            </a:r>
            <a:r>
              <a:rPr lang="ru-RU" sz="1800" dirty="0">
                <a:latin typeface="Georgia"/>
                <a:ea typeface="+mn-lt"/>
                <a:cs typeface="+mn-lt"/>
              </a:rPr>
              <a:t> сечею та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подальшого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осадження</a:t>
            </a:r>
            <a:r>
              <a:rPr lang="ru-RU" sz="1800" dirty="0">
                <a:latin typeface="Georgia"/>
                <a:ea typeface="+mn-lt"/>
                <a:cs typeface="+mn-lt"/>
              </a:rPr>
              <a:t> цистину через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його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низьку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розчинність</a:t>
            </a:r>
            <a:r>
              <a:rPr lang="ru-RU" sz="1800" dirty="0">
                <a:latin typeface="Georgia"/>
                <a:ea typeface="+mn-lt"/>
                <a:cs typeface="+mn-lt"/>
              </a:rPr>
              <a:t> у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сечі</a:t>
            </a:r>
            <a:r>
              <a:rPr lang="ru-RU" sz="1800" dirty="0">
                <a:latin typeface="Georgia"/>
                <a:ea typeface="+mn-lt"/>
                <a:cs typeface="+mn-lt"/>
              </a:rPr>
              <a:t>.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Мутаційний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аналіз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двох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генів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цистинурії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виявив</a:t>
            </a:r>
            <a:r>
              <a:rPr lang="ru-RU" sz="1800" dirty="0">
                <a:latin typeface="Georgia"/>
                <a:ea typeface="+mn-lt"/>
                <a:cs typeface="+mn-lt"/>
              </a:rPr>
              <a:t> одну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мутацію</a:t>
            </a:r>
            <a:r>
              <a:rPr lang="ru-RU" sz="1800" dirty="0">
                <a:latin typeface="Georgia"/>
                <a:ea typeface="+mn-lt"/>
                <a:cs typeface="+mn-lt"/>
              </a:rPr>
              <a:t> SLC7A9 (A217T) та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дві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мутації</a:t>
            </a:r>
            <a:r>
              <a:rPr lang="ru-RU" sz="1800" dirty="0">
                <a:latin typeface="Georgia"/>
                <a:ea typeface="+mn-lt"/>
                <a:cs typeface="+mn-lt"/>
              </a:rPr>
              <a:t> SLC3A1 (I192V та S698G) у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вельш-коргі</a:t>
            </a:r>
            <a:r>
              <a:rPr lang="ru-RU" sz="1800" dirty="0">
                <a:latin typeface="Georgia"/>
                <a:ea typeface="+mn-lt"/>
                <a:cs typeface="+mn-lt"/>
              </a:rPr>
              <a:t>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які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впливають</a:t>
            </a:r>
            <a:r>
              <a:rPr lang="ru-RU" sz="1800" dirty="0">
                <a:latin typeface="Georgia"/>
                <a:ea typeface="+mn-lt"/>
                <a:cs typeface="+mn-lt"/>
              </a:rPr>
              <a:t> на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неконсервовані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залишки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амінокислот</a:t>
            </a:r>
            <a:r>
              <a:rPr lang="ru-RU" sz="1800" dirty="0">
                <a:latin typeface="Georgia"/>
                <a:ea typeface="+mn-lt"/>
                <a:cs typeface="+mn-lt"/>
              </a:rPr>
              <a:t>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аргументуючи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проти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функціонального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впливу</a:t>
            </a:r>
            <a:r>
              <a:rPr lang="ru-RU" sz="1800" dirty="0">
                <a:latin typeface="Georgia"/>
                <a:ea typeface="+mn-lt"/>
                <a:cs typeface="+mn-lt"/>
              </a:rPr>
              <a:t> на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білки</a:t>
            </a:r>
            <a:r>
              <a:rPr lang="ru-RU" sz="1800" dirty="0">
                <a:latin typeface="Georgia"/>
                <a:ea typeface="+mn-lt"/>
                <a:cs typeface="+mn-lt"/>
              </a:rPr>
              <a:t>.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Регулятивні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частини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генів</a:t>
            </a:r>
            <a:r>
              <a:rPr lang="ru-RU" sz="1800" dirty="0">
                <a:latin typeface="Georgia"/>
                <a:ea typeface="+mn-lt"/>
                <a:cs typeface="+mn-lt"/>
              </a:rPr>
              <a:t> SLC3A1 та SLC7A9, а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також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інші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невідомі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гени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можуть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містити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мутації</a:t>
            </a:r>
            <a:r>
              <a:rPr lang="ru-RU" sz="1800" dirty="0">
                <a:latin typeface="Georgia"/>
                <a:ea typeface="+mn-lt"/>
                <a:cs typeface="+mn-lt"/>
              </a:rPr>
              <a:t>,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що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викликають</a:t>
            </a:r>
            <a:r>
              <a:rPr lang="ru-RU" sz="1800" dirty="0">
                <a:latin typeface="Georgia"/>
                <a:ea typeface="+mn-lt"/>
                <a:cs typeface="+mn-lt"/>
              </a:rPr>
              <a:t> </a:t>
            </a:r>
            <a:r>
              <a:rPr lang="ru-RU" sz="1800" dirty="0" err="1">
                <a:latin typeface="Georgia"/>
                <a:ea typeface="+mn-lt"/>
                <a:cs typeface="+mn-lt"/>
              </a:rPr>
              <a:t>цистинурію</a:t>
            </a:r>
            <a:r>
              <a:rPr lang="ru-RU" sz="1800" dirty="0">
                <a:latin typeface="Georgia"/>
                <a:ea typeface="+mn-lt"/>
                <a:cs typeface="+mn-lt"/>
              </a:rPr>
              <a:t>.</a:t>
            </a:r>
            <a:endParaRPr lang="ru-RU" sz="18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endParaRPr lang="ru-RU">
              <a:latin typeface="Georgia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73FED2-4A63-4460-AD3D-1DB996500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63"/>
          <a:stretch/>
        </p:blipFill>
        <p:spPr>
          <a:xfrm>
            <a:off x="7737820" y="1987587"/>
            <a:ext cx="3700056" cy="3291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773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0933-4601-48A6-AE3C-CBF92B7A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1132"/>
            <a:ext cx="9601196" cy="503767"/>
          </a:xfrm>
        </p:spPr>
        <p:txBody>
          <a:bodyPr>
            <a:normAutofit fontScale="90000"/>
          </a:bodyPr>
          <a:lstStyle/>
          <a:p>
            <a:r>
              <a:rPr lang="ru-RU" err="1">
                <a:latin typeface="Georgia"/>
              </a:rPr>
              <a:t>Діагностика</a:t>
            </a:r>
            <a:endParaRPr lang="ru-RU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1501F-11D5-409E-9159-883B6C15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6" y="1232957"/>
            <a:ext cx="10648946" cy="5100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ru-RU" sz="2000" dirty="0">
                <a:latin typeface="Georgia"/>
                <a:ea typeface="+mn-lt"/>
                <a:cs typeface="+mn-lt"/>
              </a:rPr>
              <a:t>Для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діагностики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хворих</a:t>
            </a:r>
            <a:r>
              <a:rPr lang="ru-RU" sz="2000" dirty="0">
                <a:latin typeface="Georgia"/>
                <a:ea typeface="+mn-lt"/>
                <a:cs typeface="+mn-lt"/>
              </a:rPr>
              <a:t> собак, а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також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генетичного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носія</a:t>
            </a:r>
            <a:r>
              <a:rPr lang="ru-RU" sz="2000" dirty="0">
                <a:latin typeface="Georgia"/>
                <a:ea typeface="+mn-lt"/>
                <a:cs typeface="+mn-lt"/>
              </a:rPr>
              <a:t>,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був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розроблений</a:t>
            </a:r>
            <a:r>
              <a:rPr lang="ru-RU" sz="2000" dirty="0">
                <a:latin typeface="Georgia"/>
                <a:ea typeface="+mn-lt"/>
                <a:cs typeface="+mn-lt"/>
              </a:rPr>
              <a:t> ДНК-тест,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доступний</a:t>
            </a:r>
            <a:r>
              <a:rPr lang="ru-RU" sz="2000" dirty="0">
                <a:latin typeface="Georgia"/>
                <a:ea typeface="+mn-lt"/>
                <a:cs typeface="+mn-lt"/>
              </a:rPr>
              <a:t> для собак породи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коргі</a:t>
            </a:r>
            <a:r>
              <a:rPr lang="ru-RU" sz="2000" dirty="0">
                <a:latin typeface="Georgia"/>
                <a:ea typeface="+mn-lt"/>
                <a:cs typeface="+mn-lt"/>
              </a:rPr>
              <a:t>.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Перевага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генетичного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тестування</a:t>
            </a:r>
            <a:r>
              <a:rPr lang="ru-RU" sz="2000" dirty="0">
                <a:latin typeface="Georgia"/>
                <a:ea typeface="+mn-lt"/>
                <a:cs typeface="+mn-lt"/>
              </a:rPr>
              <a:t> -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це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можливість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ідентифікувати</a:t>
            </a:r>
            <a:r>
              <a:rPr lang="ru-RU" sz="2000" dirty="0">
                <a:latin typeface="Georgia"/>
                <a:ea typeface="+mn-lt"/>
                <a:cs typeface="+mn-lt"/>
              </a:rPr>
              <a:t> собак,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які</a:t>
            </a:r>
            <a:r>
              <a:rPr lang="ru-RU" sz="2000" dirty="0">
                <a:latin typeface="Georgia"/>
                <a:ea typeface="+mn-lt"/>
                <a:cs typeface="+mn-lt"/>
              </a:rPr>
              <a:t> не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виявляють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ознак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2000" dirty="0">
                <a:latin typeface="Georgia"/>
                <a:ea typeface="+mn-lt"/>
                <a:cs typeface="+mn-lt"/>
              </a:rPr>
              <a:t>, але є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його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носіями</a:t>
            </a:r>
            <a:r>
              <a:rPr lang="ru-RU" sz="2000" dirty="0">
                <a:latin typeface="Georgia"/>
                <a:ea typeface="+mn-lt"/>
                <a:cs typeface="+mn-lt"/>
              </a:rPr>
              <a:t> (гетерозиготами), а значить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можуть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передавати</a:t>
            </a:r>
            <a:r>
              <a:rPr lang="ru-RU" sz="2000" dirty="0">
                <a:latin typeface="Georgia"/>
                <a:ea typeface="+mn-lt"/>
                <a:cs typeface="+mn-lt"/>
              </a:rPr>
              <a:t> дефект потомству.</a:t>
            </a:r>
            <a:endParaRPr lang="ru-RU" sz="2000" dirty="0">
              <a:latin typeface="Georgia"/>
            </a:endParaRPr>
          </a:p>
          <a:p>
            <a:pPr marL="342900" indent="-342900">
              <a:buSzPct val="114999"/>
            </a:pPr>
            <a:r>
              <a:rPr lang="ru-RU" sz="2000" dirty="0">
                <a:latin typeface="Georgia"/>
                <a:ea typeface="+mn-lt"/>
                <a:cs typeface="+mn-lt"/>
              </a:rPr>
              <a:t>ДНК-тест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заснований</a:t>
            </a:r>
            <a:r>
              <a:rPr lang="ru-RU" sz="2000" dirty="0">
                <a:latin typeface="Georgia"/>
                <a:ea typeface="+mn-lt"/>
                <a:cs typeface="+mn-lt"/>
              </a:rPr>
              <a:t> на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застосуванні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новітніх</a:t>
            </a:r>
            <a:r>
              <a:rPr lang="ru-RU" sz="2000" dirty="0">
                <a:latin typeface="Georgia"/>
                <a:ea typeface="+mn-lt"/>
                <a:cs typeface="+mn-lt"/>
              </a:rPr>
              <a:t> молекулярно-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генетичних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знань</a:t>
            </a:r>
            <a:r>
              <a:rPr lang="ru-RU" sz="2000" dirty="0">
                <a:latin typeface="Georgia"/>
                <a:ea typeface="+mn-lt"/>
                <a:cs typeface="+mn-lt"/>
              </a:rPr>
              <a:t> і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технологій</a:t>
            </a:r>
            <a:r>
              <a:rPr lang="ru-RU" sz="2000" dirty="0">
                <a:latin typeface="Georgia"/>
                <a:ea typeface="+mn-lt"/>
                <a:cs typeface="+mn-lt"/>
              </a:rPr>
              <a:t>.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Він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дозволяє</a:t>
            </a:r>
            <a:r>
              <a:rPr lang="ru-RU" sz="2000" dirty="0">
                <a:latin typeface="Georgia"/>
                <a:ea typeface="+mn-lt"/>
                <a:cs typeface="+mn-lt"/>
              </a:rPr>
              <a:t> з 100%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вірогідністю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відрізнити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здорову</a:t>
            </a:r>
            <a:r>
              <a:rPr lang="ru-RU" sz="2000" dirty="0">
                <a:latin typeface="Georgia"/>
                <a:ea typeface="+mn-lt"/>
                <a:cs typeface="+mn-lt"/>
              </a:rPr>
              <a:t> собаку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від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клінічно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нормальних</a:t>
            </a:r>
            <a:r>
              <a:rPr lang="ru-RU" sz="2000" dirty="0">
                <a:latin typeface="Georgia"/>
                <a:ea typeface="+mn-lt"/>
                <a:cs typeface="+mn-lt"/>
              </a:rPr>
              <a:t>, але є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носіями</a:t>
            </a:r>
            <a:r>
              <a:rPr lang="ru-RU" sz="2000" dirty="0">
                <a:latin typeface="Georgia"/>
                <a:ea typeface="+mn-lt"/>
                <a:cs typeface="+mn-lt"/>
              </a:rPr>
              <a:t> і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від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хворих</a:t>
            </a:r>
            <a:r>
              <a:rPr lang="ru-RU" sz="2000" dirty="0">
                <a:latin typeface="Georgia"/>
                <a:ea typeface="+mn-lt"/>
                <a:cs typeface="+mn-lt"/>
              </a:rPr>
              <a:t> собак, в тому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числі</a:t>
            </a:r>
            <a:r>
              <a:rPr lang="ru-RU" sz="2000" dirty="0">
                <a:latin typeface="Georgia"/>
                <a:ea typeface="+mn-lt"/>
                <a:cs typeface="+mn-lt"/>
              </a:rPr>
              <a:t> і тих, у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яких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симптоми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порушень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ще</a:t>
            </a:r>
            <a:r>
              <a:rPr lang="ru-RU" sz="2000" dirty="0">
                <a:latin typeface="Georgia"/>
                <a:ea typeface="+mn-lt"/>
                <a:cs typeface="+mn-lt"/>
              </a:rPr>
              <a:t> не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проявилися</a:t>
            </a:r>
            <a:r>
              <a:rPr lang="ru-RU" sz="2000" dirty="0">
                <a:latin typeface="Georgia"/>
                <a:ea typeface="+mn-lt"/>
                <a:cs typeface="+mn-lt"/>
              </a:rPr>
              <a:t>.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Тестування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можна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проводити</a:t>
            </a:r>
            <a:r>
              <a:rPr lang="ru-RU" sz="2000" dirty="0">
                <a:latin typeface="Georgia"/>
                <a:ea typeface="+mn-lt"/>
                <a:cs typeface="+mn-lt"/>
              </a:rPr>
              <a:t> в будь-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якому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віці</a:t>
            </a:r>
            <a:r>
              <a:rPr lang="ru-RU" sz="2000" dirty="0">
                <a:latin typeface="Georgia"/>
                <a:ea typeface="+mn-lt"/>
                <a:cs typeface="+mn-lt"/>
              </a:rPr>
              <a:t>: як для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цуценят</a:t>
            </a:r>
            <a:r>
              <a:rPr lang="ru-RU" sz="2000" dirty="0">
                <a:latin typeface="Georgia"/>
                <a:ea typeface="+mn-lt"/>
                <a:cs typeface="+mn-lt"/>
              </a:rPr>
              <a:t>, так і для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дорослих</a:t>
            </a:r>
            <a:r>
              <a:rPr lang="ru-RU" sz="2000" dirty="0">
                <a:latin typeface="Georgia"/>
                <a:ea typeface="+mn-lt"/>
                <a:cs typeface="+mn-lt"/>
              </a:rPr>
              <a:t> собак.</a:t>
            </a:r>
            <a:endParaRPr lang="ru-RU" sz="2000" dirty="0">
              <a:latin typeface="Georgia"/>
            </a:endParaRPr>
          </a:p>
          <a:p>
            <a:pPr marL="342900" indent="-342900">
              <a:buSzPct val="114999"/>
            </a:pPr>
            <a:r>
              <a:rPr lang="ru-RU" sz="2000" dirty="0">
                <a:latin typeface="Georgia"/>
                <a:ea typeface="+mn-lt"/>
                <a:cs typeface="+mn-lt"/>
              </a:rPr>
              <a:t>Для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проведення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генетичного</a:t>
            </a:r>
            <a:r>
              <a:rPr lang="ru-RU" sz="2000" dirty="0">
                <a:latin typeface="Georgia"/>
                <a:ea typeface="+mn-lt"/>
                <a:cs typeface="+mn-lt"/>
              </a:rPr>
              <a:t> тесту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потрібно</a:t>
            </a:r>
            <a:r>
              <a:rPr lang="ru-RU" sz="2000" dirty="0">
                <a:latin typeface="Georgia"/>
                <a:ea typeface="+mn-lt"/>
                <a:cs typeface="+mn-lt"/>
              </a:rPr>
              <a:t> проба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крові</a:t>
            </a:r>
            <a:r>
              <a:rPr lang="ru-RU" sz="2000" dirty="0">
                <a:latin typeface="Georgia"/>
                <a:ea typeface="+mn-lt"/>
                <a:cs typeface="+mn-lt"/>
              </a:rPr>
              <a:t> собаки. При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тестуванні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аналізується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мутація</a:t>
            </a:r>
            <a:r>
              <a:rPr lang="ru-RU" sz="2000" dirty="0">
                <a:latin typeface="Georgia"/>
                <a:ea typeface="+mn-lt"/>
                <a:cs typeface="+mn-lt"/>
              </a:rPr>
              <a:t> в ДНК,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що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призводить</a:t>
            </a:r>
            <a:r>
              <a:rPr lang="ru-RU" sz="2000" dirty="0">
                <a:latin typeface="Georgia"/>
                <a:ea typeface="+mn-lt"/>
                <a:cs typeface="+mn-lt"/>
              </a:rPr>
              <a:t> до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розвитку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2000" dirty="0">
                <a:latin typeface="Georgia"/>
                <a:ea typeface="+mn-lt"/>
                <a:cs typeface="+mn-lt"/>
              </a:rPr>
              <a:t>. У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тесті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виявляють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дефектну</a:t>
            </a:r>
            <a:r>
              <a:rPr lang="ru-RU" sz="2000" dirty="0">
                <a:latin typeface="Georgia"/>
                <a:ea typeface="+mn-lt"/>
                <a:cs typeface="+mn-lt"/>
              </a:rPr>
              <a:t> (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мутантну</a:t>
            </a:r>
            <a:r>
              <a:rPr lang="ru-RU" sz="2000" dirty="0">
                <a:latin typeface="Georgia"/>
                <a:ea typeface="+mn-lt"/>
                <a:cs typeface="+mn-lt"/>
              </a:rPr>
              <a:t>)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копію</a:t>
            </a:r>
            <a:r>
              <a:rPr lang="ru-RU" sz="2000" dirty="0">
                <a:latin typeface="Georgia"/>
                <a:ea typeface="+mn-lt"/>
                <a:cs typeface="+mn-lt"/>
              </a:rPr>
              <a:t> гена і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нормальну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копію</a:t>
            </a:r>
            <a:r>
              <a:rPr lang="ru-RU" sz="2000" dirty="0">
                <a:latin typeface="Georgia"/>
                <a:ea typeface="+mn-lt"/>
                <a:cs typeface="+mn-lt"/>
              </a:rPr>
              <a:t> гена. Результат тесту -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це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визначення</a:t>
            </a:r>
            <a:r>
              <a:rPr lang="ru-RU" sz="2000" dirty="0">
                <a:latin typeface="Georgia"/>
                <a:ea typeface="+mn-lt"/>
                <a:cs typeface="+mn-lt"/>
              </a:rPr>
              <a:t> генотипу, яке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дозволяє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розділити</a:t>
            </a:r>
            <a:r>
              <a:rPr lang="ru-RU" sz="2000" dirty="0">
                <a:latin typeface="Georgia"/>
                <a:ea typeface="+mn-lt"/>
                <a:cs typeface="+mn-lt"/>
              </a:rPr>
              <a:t>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тварин</a:t>
            </a:r>
            <a:r>
              <a:rPr lang="ru-RU" sz="2000" dirty="0">
                <a:latin typeface="Georgia"/>
                <a:ea typeface="+mn-lt"/>
                <a:cs typeface="+mn-lt"/>
              </a:rPr>
              <a:t> на три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групи</a:t>
            </a:r>
            <a:r>
              <a:rPr lang="ru-RU" sz="2000" dirty="0">
                <a:latin typeface="Georgia"/>
                <a:ea typeface="+mn-lt"/>
                <a:cs typeface="+mn-lt"/>
              </a:rPr>
              <a:t>: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здорові</a:t>
            </a:r>
            <a:r>
              <a:rPr lang="ru-RU" sz="2000" dirty="0">
                <a:latin typeface="Georgia"/>
                <a:ea typeface="+mn-lt"/>
                <a:cs typeface="+mn-lt"/>
              </a:rPr>
              <a:t> (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гомозиготи</a:t>
            </a:r>
            <a:r>
              <a:rPr lang="ru-RU" sz="2000" dirty="0">
                <a:latin typeface="Georgia"/>
                <a:ea typeface="+mn-lt"/>
                <a:cs typeface="+mn-lt"/>
              </a:rPr>
              <a:t> за нормальною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копії</a:t>
            </a:r>
            <a:r>
              <a:rPr lang="ru-RU" sz="2000" dirty="0">
                <a:latin typeface="Georgia"/>
                <a:ea typeface="+mn-lt"/>
                <a:cs typeface="+mn-lt"/>
              </a:rPr>
              <a:t> гена),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носії</a:t>
            </a:r>
            <a:r>
              <a:rPr lang="ru-RU" sz="2000" dirty="0">
                <a:latin typeface="Georgia"/>
                <a:ea typeface="+mn-lt"/>
                <a:cs typeface="+mn-lt"/>
              </a:rPr>
              <a:t> (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гетерозиготи</a:t>
            </a:r>
            <a:r>
              <a:rPr lang="ru-RU" sz="2000" dirty="0">
                <a:latin typeface="Georgia"/>
                <a:ea typeface="+mn-lt"/>
                <a:cs typeface="+mn-lt"/>
              </a:rPr>
              <a:t>) і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хворі</a:t>
            </a:r>
            <a:r>
              <a:rPr lang="ru-RU" sz="2000" dirty="0">
                <a:latin typeface="Georgia"/>
                <a:ea typeface="+mn-lt"/>
                <a:cs typeface="+mn-lt"/>
              </a:rPr>
              <a:t> (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гомозиготи</a:t>
            </a:r>
            <a:r>
              <a:rPr lang="ru-RU" sz="2000" dirty="0">
                <a:latin typeface="Georgia"/>
                <a:ea typeface="+mn-lt"/>
                <a:cs typeface="+mn-lt"/>
              </a:rPr>
              <a:t> по </a:t>
            </a:r>
            <a:r>
              <a:rPr lang="ru-RU" sz="2000" dirty="0" err="1">
                <a:latin typeface="Georgia"/>
                <a:ea typeface="+mn-lt"/>
                <a:cs typeface="+mn-lt"/>
              </a:rPr>
              <a:t>мутації</a:t>
            </a:r>
            <a:r>
              <a:rPr lang="ru-RU" sz="2000" dirty="0">
                <a:latin typeface="Georgia"/>
                <a:ea typeface="+mn-lt"/>
                <a:cs typeface="+mn-lt"/>
              </a:rPr>
              <a:t>).</a:t>
            </a:r>
            <a:endParaRPr lang="ru-RU" sz="2000" dirty="0">
              <a:latin typeface="Georgia"/>
            </a:endParaRPr>
          </a:p>
          <a:p>
            <a:pPr>
              <a:buSzPct val="114999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9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F464C-91BC-495D-A291-ED6C8729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95" y="712431"/>
            <a:ext cx="9410696" cy="5652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err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Атрофія</a:t>
            </a:r>
            <a:r>
              <a:rPr lang="ru-RU" sz="3200" b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 </a:t>
            </a:r>
            <a:r>
              <a:rPr lang="ru-RU" sz="3200" b="1" err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сітківки</a:t>
            </a:r>
            <a:r>
              <a:rPr lang="ru-RU" sz="3200" b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(</a:t>
            </a:r>
            <a:r>
              <a:rPr lang="ru-RU" sz="3200" b="1" err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англ</a:t>
            </a:r>
            <a:r>
              <a:rPr lang="ru-RU" sz="3200" b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: </a:t>
            </a:r>
            <a:r>
              <a:rPr lang="ru-RU" sz="3200" b="1" err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Progressive</a:t>
            </a:r>
            <a:r>
              <a:rPr lang="ru-RU" sz="3200" b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 </a:t>
            </a:r>
            <a:r>
              <a:rPr lang="ru-RU" sz="3200" b="1" err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retinal</a:t>
            </a:r>
            <a:r>
              <a:rPr lang="ru-RU" sz="3200" b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 </a:t>
            </a:r>
            <a:r>
              <a:rPr lang="ru-RU" sz="3200" b="1" err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atrophy</a:t>
            </a:r>
            <a:r>
              <a:rPr lang="ru-RU" sz="3200" b="1">
                <a:solidFill>
                  <a:srgbClr val="262626"/>
                </a:solidFill>
                <a:latin typeface="Georgia"/>
                <a:ea typeface="+mj-lt"/>
                <a:cs typeface="+mj-lt"/>
              </a:rPr>
              <a:t>)</a:t>
            </a:r>
            <a:endParaRPr lang="ru-RU" sz="3200" b="1">
              <a:solidFill>
                <a:srgbClr val="262626"/>
              </a:solidFill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CD7EB-77E5-4069-BD7D-5E30A356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21" y="1513097"/>
            <a:ext cx="6674922" cy="49342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Це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спадкове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що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характеризується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наявністю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множинних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порушень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сітківки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ока, яке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призводить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до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сліпоти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собак.</a:t>
            </a:r>
            <a:endParaRPr lang="ru-RU">
              <a:solidFill>
                <a:srgbClr val="262626"/>
              </a:solidFill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Прогресуюча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атрофія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сітківки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може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супроводжуватися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двома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подіями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: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дисплазією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і 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дегенерацією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клітин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сітківки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При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дисплазії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порушується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розвиток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клітин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фоторецепторів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вже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перші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кілька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тижнів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після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народження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При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дегенерації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вже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сформовані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фоторецепторні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клітини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поступово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перестають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функціонувати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і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відмирають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Палички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що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дозволяють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бачити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при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низькому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рівні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освітлення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перші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перестають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нормально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функціонувати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Це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призводить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до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нічної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сліпоти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Потім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колбочки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також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починають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поступово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деградувати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Таким чином,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більшість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хворих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поступово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втрачають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зір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і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сліпнуть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. Як правило,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клінічні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симптоми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порушень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зору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стають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помітні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у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віці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1-5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років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в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залежності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від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індивідуальних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особливостей</a:t>
            </a:r>
            <a:r>
              <a:rPr lang="ru-RU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 собаки. </a:t>
            </a:r>
            <a:endParaRPr lang="ru-RU">
              <a:solidFill>
                <a:srgbClr val="262626"/>
              </a:solidFill>
              <a:latin typeface="Georgia"/>
            </a:endParaRPr>
          </a:p>
        </p:txBody>
      </p:sp>
      <p:pic>
        <p:nvPicPr>
          <p:cNvPr id="4" name="Рисунок 4" descr="Изображение выглядит как темный, легкий, освещенный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8DBDA58D-6696-437B-9CE4-D1119593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35" y="2167705"/>
            <a:ext cx="3825315" cy="363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772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8FF8D-9B9D-4E72-B3FB-08B8586B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05" y="433987"/>
            <a:ext cx="6430568" cy="604499"/>
          </a:xfrm>
        </p:spPr>
        <p:txBody>
          <a:bodyPr>
            <a:normAutofit fontScale="90000"/>
          </a:bodyPr>
          <a:lstStyle/>
          <a:p>
            <a:r>
              <a:rPr lang="ru-RU" err="1">
                <a:solidFill>
                  <a:srgbClr val="262626"/>
                </a:solidFill>
                <a:latin typeface="Georgia"/>
              </a:rPr>
              <a:t>Генетичний</a:t>
            </a:r>
            <a:r>
              <a:rPr lang="ru-RU">
                <a:solidFill>
                  <a:srgbClr val="262626"/>
                </a:solidFill>
                <a:latin typeface="Georgia"/>
              </a:rPr>
              <a:t> </a:t>
            </a:r>
            <a:r>
              <a:rPr lang="ru-RU" err="1">
                <a:solidFill>
                  <a:srgbClr val="262626"/>
                </a:solidFill>
                <a:latin typeface="Georgia"/>
              </a:rPr>
              <a:t>опис</a:t>
            </a:r>
            <a:endParaRPr lang="ru-RU">
              <a:solidFill>
                <a:srgbClr val="262626"/>
              </a:solidFill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577006-741C-497B-94BC-BCCBC571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38" y="1220562"/>
            <a:ext cx="7003762" cy="52093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Ген: </a:t>
            </a:r>
            <a:r>
              <a:rPr lang="ru-RU" sz="1600" dirty="0">
                <a:latin typeface="Georgia"/>
                <a:ea typeface="+mn-lt"/>
                <a:cs typeface="+mn-lt"/>
              </a:rPr>
              <a:t>RPGR(</a:t>
            </a:r>
            <a:r>
              <a:rPr lang="ru-RU" sz="1600" err="1">
                <a:latin typeface="Georgia"/>
                <a:ea typeface="+mn-lt"/>
                <a:cs typeface="+mn-lt"/>
              </a:rPr>
              <a:t>іноді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називають</a:t>
            </a:r>
            <a:r>
              <a:rPr lang="ru-RU" sz="1600" dirty="0">
                <a:latin typeface="Georgia"/>
                <a:ea typeface="+mn-lt"/>
                <a:cs typeface="+mn-lt"/>
              </a:rPr>
              <a:t> XLPRA1)</a:t>
            </a:r>
            <a:endParaRPr lang="ru-RU" sz="1600" dirty="0">
              <a:solidFill>
                <a:srgbClr val="262626"/>
              </a:solidFill>
              <a:latin typeface="Georgi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</a:pP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Тип </a:t>
            </a:r>
            <a:r>
              <a:rPr lang="ru-RU" sz="16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успадкування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: аутосомно-</a:t>
            </a:r>
            <a:r>
              <a:rPr lang="ru-RU" sz="1600" err="1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рецесивний</a:t>
            </a:r>
            <a:r>
              <a:rPr lang="ru-RU" sz="1600" dirty="0">
                <a:solidFill>
                  <a:srgbClr val="262626"/>
                </a:solidFill>
                <a:latin typeface="Georgia"/>
                <a:ea typeface="+mn-lt"/>
                <a:cs typeface="+mn-lt"/>
              </a:rPr>
              <a:t> </a:t>
            </a: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600" dirty="0">
                <a:solidFill>
                  <a:srgbClr val="262626"/>
                </a:solidFill>
                <a:latin typeface="Georgia"/>
              </a:rPr>
              <a:t>OMIA: 0008319615</a:t>
            </a: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600" dirty="0">
                <a:latin typeface="Georgia"/>
                <a:ea typeface="+mn-lt"/>
                <a:cs typeface="+mn-lt"/>
              </a:rPr>
              <a:t>Собачий </a:t>
            </a:r>
            <a:r>
              <a:rPr lang="ru-RU" sz="1600" err="1">
                <a:latin typeface="Georgia"/>
                <a:ea typeface="+mn-lt"/>
                <a:cs typeface="+mn-lt"/>
              </a:rPr>
              <a:t>розлад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відображає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розташування</a:t>
            </a:r>
            <a:r>
              <a:rPr lang="ru-RU" sz="1600" dirty="0">
                <a:latin typeface="Georgia"/>
                <a:ea typeface="+mn-lt"/>
                <a:cs typeface="+mn-lt"/>
              </a:rPr>
              <a:t> в </a:t>
            </a:r>
            <a:r>
              <a:rPr lang="ru-RU" sz="1600" err="1">
                <a:latin typeface="Georgia"/>
                <a:ea typeface="+mn-lt"/>
                <a:cs typeface="+mn-lt"/>
              </a:rPr>
              <a:t>собачій</a:t>
            </a:r>
            <a:r>
              <a:rPr lang="ru-RU" sz="1600" dirty="0">
                <a:latin typeface="Georgia"/>
                <a:ea typeface="+mn-lt"/>
                <a:cs typeface="+mn-lt"/>
              </a:rPr>
              <a:t> X-</a:t>
            </a:r>
            <a:r>
              <a:rPr lang="ru-RU" sz="1600" err="1">
                <a:latin typeface="Georgia"/>
                <a:ea typeface="+mn-lt"/>
                <a:cs typeface="+mn-lt"/>
              </a:rPr>
              <a:t>хромосомі</a:t>
            </a:r>
            <a:r>
              <a:rPr lang="ru-RU" sz="1600" dirty="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гомологічне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розташуванню</a:t>
            </a:r>
            <a:r>
              <a:rPr lang="ru-RU" sz="1600" dirty="0">
                <a:latin typeface="Georgia"/>
                <a:ea typeface="+mn-lt"/>
                <a:cs typeface="+mn-lt"/>
              </a:rPr>
              <a:t> того самого </a:t>
            </a:r>
            <a:r>
              <a:rPr lang="ru-RU" sz="1600" err="1">
                <a:latin typeface="Georgia"/>
                <a:ea typeface="+mn-lt"/>
                <a:cs typeface="+mn-lt"/>
              </a:rPr>
              <a:t>розладу</a:t>
            </a:r>
            <a:r>
              <a:rPr lang="ru-RU" sz="1600" dirty="0">
                <a:latin typeface="Georgia"/>
                <a:ea typeface="+mn-lt"/>
                <a:cs typeface="+mn-lt"/>
              </a:rPr>
              <a:t> (RP3) у </a:t>
            </a:r>
            <a:r>
              <a:rPr lang="ru-RU" sz="1600" err="1">
                <a:latin typeface="Georgia"/>
                <a:ea typeface="+mn-lt"/>
                <a:cs typeface="+mn-lt"/>
              </a:rPr>
              <a:t>людини</a:t>
            </a:r>
            <a:r>
              <a:rPr lang="ru-RU" sz="1600" dirty="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що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зумовлено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мутаціями</a:t>
            </a:r>
            <a:r>
              <a:rPr lang="ru-RU" sz="1600" dirty="0">
                <a:latin typeface="Georgia"/>
                <a:ea typeface="+mn-lt"/>
                <a:cs typeface="+mn-lt"/>
              </a:rPr>
              <a:t> гена RPGR)</a:t>
            </a: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600" err="1">
                <a:latin typeface="Georgia"/>
                <a:ea typeface="+mn-lt"/>
                <a:cs typeface="+mn-lt"/>
              </a:rPr>
              <a:t>Відбувається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делеція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п’яти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нуклеотидів</a:t>
            </a:r>
            <a:r>
              <a:rPr lang="ru-RU" sz="1600" dirty="0">
                <a:latin typeface="Georgia"/>
                <a:ea typeface="+mn-lt"/>
                <a:cs typeface="+mn-lt"/>
              </a:rPr>
              <a:t> (</a:t>
            </a:r>
            <a:r>
              <a:rPr lang="ru-RU" sz="1600" err="1">
                <a:latin typeface="Georgia"/>
                <a:ea typeface="+mn-lt"/>
                <a:cs typeface="+mn-lt"/>
              </a:rPr>
              <a:t>delGAGAA</a:t>
            </a:r>
            <a:r>
              <a:rPr lang="ru-RU" sz="1600" dirty="0">
                <a:latin typeface="Georgia"/>
                <a:ea typeface="+mn-lt"/>
                <a:cs typeface="+mn-lt"/>
              </a:rPr>
              <a:t>) </a:t>
            </a:r>
            <a:r>
              <a:rPr lang="ru-RU" sz="1600" err="1">
                <a:latin typeface="Georgia"/>
                <a:ea typeface="+mn-lt"/>
                <a:cs typeface="+mn-lt"/>
              </a:rPr>
              <a:t>між</a:t>
            </a:r>
            <a:r>
              <a:rPr lang="ru-RU" sz="1600">
                <a:latin typeface="Georgia"/>
                <a:ea typeface="+mn-lt"/>
                <a:cs typeface="+mn-lt"/>
              </a:rPr>
              <a:t> 1028 і 1032 </a:t>
            </a:r>
            <a:r>
              <a:rPr lang="ru-RU" sz="1600" dirty="0">
                <a:latin typeface="Georgia"/>
                <a:ea typeface="+mn-lt"/>
                <a:cs typeface="+mn-lt"/>
              </a:rPr>
              <a:t>у </a:t>
            </a:r>
            <a:r>
              <a:rPr lang="ru-RU" sz="1600" err="1">
                <a:latin typeface="Georgia"/>
                <a:ea typeface="+mn-lt"/>
                <a:cs typeface="+mn-lt"/>
              </a:rPr>
              <a:t>гені</a:t>
            </a:r>
            <a:r>
              <a:rPr lang="ru-RU" sz="1600" dirty="0">
                <a:latin typeface="Georgia"/>
                <a:ea typeface="+mn-lt"/>
                <a:cs typeface="+mn-lt"/>
              </a:rPr>
              <a:t> RPGR, як </a:t>
            </a:r>
            <a:r>
              <a:rPr lang="ru-RU" sz="1600" err="1">
                <a:latin typeface="Georgia"/>
                <a:ea typeface="+mn-lt"/>
                <a:cs typeface="+mn-lt"/>
              </a:rPr>
              <a:t>причинну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мутацію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форми</a:t>
            </a:r>
            <a:r>
              <a:rPr lang="ru-RU" sz="1600" dirty="0">
                <a:latin typeface="Georgia"/>
                <a:ea typeface="+mn-lt"/>
                <a:cs typeface="+mn-lt"/>
              </a:rPr>
              <a:t> X-</a:t>
            </a:r>
            <a:r>
              <a:rPr lang="ru-RU" sz="1600" err="1">
                <a:latin typeface="Georgia"/>
                <a:ea typeface="+mn-lt"/>
                <a:cs typeface="+mn-lt"/>
              </a:rPr>
              <a:t>пов'язаної</a:t>
            </a:r>
            <a:r>
              <a:rPr lang="ru-RU" sz="1600" dirty="0">
                <a:latin typeface="Georgia"/>
                <a:ea typeface="+mn-lt"/>
                <a:cs typeface="+mn-lt"/>
              </a:rPr>
              <a:t> PRA, яку </a:t>
            </a:r>
            <a:r>
              <a:rPr lang="ru-RU" sz="1600" err="1">
                <a:latin typeface="Georgia"/>
                <a:ea typeface="+mn-lt"/>
                <a:cs typeface="+mn-lt"/>
              </a:rPr>
              <a:t>називають</a:t>
            </a:r>
            <a:r>
              <a:rPr lang="ru-RU" sz="1600" dirty="0">
                <a:latin typeface="Georgia"/>
                <a:ea typeface="+mn-lt"/>
                <a:cs typeface="+mn-lt"/>
              </a:rPr>
              <a:t> XPRA1. </a:t>
            </a: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600">
                <a:latin typeface="Georgia"/>
                <a:ea typeface="+mn-lt"/>
                <a:cs typeface="+mn-lt"/>
              </a:rPr>
              <a:t>Мутація</a:t>
            </a:r>
            <a:r>
              <a:rPr lang="ru-RU" sz="1600" dirty="0">
                <a:latin typeface="Georgia"/>
                <a:ea typeface="+mn-lt"/>
                <a:cs typeface="+mn-lt"/>
              </a:rPr>
              <a:t> XLPRA1 </a:t>
            </a:r>
            <a:r>
              <a:rPr lang="ru-RU" sz="1600" err="1">
                <a:latin typeface="Georgia"/>
                <a:ea typeface="+mn-lt"/>
                <a:cs typeface="+mn-lt"/>
              </a:rPr>
              <a:t>викликає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зсув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кадрів</a:t>
            </a:r>
            <a:r>
              <a:rPr lang="ru-RU" sz="1600" dirty="0">
                <a:latin typeface="Georgia"/>
                <a:ea typeface="+mn-lt"/>
                <a:cs typeface="+mn-lt"/>
              </a:rPr>
              <a:t> і </a:t>
            </a:r>
            <a:r>
              <a:rPr lang="ru-RU" sz="1600" err="1">
                <a:latin typeface="Georgia"/>
                <a:ea typeface="+mn-lt"/>
                <a:cs typeface="+mn-lt"/>
              </a:rPr>
              <a:t>негайну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передчасну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>
                <a:latin typeface="Georgia"/>
                <a:ea typeface="+mn-lt"/>
                <a:cs typeface="+mn-lt"/>
              </a:rPr>
              <a:t>зупинку. В усіченому </a:t>
            </a:r>
            <a:r>
              <a:rPr lang="ru-RU" sz="1600" err="1">
                <a:latin typeface="Georgia"/>
                <a:ea typeface="+mn-lt"/>
                <a:cs typeface="+mn-lt"/>
              </a:rPr>
              <a:t>білку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відсутнє</a:t>
            </a:r>
            <a:r>
              <a:rPr lang="ru-RU" sz="1600">
                <a:latin typeface="Georgia"/>
                <a:ea typeface="+mn-lt"/>
                <a:cs typeface="+mn-lt"/>
              </a:rPr>
              <a:t> 230 С-</a:t>
            </a:r>
            <a:r>
              <a:rPr lang="ru-RU" sz="1600" err="1">
                <a:latin typeface="Georgia"/>
                <a:ea typeface="+mn-lt"/>
                <a:cs typeface="+mn-lt"/>
              </a:rPr>
              <a:t>кінцевих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амінокислот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що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спричиняє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незначне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зниження</a:t>
            </a:r>
            <a:r>
              <a:rPr lang="ru-RU" sz="1600" dirty="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ізоелектричної</a:t>
            </a:r>
            <a:r>
              <a:rPr lang="ru-RU" sz="1600">
                <a:latin typeface="Georgia"/>
                <a:ea typeface="+mn-lt"/>
                <a:cs typeface="+mn-lt"/>
              </a:rPr>
              <a:t> точки (3,89 </a:t>
            </a:r>
            <a:r>
              <a:rPr lang="ru-RU" sz="1600" err="1">
                <a:latin typeface="Georgia"/>
                <a:ea typeface="+mn-lt"/>
                <a:cs typeface="+mn-lt"/>
              </a:rPr>
              <a:t>проти</a:t>
            </a:r>
            <a:r>
              <a:rPr lang="ru-RU" sz="1600">
                <a:latin typeface="Georgia"/>
                <a:ea typeface="+mn-lt"/>
                <a:cs typeface="+mn-lt"/>
              </a:rPr>
              <a:t> 4,01 в </a:t>
            </a:r>
            <a:r>
              <a:rPr lang="ru-RU" sz="1600" err="1">
                <a:latin typeface="Georgia"/>
                <a:ea typeface="+mn-lt"/>
                <a:cs typeface="+mn-lt"/>
              </a:rPr>
              <a:t>нормі</a:t>
            </a:r>
            <a:r>
              <a:rPr lang="ru-RU" sz="1600" dirty="0">
                <a:latin typeface="Georgia"/>
                <a:ea typeface="+mn-lt"/>
                <a:cs typeface="+mn-lt"/>
              </a:rPr>
              <a:t>).</a:t>
            </a: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600">
                <a:latin typeface="Georgia"/>
                <a:ea typeface="+mn-lt"/>
                <a:cs typeface="+mn-lt"/>
              </a:rPr>
              <a:t>Секвенування всього екзома у двох уражених PRA  веймаранера виявило велику делецію, що включає перші чотири екзони гена регулятора RPGR X-зчепленого ретиніту пігментози.</a:t>
            </a:r>
          </a:p>
          <a:p>
            <a:pPr marL="285750" indent="-285750">
              <a:lnSpc>
                <a:spcPct val="90000"/>
              </a:lnSpc>
              <a:buClr>
                <a:srgbClr val="262626"/>
              </a:buClr>
            </a:pPr>
            <a:r>
              <a:rPr lang="ru-RU" sz="1600">
                <a:latin typeface="Georgia"/>
                <a:ea typeface="+mn-lt"/>
                <a:cs typeface="+mn-lt"/>
              </a:rPr>
              <a:t>Самки-носії виявляють фенотип, що відповідає випадковій інактивації Х-хромосоми. Генетичний фон може змінити експресію алелю хвороби в уражених тварин, таким чином, враховуючи зміни у фенотиповій експресії хвороби.</a:t>
            </a:r>
            <a:endParaRPr lang="ru-RU" sz="16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644F39C-8816-48A3-9C82-056B0D1F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82" y="2279994"/>
            <a:ext cx="3958481" cy="3091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094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11E43-DA1D-4FC1-AA89-9009050E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5737"/>
          </a:xfrm>
        </p:spPr>
        <p:txBody>
          <a:bodyPr>
            <a:normAutofit/>
          </a:bodyPr>
          <a:lstStyle/>
          <a:p>
            <a:r>
              <a:rPr lang="ru-RU" err="1">
                <a:latin typeface="Georgia"/>
              </a:rPr>
              <a:t>Діагностика</a:t>
            </a:r>
            <a:endParaRPr lang="ru-RU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75696-96BE-450F-A4F2-E963409D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9" y="1581203"/>
            <a:ext cx="7612808" cy="45895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err="1">
                <a:latin typeface="Georgia"/>
                <a:ea typeface="+mn-lt"/>
                <a:cs typeface="+mn-lt"/>
              </a:rPr>
              <a:t>Фахівець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може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діагностувати</a:t>
            </a:r>
            <a:r>
              <a:rPr lang="ru-RU" sz="1600">
                <a:latin typeface="Georgia"/>
                <a:ea typeface="+mn-lt"/>
                <a:cs typeface="+mn-lt"/>
              </a:rPr>
              <a:t> вади </a:t>
            </a:r>
            <a:r>
              <a:rPr lang="ru-RU" sz="1600" err="1">
                <a:latin typeface="Georgia"/>
                <a:ea typeface="+mn-lt"/>
                <a:cs typeface="+mn-lt"/>
              </a:rPr>
              <a:t>сітківки</a:t>
            </a:r>
            <a:r>
              <a:rPr lang="ru-RU" sz="1600">
                <a:latin typeface="Georgia"/>
                <a:ea typeface="+mn-lt"/>
                <a:cs typeface="+mn-lt"/>
              </a:rPr>
              <a:t> на </a:t>
            </a:r>
            <a:r>
              <a:rPr lang="ru-RU" sz="1600" err="1">
                <a:latin typeface="Georgia"/>
                <a:ea typeface="+mn-lt"/>
                <a:cs typeface="+mn-lt"/>
              </a:rPr>
              <a:t>більш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ранніх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стадіях</a:t>
            </a:r>
            <a:r>
              <a:rPr lang="ru-RU" sz="1600">
                <a:latin typeface="Georgia"/>
                <a:ea typeface="+mn-lt"/>
                <a:cs typeface="+mn-lt"/>
              </a:rPr>
              <a:t>.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У </a:t>
            </a:r>
            <a:r>
              <a:rPr lang="ru-RU" sz="1600" err="1">
                <a:latin typeface="Georgia"/>
                <a:ea typeface="+mn-lt"/>
                <a:cs typeface="+mn-lt"/>
              </a:rPr>
              <a:t>хворих</a:t>
            </a:r>
            <a:r>
              <a:rPr lang="ru-RU" sz="1600">
                <a:latin typeface="Georgia"/>
                <a:ea typeface="+mn-lt"/>
                <a:cs typeface="+mn-lt"/>
              </a:rPr>
              <a:t> собак </a:t>
            </a:r>
            <a:r>
              <a:rPr lang="ru-RU" sz="1600" err="1">
                <a:latin typeface="Georgia"/>
                <a:ea typeface="+mn-lt"/>
                <a:cs typeface="+mn-lt"/>
              </a:rPr>
              <a:t>немає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очевидних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зовнішніх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змін</a:t>
            </a:r>
            <a:r>
              <a:rPr lang="ru-RU" sz="1600">
                <a:latin typeface="Georgia"/>
                <a:ea typeface="+mn-lt"/>
                <a:cs typeface="+mn-lt"/>
              </a:rPr>
              <a:t> очей. Ви можете </a:t>
            </a:r>
            <a:r>
              <a:rPr lang="ru-RU" sz="1600" err="1">
                <a:latin typeface="Georgia"/>
                <a:ea typeface="+mn-lt"/>
                <a:cs typeface="+mn-lt"/>
              </a:rPr>
              <a:t>помітити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що</a:t>
            </a:r>
            <a:r>
              <a:rPr lang="ru-RU" sz="1600">
                <a:latin typeface="Georgia"/>
                <a:ea typeface="+mn-lt"/>
                <a:cs typeface="+mn-lt"/>
              </a:rPr>
              <a:t> собака </a:t>
            </a:r>
            <a:r>
              <a:rPr lang="ru-RU" sz="1600" err="1">
                <a:latin typeface="Georgia"/>
                <a:ea typeface="+mn-lt"/>
                <a:cs typeface="+mn-lt"/>
              </a:rPr>
              <a:t>відчуває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труднощі</a:t>
            </a:r>
            <a:r>
              <a:rPr lang="ru-RU" sz="1600">
                <a:latin typeface="Georgia"/>
                <a:ea typeface="+mn-lt"/>
                <a:cs typeface="+mn-lt"/>
              </a:rPr>
              <a:t> при </a:t>
            </a:r>
            <a:r>
              <a:rPr lang="ru-RU" sz="1600" err="1">
                <a:latin typeface="Georgia"/>
                <a:ea typeface="+mn-lt"/>
                <a:cs typeface="+mn-lt"/>
              </a:rPr>
              <a:t>орієнтуванні</a:t>
            </a:r>
            <a:r>
              <a:rPr lang="ru-RU" sz="1600">
                <a:latin typeface="Georgia"/>
                <a:ea typeface="+mn-lt"/>
                <a:cs typeface="+mn-lt"/>
              </a:rPr>
              <a:t> у </a:t>
            </a:r>
            <a:r>
              <a:rPr lang="ru-RU" sz="1600" err="1">
                <a:latin typeface="Georgia"/>
                <a:ea typeface="+mn-lt"/>
                <a:cs typeface="+mn-lt"/>
              </a:rPr>
              <a:t>темряві</a:t>
            </a:r>
            <a:r>
              <a:rPr lang="ru-RU" sz="1600">
                <a:latin typeface="Georgia"/>
                <a:ea typeface="+mn-lt"/>
                <a:cs typeface="+mn-lt"/>
              </a:rPr>
              <a:t> (на </a:t>
            </a:r>
            <a:r>
              <a:rPr lang="ru-RU" sz="1600" err="1">
                <a:latin typeface="Georgia"/>
                <a:ea typeface="+mn-lt"/>
                <a:cs typeface="+mn-lt"/>
              </a:rPr>
              <a:t>більш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ранніх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стадіях</a:t>
            </a:r>
            <a:r>
              <a:rPr lang="ru-RU" sz="1600">
                <a:latin typeface="Georgia"/>
                <a:ea typeface="+mn-lt"/>
                <a:cs typeface="+mn-lt"/>
              </a:rPr>
              <a:t>) </a:t>
            </a:r>
            <a:r>
              <a:rPr lang="ru-RU" sz="1600" err="1">
                <a:latin typeface="Georgia"/>
                <a:ea typeface="+mn-lt"/>
                <a:cs typeface="+mn-lt"/>
              </a:rPr>
              <a:t>або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згодом</a:t>
            </a:r>
            <a:r>
              <a:rPr lang="ru-RU" sz="1600">
                <a:latin typeface="Georgia"/>
                <a:ea typeface="+mn-lt"/>
                <a:cs typeface="+mn-lt"/>
              </a:rPr>
              <a:t> і на </a:t>
            </a:r>
            <a:r>
              <a:rPr lang="ru-RU" sz="1600" err="1">
                <a:latin typeface="Georgia"/>
                <a:ea typeface="+mn-lt"/>
                <a:cs typeface="+mn-lt"/>
              </a:rPr>
              <a:t>світлі</a:t>
            </a:r>
            <a:r>
              <a:rPr lang="ru-RU" sz="1600">
                <a:latin typeface="Georgia"/>
                <a:ea typeface="+mn-lt"/>
                <a:cs typeface="+mn-lt"/>
              </a:rPr>
              <a:t> (</a:t>
            </a:r>
            <a:r>
              <a:rPr lang="ru-RU" sz="1600" err="1">
                <a:latin typeface="Georgia"/>
                <a:ea typeface="+mn-lt"/>
                <a:cs typeface="+mn-lt"/>
              </a:rPr>
              <a:t>більш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пізні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стадії</a:t>
            </a:r>
            <a:r>
              <a:rPr lang="ru-RU" sz="1600">
                <a:latin typeface="Georgia"/>
                <a:ea typeface="+mn-lt"/>
                <a:cs typeface="+mn-lt"/>
              </a:rPr>
              <a:t>). </a:t>
            </a:r>
            <a:r>
              <a:rPr lang="ru-RU" sz="1600" err="1">
                <a:latin typeface="Georgia"/>
                <a:ea typeface="+mn-lt"/>
                <a:cs typeface="+mn-lt"/>
              </a:rPr>
              <a:t>Якщо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ви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підозрюєте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що</a:t>
            </a:r>
            <a:r>
              <a:rPr lang="ru-RU" sz="1600">
                <a:latin typeface="Georgia"/>
                <a:ea typeface="+mn-lt"/>
                <a:cs typeface="+mn-lt"/>
              </a:rPr>
              <a:t> у собаки порушений </a:t>
            </a:r>
            <a:r>
              <a:rPr lang="ru-RU" sz="1600" err="1">
                <a:latin typeface="Georgia"/>
                <a:ea typeface="+mn-lt"/>
                <a:cs typeface="+mn-lt"/>
              </a:rPr>
              <a:t>зір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зверніться</a:t>
            </a:r>
            <a:r>
              <a:rPr lang="ru-RU" sz="1600">
                <a:latin typeface="Georgia"/>
                <a:ea typeface="+mn-lt"/>
                <a:cs typeface="+mn-lt"/>
              </a:rPr>
              <a:t> до ветеринарного офтальмолога для постановки </a:t>
            </a:r>
            <a:r>
              <a:rPr lang="ru-RU" sz="1600" err="1">
                <a:latin typeface="Georgia"/>
                <a:ea typeface="+mn-lt"/>
                <a:cs typeface="+mn-lt"/>
              </a:rPr>
              <a:t>діагнозу</a:t>
            </a:r>
            <a:r>
              <a:rPr lang="ru-RU" sz="1600">
                <a:latin typeface="Georgia"/>
                <a:ea typeface="+mn-lt"/>
                <a:cs typeface="+mn-lt"/>
              </a:rPr>
              <a:t>.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Так як </a:t>
            </a:r>
            <a:r>
              <a:rPr lang="ru-RU" sz="16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має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генетичну</a:t>
            </a:r>
            <a:r>
              <a:rPr lang="ru-RU" sz="1600">
                <a:latin typeface="Georgia"/>
                <a:ea typeface="+mn-lt"/>
                <a:cs typeface="+mn-lt"/>
              </a:rPr>
              <a:t> природу, для </a:t>
            </a:r>
            <a:r>
              <a:rPr lang="ru-RU" sz="1600" err="1">
                <a:latin typeface="Georgia"/>
                <a:ea typeface="+mn-lt"/>
                <a:cs typeface="+mn-lt"/>
              </a:rPr>
              <a:t>діагностики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хворих</a:t>
            </a:r>
            <a:r>
              <a:rPr lang="ru-RU" sz="1600">
                <a:latin typeface="Georgia"/>
                <a:ea typeface="+mn-lt"/>
                <a:cs typeface="+mn-lt"/>
              </a:rPr>
              <a:t> собак, а </a:t>
            </a:r>
            <a:r>
              <a:rPr lang="ru-RU" sz="1600" err="1">
                <a:latin typeface="Georgia"/>
                <a:ea typeface="+mn-lt"/>
                <a:cs typeface="+mn-lt"/>
              </a:rPr>
              <a:t>також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генетичного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носія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був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розроблений</a:t>
            </a:r>
            <a:r>
              <a:rPr lang="ru-RU" sz="1600">
                <a:latin typeface="Georgia"/>
                <a:ea typeface="+mn-lt"/>
                <a:cs typeface="+mn-lt"/>
              </a:rPr>
              <a:t> ДНК-тест </a:t>
            </a:r>
            <a:r>
              <a:rPr lang="ru-RU" sz="1600" err="1">
                <a:latin typeface="Georgia"/>
                <a:ea typeface="+mn-lt"/>
                <a:cs typeface="+mn-lt"/>
              </a:rPr>
              <a:t>ZooProCoDe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доступний</a:t>
            </a:r>
            <a:r>
              <a:rPr lang="ru-RU" sz="1600">
                <a:latin typeface="Georgia"/>
                <a:ea typeface="+mn-lt"/>
                <a:cs typeface="+mn-lt"/>
              </a:rPr>
              <a:t> для </a:t>
            </a:r>
            <a:r>
              <a:rPr lang="ru-RU" sz="1600" err="1">
                <a:latin typeface="Georgia"/>
                <a:ea typeface="+mn-lt"/>
                <a:cs typeface="+mn-lt"/>
              </a:rPr>
              <a:t>різних</a:t>
            </a:r>
            <a:r>
              <a:rPr lang="ru-RU" sz="1600">
                <a:latin typeface="Georgia"/>
                <a:ea typeface="+mn-lt"/>
                <a:cs typeface="+mn-lt"/>
              </a:rPr>
              <a:t> форм </a:t>
            </a:r>
            <a:r>
              <a:rPr lang="ru-RU" sz="1600" err="1">
                <a:latin typeface="Georgia"/>
                <a:ea typeface="+mn-lt"/>
                <a:cs typeface="+mn-lt"/>
              </a:rPr>
              <a:t>прогресуючої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атрофії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сітківки</a:t>
            </a:r>
            <a:r>
              <a:rPr lang="ru-RU" sz="1600">
                <a:latin typeface="Georgia"/>
                <a:ea typeface="+mn-lt"/>
                <a:cs typeface="+mn-lt"/>
              </a:rPr>
              <a:t>. </a:t>
            </a:r>
            <a:r>
              <a:rPr lang="ru-RU" sz="1600" err="1">
                <a:latin typeface="Georgia"/>
                <a:ea typeface="+mn-lt"/>
                <a:cs typeface="+mn-lt"/>
              </a:rPr>
              <a:t>Перевага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генетичного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тестування</a:t>
            </a:r>
            <a:r>
              <a:rPr lang="ru-RU" sz="1600">
                <a:latin typeface="Georgia"/>
                <a:ea typeface="+mn-lt"/>
                <a:cs typeface="+mn-lt"/>
              </a:rPr>
              <a:t> - </a:t>
            </a:r>
            <a:r>
              <a:rPr lang="ru-RU" sz="1600" err="1">
                <a:latin typeface="Georgia"/>
                <a:ea typeface="+mn-lt"/>
                <a:cs typeface="+mn-lt"/>
              </a:rPr>
              <a:t>це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можливість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ідентифікувати</a:t>
            </a:r>
            <a:r>
              <a:rPr lang="ru-RU" sz="1600">
                <a:latin typeface="Georgia"/>
                <a:ea typeface="+mn-lt"/>
                <a:cs typeface="+mn-lt"/>
              </a:rPr>
              <a:t> собак, чий </a:t>
            </a:r>
            <a:r>
              <a:rPr lang="ru-RU" sz="1600" err="1">
                <a:latin typeface="Georgia"/>
                <a:ea typeface="+mn-lt"/>
                <a:cs typeface="+mn-lt"/>
              </a:rPr>
              <a:t>зір</a:t>
            </a:r>
            <a:r>
              <a:rPr lang="ru-RU" sz="1600">
                <a:latin typeface="Georgia"/>
                <a:ea typeface="+mn-lt"/>
                <a:cs typeface="+mn-lt"/>
              </a:rPr>
              <a:t> не </a:t>
            </a:r>
            <a:r>
              <a:rPr lang="ru-RU" sz="1600" err="1">
                <a:latin typeface="Georgia"/>
                <a:ea typeface="+mn-lt"/>
                <a:cs typeface="+mn-lt"/>
              </a:rPr>
              <a:t>ушкоджений</a:t>
            </a:r>
            <a:r>
              <a:rPr lang="ru-RU" sz="1600">
                <a:latin typeface="Georgia"/>
                <a:ea typeface="+mn-lt"/>
                <a:cs typeface="+mn-lt"/>
              </a:rPr>
              <a:t>, але </a:t>
            </a:r>
            <a:r>
              <a:rPr lang="ru-RU" sz="1600" err="1">
                <a:latin typeface="Georgia"/>
                <a:ea typeface="+mn-lt"/>
                <a:cs typeface="+mn-lt"/>
              </a:rPr>
              <a:t>які</a:t>
            </a:r>
            <a:r>
              <a:rPr lang="ru-RU" sz="1600">
                <a:latin typeface="Georgia"/>
                <a:ea typeface="+mn-lt"/>
                <a:cs typeface="+mn-lt"/>
              </a:rPr>
              <a:t> є </a:t>
            </a:r>
            <a:r>
              <a:rPr lang="ru-RU" sz="1600" err="1">
                <a:latin typeface="Georgia"/>
                <a:ea typeface="+mn-lt"/>
                <a:cs typeface="+mn-lt"/>
              </a:rPr>
              <a:t>носіями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>
                <a:latin typeface="Georgia"/>
                <a:ea typeface="+mn-lt"/>
                <a:cs typeface="+mn-lt"/>
              </a:rPr>
              <a:t> (гетерозиготами), а значить </a:t>
            </a:r>
            <a:r>
              <a:rPr lang="ru-RU" sz="1600" err="1">
                <a:latin typeface="Georgia"/>
                <a:ea typeface="+mn-lt"/>
                <a:cs typeface="+mn-lt"/>
              </a:rPr>
              <a:t>можуть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передавати</a:t>
            </a:r>
            <a:r>
              <a:rPr lang="ru-RU" sz="1600">
                <a:latin typeface="Georgia"/>
                <a:ea typeface="+mn-lt"/>
                <a:cs typeface="+mn-lt"/>
              </a:rPr>
              <a:t> дефект потомству.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err="1">
                <a:latin typeface="Georgia"/>
                <a:ea typeface="+mn-lt"/>
                <a:cs typeface="+mn-lt"/>
              </a:rPr>
              <a:t>ZooProCoDe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заснований</a:t>
            </a:r>
            <a:r>
              <a:rPr lang="ru-RU" sz="1600">
                <a:latin typeface="Georgia"/>
                <a:ea typeface="+mn-lt"/>
                <a:cs typeface="+mn-lt"/>
              </a:rPr>
              <a:t> на </a:t>
            </a:r>
            <a:r>
              <a:rPr lang="ru-RU" sz="1600" err="1">
                <a:latin typeface="Georgia"/>
                <a:ea typeface="+mn-lt"/>
                <a:cs typeface="+mn-lt"/>
              </a:rPr>
              <a:t>застосуванні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новітніх</a:t>
            </a:r>
            <a:r>
              <a:rPr lang="ru-RU" sz="1600">
                <a:latin typeface="Georgia"/>
                <a:ea typeface="+mn-lt"/>
                <a:cs typeface="+mn-lt"/>
              </a:rPr>
              <a:t> молекулярно-</a:t>
            </a:r>
            <a:r>
              <a:rPr lang="ru-RU" sz="1600" err="1">
                <a:latin typeface="Georgia"/>
                <a:ea typeface="+mn-lt"/>
                <a:cs typeface="+mn-lt"/>
              </a:rPr>
              <a:t>генетичних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знань</a:t>
            </a:r>
            <a:r>
              <a:rPr lang="ru-RU" sz="1600">
                <a:latin typeface="Georgia"/>
                <a:ea typeface="+mn-lt"/>
                <a:cs typeface="+mn-lt"/>
              </a:rPr>
              <a:t> і </a:t>
            </a:r>
            <a:r>
              <a:rPr lang="ru-RU" sz="1600" err="1">
                <a:latin typeface="Georgia"/>
                <a:ea typeface="+mn-lt"/>
                <a:cs typeface="+mn-lt"/>
              </a:rPr>
              <a:t>технологій</a:t>
            </a:r>
            <a:r>
              <a:rPr lang="ru-RU" sz="1600">
                <a:latin typeface="Georgia"/>
                <a:ea typeface="+mn-lt"/>
                <a:cs typeface="+mn-lt"/>
              </a:rPr>
              <a:t>. </a:t>
            </a:r>
            <a:r>
              <a:rPr lang="ru-RU" sz="1600" err="1">
                <a:latin typeface="Georgia"/>
                <a:ea typeface="+mn-lt"/>
                <a:cs typeface="+mn-lt"/>
              </a:rPr>
              <a:t>Він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дозволяє</a:t>
            </a:r>
            <a:r>
              <a:rPr lang="ru-RU" sz="1600">
                <a:latin typeface="Georgia"/>
                <a:ea typeface="+mn-lt"/>
                <a:cs typeface="+mn-lt"/>
              </a:rPr>
              <a:t> з 100% </a:t>
            </a:r>
            <a:r>
              <a:rPr lang="ru-RU" sz="1600" err="1">
                <a:latin typeface="Georgia"/>
                <a:ea typeface="+mn-lt"/>
                <a:cs typeface="+mn-lt"/>
              </a:rPr>
              <a:t>вірогідністю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відрізнити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здорову</a:t>
            </a:r>
            <a:r>
              <a:rPr lang="ru-RU" sz="1600">
                <a:latin typeface="Georgia"/>
                <a:ea typeface="+mn-lt"/>
                <a:cs typeface="+mn-lt"/>
              </a:rPr>
              <a:t> собаку </a:t>
            </a:r>
            <a:r>
              <a:rPr lang="ru-RU" sz="1600" err="1">
                <a:latin typeface="Georgia"/>
                <a:ea typeface="+mn-lt"/>
                <a:cs typeface="+mn-lt"/>
              </a:rPr>
              <a:t>від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клінічно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нормальних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котрі</a:t>
            </a:r>
            <a:r>
              <a:rPr lang="ru-RU" sz="1600">
                <a:latin typeface="Georgia"/>
                <a:ea typeface="+mn-lt"/>
                <a:cs typeface="+mn-lt"/>
              </a:rPr>
              <a:t> є </a:t>
            </a:r>
            <a:r>
              <a:rPr lang="ru-RU" sz="1600" err="1">
                <a:latin typeface="Georgia"/>
                <a:ea typeface="+mn-lt"/>
                <a:cs typeface="+mn-lt"/>
              </a:rPr>
              <a:t>носіями</a:t>
            </a:r>
            <a:r>
              <a:rPr lang="ru-RU" sz="1600">
                <a:latin typeface="Georgia"/>
                <a:ea typeface="+mn-lt"/>
                <a:cs typeface="+mn-lt"/>
              </a:rPr>
              <a:t> і </a:t>
            </a:r>
            <a:r>
              <a:rPr lang="ru-RU" sz="1600" err="1">
                <a:latin typeface="Georgia"/>
                <a:ea typeface="+mn-lt"/>
                <a:cs typeface="+mn-lt"/>
              </a:rPr>
              <a:t>від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хворих</a:t>
            </a:r>
            <a:r>
              <a:rPr lang="ru-RU" sz="1600">
                <a:latin typeface="Georgia"/>
                <a:ea typeface="+mn-lt"/>
                <a:cs typeface="+mn-lt"/>
              </a:rPr>
              <a:t> собак, в тому </a:t>
            </a:r>
            <a:r>
              <a:rPr lang="ru-RU" sz="1600" err="1">
                <a:latin typeface="Georgia"/>
                <a:ea typeface="+mn-lt"/>
                <a:cs typeface="+mn-lt"/>
              </a:rPr>
              <a:t>числі</a:t>
            </a:r>
            <a:r>
              <a:rPr lang="ru-RU" sz="1600">
                <a:latin typeface="Georgia"/>
                <a:ea typeface="+mn-lt"/>
                <a:cs typeface="+mn-lt"/>
              </a:rPr>
              <a:t> і тих, у </a:t>
            </a:r>
            <a:r>
              <a:rPr lang="ru-RU" sz="1600" err="1">
                <a:latin typeface="Georgia"/>
                <a:ea typeface="+mn-lt"/>
                <a:cs typeface="+mn-lt"/>
              </a:rPr>
              <a:t>яких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симптоми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порушень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ще</a:t>
            </a:r>
            <a:r>
              <a:rPr lang="ru-RU" sz="1600">
                <a:latin typeface="Georgia"/>
                <a:ea typeface="+mn-lt"/>
                <a:cs typeface="+mn-lt"/>
              </a:rPr>
              <a:t> не </a:t>
            </a:r>
            <a:r>
              <a:rPr lang="ru-RU" sz="1600" err="1">
                <a:latin typeface="Georgia"/>
                <a:ea typeface="+mn-lt"/>
                <a:cs typeface="+mn-lt"/>
              </a:rPr>
              <a:t>проявилися</a:t>
            </a:r>
            <a:r>
              <a:rPr lang="ru-RU" sz="1600">
                <a:latin typeface="Georgia"/>
                <a:ea typeface="+mn-lt"/>
                <a:cs typeface="+mn-lt"/>
              </a:rPr>
              <a:t>. </a:t>
            </a:r>
            <a:r>
              <a:rPr lang="ru-RU" sz="1600" err="1">
                <a:latin typeface="Georgia"/>
                <a:ea typeface="+mn-lt"/>
                <a:cs typeface="+mn-lt"/>
              </a:rPr>
              <a:t>Тестування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можна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проводити</a:t>
            </a:r>
            <a:r>
              <a:rPr lang="ru-RU" sz="1600">
                <a:latin typeface="Georgia"/>
                <a:ea typeface="+mn-lt"/>
                <a:cs typeface="+mn-lt"/>
              </a:rPr>
              <a:t> в будь-</a:t>
            </a:r>
            <a:r>
              <a:rPr lang="ru-RU" sz="1600" err="1">
                <a:latin typeface="Georgia"/>
                <a:ea typeface="+mn-lt"/>
                <a:cs typeface="+mn-lt"/>
              </a:rPr>
              <a:t>якому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віці</a:t>
            </a:r>
            <a:r>
              <a:rPr lang="ru-RU" sz="1600">
                <a:latin typeface="Georgia"/>
                <a:ea typeface="+mn-lt"/>
                <a:cs typeface="+mn-lt"/>
              </a:rPr>
              <a:t>: як для </a:t>
            </a:r>
            <a:r>
              <a:rPr lang="ru-RU" sz="1600" err="1">
                <a:latin typeface="Georgia"/>
                <a:ea typeface="+mn-lt"/>
                <a:cs typeface="+mn-lt"/>
              </a:rPr>
              <a:t>цуценят</a:t>
            </a:r>
            <a:r>
              <a:rPr lang="ru-RU" sz="1600">
                <a:latin typeface="Georgia"/>
                <a:ea typeface="+mn-lt"/>
                <a:cs typeface="+mn-lt"/>
              </a:rPr>
              <a:t>, так і для </a:t>
            </a:r>
            <a:r>
              <a:rPr lang="ru-RU" sz="1600" err="1">
                <a:latin typeface="Georgia"/>
                <a:ea typeface="+mn-lt"/>
                <a:cs typeface="+mn-lt"/>
              </a:rPr>
              <a:t>дорослих</a:t>
            </a:r>
            <a:r>
              <a:rPr lang="ru-RU" sz="1600">
                <a:latin typeface="Georgia"/>
                <a:ea typeface="+mn-lt"/>
                <a:cs typeface="+mn-lt"/>
              </a:rPr>
              <a:t> собак.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endParaRPr lang="ru-RU" sz="1600">
              <a:latin typeface="Georgia"/>
            </a:endParaRPr>
          </a:p>
        </p:txBody>
      </p:sp>
      <p:pic>
        <p:nvPicPr>
          <p:cNvPr id="4" name="Рисунок 4" descr="Изображение выглядит как внутренний, кровать, укладывае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EA3CEA5-51EF-4F19-AB1C-8AA9F6E3F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6" r="7702" b="4"/>
          <a:stretch/>
        </p:blipFill>
        <p:spPr>
          <a:xfrm>
            <a:off x="8448544" y="2057104"/>
            <a:ext cx="3019646" cy="3632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324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E6ED3-4594-FE45-8C9C-BEDAEB98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123239"/>
          </a:xfrm>
        </p:spPr>
        <p:txBody>
          <a:bodyPr>
            <a:normAutofit/>
          </a:bodyPr>
          <a:lstStyle/>
          <a:p>
            <a:r>
              <a:rPr lang="ru-RU">
                <a:latin typeface="Georgia"/>
              </a:rPr>
              <a:t>План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D6147A-756B-4C42-953E-A287EEF7D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r="5806"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FE12819-D693-9B40-A098-600C95FD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672" y="1839550"/>
            <a:ext cx="5270205" cy="4630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Вступ</a:t>
            </a:r>
            <a:endParaRPr lang="ru-RU" sz="2400"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Інформація</a:t>
            </a:r>
            <a:r>
              <a:rPr lang="ru-RU" sz="2400">
                <a:latin typeface="Georgia"/>
              </a:rPr>
              <a:t> про породу</a:t>
            </a:r>
          </a:p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Дегенеративна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мієлопатія</a:t>
            </a:r>
            <a:endParaRPr lang="ru-RU" sz="2400"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b="0" i="0">
                <a:effectLst/>
                <a:latin typeface="Georgia"/>
              </a:rPr>
              <a:t>Хвороба </a:t>
            </a:r>
            <a:r>
              <a:rPr lang="ru-RU" sz="2400" err="1">
                <a:latin typeface="Georgia"/>
              </a:rPr>
              <a:t>Віллебранда</a:t>
            </a:r>
            <a:endParaRPr lang="ru-RU" sz="2400"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b="0" i="0" err="1">
                <a:effectLst/>
                <a:latin typeface="Georgia"/>
              </a:rPr>
              <a:t>Нарколепсія</a:t>
            </a:r>
            <a:endParaRPr lang="ru-RU" sz="2400" b="0" i="0">
              <a:effectLst/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Цистинурія</a:t>
            </a:r>
            <a:endParaRPr lang="ru-RU" sz="2400"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Атрофія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сітківки</a:t>
            </a:r>
            <a:endParaRPr lang="ru-RU" sz="2400"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Висновок</a:t>
            </a:r>
            <a:endParaRPr lang="ru-RU" sz="2400">
              <a:latin typeface="Georgia"/>
            </a:endParaRPr>
          </a:p>
          <a:p>
            <a:pPr marL="342900" indent="-342900">
              <a:buAutoNum type="arabicPeriod"/>
            </a:pPr>
            <a:r>
              <a:rPr lang="ru-RU" sz="2400" err="1">
                <a:latin typeface="Georgia"/>
              </a:rPr>
              <a:t>Використані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джерела</a:t>
            </a:r>
            <a:endParaRPr lang="ru-RU" sz="2400">
              <a:latin typeface="Georgia"/>
            </a:endParaRP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2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24451-1413-47AD-BC90-E81096F3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071047"/>
          </a:xfrm>
        </p:spPr>
        <p:txBody>
          <a:bodyPr>
            <a:normAutofit/>
          </a:bodyPr>
          <a:lstStyle/>
          <a:p>
            <a:r>
              <a:rPr lang="ru-RU" err="1">
                <a:latin typeface="Georgia"/>
              </a:rPr>
              <a:t>Висновок</a:t>
            </a:r>
            <a:endParaRPr lang="ru-RU">
              <a:latin typeface="Georgia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Рисунок 4" descr="Изображение выглядит как соба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BE5E41B-6416-471B-BA7D-631EB4287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4" r="20175" b="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BC62A31-BD82-4981-B925-E2DAC142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870865"/>
            <a:ext cx="4602152" cy="4264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err="1">
                <a:latin typeface="Georgia"/>
                <a:ea typeface="+mn-lt"/>
                <a:cs typeface="+mn-lt"/>
              </a:rPr>
              <a:t>Запобігти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розвитку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багатьох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захворювань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допоможе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своєчасна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вакцинація</a:t>
            </a:r>
            <a:r>
              <a:rPr lang="ru-RU" sz="2000">
                <a:latin typeface="Georgia"/>
                <a:ea typeface="+mn-lt"/>
                <a:cs typeface="+mn-lt"/>
              </a:rPr>
              <a:t> і </a:t>
            </a:r>
            <a:r>
              <a:rPr lang="ru-RU" sz="2000" err="1">
                <a:latin typeface="Georgia"/>
                <a:ea typeface="+mn-lt"/>
                <a:cs typeface="+mn-lt"/>
              </a:rPr>
              <a:t>регулярні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профілактичні</a:t>
            </a:r>
            <a:r>
              <a:rPr lang="ru-RU" sz="2000">
                <a:latin typeface="Georgia"/>
                <a:ea typeface="+mn-lt"/>
                <a:cs typeface="+mn-lt"/>
              </a:rPr>
              <a:t> огляди у ветеринарного </a:t>
            </a:r>
            <a:r>
              <a:rPr lang="ru-RU" sz="2000" err="1">
                <a:latin typeface="Georgia"/>
                <a:ea typeface="+mn-lt"/>
                <a:cs typeface="+mn-lt"/>
              </a:rPr>
              <a:t>лікаря</a:t>
            </a:r>
            <a:r>
              <a:rPr lang="ru-RU" sz="2000"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latin typeface="Georgia"/>
                <a:ea typeface="+mn-lt"/>
                <a:cs typeface="+mn-lt"/>
              </a:rPr>
              <a:t>Щеплення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коргі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повинні</a:t>
            </a:r>
            <a:r>
              <a:rPr lang="ru-RU" sz="2000">
                <a:latin typeface="Georgia"/>
                <a:ea typeface="+mn-lt"/>
                <a:cs typeface="+mn-lt"/>
              </a:rPr>
              <a:t> бути </a:t>
            </a:r>
            <a:r>
              <a:rPr lang="ru-RU" sz="2000" err="1">
                <a:latin typeface="Georgia"/>
                <a:ea typeface="+mn-lt"/>
                <a:cs typeface="+mn-lt"/>
              </a:rPr>
              <a:t>поставлені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вчасно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згідно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графіком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узгодженим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лікарем</a:t>
            </a:r>
            <a:r>
              <a:rPr lang="ru-RU" sz="2000"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latin typeface="Georgia"/>
                <a:ea typeface="+mn-lt"/>
                <a:cs typeface="+mn-lt"/>
              </a:rPr>
              <a:t>Своєвчасно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розпочате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лікування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може</a:t>
            </a:r>
            <a:r>
              <a:rPr lang="ru-RU" sz="2000">
                <a:latin typeface="Georgia"/>
                <a:ea typeface="+mn-lt"/>
                <a:cs typeface="+mn-lt"/>
              </a:rPr>
              <a:t> </a:t>
            </a:r>
            <a:r>
              <a:rPr lang="ru-RU" sz="2000" err="1">
                <a:latin typeface="Georgia"/>
                <a:ea typeface="+mn-lt"/>
                <a:cs typeface="+mn-lt"/>
              </a:rPr>
              <a:t>запобігти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серйозним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наслідкам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багатьох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захворювань</a:t>
            </a:r>
            <a:r>
              <a:rPr lang="ru-RU" sz="2000">
                <a:latin typeface="Georgia"/>
                <a:ea typeface="+mn-lt"/>
                <a:cs typeface="+mn-lt"/>
              </a:rPr>
              <a:t> і </a:t>
            </a:r>
            <a:r>
              <a:rPr lang="ru-RU" sz="2000" err="1">
                <a:latin typeface="Georgia"/>
                <a:ea typeface="+mn-lt"/>
                <a:cs typeface="+mn-lt"/>
              </a:rPr>
              <a:t>збереже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здоров'я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коргі</a:t>
            </a:r>
            <a:r>
              <a:rPr lang="ru-RU" sz="2000">
                <a:latin typeface="Georgia"/>
                <a:ea typeface="+mn-lt"/>
                <a:cs typeface="+mn-lt"/>
              </a:rPr>
              <a:t> на </a:t>
            </a:r>
            <a:r>
              <a:rPr lang="ru-RU" sz="2000" err="1">
                <a:latin typeface="Georgia"/>
                <a:ea typeface="+mn-lt"/>
                <a:cs typeface="+mn-lt"/>
              </a:rPr>
              <a:t>довгі</a:t>
            </a:r>
            <a:r>
              <a:rPr lang="ru-RU" sz="2000">
                <a:latin typeface="Georgia"/>
                <a:ea typeface="+mn-lt"/>
                <a:cs typeface="+mn-lt"/>
              </a:rPr>
              <a:t> роки.</a:t>
            </a:r>
            <a:endParaRPr lang="ru-RU" sz="20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666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5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7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52869-4796-4356-9340-E82CD099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ru-RU" sz="4400">
                <a:latin typeface="Georgia"/>
              </a:rPr>
              <a:t>Використані джерела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F0CE6-FA6F-408E-B64C-DDCD2FDC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714" y="2187861"/>
            <a:ext cx="6221185" cy="4598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latin typeface="Georgi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http://www.krohotun.com/porodi/velsh-korgi-pembrok-osobennosti.html</a:t>
            </a:r>
            <a:endParaRPr lang="ru-RU" sz="1600">
              <a:latin typeface="Georgia"/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http://pwcca.org/about-pembrokes/canine-degenerative-myelopathy-and-genetic-testing-in-pwcs/</a:t>
            </a:r>
            <a:endParaRPr lang="ru-RU" sz="1600">
              <a:latin typeface="Georgia"/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https://journals.sagepub.com/doi/full/10.1354/vp.46-2-241</a:t>
            </a:r>
            <a:endParaRPr lang="ru-RU" sz="1600">
              <a:latin typeface="Georgia"/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https://journals.sagepub.com/doi/full/10.1177/104063871002200109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https://www.sciencedirect.com/science/article/abs/pii/0014488682900383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https://vetlab.ru/encyclopedia/narkolepsiya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https://link.springer.com/article/10.1007/s00335-005-0146-4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https://vetlab.ru/encyclopedia/tsistinuriya/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https://www.karger.com/Article/Abstract/56785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http://infovet.ru/lib/oftalmologiya</a:t>
            </a: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https://vetlab.ru/encyclopedia/progressiruyushchaya_atrofiya_setchatki_sobak/</a:t>
            </a:r>
            <a:endParaRPr lang="ru-RU" sz="1600">
              <a:latin typeface="Georgia"/>
            </a:endParaRPr>
          </a:p>
          <a:p>
            <a:pPr>
              <a:buClr>
                <a:srgbClr val="262626"/>
              </a:buClr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3"/>
              </a:rPr>
              <a:t>https://www.omia.org/OMIA000263/9615/</a:t>
            </a:r>
            <a:endParaRPr lang="ru-RU">
              <a:latin typeface="Georgia"/>
            </a:endParaRPr>
          </a:p>
          <a:p>
            <a:pPr>
              <a:buClr>
                <a:srgbClr val="262626"/>
              </a:buClr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4"/>
              </a:rPr>
              <a:t>https://omia.org/OMIA001057/9615/</a:t>
            </a:r>
            <a:endParaRPr lang="ru-RU">
              <a:latin typeface="Georgia"/>
            </a:endParaRPr>
          </a:p>
          <a:p>
            <a:pPr>
              <a:buClr>
                <a:srgbClr val="262626"/>
              </a:buClr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5"/>
              </a:rPr>
              <a:t>https://omia.org/OMIA000703/9615/</a:t>
            </a:r>
            <a:endParaRPr lang="en-US">
              <a:latin typeface="Georgia"/>
            </a:endParaRPr>
          </a:p>
          <a:p>
            <a:pPr>
              <a:buClr>
                <a:srgbClr val="262626"/>
              </a:buClr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6"/>
              </a:rPr>
              <a:t>https://omia.org/OMIA001880/9615/</a:t>
            </a:r>
            <a:endParaRPr lang="ru-RU" sz="1600">
              <a:latin typeface="Georgia"/>
            </a:endParaRPr>
          </a:p>
          <a:p>
            <a:pPr>
              <a:buClr>
                <a:srgbClr val="262626"/>
              </a:buClr>
              <a:buSzPct val="114999"/>
            </a:pPr>
            <a:r>
              <a:rPr lang="ru-RU" sz="1600" dirty="0">
                <a:latin typeface="Georgia"/>
                <a:ea typeface="+mn-lt"/>
                <a:cs typeface="+mn-lt"/>
                <a:hlinkClick r:id="rId17"/>
              </a:rPr>
              <a:t>https://omia.org/OMIA000831/9615/</a:t>
            </a:r>
            <a:r>
              <a:rPr lang="ru-RU" sz="1600" dirty="0">
                <a:latin typeface="Georgia"/>
                <a:ea typeface="+mn-lt"/>
                <a:cs typeface="+mn-lt"/>
              </a:rPr>
              <a:t> </a:t>
            </a:r>
            <a:endParaRPr lang="ru-RU" sz="1600">
              <a:latin typeface="Georgia"/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SzPct val="114999"/>
            </a:pPr>
            <a:endParaRPr lang="ru-RU" sz="1600" dirty="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endParaRPr lang="ru-RU" sz="1600">
              <a:latin typeface="Georgia"/>
            </a:endParaRPr>
          </a:p>
          <a:p>
            <a:pPr>
              <a:lnSpc>
                <a:spcPct val="90000"/>
              </a:lnSpc>
              <a:buSzPct val="114999"/>
            </a:pPr>
            <a:endParaRPr lang="ru-RU" sz="1600"/>
          </a:p>
          <a:p>
            <a:pPr>
              <a:lnSpc>
                <a:spcPct val="90000"/>
              </a:lnSpc>
              <a:buSzPct val="114999"/>
            </a:pPr>
            <a:endParaRPr lang="ru-RU" sz="1600"/>
          </a:p>
          <a:p>
            <a:pPr>
              <a:lnSpc>
                <a:spcPct val="90000"/>
              </a:lnSpc>
              <a:buSzPct val="114999"/>
            </a:pPr>
            <a:endParaRPr lang="ru-RU" sz="1500"/>
          </a:p>
          <a:p>
            <a:pPr>
              <a:lnSpc>
                <a:spcPct val="90000"/>
              </a:lnSpc>
              <a:buSzPct val="114999"/>
            </a:pP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67416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065BF-3E7A-5E4B-BEA2-3568418D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1174"/>
            <a:ext cx="3660056" cy="762746"/>
          </a:xfrm>
        </p:spPr>
        <p:txBody>
          <a:bodyPr anchor="b">
            <a:normAutofit/>
          </a:bodyPr>
          <a:lstStyle/>
          <a:p>
            <a:r>
              <a:rPr lang="ru-RU" sz="4000"/>
              <a:t>   </a:t>
            </a:r>
            <a:r>
              <a:rPr lang="ru-RU" sz="4000">
                <a:latin typeface="Century Gothic"/>
              </a:rPr>
              <a:t>    </a:t>
            </a:r>
            <a:r>
              <a:rPr lang="ru-RU" sz="4000">
                <a:latin typeface="Georgia"/>
              </a:rPr>
              <a:t>Вступ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057B1-7A82-704A-9ECD-6526318A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9" y="1564760"/>
            <a:ext cx="5340631" cy="43737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400" err="1">
                <a:latin typeface="Georgia"/>
              </a:rPr>
              <a:t>Вельш-коргі</a:t>
            </a:r>
            <a:r>
              <a:rPr lang="ru-RU" sz="2400">
                <a:latin typeface="Georgia"/>
              </a:rPr>
              <a:t> – порода, </a:t>
            </a:r>
            <a:r>
              <a:rPr lang="ru-RU" sz="2400" err="1">
                <a:latin typeface="Georgia"/>
              </a:rPr>
              <a:t>виведена</a:t>
            </a:r>
            <a:r>
              <a:rPr lang="ru-RU" sz="2400">
                <a:latin typeface="Georgia"/>
              </a:rPr>
              <a:t> для </a:t>
            </a:r>
            <a:r>
              <a:rPr lang="ru-RU" sz="2400" err="1">
                <a:latin typeface="Georgia"/>
              </a:rPr>
              <a:t>роботи</a:t>
            </a:r>
            <a:r>
              <a:rPr lang="ru-RU" sz="2400">
                <a:latin typeface="Georgia"/>
              </a:rPr>
              <a:t> на </a:t>
            </a:r>
            <a:r>
              <a:rPr lang="ru-RU" sz="2400" err="1">
                <a:latin typeface="Georgia"/>
              </a:rPr>
              <a:t>пасовищі</a:t>
            </a:r>
            <a:r>
              <a:rPr lang="ru-RU" sz="2400">
                <a:latin typeface="Georgia"/>
              </a:rPr>
              <a:t>. При </a:t>
            </a:r>
            <a:r>
              <a:rPr lang="ru-RU" sz="2400" err="1">
                <a:latin typeface="Georgia"/>
              </a:rPr>
              <a:t>відсутності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генетичних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дефектів</a:t>
            </a:r>
            <a:r>
              <a:rPr lang="ru-RU" sz="2400">
                <a:latin typeface="Georgia"/>
              </a:rPr>
              <a:t> і правильному </a:t>
            </a:r>
            <a:r>
              <a:rPr lang="ru-RU" sz="2400" err="1">
                <a:latin typeface="Georgia"/>
              </a:rPr>
              <a:t>догляді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цуценята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виростають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міцними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здоровими</a:t>
            </a:r>
            <a:r>
              <a:rPr lang="ru-RU" sz="2400">
                <a:latin typeface="Georgia"/>
              </a:rPr>
              <a:t> собаками, </a:t>
            </a:r>
            <a:r>
              <a:rPr lang="ru-RU" sz="2400" err="1">
                <a:latin typeface="Georgia"/>
              </a:rPr>
              <a:t>активними</a:t>
            </a:r>
            <a:r>
              <a:rPr lang="ru-RU" sz="2400">
                <a:latin typeface="Georgia"/>
              </a:rPr>
              <a:t> аж до </a:t>
            </a:r>
            <a:r>
              <a:rPr lang="ru-RU" sz="2400" err="1">
                <a:latin typeface="Georgia"/>
              </a:rPr>
              <a:t>старості</a:t>
            </a:r>
            <a:r>
              <a:rPr lang="ru-RU" sz="2400">
                <a:latin typeface="Georgia"/>
              </a:rPr>
              <a:t>. </a:t>
            </a:r>
            <a:r>
              <a:rPr lang="ru-RU" sz="2400" err="1">
                <a:latin typeface="Georgia"/>
              </a:rPr>
              <a:t>Вельш-коргі</a:t>
            </a:r>
            <a:r>
              <a:rPr lang="ru-RU" sz="2400">
                <a:latin typeface="Georgia"/>
              </a:rPr>
              <a:t> – собака з </a:t>
            </a:r>
            <a:r>
              <a:rPr lang="ru-RU" sz="2400" err="1">
                <a:latin typeface="Georgia"/>
              </a:rPr>
              <a:t>непоганим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імунітетом</a:t>
            </a:r>
            <a:r>
              <a:rPr lang="ru-RU" sz="2400">
                <a:latin typeface="Georgia"/>
              </a:rPr>
              <a:t>, але і вона не </a:t>
            </a:r>
            <a:r>
              <a:rPr lang="ru-RU" sz="2400" err="1">
                <a:latin typeface="Georgia"/>
              </a:rPr>
              <a:t>позбавлена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характерних</a:t>
            </a:r>
            <a:r>
              <a:rPr lang="ru-RU" sz="2400">
                <a:latin typeface="Georgia"/>
              </a:rPr>
              <a:t> для породи </a:t>
            </a:r>
            <a:r>
              <a:rPr lang="ru-RU" sz="2400" err="1">
                <a:latin typeface="Georgia"/>
              </a:rPr>
              <a:t>коргі</a:t>
            </a:r>
            <a:r>
              <a:rPr lang="ru-RU" sz="2400">
                <a:latin typeface="Georgia"/>
              </a:rPr>
              <a:t> </a:t>
            </a:r>
            <a:r>
              <a:rPr lang="ru-RU" sz="2400" err="1">
                <a:latin typeface="Georgia"/>
              </a:rPr>
              <a:t>захворювань</a:t>
            </a:r>
            <a:r>
              <a:rPr lang="ru-RU" sz="2400">
                <a:latin typeface="Georgia"/>
              </a:rPr>
              <a:t>.</a:t>
            </a:r>
          </a:p>
        </p:txBody>
      </p:sp>
      <p:pic>
        <p:nvPicPr>
          <p:cNvPr id="4" name="Рисунок 4" descr="Изображение выглядит как трава, собака,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04DAAEF-6C57-4E37-818F-6DCF459F3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9" r="16313"/>
          <a:stretch/>
        </p:blipFill>
        <p:spPr>
          <a:xfrm>
            <a:off x="6337243" y="1128268"/>
            <a:ext cx="4999740" cy="476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4443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земля, собака, внеш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C71568E-CDD4-49DE-82FF-5109022FD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3" r="21337" b="-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C707A-FC7A-684B-B1B1-E1DC425C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ru-RU" err="1">
                <a:latin typeface="Georgia"/>
              </a:rPr>
              <a:t>Інформація</a:t>
            </a:r>
            <a:r>
              <a:rPr lang="ru-RU">
                <a:latin typeface="Georgia"/>
              </a:rPr>
              <a:t> про породу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748F8-D4AF-E14F-ABCD-43D8AA90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b="1" err="1">
                <a:latin typeface="Georgia"/>
              </a:rPr>
              <a:t>Вельш-коргі</a:t>
            </a:r>
            <a:r>
              <a:rPr lang="ru-RU" b="1">
                <a:latin typeface="Georgia"/>
              </a:rPr>
              <a:t>(англ. </a:t>
            </a:r>
            <a:r>
              <a:rPr lang="ru-RU" b="1" err="1">
                <a:latin typeface="Georgia"/>
              </a:rPr>
              <a:t>Welsh</a:t>
            </a:r>
            <a:r>
              <a:rPr lang="ru-RU" b="1">
                <a:latin typeface="Georgia"/>
              </a:rPr>
              <a:t> </a:t>
            </a:r>
            <a:r>
              <a:rPr lang="ru-RU" b="1" err="1">
                <a:latin typeface="Georgia"/>
              </a:rPr>
              <a:t>Corgi</a:t>
            </a:r>
            <a:r>
              <a:rPr lang="ru-RU" b="1">
                <a:latin typeface="Georgia"/>
              </a:rPr>
              <a:t>)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дивовижна</a:t>
            </a:r>
            <a:r>
              <a:rPr lang="ru-RU">
                <a:latin typeface="Georgia"/>
              </a:rPr>
              <a:t> собака, </a:t>
            </a:r>
            <a:r>
              <a:rPr lang="ru-RU" err="1">
                <a:latin typeface="Georgia"/>
              </a:rPr>
              <a:t>улюблена</a:t>
            </a:r>
            <a:r>
              <a:rPr lang="ru-RU">
                <a:latin typeface="Georgia"/>
              </a:rPr>
              <a:t> порода </a:t>
            </a:r>
            <a:r>
              <a:rPr lang="ru-RU" err="1">
                <a:latin typeface="Georgia"/>
              </a:rPr>
              <a:t>Її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Величності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королеви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Великобританії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Єлизавети</a:t>
            </a:r>
            <a:r>
              <a:rPr lang="ru-RU">
                <a:latin typeface="Georgia"/>
              </a:rPr>
              <a:t> ІІ, </a:t>
            </a:r>
            <a:r>
              <a:rPr lang="ru-RU" err="1">
                <a:latin typeface="Georgia"/>
              </a:rPr>
              <a:t>маленька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вівчарка</a:t>
            </a:r>
            <a:r>
              <a:rPr lang="ru-RU">
                <a:latin typeface="Georgia"/>
              </a:rPr>
              <a:t> з великим і </a:t>
            </a:r>
            <a:r>
              <a:rPr lang="ru-RU" err="1">
                <a:latin typeface="Georgia"/>
              </a:rPr>
              <a:t>безстрашним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серцем</a:t>
            </a:r>
            <a:r>
              <a:rPr lang="ru-RU">
                <a:latin typeface="Georgia"/>
              </a:rPr>
              <a:t>. </a:t>
            </a:r>
            <a:r>
              <a:rPr lang="ru-RU" err="1">
                <a:latin typeface="Georgia"/>
              </a:rPr>
              <a:t>Вельш-коргі</a:t>
            </a:r>
            <a:r>
              <a:rPr lang="ru-RU">
                <a:latin typeface="Georgia"/>
              </a:rPr>
              <a:t>  </a:t>
            </a:r>
            <a:r>
              <a:rPr lang="ru-RU" err="1">
                <a:latin typeface="Georgia"/>
              </a:rPr>
              <a:t>найменші</a:t>
            </a:r>
            <a:r>
              <a:rPr lang="ru-RU">
                <a:latin typeface="Georgia"/>
              </a:rPr>
              <a:t> з </a:t>
            </a:r>
            <a:r>
              <a:rPr lang="ru-RU" err="1">
                <a:latin typeface="Georgia"/>
              </a:rPr>
              <a:t>групи</a:t>
            </a:r>
            <a:r>
              <a:rPr lang="ru-RU">
                <a:latin typeface="Georgia"/>
              </a:rPr>
              <a:t> собак-</a:t>
            </a:r>
            <a:r>
              <a:rPr lang="ru-RU" err="1">
                <a:latin typeface="Georgia"/>
              </a:rPr>
              <a:t>скотарів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Американського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Кеннел</a:t>
            </a:r>
            <a:r>
              <a:rPr lang="ru-RU">
                <a:latin typeface="Georgia"/>
              </a:rPr>
              <a:t> Клубу. </a:t>
            </a:r>
            <a:r>
              <a:rPr lang="ru-RU" err="1">
                <a:latin typeface="Georgia"/>
              </a:rPr>
              <a:t>Їх</a:t>
            </a:r>
            <a:r>
              <a:rPr lang="ru-RU">
                <a:latin typeface="Georgia"/>
              </a:rPr>
              <a:t> шерсть </a:t>
            </a:r>
            <a:r>
              <a:rPr lang="ru-RU" err="1">
                <a:latin typeface="Georgia"/>
              </a:rPr>
              <a:t>може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мати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палевий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яскраво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рудий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або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соболиний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колір</a:t>
            </a:r>
            <a:r>
              <a:rPr lang="ru-RU">
                <a:latin typeface="Georgia"/>
              </a:rPr>
              <a:t>, часто з </a:t>
            </a:r>
            <a:r>
              <a:rPr lang="ru-RU" err="1">
                <a:latin typeface="Georgia"/>
              </a:rPr>
              <a:t>білими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мітками</a:t>
            </a:r>
            <a:r>
              <a:rPr lang="ru-RU">
                <a:latin typeface="Georgia"/>
              </a:rPr>
              <a:t> на </a:t>
            </a:r>
            <a:r>
              <a:rPr lang="ru-RU" err="1">
                <a:latin typeface="Georgia"/>
              </a:rPr>
              <a:t>кінцівках</a:t>
            </a:r>
            <a:r>
              <a:rPr lang="ru-RU">
                <a:latin typeface="Georgia"/>
              </a:rPr>
              <a:t>,  по </a:t>
            </a:r>
            <a:r>
              <a:rPr lang="ru-RU" err="1">
                <a:latin typeface="Georgia"/>
              </a:rPr>
              <a:t>всьому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тілу</a:t>
            </a:r>
            <a:r>
              <a:rPr lang="ru-RU">
                <a:latin typeface="Georgia"/>
              </a:rPr>
              <a:t> і </a:t>
            </a:r>
            <a:r>
              <a:rPr lang="ru-RU" err="1">
                <a:latin typeface="Georgia"/>
              </a:rPr>
              <a:t>включаючи</a:t>
            </a:r>
            <a:r>
              <a:rPr lang="ru-RU">
                <a:latin typeface="Georgia"/>
              </a:rPr>
              <a:t> морду. </a:t>
            </a:r>
            <a:r>
              <a:rPr lang="ru-RU" err="1">
                <a:latin typeface="Georgia"/>
              </a:rPr>
              <a:t>Причому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відтінки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цих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кольорів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відрізняються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від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стандартних</a:t>
            </a:r>
            <a:r>
              <a:rPr lang="ru-RU">
                <a:latin typeface="Georgia"/>
              </a:rPr>
              <a:t> «</a:t>
            </a:r>
            <a:r>
              <a:rPr lang="ru-RU" err="1">
                <a:latin typeface="Georgia"/>
              </a:rPr>
              <a:t>собачих</a:t>
            </a:r>
            <a:r>
              <a:rPr lang="ru-RU">
                <a:latin typeface="Georgia"/>
              </a:rPr>
              <a:t>». Голова </a:t>
            </a:r>
            <a:r>
              <a:rPr lang="ru-RU" err="1">
                <a:latin typeface="Georgia"/>
              </a:rPr>
              <a:t>вельш-коргі</a:t>
            </a:r>
            <a:r>
              <a:rPr lang="ru-RU">
                <a:latin typeface="Georgia"/>
              </a:rPr>
              <a:t> схожа на голову </a:t>
            </a:r>
            <a:r>
              <a:rPr lang="ru-RU" err="1">
                <a:latin typeface="Georgia"/>
              </a:rPr>
              <a:t>лисиці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вуха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стоячі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довші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середнього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хвіст</a:t>
            </a:r>
            <a:r>
              <a:rPr lang="ru-RU">
                <a:latin typeface="Georgia"/>
              </a:rPr>
              <a:t> короткий, </a:t>
            </a:r>
            <a:r>
              <a:rPr lang="ru-RU" err="1">
                <a:latin typeface="Georgia"/>
              </a:rPr>
              <a:t>ламаний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кінцівки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короткі</a:t>
            </a:r>
            <a:r>
              <a:rPr lang="ru-RU">
                <a:latin typeface="Georgia"/>
              </a:rPr>
              <a:t>, </a:t>
            </a:r>
            <a:r>
              <a:rPr lang="ru-RU" err="1">
                <a:latin typeface="Georgia"/>
              </a:rPr>
              <a:t>статура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міцна</a:t>
            </a:r>
            <a:r>
              <a:rPr lang="ru-RU">
                <a:latin typeface="Georg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92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85E3E-C505-844A-B582-B86B2BC3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20" y="688162"/>
            <a:ext cx="9601196" cy="8847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err="1">
                <a:latin typeface="Georgia"/>
                <a:ea typeface="+mj-lt"/>
                <a:cs typeface="+mj-lt"/>
              </a:rPr>
              <a:t>Дегенеративна</a:t>
            </a:r>
            <a:r>
              <a:rPr lang="ru-RU" sz="3200" b="1">
                <a:latin typeface="Georgia"/>
                <a:ea typeface="+mj-lt"/>
                <a:cs typeface="+mj-lt"/>
              </a:rPr>
              <a:t> </a:t>
            </a:r>
            <a:r>
              <a:rPr lang="ru-RU" sz="3200" b="1" err="1">
                <a:latin typeface="Georgia"/>
                <a:ea typeface="+mj-lt"/>
                <a:cs typeface="+mj-lt"/>
              </a:rPr>
              <a:t>мієлопатія</a:t>
            </a:r>
            <a:r>
              <a:rPr lang="ru-RU" sz="3200" b="1">
                <a:latin typeface="Georgia"/>
                <a:ea typeface="+mj-lt"/>
                <a:cs typeface="+mj-lt"/>
              </a:rPr>
              <a:t> </a:t>
            </a:r>
            <a:r>
              <a:rPr lang="ru-RU" sz="3200" b="1" err="1">
                <a:latin typeface="Georgia"/>
                <a:ea typeface="+mj-lt"/>
                <a:cs typeface="+mj-lt"/>
              </a:rPr>
              <a:t>екзон</a:t>
            </a:r>
            <a:r>
              <a:rPr lang="ru-RU" sz="3200" b="1">
                <a:latin typeface="Georgia"/>
                <a:ea typeface="+mj-lt"/>
                <a:cs typeface="+mj-lt"/>
              </a:rPr>
              <a:t> 2(</a:t>
            </a:r>
            <a:r>
              <a:rPr lang="ru-RU" sz="3200" b="1" err="1">
                <a:latin typeface="Georgia"/>
                <a:ea typeface="+mj-lt"/>
                <a:cs typeface="+mj-lt"/>
              </a:rPr>
              <a:t>англ</a:t>
            </a:r>
            <a:r>
              <a:rPr lang="ru-RU" sz="3200" b="1">
                <a:latin typeface="Georgia"/>
                <a:ea typeface="+mj-lt"/>
                <a:cs typeface="+mj-lt"/>
              </a:rPr>
              <a:t>: </a:t>
            </a:r>
            <a:r>
              <a:rPr lang="ru-RU" sz="3200" b="1" err="1">
                <a:latin typeface="Georgia"/>
                <a:ea typeface="+mj-lt"/>
                <a:cs typeface="+mj-lt"/>
              </a:rPr>
              <a:t>Degenerative</a:t>
            </a:r>
            <a:r>
              <a:rPr lang="ru-RU" sz="3200" b="1">
                <a:latin typeface="Georgia"/>
                <a:ea typeface="+mj-lt"/>
                <a:cs typeface="+mj-lt"/>
              </a:rPr>
              <a:t> </a:t>
            </a:r>
            <a:r>
              <a:rPr lang="ru-RU" sz="3200" b="1" err="1">
                <a:latin typeface="Georgia"/>
                <a:ea typeface="+mj-lt"/>
                <a:cs typeface="+mj-lt"/>
              </a:rPr>
              <a:t>Myelopathy</a:t>
            </a:r>
            <a:r>
              <a:rPr lang="ru-RU" sz="3200" b="1">
                <a:latin typeface="Georgia"/>
                <a:ea typeface="+mj-lt"/>
                <a:cs typeface="+mj-lt"/>
              </a:rPr>
              <a:t>)</a:t>
            </a:r>
            <a:endParaRPr lang="ru-RU" sz="3200" b="1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A8E57-041F-394D-BD41-DBEEFB16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11" y="1775882"/>
            <a:ext cx="8484292" cy="3766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err="1">
                <a:latin typeface="Georgia"/>
                <a:ea typeface="+mn-lt"/>
                <a:cs typeface="+mn-lt"/>
              </a:rPr>
              <a:t>Дегенеративна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мієлопатія</a:t>
            </a:r>
            <a:r>
              <a:rPr lang="ru-RU" sz="2000">
                <a:latin typeface="Georgia"/>
                <a:ea typeface="+mn-lt"/>
                <a:cs typeface="+mn-lt"/>
              </a:rPr>
              <a:t> (ДМ) - є </a:t>
            </a:r>
            <a:r>
              <a:rPr lang="ru-RU" sz="2000" err="1">
                <a:latin typeface="Georgia"/>
                <a:ea typeface="+mn-lt"/>
                <a:cs typeface="+mn-lt"/>
              </a:rPr>
              <a:t>специфічним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генетичним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захворюванням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що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викликає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дегенерацію</a:t>
            </a:r>
            <a:r>
              <a:rPr lang="ru-RU" sz="2000">
                <a:latin typeface="Georgia"/>
                <a:ea typeface="+mn-lt"/>
                <a:cs typeface="+mn-lt"/>
              </a:rPr>
              <a:t> спинного </a:t>
            </a:r>
            <a:r>
              <a:rPr lang="ru-RU" sz="2000" err="1">
                <a:latin typeface="Georgia"/>
                <a:ea typeface="+mn-lt"/>
                <a:cs typeface="+mn-lt"/>
              </a:rPr>
              <a:t>мозку</a:t>
            </a:r>
            <a:r>
              <a:rPr lang="ru-RU" sz="2000">
                <a:latin typeface="Georgia"/>
                <a:ea typeface="+mn-lt"/>
                <a:cs typeface="+mn-lt"/>
              </a:rPr>
              <a:t> у </a:t>
            </a:r>
            <a:r>
              <a:rPr lang="ru-RU" sz="2000" err="1">
                <a:latin typeface="Georgia"/>
                <a:ea typeface="+mn-lt"/>
                <a:cs typeface="+mn-lt"/>
              </a:rPr>
              <a:t>літніх</a:t>
            </a:r>
            <a:r>
              <a:rPr lang="ru-RU" sz="2000">
                <a:latin typeface="Georgia"/>
                <a:ea typeface="+mn-lt"/>
                <a:cs typeface="+mn-lt"/>
              </a:rPr>
              <a:t> собак. Вона </a:t>
            </a:r>
            <a:r>
              <a:rPr lang="ru-RU" sz="2000" err="1">
                <a:latin typeface="Georgia"/>
                <a:ea typeface="+mn-lt"/>
                <a:cs typeface="+mn-lt"/>
              </a:rPr>
              <a:t>має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складний</a:t>
            </a:r>
            <a:r>
              <a:rPr lang="ru-RU" sz="2000">
                <a:latin typeface="Georgia"/>
                <a:ea typeface="+mn-lt"/>
                <a:cs typeface="+mn-lt"/>
              </a:rPr>
              <a:t> тип </a:t>
            </a:r>
            <a:r>
              <a:rPr lang="ru-RU" sz="2000" err="1">
                <a:latin typeface="Georgia"/>
                <a:ea typeface="+mn-lt"/>
                <a:cs typeface="+mn-lt"/>
              </a:rPr>
              <a:t>успадкування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необхідно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щоб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збіглася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більш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ніж</a:t>
            </a:r>
            <a:r>
              <a:rPr lang="ru-RU" sz="2000">
                <a:latin typeface="Georgia"/>
                <a:ea typeface="+mn-lt"/>
                <a:cs typeface="+mn-lt"/>
              </a:rPr>
              <a:t> одна пара </a:t>
            </a:r>
            <a:r>
              <a:rPr lang="ru-RU" sz="2000" err="1">
                <a:latin typeface="Georgia"/>
                <a:ea typeface="+mn-lt"/>
                <a:cs typeface="+mn-lt"/>
              </a:rPr>
              <a:t>генів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щоб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отримати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клінічно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уражену</a:t>
            </a:r>
            <a:r>
              <a:rPr lang="ru-RU" sz="2000">
                <a:latin typeface="Georgia"/>
                <a:ea typeface="+mn-lt"/>
                <a:cs typeface="+mn-lt"/>
              </a:rPr>
              <a:t> собаку. У </a:t>
            </a:r>
            <a:r>
              <a:rPr lang="ru-RU" sz="2000" err="1">
                <a:latin typeface="Georgia"/>
                <a:ea typeface="+mn-lt"/>
                <a:cs typeface="+mn-lt"/>
              </a:rPr>
              <a:t>уражених</a:t>
            </a:r>
            <a:r>
              <a:rPr lang="ru-RU" sz="2000">
                <a:latin typeface="Georgia"/>
                <a:ea typeface="+mn-lt"/>
                <a:cs typeface="+mn-lt"/>
              </a:rPr>
              <a:t> собак </a:t>
            </a:r>
            <a:r>
              <a:rPr lang="ru-RU" sz="2000" err="1">
                <a:latin typeface="Georgia"/>
                <a:ea typeface="+mn-lt"/>
                <a:cs typeface="+mn-lt"/>
              </a:rPr>
              <a:t>ознаки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починають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проявлятися</a:t>
            </a:r>
            <a:r>
              <a:rPr lang="ru-RU" sz="2000">
                <a:latin typeface="Georgia"/>
                <a:ea typeface="+mn-lt"/>
                <a:cs typeface="+mn-lt"/>
              </a:rPr>
              <a:t>, як правило, у </a:t>
            </a:r>
            <a:r>
              <a:rPr lang="ru-RU" sz="2000" err="1">
                <a:latin typeface="Georgia"/>
                <a:ea typeface="+mn-lt"/>
                <a:cs typeface="+mn-lt"/>
              </a:rPr>
              <a:t>віці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від</a:t>
            </a:r>
            <a:r>
              <a:rPr lang="ru-RU" sz="2000">
                <a:latin typeface="Georgia"/>
                <a:ea typeface="+mn-lt"/>
                <a:cs typeface="+mn-lt"/>
              </a:rPr>
              <a:t> 8 до 14 </a:t>
            </a:r>
            <a:r>
              <a:rPr lang="ru-RU" sz="2000" err="1">
                <a:latin typeface="Georgia"/>
                <a:ea typeface="+mn-lt"/>
                <a:cs typeface="+mn-lt"/>
              </a:rPr>
              <a:t>років.Клінічні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ознаки</a:t>
            </a:r>
            <a:r>
              <a:rPr lang="ru-RU" sz="2000">
                <a:latin typeface="Georgia"/>
                <a:ea typeface="+mn-lt"/>
                <a:cs typeface="+mn-lt"/>
              </a:rPr>
              <a:t> ДМ </a:t>
            </a:r>
            <a:r>
              <a:rPr lang="ru-RU" sz="2000" err="1">
                <a:latin typeface="Georgia"/>
                <a:ea typeface="+mn-lt"/>
                <a:cs typeface="+mn-lt"/>
              </a:rPr>
              <a:t>починаються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слабкості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задніх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ніг</a:t>
            </a:r>
            <a:r>
              <a:rPr lang="ru-RU" sz="2000">
                <a:latin typeface="Georgia"/>
                <a:ea typeface="+mn-lt"/>
                <a:cs typeface="+mn-lt"/>
              </a:rPr>
              <a:t>, потертостей на </a:t>
            </a:r>
            <a:r>
              <a:rPr lang="ru-RU" sz="2000" err="1">
                <a:latin typeface="Georgia"/>
                <a:ea typeface="+mn-lt"/>
                <a:cs typeface="+mn-lt"/>
              </a:rPr>
              <a:t>пальцях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задніх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ніг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заплітання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задніх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ніг</a:t>
            </a:r>
            <a:r>
              <a:rPr lang="ru-RU" sz="2000">
                <a:latin typeface="Georgia"/>
                <a:ea typeface="+mn-lt"/>
                <a:cs typeface="+mn-lt"/>
              </a:rPr>
              <a:t>. Хвороба </a:t>
            </a:r>
            <a:r>
              <a:rPr lang="ru-RU" sz="2000" err="1">
                <a:latin typeface="Georgia"/>
                <a:ea typeface="+mn-lt"/>
                <a:cs typeface="+mn-lt"/>
              </a:rPr>
              <a:t>прогресує</a:t>
            </a:r>
            <a:r>
              <a:rPr lang="ru-RU" sz="2000">
                <a:latin typeface="Georgia"/>
                <a:ea typeface="+mn-lt"/>
                <a:cs typeface="+mn-lt"/>
              </a:rPr>
              <a:t> до </a:t>
            </a:r>
            <a:r>
              <a:rPr lang="ru-RU" sz="2000" err="1">
                <a:latin typeface="Georgia"/>
                <a:ea typeface="+mn-lt"/>
                <a:cs typeface="+mn-lt"/>
              </a:rPr>
              <a:t>волочіння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задніх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ніг</a:t>
            </a:r>
            <a:r>
              <a:rPr lang="ru-RU" sz="2000"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latin typeface="Georgia"/>
                <a:ea typeface="+mn-lt"/>
                <a:cs typeface="+mn-lt"/>
              </a:rPr>
              <a:t>Прогресування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повільне</a:t>
            </a:r>
            <a:r>
              <a:rPr lang="ru-RU" sz="2000">
                <a:latin typeface="Georgia"/>
                <a:ea typeface="+mn-lt"/>
                <a:cs typeface="+mn-lt"/>
              </a:rPr>
              <a:t>, походить </a:t>
            </a:r>
            <a:r>
              <a:rPr lang="ru-RU" sz="2000" err="1">
                <a:latin typeface="Georgia"/>
                <a:ea typeface="+mn-lt"/>
                <a:cs typeface="+mn-lt"/>
              </a:rPr>
              <a:t>від</a:t>
            </a:r>
            <a:r>
              <a:rPr lang="ru-RU" sz="2000">
                <a:latin typeface="Georgia"/>
                <a:ea typeface="+mn-lt"/>
                <a:cs typeface="+mn-lt"/>
              </a:rPr>
              <a:t> 6 </a:t>
            </a:r>
            <a:r>
              <a:rPr lang="ru-RU" sz="2000" err="1">
                <a:latin typeface="Georgia"/>
                <a:ea typeface="+mn-lt"/>
                <a:cs typeface="+mn-lt"/>
              </a:rPr>
              <a:t>місяців</a:t>
            </a:r>
            <a:r>
              <a:rPr lang="ru-RU" sz="2000">
                <a:latin typeface="Georgia"/>
                <a:ea typeface="+mn-lt"/>
                <a:cs typeface="+mn-lt"/>
              </a:rPr>
              <a:t> до 2 </a:t>
            </a:r>
            <a:r>
              <a:rPr lang="ru-RU" sz="2000" err="1">
                <a:latin typeface="Georgia"/>
                <a:ea typeface="+mn-lt"/>
                <a:cs typeface="+mn-lt"/>
              </a:rPr>
              <a:t>років</a:t>
            </a:r>
            <a:r>
              <a:rPr lang="ru-RU" sz="2000">
                <a:latin typeface="Georgia"/>
                <a:ea typeface="+mn-lt"/>
                <a:cs typeface="+mn-lt"/>
              </a:rPr>
              <a:t>. При </a:t>
            </a:r>
            <a:r>
              <a:rPr lang="ru-RU" sz="2000" err="1">
                <a:latin typeface="Georgia"/>
                <a:ea typeface="+mn-lt"/>
                <a:cs typeface="+mn-lt"/>
              </a:rPr>
              <a:t>чудовому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догляді</a:t>
            </a:r>
            <a:r>
              <a:rPr lang="ru-RU" sz="2000">
                <a:latin typeface="Georgia"/>
                <a:ea typeface="+mn-lt"/>
                <a:cs typeface="+mn-lt"/>
              </a:rPr>
              <a:t> (і </a:t>
            </a:r>
            <a:r>
              <a:rPr lang="ru-RU" sz="2000" err="1">
                <a:latin typeface="Georgia"/>
                <a:ea typeface="+mn-lt"/>
                <a:cs typeface="+mn-lt"/>
              </a:rPr>
              <a:t>собачому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візку</a:t>
            </a:r>
            <a:r>
              <a:rPr lang="ru-RU" sz="2000">
                <a:latin typeface="Georgia"/>
                <a:ea typeface="+mn-lt"/>
                <a:cs typeface="+mn-lt"/>
              </a:rPr>
              <a:t>) </a:t>
            </a:r>
            <a:r>
              <a:rPr lang="ru-RU" sz="2000" err="1">
                <a:latin typeface="Georgia"/>
                <a:ea typeface="+mn-lt"/>
                <a:cs typeface="+mn-lt"/>
              </a:rPr>
              <a:t>хворі</a:t>
            </a:r>
            <a:r>
              <a:rPr lang="ru-RU" sz="2000">
                <a:latin typeface="Georgia"/>
                <a:ea typeface="+mn-lt"/>
                <a:cs typeface="+mn-lt"/>
              </a:rPr>
              <a:t> собаки </a:t>
            </a:r>
            <a:r>
              <a:rPr lang="ru-RU" sz="2000" err="1">
                <a:latin typeface="Georgia"/>
                <a:ea typeface="+mn-lt"/>
                <a:cs typeface="+mn-lt"/>
              </a:rPr>
              <a:t>можуть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жити</a:t>
            </a:r>
            <a:r>
              <a:rPr lang="ru-RU" sz="2000">
                <a:latin typeface="Georgia"/>
                <a:ea typeface="+mn-lt"/>
                <a:cs typeface="+mn-lt"/>
              </a:rPr>
              <a:t> до </a:t>
            </a:r>
            <a:r>
              <a:rPr lang="ru-RU" sz="2000" err="1">
                <a:latin typeface="Georgia"/>
                <a:ea typeface="+mn-lt"/>
                <a:cs typeface="+mn-lt"/>
              </a:rPr>
              <a:t>останніх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стадій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2000">
                <a:latin typeface="Georgia"/>
                <a:ea typeface="+mn-lt"/>
                <a:cs typeface="+mn-lt"/>
              </a:rPr>
              <a:t> - </a:t>
            </a:r>
            <a:r>
              <a:rPr lang="ru-RU" sz="2000" err="1">
                <a:latin typeface="Georgia"/>
                <a:ea typeface="+mn-lt"/>
                <a:cs typeface="+mn-lt"/>
              </a:rPr>
              <a:t>втрата</a:t>
            </a:r>
            <a:r>
              <a:rPr lang="ru-RU" sz="2000">
                <a:latin typeface="Georgia"/>
                <a:ea typeface="+mn-lt"/>
                <a:cs typeface="+mn-lt"/>
              </a:rPr>
              <a:t> контролю над </a:t>
            </a:r>
            <a:r>
              <a:rPr lang="ru-RU" sz="2000" err="1">
                <a:latin typeface="Georgia"/>
                <a:ea typeface="+mn-lt"/>
                <a:cs typeface="+mn-lt"/>
              </a:rPr>
              <a:t>сечовипусканням</a:t>
            </a:r>
            <a:r>
              <a:rPr lang="ru-RU" sz="2000">
                <a:latin typeface="Georgia"/>
                <a:ea typeface="+mn-lt"/>
                <a:cs typeface="+mn-lt"/>
              </a:rPr>
              <a:t> і </a:t>
            </a:r>
            <a:r>
              <a:rPr lang="ru-RU" sz="2000" err="1">
                <a:latin typeface="Georgia"/>
                <a:ea typeface="+mn-lt"/>
                <a:cs typeface="+mn-lt"/>
              </a:rPr>
              <a:t>кишківником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слабкість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або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параліч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передніх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кінцівок</a:t>
            </a:r>
            <a:r>
              <a:rPr lang="ru-RU" sz="2000">
                <a:latin typeface="Georgia"/>
                <a:ea typeface="+mn-lt"/>
                <a:cs typeface="+mn-lt"/>
              </a:rPr>
              <a:t> і, в </a:t>
            </a:r>
            <a:r>
              <a:rPr lang="ru-RU" sz="2000" err="1">
                <a:latin typeface="Georgia"/>
                <a:ea typeface="+mn-lt"/>
                <a:cs typeface="+mn-lt"/>
              </a:rPr>
              <a:t>кінцевому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рахунку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втрата</a:t>
            </a:r>
            <a:r>
              <a:rPr lang="ru-RU" sz="2000">
                <a:latin typeface="Georgia"/>
                <a:ea typeface="+mn-lt"/>
                <a:cs typeface="+mn-lt"/>
              </a:rPr>
              <a:t> контролю над </a:t>
            </a:r>
            <a:r>
              <a:rPr lang="ru-RU" sz="2000" err="1">
                <a:latin typeface="Georgia"/>
                <a:ea typeface="+mn-lt"/>
                <a:cs typeface="+mn-lt"/>
              </a:rPr>
              <a:t>диханням</a:t>
            </a:r>
            <a:r>
              <a:rPr lang="ru-RU" sz="2000"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latin typeface="Georgia"/>
                <a:ea typeface="+mn-lt"/>
                <a:cs typeface="+mn-lt"/>
              </a:rPr>
              <a:t>Всі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уражені</a:t>
            </a:r>
            <a:r>
              <a:rPr lang="ru-RU" sz="2000">
                <a:latin typeface="Georgia"/>
                <a:ea typeface="+mn-lt"/>
                <a:cs typeface="+mn-lt"/>
              </a:rPr>
              <a:t> собаки  </a:t>
            </a:r>
            <a:r>
              <a:rPr lang="ru-RU" sz="2000" err="1">
                <a:latin typeface="Georgia"/>
                <a:ea typeface="+mn-lt"/>
                <a:cs typeface="+mn-lt"/>
              </a:rPr>
              <a:t>піддаються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евтаназії</a:t>
            </a:r>
            <a:r>
              <a:rPr lang="ru-RU" sz="2000">
                <a:latin typeface="Georgia"/>
                <a:ea typeface="+mn-lt"/>
                <a:cs typeface="+mn-lt"/>
              </a:rPr>
              <a:t>. </a:t>
            </a:r>
            <a:r>
              <a:rPr lang="ru-RU" sz="2000" err="1">
                <a:latin typeface="Georgia"/>
                <a:ea typeface="+mn-lt"/>
                <a:cs typeface="+mn-lt"/>
              </a:rPr>
              <a:t>Більшість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уражених</a:t>
            </a:r>
            <a:r>
              <a:rPr lang="ru-RU" sz="2000">
                <a:latin typeface="Georgia"/>
                <a:ea typeface="+mn-lt"/>
                <a:cs typeface="+mn-lt"/>
              </a:rPr>
              <a:t> собак до </a:t>
            </a:r>
            <a:r>
              <a:rPr lang="ru-RU" sz="2000" err="1">
                <a:latin typeface="Georgia"/>
                <a:ea typeface="+mn-lt"/>
                <a:cs typeface="+mn-lt"/>
              </a:rPr>
              <a:t>цих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пізніх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стадій</a:t>
            </a:r>
            <a:r>
              <a:rPr lang="ru-RU" sz="2000">
                <a:latin typeface="Georgia"/>
                <a:ea typeface="+mn-lt"/>
                <a:cs typeface="+mn-lt"/>
              </a:rPr>
              <a:t> не </a:t>
            </a:r>
            <a:r>
              <a:rPr lang="ru-RU" sz="2000" err="1">
                <a:latin typeface="Georgia"/>
                <a:ea typeface="+mn-lt"/>
                <a:cs typeface="+mn-lt"/>
              </a:rPr>
              <a:t>доживають</a:t>
            </a:r>
            <a:r>
              <a:rPr lang="ru-RU" sz="2000">
                <a:latin typeface="Georgia"/>
                <a:ea typeface="+mn-lt"/>
                <a:cs typeface="+mn-lt"/>
              </a:rPr>
              <a:t>.</a:t>
            </a:r>
            <a:endParaRPr lang="ru-RU" sz="2000">
              <a:latin typeface="Georgia"/>
            </a:endParaRPr>
          </a:p>
        </p:txBody>
      </p:sp>
      <p:pic>
        <p:nvPicPr>
          <p:cNvPr id="4" name="Рисунок 4" descr="Изображение выглядит как собака, коричневый, млекопитающее, загар&#10;&#10;Автоматически созданное описание">
            <a:extLst>
              <a:ext uri="{FF2B5EF4-FFF2-40B4-BE49-F238E27FC236}">
                <a16:creationId xmlns:a16="http://schemas.microsoft.com/office/drawing/2014/main" id="{9FF2614C-30DA-4098-9532-1D195E22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373" y="3660314"/>
            <a:ext cx="2805830" cy="2178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362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BE241-EEB3-431A-808C-ABDED553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2" y="782107"/>
            <a:ext cx="9601196" cy="732367"/>
          </a:xfrm>
        </p:spPr>
        <p:txBody>
          <a:bodyPr>
            <a:normAutofit fontScale="90000"/>
          </a:bodyPr>
          <a:lstStyle/>
          <a:p>
            <a:r>
              <a:rPr lang="ru-RU" err="1">
                <a:latin typeface="Georgia"/>
              </a:rPr>
              <a:t>Генетичний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опис</a:t>
            </a:r>
            <a:endParaRPr lang="ru-RU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8AE11-C6EC-4E9C-8E00-FB6509B2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461557"/>
            <a:ext cx="10201271" cy="47381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>
                <a:latin typeface="Georgia"/>
                <a:ea typeface="+mn-lt"/>
                <a:cs typeface="+mn-lt"/>
              </a:rPr>
              <a:t>Аутосомно-</a:t>
            </a:r>
            <a:r>
              <a:rPr lang="ru-RU" dirty="0" err="1">
                <a:latin typeface="Georgia"/>
                <a:ea typeface="+mn-lt"/>
                <a:cs typeface="+mn-lt"/>
              </a:rPr>
              <a:t>рецесивний</a:t>
            </a:r>
            <a:r>
              <a:rPr lang="ru-RU" dirty="0">
                <a:latin typeface="Georgia"/>
                <a:ea typeface="+mn-lt"/>
                <a:cs typeface="+mn-lt"/>
              </a:rPr>
              <a:t> характер </a:t>
            </a:r>
            <a:r>
              <a:rPr lang="ru-RU" dirty="0" err="1">
                <a:latin typeface="Georgia"/>
                <a:ea typeface="+mn-lt"/>
                <a:cs typeface="+mn-lt"/>
              </a:rPr>
              <a:t>успадкування</a:t>
            </a:r>
            <a:r>
              <a:rPr lang="ru-RU" dirty="0">
                <a:latin typeface="Georgia"/>
                <a:ea typeface="+mn-lt"/>
                <a:cs typeface="+mn-lt"/>
              </a:rPr>
              <a:t>; </a:t>
            </a:r>
            <a:endParaRPr lang="ru-RU" dirty="0">
              <a:latin typeface="Century Gothic" panose="020B0502020202020204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ru-RU" dirty="0">
                <a:latin typeface="Georgia"/>
                <a:ea typeface="+mn-lt"/>
                <a:cs typeface="+mn-lt"/>
              </a:rPr>
              <a:t>MM - </a:t>
            </a:r>
            <a:r>
              <a:rPr lang="ru-RU" dirty="0" err="1">
                <a:latin typeface="Georgia"/>
                <a:ea typeface="+mn-lt"/>
                <a:cs typeface="+mn-lt"/>
              </a:rPr>
              <a:t>хворий</a:t>
            </a:r>
            <a:r>
              <a:rPr lang="ru-RU" dirty="0">
                <a:latin typeface="Georgia"/>
                <a:ea typeface="+mn-lt"/>
                <a:cs typeface="+mn-lt"/>
              </a:rPr>
              <a:t>; NM - </a:t>
            </a:r>
            <a:r>
              <a:rPr lang="ru-RU" dirty="0" err="1">
                <a:latin typeface="Georgia"/>
                <a:ea typeface="+mn-lt"/>
                <a:cs typeface="+mn-lt"/>
              </a:rPr>
              <a:t>носій</a:t>
            </a:r>
            <a:r>
              <a:rPr lang="ru-RU" dirty="0">
                <a:latin typeface="Georgia"/>
                <a:ea typeface="+mn-lt"/>
                <a:cs typeface="+mn-lt"/>
              </a:rPr>
              <a:t> без </a:t>
            </a:r>
            <a:r>
              <a:rPr lang="ru-RU" dirty="0" err="1">
                <a:latin typeface="Georgia"/>
                <a:ea typeface="+mn-lt"/>
                <a:cs typeface="+mn-lt"/>
              </a:rPr>
              <a:t>проявів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хвороби</a:t>
            </a:r>
            <a:r>
              <a:rPr lang="ru-RU" dirty="0">
                <a:latin typeface="Georgia"/>
                <a:ea typeface="+mn-lt"/>
                <a:cs typeface="+mn-lt"/>
              </a:rPr>
              <a:t>; NN - здоровий; ген SOD1; </a:t>
            </a:r>
            <a:endParaRPr lang="ru-RU"/>
          </a:p>
          <a:p>
            <a:pPr>
              <a:buClr>
                <a:srgbClr val="262626"/>
              </a:buClr>
            </a:pPr>
            <a:r>
              <a:rPr lang="ru-RU" dirty="0">
                <a:latin typeface="Georgia"/>
                <a:ea typeface="+mn-lt"/>
                <a:cs typeface="+mn-lt"/>
              </a:rPr>
              <a:t>OMIA: 000263-9615</a:t>
            </a:r>
            <a:endParaRPr lang="ru-RU" dirty="0"/>
          </a:p>
          <a:p>
            <a:pPr>
              <a:buSzPct val="114999"/>
            </a:pPr>
            <a:r>
              <a:rPr lang="ru-RU" dirty="0" err="1">
                <a:latin typeface="Georgia"/>
                <a:ea typeface="+mn-lt"/>
                <a:cs typeface="+mn-lt"/>
              </a:rPr>
              <a:t>Оскільки</a:t>
            </a:r>
            <a:r>
              <a:rPr lang="ru-RU" dirty="0">
                <a:latin typeface="Georgia"/>
                <a:ea typeface="+mn-lt"/>
                <a:cs typeface="+mn-lt"/>
              </a:rPr>
              <a:t> ДМ є комплексно </a:t>
            </a:r>
            <a:r>
              <a:rPr lang="ru-RU" dirty="0" err="1">
                <a:latin typeface="Georgia"/>
                <a:ea typeface="+mn-lt"/>
                <a:cs typeface="+mn-lt"/>
              </a:rPr>
              <a:t>успадковане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dirty="0">
                <a:latin typeface="Georgia"/>
                <a:ea typeface="+mn-lt"/>
                <a:cs typeface="+mn-lt"/>
              </a:rPr>
              <a:t>, у собак з </a:t>
            </a:r>
            <a:r>
              <a:rPr lang="ru-RU" dirty="0" err="1">
                <a:latin typeface="Georgia"/>
                <a:ea typeface="+mn-lt"/>
                <a:cs typeface="+mn-lt"/>
              </a:rPr>
              <a:t>клінічним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ураженням</a:t>
            </a:r>
            <a:r>
              <a:rPr lang="ru-RU" dirty="0">
                <a:latin typeface="Georgia"/>
                <a:ea typeface="+mn-lt"/>
                <a:cs typeface="+mn-lt"/>
              </a:rPr>
              <a:t> повинна бути </a:t>
            </a:r>
            <a:r>
              <a:rPr lang="ru-RU" dirty="0" err="1">
                <a:latin typeface="Georgia"/>
                <a:ea typeface="+mn-lt"/>
                <a:cs typeface="+mn-lt"/>
              </a:rPr>
              <a:t>мутація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іншому</a:t>
            </a:r>
            <a:r>
              <a:rPr lang="ru-RU" dirty="0">
                <a:latin typeface="Georgia"/>
                <a:ea typeface="+mn-lt"/>
                <a:cs typeface="+mn-lt"/>
              </a:rPr>
              <a:t> (</a:t>
            </a:r>
            <a:r>
              <a:rPr lang="ru-RU" dirty="0" err="1">
                <a:latin typeface="Georgia"/>
                <a:ea typeface="+mn-lt"/>
                <a:cs typeface="+mn-lt"/>
              </a:rPr>
              <a:t>поки</a:t>
            </a:r>
            <a:r>
              <a:rPr lang="ru-RU" dirty="0">
                <a:latin typeface="Georgia"/>
                <a:ea typeface="+mn-lt"/>
                <a:cs typeface="+mn-lt"/>
              </a:rPr>
              <a:t> не </a:t>
            </a:r>
            <a:r>
              <a:rPr lang="ru-RU" dirty="0" err="1">
                <a:latin typeface="Georgia"/>
                <a:ea typeface="+mn-lt"/>
                <a:cs typeface="+mn-lt"/>
              </a:rPr>
              <a:t>ідентифікованому</a:t>
            </a:r>
            <a:r>
              <a:rPr lang="ru-RU" dirty="0">
                <a:latin typeface="Georgia"/>
                <a:ea typeface="+mn-lt"/>
                <a:cs typeface="+mn-lt"/>
              </a:rPr>
              <a:t>) </a:t>
            </a:r>
            <a:r>
              <a:rPr lang="ru-RU" dirty="0" err="1">
                <a:latin typeface="Georgia"/>
                <a:ea typeface="+mn-lt"/>
                <a:cs typeface="+mn-lt"/>
              </a:rPr>
              <a:t>гені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або</a:t>
            </a:r>
            <a:r>
              <a:rPr lang="ru-RU" dirty="0">
                <a:latin typeface="Georgia"/>
                <a:ea typeface="+mn-lt"/>
                <a:cs typeface="+mn-lt"/>
              </a:rPr>
              <a:t> генах на </a:t>
            </a:r>
            <a:r>
              <a:rPr lang="ru-RU" dirty="0" err="1">
                <a:latin typeface="Georgia"/>
                <a:ea typeface="+mn-lt"/>
                <a:cs typeface="+mn-lt"/>
              </a:rPr>
              <a:t>додаток</a:t>
            </a:r>
            <a:r>
              <a:rPr lang="ru-RU" dirty="0">
                <a:latin typeface="Georgia"/>
                <a:ea typeface="+mn-lt"/>
                <a:cs typeface="+mn-lt"/>
              </a:rPr>
              <a:t> до </a:t>
            </a:r>
            <a:r>
              <a:rPr lang="ru-RU" dirty="0" err="1">
                <a:latin typeface="Georgia"/>
                <a:ea typeface="+mn-lt"/>
                <a:cs typeface="+mn-lt"/>
              </a:rPr>
              <a:t>гомозиготності</a:t>
            </a:r>
            <a:r>
              <a:rPr lang="ru-RU" dirty="0">
                <a:latin typeface="Georgia"/>
                <a:ea typeface="+mn-lt"/>
                <a:cs typeface="+mn-lt"/>
              </a:rPr>
              <a:t> по </a:t>
            </a:r>
            <a:r>
              <a:rPr lang="ru-RU" dirty="0" err="1">
                <a:latin typeface="Georgia"/>
                <a:ea typeface="+mn-lt"/>
                <a:cs typeface="+mn-lt"/>
              </a:rPr>
              <a:t>мутації</a:t>
            </a:r>
            <a:r>
              <a:rPr lang="ru-RU" dirty="0">
                <a:latin typeface="Georgia"/>
                <a:ea typeface="+mn-lt"/>
                <a:cs typeface="+mn-lt"/>
              </a:rPr>
              <a:t> sod1. </a:t>
            </a:r>
            <a:r>
              <a:rPr lang="ru-RU" dirty="0" err="1">
                <a:latin typeface="Georgia"/>
                <a:ea typeface="+mn-lt"/>
                <a:cs typeface="+mn-lt"/>
              </a:rPr>
              <a:t>Інакше</a:t>
            </a:r>
            <a:r>
              <a:rPr lang="ru-RU" dirty="0">
                <a:latin typeface="Georgia"/>
                <a:ea typeface="+mn-lt"/>
                <a:cs typeface="+mn-lt"/>
              </a:rPr>
              <a:t> у них </a:t>
            </a:r>
            <a:r>
              <a:rPr lang="ru-RU" dirty="0" err="1">
                <a:latin typeface="Georgia"/>
                <a:ea typeface="+mn-lt"/>
                <a:cs typeface="+mn-lt"/>
              </a:rPr>
              <a:t>ніколи</a:t>
            </a:r>
            <a:r>
              <a:rPr lang="ru-RU" dirty="0">
                <a:latin typeface="Georgia"/>
                <a:ea typeface="+mn-lt"/>
                <a:cs typeface="+mn-lt"/>
              </a:rPr>
              <a:t> не буде </a:t>
            </a:r>
            <a:r>
              <a:rPr lang="ru-RU" dirty="0" err="1">
                <a:latin typeface="Georgia"/>
                <a:ea typeface="+mn-lt"/>
                <a:cs typeface="+mn-lt"/>
              </a:rPr>
              <a:t>розвиватися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клінічна</a:t>
            </a:r>
            <a:r>
              <a:rPr lang="ru-RU" dirty="0">
                <a:latin typeface="Georgia"/>
                <a:ea typeface="+mn-lt"/>
                <a:cs typeface="+mn-lt"/>
              </a:rPr>
              <a:t> ДМ.</a:t>
            </a:r>
            <a:endParaRPr lang="ru-RU" dirty="0">
              <a:latin typeface="Georgia"/>
            </a:endParaRPr>
          </a:p>
          <a:p>
            <a:pPr>
              <a:buSzPct val="114999"/>
            </a:pPr>
            <a:r>
              <a:rPr lang="ru-RU" dirty="0" err="1">
                <a:latin typeface="Georgia"/>
                <a:ea typeface="+mn-lt"/>
                <a:cs typeface="+mn-lt"/>
              </a:rPr>
              <a:t>Мутація</a:t>
            </a:r>
            <a:r>
              <a:rPr lang="ru-RU" dirty="0">
                <a:latin typeface="Georgia"/>
                <a:ea typeface="+mn-lt"/>
                <a:cs typeface="+mn-lt"/>
              </a:rPr>
              <a:t> sod1 є </a:t>
            </a:r>
            <a:r>
              <a:rPr lang="ru-RU" dirty="0" err="1">
                <a:latin typeface="Georgia"/>
                <a:ea typeface="+mn-lt"/>
                <a:cs typeface="+mn-lt"/>
              </a:rPr>
              <a:t>давньою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мутацією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геномі</a:t>
            </a:r>
            <a:r>
              <a:rPr lang="ru-RU" dirty="0">
                <a:latin typeface="Georgia"/>
                <a:ea typeface="+mn-lt"/>
                <a:cs typeface="+mn-lt"/>
              </a:rPr>
              <a:t> собаки і є </a:t>
            </a:r>
            <a:r>
              <a:rPr lang="ru-RU" dirty="0" err="1">
                <a:latin typeface="Georgia"/>
                <a:ea typeface="+mn-lt"/>
                <a:cs typeface="+mn-lt"/>
              </a:rPr>
              <a:t>найбільш</a:t>
            </a:r>
            <a:r>
              <a:rPr lang="ru-RU" dirty="0">
                <a:latin typeface="Georgia"/>
                <a:ea typeface="+mn-lt"/>
                <a:cs typeface="+mn-lt"/>
              </a:rPr>
              <a:t> частою </a:t>
            </a:r>
            <a:r>
              <a:rPr lang="ru-RU" dirty="0" err="1">
                <a:latin typeface="Georgia"/>
                <a:ea typeface="+mn-lt"/>
                <a:cs typeface="+mn-lt"/>
              </a:rPr>
              <a:t>мутацією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виявленої</a:t>
            </a:r>
            <a:r>
              <a:rPr lang="ru-RU" dirty="0">
                <a:latin typeface="Georgia"/>
                <a:ea typeface="+mn-lt"/>
                <a:cs typeface="+mn-lt"/>
              </a:rPr>
              <a:t> при </a:t>
            </a:r>
            <a:r>
              <a:rPr lang="ru-RU" dirty="0" err="1">
                <a:latin typeface="Georgia"/>
                <a:ea typeface="+mn-lt"/>
                <a:cs typeface="+mn-lt"/>
              </a:rPr>
              <a:t>генетичному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скринінгу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змішаних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порід</a:t>
            </a:r>
            <a:r>
              <a:rPr lang="ru-RU" dirty="0">
                <a:latin typeface="Georgia"/>
                <a:ea typeface="+mn-lt"/>
                <a:cs typeface="+mn-lt"/>
              </a:rPr>
              <a:t> і </a:t>
            </a:r>
            <a:r>
              <a:rPr lang="ru-RU" dirty="0" err="1">
                <a:latin typeface="Georgia"/>
                <a:ea typeface="+mn-lt"/>
                <a:cs typeface="+mn-lt"/>
              </a:rPr>
              <a:t>породистих</a:t>
            </a:r>
            <a:r>
              <a:rPr lang="ru-RU" dirty="0">
                <a:latin typeface="Georgia"/>
                <a:ea typeface="+mn-lt"/>
                <a:cs typeface="+mn-lt"/>
              </a:rPr>
              <a:t> собак.</a:t>
            </a:r>
            <a:endParaRPr lang="ru-RU" dirty="0">
              <a:latin typeface="Georgia"/>
            </a:endParaRPr>
          </a:p>
          <a:p>
            <a:pPr>
              <a:buSzPct val="114999"/>
            </a:pPr>
            <a:r>
              <a:rPr lang="ru-RU" dirty="0">
                <a:latin typeface="Georgia"/>
                <a:ea typeface="+mn-lt"/>
                <a:cs typeface="+mn-lt"/>
              </a:rPr>
              <a:t>У </a:t>
            </a:r>
            <a:r>
              <a:rPr lang="ru-RU" dirty="0" err="1">
                <a:latin typeface="Georgia"/>
                <a:ea typeface="+mn-lt"/>
                <a:cs typeface="+mn-lt"/>
              </a:rPr>
              <a:t>породі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вельш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коргі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пемброк</a:t>
            </a:r>
            <a:r>
              <a:rPr lang="ru-RU" dirty="0">
                <a:latin typeface="Georgia"/>
                <a:ea typeface="+mn-lt"/>
                <a:cs typeface="+mn-lt"/>
              </a:rPr>
              <a:t> 52,7% </a:t>
            </a:r>
            <a:r>
              <a:rPr lang="ru-RU" dirty="0" err="1">
                <a:latin typeface="Georgia"/>
                <a:ea typeface="+mn-lt"/>
                <a:cs typeface="+mn-lt"/>
              </a:rPr>
              <a:t>тестів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поголів'я</a:t>
            </a:r>
            <a:r>
              <a:rPr lang="ru-RU" dirty="0">
                <a:latin typeface="Georgia"/>
                <a:ea typeface="+mn-lt"/>
                <a:cs typeface="+mn-lt"/>
              </a:rPr>
              <a:t> - </a:t>
            </a:r>
            <a:r>
              <a:rPr lang="ru-RU" dirty="0" err="1">
                <a:latin typeface="Georgia"/>
                <a:ea typeface="+mn-lt"/>
                <a:cs typeface="+mn-lt"/>
              </a:rPr>
              <a:t>гомозиготна</a:t>
            </a:r>
            <a:r>
              <a:rPr lang="ru-RU" dirty="0">
                <a:latin typeface="Georgia"/>
                <a:ea typeface="+mn-lt"/>
                <a:cs typeface="+mn-lt"/>
              </a:rPr>
              <a:t> «</a:t>
            </a:r>
            <a:r>
              <a:rPr lang="ru-RU" dirty="0" err="1">
                <a:latin typeface="Georgia"/>
                <a:ea typeface="+mn-lt"/>
                <a:cs typeface="+mn-lt"/>
              </a:rPr>
              <a:t>група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ризику</a:t>
            </a:r>
            <a:r>
              <a:rPr lang="ru-RU" dirty="0">
                <a:latin typeface="Georgia"/>
                <a:ea typeface="+mn-lt"/>
                <a:cs typeface="+mn-lt"/>
              </a:rPr>
              <a:t>» по </a:t>
            </a:r>
            <a:r>
              <a:rPr lang="ru-RU" dirty="0" err="1">
                <a:latin typeface="Georgia"/>
                <a:ea typeface="+mn-lt"/>
                <a:cs typeface="+mn-lt"/>
              </a:rPr>
              <a:t>мутації</a:t>
            </a:r>
            <a:r>
              <a:rPr lang="ru-RU" dirty="0">
                <a:latin typeface="Georgia"/>
                <a:ea typeface="+mn-lt"/>
                <a:cs typeface="+mn-lt"/>
              </a:rPr>
              <a:t> sod1, 35,1% - </a:t>
            </a:r>
            <a:r>
              <a:rPr lang="ru-RU" dirty="0" err="1">
                <a:latin typeface="Georgia"/>
                <a:ea typeface="+mn-lt"/>
                <a:cs typeface="+mn-lt"/>
              </a:rPr>
              <a:t>гетерозиготні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носії</a:t>
            </a:r>
            <a:r>
              <a:rPr lang="ru-RU" dirty="0">
                <a:latin typeface="Georgia"/>
                <a:ea typeface="+mn-lt"/>
                <a:cs typeface="+mn-lt"/>
              </a:rPr>
              <a:t> і 12,2% - </a:t>
            </a:r>
            <a:r>
              <a:rPr lang="ru-RU" dirty="0" err="1">
                <a:latin typeface="Georgia"/>
                <a:ea typeface="+mn-lt"/>
                <a:cs typeface="+mn-lt"/>
              </a:rPr>
              <a:t>мають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гомозиготну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нормальну</a:t>
            </a:r>
            <a:r>
              <a:rPr lang="ru-RU" dirty="0">
                <a:latin typeface="Georgia"/>
                <a:ea typeface="+mn-lt"/>
                <a:cs typeface="+mn-lt"/>
              </a:rPr>
              <a:t> пару </a:t>
            </a:r>
            <a:r>
              <a:rPr lang="ru-RU" dirty="0" err="1">
                <a:latin typeface="Georgia"/>
                <a:ea typeface="+mn-lt"/>
                <a:cs typeface="+mn-lt"/>
              </a:rPr>
              <a:t>генів</a:t>
            </a:r>
            <a:r>
              <a:rPr lang="ru-RU" dirty="0">
                <a:latin typeface="Georgia"/>
                <a:ea typeface="+mn-lt"/>
                <a:cs typeface="+mn-lt"/>
              </a:rPr>
              <a:t>. </a:t>
            </a:r>
            <a:r>
              <a:rPr lang="ru-RU" dirty="0" err="1">
                <a:latin typeface="Georgia"/>
                <a:ea typeface="+mn-lt"/>
                <a:cs typeface="+mn-lt"/>
              </a:rPr>
              <a:t>Це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означає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що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середньому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лише</a:t>
            </a:r>
            <a:r>
              <a:rPr lang="ru-RU" dirty="0">
                <a:latin typeface="Georgia"/>
                <a:ea typeface="+mn-lt"/>
                <a:cs typeface="+mn-lt"/>
              </a:rPr>
              <a:t> у 1,1% собак породи </a:t>
            </a:r>
            <a:r>
              <a:rPr lang="ru-RU" dirty="0" err="1">
                <a:latin typeface="Georgia"/>
                <a:ea typeface="+mn-lt"/>
                <a:cs typeface="+mn-lt"/>
              </a:rPr>
              <a:t>вельш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коргі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пемброк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r>
              <a:rPr lang="ru-RU" dirty="0" err="1">
                <a:latin typeface="Georgia"/>
                <a:ea typeface="+mn-lt"/>
                <a:cs typeface="+mn-lt"/>
              </a:rPr>
              <a:t>які</a:t>
            </a:r>
            <a:r>
              <a:rPr lang="ru-RU" dirty="0">
                <a:latin typeface="Georgia"/>
                <a:ea typeface="+mn-lt"/>
                <a:cs typeface="+mn-lt"/>
              </a:rPr>
              <a:t> по </a:t>
            </a:r>
            <a:r>
              <a:rPr lang="ru-RU" dirty="0" err="1">
                <a:latin typeface="Georgia"/>
                <a:ea typeface="+mn-lt"/>
                <a:cs typeface="+mn-lt"/>
              </a:rPr>
              <a:t>рузультатам</a:t>
            </a:r>
            <a:r>
              <a:rPr lang="ru-RU" dirty="0">
                <a:latin typeface="Georgia"/>
                <a:ea typeface="+mn-lt"/>
                <a:cs typeface="+mn-lt"/>
              </a:rPr>
              <a:t> тесту </a:t>
            </a:r>
            <a:r>
              <a:rPr lang="ru-RU" dirty="0" err="1">
                <a:latin typeface="Georgia"/>
                <a:ea typeface="+mn-lt"/>
                <a:cs typeface="+mn-lt"/>
              </a:rPr>
              <a:t>відносяться</a:t>
            </a:r>
            <a:r>
              <a:rPr lang="ru-RU" dirty="0">
                <a:latin typeface="Georgia"/>
                <a:ea typeface="+mn-lt"/>
                <a:cs typeface="+mn-lt"/>
              </a:rPr>
              <a:t> до «</a:t>
            </a:r>
            <a:r>
              <a:rPr lang="ru-RU" dirty="0" err="1">
                <a:latin typeface="Georgia"/>
                <a:ea typeface="+mn-lt"/>
                <a:cs typeface="+mn-lt"/>
              </a:rPr>
              <a:t>групи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ризику</a:t>
            </a:r>
            <a:r>
              <a:rPr lang="ru-RU" dirty="0">
                <a:latin typeface="Georgia"/>
                <a:ea typeface="+mn-lt"/>
                <a:cs typeface="+mn-lt"/>
              </a:rPr>
              <a:t>» по </a:t>
            </a:r>
            <a:r>
              <a:rPr lang="ru-RU" dirty="0" err="1">
                <a:latin typeface="Georgia"/>
                <a:ea typeface="+mn-lt"/>
                <a:cs typeface="+mn-lt"/>
              </a:rPr>
              <a:t>мутації</a:t>
            </a:r>
            <a:r>
              <a:rPr lang="ru-RU" dirty="0">
                <a:latin typeface="Georgia"/>
                <a:ea typeface="+mn-lt"/>
                <a:cs typeface="+mn-lt"/>
              </a:rPr>
              <a:t> sod1, </a:t>
            </a:r>
            <a:r>
              <a:rPr lang="ru-RU" dirty="0" err="1">
                <a:latin typeface="Georgia"/>
                <a:ea typeface="+mn-lt"/>
                <a:cs typeface="+mn-lt"/>
              </a:rPr>
              <a:t>будуть</a:t>
            </a:r>
            <a:r>
              <a:rPr lang="ru-RU" dirty="0">
                <a:latin typeface="Georgia"/>
                <a:ea typeface="+mn-lt"/>
                <a:cs typeface="+mn-lt"/>
              </a:rPr>
              <a:t> </a:t>
            </a:r>
            <a:r>
              <a:rPr lang="ru-RU" dirty="0" err="1">
                <a:latin typeface="Georgia"/>
                <a:ea typeface="+mn-lt"/>
                <a:cs typeface="+mn-lt"/>
              </a:rPr>
              <a:t>клінічно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вражені</a:t>
            </a:r>
            <a:r>
              <a:rPr lang="ru-RU" dirty="0">
                <a:latin typeface="Georgia"/>
                <a:ea typeface="+mn-lt"/>
                <a:cs typeface="+mn-lt"/>
              </a:rPr>
              <a:t> ДМ. </a:t>
            </a:r>
            <a:r>
              <a:rPr lang="ru-RU" dirty="0" err="1">
                <a:latin typeface="Georgia"/>
                <a:ea typeface="+mn-lt"/>
                <a:cs typeface="+mn-lt"/>
              </a:rPr>
              <a:t>Цей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відсоток</a:t>
            </a:r>
            <a:r>
              <a:rPr lang="ru-RU" dirty="0">
                <a:latin typeface="Georgia"/>
                <a:ea typeface="+mn-lt"/>
                <a:cs typeface="+mn-lt"/>
              </a:rPr>
              <a:t> буде </a:t>
            </a:r>
            <a:r>
              <a:rPr lang="ru-RU" dirty="0" err="1">
                <a:latin typeface="Georgia"/>
                <a:ea typeface="+mn-lt"/>
                <a:cs typeface="+mn-lt"/>
              </a:rPr>
              <a:t>набагато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вище</a:t>
            </a:r>
            <a:r>
              <a:rPr lang="ru-RU" dirty="0">
                <a:latin typeface="Georgia"/>
                <a:ea typeface="+mn-lt"/>
                <a:cs typeface="+mn-lt"/>
              </a:rPr>
              <a:t> в </a:t>
            </a:r>
            <a:r>
              <a:rPr lang="ru-RU" dirty="0" err="1">
                <a:latin typeface="Georgia"/>
                <a:ea typeface="+mn-lt"/>
                <a:cs typeface="+mn-lt"/>
              </a:rPr>
              <a:t>лініях</a:t>
            </a:r>
            <a:r>
              <a:rPr lang="ru-RU" dirty="0">
                <a:latin typeface="Georgia"/>
                <a:ea typeface="+mn-lt"/>
                <a:cs typeface="+mn-lt"/>
              </a:rPr>
              <a:t> собак з </a:t>
            </a:r>
            <a:r>
              <a:rPr lang="ru-RU" dirty="0" err="1">
                <a:latin typeface="Georgia"/>
                <a:ea typeface="+mn-lt"/>
                <a:cs typeface="+mn-lt"/>
              </a:rPr>
              <a:t>патологічно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підтвердженими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близькородинними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хворими</a:t>
            </a:r>
            <a:r>
              <a:rPr lang="ru-RU" dirty="0">
                <a:latin typeface="Georgia"/>
                <a:ea typeface="+mn-lt"/>
                <a:cs typeface="+mn-lt"/>
              </a:rPr>
              <a:t> собаками. </a:t>
            </a:r>
            <a:r>
              <a:rPr lang="ru-RU" dirty="0" err="1">
                <a:latin typeface="Georgia"/>
                <a:ea typeface="+mn-lt"/>
                <a:cs typeface="+mn-lt"/>
              </a:rPr>
              <a:t>Результати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тестування</a:t>
            </a:r>
            <a:r>
              <a:rPr lang="ru-RU" dirty="0">
                <a:latin typeface="Georgia"/>
                <a:ea typeface="+mn-lt"/>
                <a:cs typeface="+mn-lt"/>
              </a:rPr>
              <a:t> sod1 </a:t>
            </a:r>
            <a:r>
              <a:rPr lang="ru-RU" dirty="0" err="1">
                <a:latin typeface="Georgia"/>
                <a:ea typeface="+mn-lt"/>
                <a:cs typeface="+mn-lt"/>
              </a:rPr>
              <a:t>самі</a:t>
            </a:r>
            <a:r>
              <a:rPr lang="ru-RU" dirty="0">
                <a:latin typeface="Georgia"/>
                <a:ea typeface="+mn-lt"/>
                <a:cs typeface="+mn-lt"/>
              </a:rPr>
              <a:t> по </a:t>
            </a:r>
            <a:r>
              <a:rPr lang="ru-RU" dirty="0" err="1">
                <a:latin typeface="Georgia"/>
                <a:ea typeface="+mn-lt"/>
                <a:cs typeface="+mn-lt"/>
              </a:rPr>
              <a:t>собі</a:t>
            </a:r>
            <a:r>
              <a:rPr lang="ru-RU" dirty="0">
                <a:latin typeface="Georgia"/>
                <a:ea typeface="+mn-lt"/>
                <a:cs typeface="+mn-lt"/>
              </a:rPr>
              <a:t> є поганим </a:t>
            </a:r>
            <a:r>
              <a:rPr lang="ru-RU" dirty="0" err="1">
                <a:latin typeface="Georgia"/>
                <a:ea typeface="+mn-lt"/>
                <a:cs typeface="+mn-lt"/>
              </a:rPr>
              <a:t>провісником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клінічного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dirty="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dirty="0">
                <a:latin typeface="Georgia"/>
                <a:ea typeface="+mn-lt"/>
                <a:cs typeface="+mn-lt"/>
              </a:rPr>
              <a:t>.</a:t>
            </a:r>
            <a:endParaRPr lang="ru-RU" dirty="0">
              <a:latin typeface="Georgia"/>
            </a:endParaRPr>
          </a:p>
          <a:p>
            <a:pPr>
              <a:buSzPct val="114999"/>
            </a:pPr>
            <a:endParaRPr lang="ru-RU">
              <a:latin typeface="Georgia"/>
            </a:endParaRPr>
          </a:p>
          <a:p>
            <a:pPr>
              <a:buSzPct val="114999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8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87B7B-026D-4ABF-9E9A-C8414D9C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6857"/>
            <a:ext cx="9601196" cy="732367"/>
          </a:xfrm>
        </p:spPr>
        <p:txBody>
          <a:bodyPr>
            <a:normAutofit fontScale="90000"/>
          </a:bodyPr>
          <a:lstStyle/>
          <a:p>
            <a:r>
              <a:rPr lang="ru-RU" err="1">
                <a:latin typeface="Georgia"/>
              </a:rPr>
              <a:t>Діагностика</a:t>
            </a:r>
            <a:endParaRPr lang="ru-RU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0C4CD-B432-45F1-8169-AD8EF6A8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1" y="1423457"/>
            <a:ext cx="5695946" cy="47857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>
                <a:latin typeface="Georgia"/>
                <a:ea typeface="+mn-lt"/>
                <a:cs typeface="+mn-lt"/>
              </a:rPr>
              <a:t>Для </a:t>
            </a:r>
            <a:r>
              <a:rPr lang="ru-RU" err="1">
                <a:latin typeface="Georgia"/>
                <a:ea typeface="+mn-lt"/>
                <a:cs typeface="+mn-lt"/>
              </a:rPr>
              <a:t>діагностики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розроблений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генетичний</a:t>
            </a:r>
            <a:r>
              <a:rPr lang="ru-RU">
                <a:latin typeface="Georgia"/>
                <a:ea typeface="+mn-lt"/>
                <a:cs typeface="+mn-lt"/>
              </a:rPr>
              <a:t> тест (ДНК-тест), </a:t>
            </a:r>
            <a:r>
              <a:rPr lang="ru-RU" err="1">
                <a:latin typeface="Georgia"/>
                <a:ea typeface="+mn-lt"/>
                <a:cs typeface="+mn-lt"/>
              </a:rPr>
              <a:t>який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можна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проводити</a:t>
            </a:r>
            <a:r>
              <a:rPr lang="ru-RU">
                <a:latin typeface="Georgia"/>
                <a:ea typeface="+mn-lt"/>
                <a:cs typeface="+mn-lt"/>
              </a:rPr>
              <a:t> в будь-</a:t>
            </a:r>
            <a:r>
              <a:rPr lang="ru-RU" err="1">
                <a:latin typeface="Georgia"/>
                <a:ea typeface="+mn-lt"/>
                <a:cs typeface="+mn-lt"/>
              </a:rPr>
              <a:t>якому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віці</a:t>
            </a:r>
            <a:r>
              <a:rPr lang="ru-RU">
                <a:latin typeface="Georgia"/>
                <a:ea typeface="+mn-lt"/>
                <a:cs typeface="+mn-lt"/>
              </a:rPr>
              <a:t>. ДНК-тест </a:t>
            </a:r>
            <a:r>
              <a:rPr lang="ru-RU" err="1">
                <a:latin typeface="Georgia"/>
                <a:ea typeface="+mn-lt"/>
                <a:cs typeface="+mn-lt"/>
              </a:rPr>
              <a:t>дозволяє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виявити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наявність</a:t>
            </a:r>
            <a:r>
              <a:rPr lang="ru-RU">
                <a:latin typeface="Georgia"/>
                <a:ea typeface="+mn-lt"/>
                <a:cs typeface="+mn-lt"/>
              </a:rPr>
              <a:t>/</a:t>
            </a:r>
            <a:r>
              <a:rPr lang="ru-RU" err="1">
                <a:latin typeface="Georgia"/>
                <a:ea typeface="+mn-lt"/>
                <a:cs typeface="+mn-lt"/>
              </a:rPr>
              <a:t>відсутність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мутантної</a:t>
            </a:r>
            <a:r>
              <a:rPr lang="ru-RU">
                <a:latin typeface="Georgia"/>
                <a:ea typeface="+mn-lt"/>
                <a:cs typeface="+mn-lt"/>
              </a:rPr>
              <a:t> (</a:t>
            </a:r>
            <a:r>
              <a:rPr lang="ru-RU" err="1">
                <a:latin typeface="Georgia"/>
                <a:ea typeface="+mn-lt"/>
                <a:cs typeface="+mn-lt"/>
              </a:rPr>
              <a:t>дефектної</a:t>
            </a:r>
            <a:r>
              <a:rPr lang="ru-RU">
                <a:latin typeface="Georgia"/>
                <a:ea typeface="+mn-lt"/>
                <a:cs typeface="+mn-lt"/>
              </a:rPr>
              <a:t>) </a:t>
            </a:r>
            <a:r>
              <a:rPr lang="ru-RU" err="1">
                <a:latin typeface="Georgia"/>
                <a:ea typeface="+mn-lt"/>
                <a:cs typeface="+mn-lt"/>
              </a:rPr>
              <a:t>копії</a:t>
            </a:r>
            <a:r>
              <a:rPr lang="ru-RU">
                <a:latin typeface="Georgia"/>
                <a:ea typeface="+mn-lt"/>
                <a:cs typeface="+mn-lt"/>
              </a:rPr>
              <a:t> гена, </a:t>
            </a:r>
            <a:r>
              <a:rPr lang="ru-RU" err="1">
                <a:latin typeface="Georgia"/>
                <a:ea typeface="+mn-lt"/>
                <a:cs typeface="+mn-lt"/>
              </a:rPr>
              <a:t>що</a:t>
            </a:r>
            <a:r>
              <a:rPr lang="ru-RU">
                <a:latin typeface="Georgia"/>
                <a:ea typeface="+mn-lt"/>
                <a:cs typeface="+mn-lt"/>
              </a:rPr>
              <a:t> приводить до </a:t>
            </a:r>
            <a:r>
              <a:rPr lang="ru-RU" err="1">
                <a:latin typeface="Georgia"/>
                <a:ea typeface="+mn-lt"/>
                <a:cs typeface="+mn-lt"/>
              </a:rPr>
              <a:t>даного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latin typeface="Georgia"/>
                <a:ea typeface="+mn-lt"/>
                <a:cs typeface="+mn-lt"/>
              </a:rPr>
              <a:t>. Так як для </a:t>
            </a:r>
            <a:r>
              <a:rPr lang="ru-RU" err="1">
                <a:latin typeface="Georgia"/>
                <a:ea typeface="+mn-lt"/>
                <a:cs typeface="+mn-lt"/>
              </a:rPr>
              <a:t>дегенеративної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мієлопатії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характерний</a:t>
            </a:r>
            <a:r>
              <a:rPr lang="ru-RU">
                <a:latin typeface="Georgia"/>
                <a:ea typeface="+mn-lt"/>
                <a:cs typeface="+mn-lt"/>
              </a:rPr>
              <a:t> аутосомно-</a:t>
            </a:r>
            <a:r>
              <a:rPr lang="ru-RU" err="1">
                <a:latin typeface="Georgia"/>
                <a:ea typeface="+mn-lt"/>
                <a:cs typeface="+mn-lt"/>
              </a:rPr>
              <a:t>рецесивний</a:t>
            </a:r>
            <a:r>
              <a:rPr lang="ru-RU">
                <a:latin typeface="Georgia"/>
                <a:ea typeface="+mn-lt"/>
                <a:cs typeface="+mn-lt"/>
              </a:rPr>
              <a:t> характер </a:t>
            </a:r>
            <a:r>
              <a:rPr lang="ru-RU" err="1">
                <a:latin typeface="Georgia"/>
                <a:ea typeface="+mn-lt"/>
                <a:cs typeface="+mn-lt"/>
              </a:rPr>
              <a:t>успадкування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хворими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будуть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тварини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гомозиготні</a:t>
            </a:r>
            <a:r>
              <a:rPr lang="ru-RU">
                <a:latin typeface="Georgia"/>
                <a:ea typeface="+mn-lt"/>
                <a:cs typeface="+mn-lt"/>
              </a:rPr>
              <a:t> по </a:t>
            </a:r>
            <a:r>
              <a:rPr lang="ru-RU" err="1">
                <a:latin typeface="Georgia"/>
                <a:ea typeface="+mn-lt"/>
                <a:cs typeface="+mn-lt"/>
              </a:rPr>
              <a:t>мутантній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копії</a:t>
            </a:r>
            <a:r>
              <a:rPr lang="ru-RU">
                <a:latin typeface="Georgia"/>
                <a:ea typeface="+mn-lt"/>
                <a:cs typeface="+mn-lt"/>
              </a:rPr>
              <a:t> гена. На </a:t>
            </a:r>
            <a:r>
              <a:rPr lang="ru-RU" err="1">
                <a:latin typeface="Georgia"/>
                <a:ea typeface="+mn-lt"/>
                <a:cs typeface="+mn-lt"/>
              </a:rPr>
              <a:t>сьогоднішній</a:t>
            </a:r>
            <a:r>
              <a:rPr lang="ru-RU">
                <a:latin typeface="Georgia"/>
                <a:ea typeface="+mn-lt"/>
                <a:cs typeface="+mn-lt"/>
              </a:rPr>
              <a:t> день не </a:t>
            </a:r>
            <a:r>
              <a:rPr lang="ru-RU" err="1">
                <a:latin typeface="Georgia"/>
                <a:ea typeface="+mn-lt"/>
                <a:cs typeface="+mn-lt"/>
              </a:rPr>
              <a:t>існує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ні</a:t>
            </a:r>
            <a:r>
              <a:rPr lang="ru-RU">
                <a:latin typeface="Georgia"/>
                <a:ea typeface="+mn-lt"/>
                <a:cs typeface="+mn-lt"/>
              </a:rPr>
              <a:t> медикаментозного, </a:t>
            </a:r>
            <a:r>
              <a:rPr lang="ru-RU" err="1">
                <a:latin typeface="Georgia"/>
                <a:ea typeface="+mn-lt"/>
                <a:cs typeface="+mn-lt"/>
              </a:rPr>
              <a:t>ні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хірургічного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лікування</a:t>
            </a:r>
            <a:r>
              <a:rPr lang="ru-RU">
                <a:latin typeface="Georgia"/>
                <a:ea typeface="+mn-lt"/>
                <a:cs typeface="+mn-lt"/>
              </a:rPr>
              <a:t> ДМ, тому </a:t>
            </a:r>
            <a:r>
              <a:rPr lang="ru-RU" err="1">
                <a:latin typeface="Georgia"/>
                <a:ea typeface="+mn-lt"/>
                <a:cs typeface="+mn-lt"/>
              </a:rPr>
              <a:t>стає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дуже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важливим</a:t>
            </a:r>
            <a:r>
              <a:rPr lang="ru-RU">
                <a:latin typeface="Georgia"/>
                <a:ea typeface="+mn-lt"/>
                <a:cs typeface="+mn-lt"/>
              </a:rPr>
              <a:t> знати, </a:t>
            </a:r>
            <a:r>
              <a:rPr lang="ru-RU" err="1">
                <a:latin typeface="Georgia"/>
                <a:ea typeface="+mn-lt"/>
                <a:cs typeface="+mn-lt"/>
              </a:rPr>
              <a:t>чи</a:t>
            </a:r>
            <a:r>
              <a:rPr lang="ru-RU">
                <a:latin typeface="Georgia"/>
                <a:ea typeface="+mn-lt"/>
                <a:cs typeface="+mn-lt"/>
              </a:rPr>
              <a:t> є собака </a:t>
            </a:r>
            <a:r>
              <a:rPr lang="ru-RU" err="1">
                <a:latin typeface="Georgia"/>
                <a:ea typeface="+mn-lt"/>
                <a:cs typeface="+mn-lt"/>
              </a:rPr>
              <a:t>носієм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мутантної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копії</a:t>
            </a:r>
            <a:r>
              <a:rPr lang="ru-RU">
                <a:latin typeface="Georgia"/>
                <a:ea typeface="+mn-lt"/>
                <a:cs typeface="+mn-lt"/>
              </a:rPr>
              <a:t> гена. </a:t>
            </a:r>
            <a:r>
              <a:rPr lang="ru-RU" err="1">
                <a:latin typeface="Georgia"/>
                <a:ea typeface="+mn-lt"/>
                <a:cs typeface="+mn-lt"/>
              </a:rPr>
              <a:t>Проведення</a:t>
            </a:r>
            <a:r>
              <a:rPr lang="ru-RU">
                <a:latin typeface="Georgia"/>
                <a:ea typeface="+mn-lt"/>
                <a:cs typeface="+mn-lt"/>
              </a:rPr>
              <a:t> ДНК-тесту дозволить </a:t>
            </a:r>
            <a:r>
              <a:rPr lang="ru-RU" err="1">
                <a:latin typeface="Georgia"/>
                <a:ea typeface="+mn-lt"/>
                <a:cs typeface="+mn-lt"/>
              </a:rPr>
              <a:t>знизити</a:t>
            </a:r>
            <a:r>
              <a:rPr lang="ru-RU">
                <a:latin typeface="Georgia"/>
                <a:ea typeface="+mn-lt"/>
                <a:cs typeface="+mn-lt"/>
              </a:rPr>
              <a:t> частоту </a:t>
            </a:r>
            <a:r>
              <a:rPr lang="ru-RU" err="1">
                <a:latin typeface="Georgia"/>
                <a:ea typeface="+mn-lt"/>
                <a:cs typeface="+mn-lt"/>
              </a:rPr>
              <a:t>народження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хворих</a:t>
            </a:r>
            <a:r>
              <a:rPr lang="ru-RU">
                <a:latin typeface="Georgia"/>
                <a:ea typeface="+mn-lt"/>
                <a:cs typeface="+mn-lt"/>
              </a:rPr>
              <a:t> собак. Так як </a:t>
            </a:r>
            <a:r>
              <a:rPr lang="ru-RU" err="1">
                <a:latin typeface="Georgia"/>
                <a:ea typeface="+mn-lt"/>
                <a:cs typeface="+mn-lt"/>
              </a:rPr>
              <a:t>це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важке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проявляється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тільки</a:t>
            </a:r>
            <a:r>
              <a:rPr lang="ru-RU">
                <a:latin typeface="Georgia"/>
                <a:ea typeface="+mn-lt"/>
                <a:cs typeface="+mn-lt"/>
              </a:rPr>
              <a:t> у </a:t>
            </a:r>
            <a:r>
              <a:rPr lang="ru-RU" err="1">
                <a:latin typeface="Georgia"/>
                <a:ea typeface="+mn-lt"/>
                <a:cs typeface="+mn-lt"/>
              </a:rPr>
              <a:t>дорослих</a:t>
            </a:r>
            <a:r>
              <a:rPr lang="ru-RU">
                <a:latin typeface="Georgia"/>
                <a:ea typeface="+mn-lt"/>
                <a:cs typeface="+mn-lt"/>
              </a:rPr>
              <a:t> собак, </a:t>
            </a:r>
            <a:r>
              <a:rPr lang="ru-RU" err="1">
                <a:latin typeface="Georgia"/>
                <a:ea typeface="+mn-lt"/>
                <a:cs typeface="+mn-lt"/>
              </a:rPr>
              <a:t>попередньо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поставити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діагноз</a:t>
            </a:r>
            <a:r>
              <a:rPr lang="ru-RU">
                <a:latin typeface="Georgia"/>
                <a:ea typeface="+mn-lt"/>
                <a:cs typeface="+mn-lt"/>
              </a:rPr>
              <a:t>, </a:t>
            </a:r>
            <a:r>
              <a:rPr lang="ru-RU" err="1">
                <a:latin typeface="Georgia"/>
                <a:ea typeface="+mn-lt"/>
                <a:cs typeface="+mn-lt"/>
              </a:rPr>
              <a:t>визначивши</a:t>
            </a:r>
            <a:r>
              <a:rPr lang="ru-RU">
                <a:latin typeface="Georgia"/>
                <a:ea typeface="+mn-lt"/>
                <a:cs typeface="+mn-lt"/>
              </a:rPr>
              <a:t> генотип, </a:t>
            </a:r>
            <a:r>
              <a:rPr lang="ru-RU" err="1">
                <a:latin typeface="Georgia"/>
                <a:ea typeface="+mn-lt"/>
                <a:cs typeface="+mn-lt"/>
              </a:rPr>
              <a:t>можна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тільки</a:t>
            </a:r>
            <a:r>
              <a:rPr lang="ru-RU">
                <a:latin typeface="Georgia"/>
                <a:ea typeface="+mn-lt"/>
                <a:cs typeface="+mn-lt"/>
              </a:rPr>
              <a:t> за </a:t>
            </a:r>
            <a:r>
              <a:rPr lang="ru-RU" err="1">
                <a:latin typeface="Georgia"/>
                <a:ea typeface="+mn-lt"/>
                <a:cs typeface="+mn-lt"/>
              </a:rPr>
              <a:t>допомогою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генетичного</a:t>
            </a:r>
            <a:r>
              <a:rPr lang="ru-RU">
                <a:latin typeface="Georgia"/>
                <a:ea typeface="+mn-lt"/>
                <a:cs typeface="+mn-lt"/>
              </a:rPr>
              <a:t> </a:t>
            </a:r>
            <a:r>
              <a:rPr lang="ru-RU" err="1">
                <a:latin typeface="Georgia"/>
                <a:ea typeface="+mn-lt"/>
                <a:cs typeface="+mn-lt"/>
              </a:rPr>
              <a:t>дослідження</a:t>
            </a:r>
            <a:r>
              <a:rPr lang="ru-RU">
                <a:latin typeface="Georgia"/>
                <a:ea typeface="+mn-lt"/>
                <a:cs typeface="+mn-lt"/>
              </a:rPr>
              <a:t>.</a:t>
            </a:r>
            <a:endParaRPr lang="ru-RU">
              <a:latin typeface="Georgia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3FCE9A-D73C-471E-A3C0-CE23890D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40" y="1563616"/>
            <a:ext cx="4444260" cy="3975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106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664FD-1BB1-4053-9209-D6602211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2" y="1144057"/>
            <a:ext cx="9601196" cy="2275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>
                <a:solidFill>
                  <a:srgbClr val="292929"/>
                </a:solidFill>
                <a:latin typeface="Georgia"/>
                <a:ea typeface="+mj-lt"/>
                <a:cs typeface="+mj-lt"/>
              </a:rPr>
              <a:t>Хвороба </a:t>
            </a:r>
            <a:r>
              <a:rPr lang="ru-RU" sz="2800" b="1" err="1">
                <a:solidFill>
                  <a:srgbClr val="292929"/>
                </a:solidFill>
                <a:latin typeface="Georgia"/>
                <a:ea typeface="+mj-lt"/>
                <a:cs typeface="+mj-lt"/>
              </a:rPr>
              <a:t>Віллебранда</a:t>
            </a:r>
            <a:r>
              <a:rPr lang="ru-RU" sz="2800" b="1">
                <a:solidFill>
                  <a:srgbClr val="292929"/>
                </a:solidFill>
                <a:latin typeface="Georgia"/>
                <a:ea typeface="+mj-lt"/>
                <a:cs typeface="+mj-lt"/>
              </a:rPr>
              <a:t>(</a:t>
            </a:r>
            <a:r>
              <a:rPr lang="ru-RU" sz="2800" b="1" err="1">
                <a:solidFill>
                  <a:srgbClr val="292929"/>
                </a:solidFill>
                <a:latin typeface="Georgia"/>
                <a:ea typeface="+mj-lt"/>
                <a:cs typeface="+mj-lt"/>
              </a:rPr>
              <a:t>англ</a:t>
            </a:r>
            <a:r>
              <a:rPr lang="ru-RU" sz="2800" b="1">
                <a:solidFill>
                  <a:srgbClr val="292929"/>
                </a:solidFill>
                <a:latin typeface="Georgia"/>
                <a:ea typeface="+mj-lt"/>
                <a:cs typeface="+mj-lt"/>
              </a:rPr>
              <a:t>: </a:t>
            </a:r>
            <a:r>
              <a:rPr lang="ru-RU" sz="2800" b="1" err="1">
                <a:latin typeface="Georgia"/>
                <a:ea typeface="+mj-lt"/>
                <a:cs typeface="+mj-lt"/>
              </a:rPr>
              <a:t>Von</a:t>
            </a:r>
            <a:r>
              <a:rPr lang="ru-RU" sz="2800" b="1">
                <a:latin typeface="Georgia"/>
                <a:ea typeface="+mj-lt"/>
                <a:cs typeface="+mj-lt"/>
              </a:rPr>
              <a:t> </a:t>
            </a:r>
            <a:r>
              <a:rPr lang="ru-RU" sz="2800" b="1" err="1">
                <a:latin typeface="Georgia"/>
                <a:ea typeface="+mj-lt"/>
                <a:cs typeface="+mj-lt"/>
              </a:rPr>
              <a:t>Willebrand</a:t>
            </a:r>
            <a:r>
              <a:rPr lang="ru-RU" sz="2800" b="1">
                <a:latin typeface="Georgia"/>
                <a:ea typeface="+mj-lt"/>
                <a:cs typeface="+mj-lt"/>
              </a:rPr>
              <a:t> </a:t>
            </a:r>
            <a:r>
              <a:rPr lang="ru-RU" sz="2800" b="1" err="1">
                <a:latin typeface="Georgia"/>
                <a:ea typeface="+mj-lt"/>
                <a:cs typeface="+mj-lt"/>
              </a:rPr>
              <a:t>Disease</a:t>
            </a:r>
            <a:r>
              <a:rPr lang="ru-RU" sz="2800" b="1">
                <a:latin typeface="Georgia"/>
                <a:ea typeface="+mj-lt"/>
                <a:cs typeface="+mj-lt"/>
              </a:rPr>
              <a:t> </a:t>
            </a:r>
            <a:r>
              <a:rPr lang="ru-RU" sz="2800" b="1" err="1">
                <a:latin typeface="Georgia"/>
                <a:ea typeface="+mj-lt"/>
                <a:cs typeface="+mj-lt"/>
              </a:rPr>
              <a:t>type</a:t>
            </a:r>
            <a:r>
              <a:rPr lang="ru-RU" sz="2800" b="1">
                <a:latin typeface="Georgia"/>
                <a:ea typeface="+mj-lt"/>
                <a:cs typeface="+mj-lt"/>
              </a:rPr>
              <a:t> I)</a:t>
            </a:r>
          </a:p>
          <a:p>
            <a:endParaRPr lang="ru-RU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740-56A9-4C7F-8EC5-BE2249DA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1" y="1566332"/>
            <a:ext cx="10077446" cy="4804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err="1">
                <a:latin typeface="Georgia"/>
                <a:ea typeface="+mn-lt"/>
                <a:cs typeface="+mn-lt"/>
              </a:rPr>
              <a:t>Одне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найбільш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поширених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спадкових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захворювань</a:t>
            </a:r>
            <a:r>
              <a:rPr lang="ru-RU" sz="2000">
                <a:latin typeface="Georgia"/>
                <a:ea typeface="+mn-lt"/>
                <a:cs typeface="+mn-lt"/>
              </a:rPr>
              <a:t>, </a:t>
            </a:r>
            <a:r>
              <a:rPr lang="ru-RU" sz="2000" err="1">
                <a:latin typeface="Georgia"/>
                <a:ea typeface="+mn-lt"/>
                <a:cs typeface="+mn-lt"/>
              </a:rPr>
              <a:t>пов'язаних</a:t>
            </a:r>
            <a:r>
              <a:rPr lang="ru-RU" sz="2000">
                <a:latin typeface="Georgia"/>
                <a:ea typeface="+mn-lt"/>
                <a:cs typeface="+mn-lt"/>
              </a:rPr>
              <a:t> з проблемами </a:t>
            </a:r>
            <a:r>
              <a:rPr lang="ru-RU" sz="2000" err="1">
                <a:latin typeface="Georgia"/>
                <a:ea typeface="+mn-lt"/>
                <a:cs typeface="+mn-lt"/>
              </a:rPr>
              <a:t>згортання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крові</a:t>
            </a:r>
            <a:r>
              <a:rPr lang="ru-RU" sz="2000"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latin typeface="Georgia"/>
                <a:ea typeface="+mn-lt"/>
                <a:cs typeface="+mn-lt"/>
              </a:rPr>
              <a:t>Симптоми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схожі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гемофілією</a:t>
            </a:r>
            <a:r>
              <a:rPr lang="ru-RU" sz="2000">
                <a:latin typeface="Georgia"/>
                <a:ea typeface="+mn-lt"/>
                <a:cs typeface="+mn-lt"/>
              </a:rPr>
              <a:t>, в </a:t>
            </a:r>
            <a:r>
              <a:rPr lang="ru-RU" sz="2000" err="1">
                <a:latin typeface="Georgia"/>
                <a:ea typeface="+mn-lt"/>
                <a:cs typeface="+mn-lt"/>
              </a:rPr>
              <a:t>зв'язку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чим</a:t>
            </a:r>
            <a:r>
              <a:rPr lang="ru-RU" sz="2000">
                <a:latin typeface="Georgia"/>
                <a:ea typeface="+mn-lt"/>
                <a:cs typeface="+mn-lt"/>
              </a:rPr>
              <a:t> хвороба </a:t>
            </a:r>
            <a:r>
              <a:rPr lang="ru-RU" sz="2000" err="1">
                <a:latin typeface="Georgia"/>
                <a:ea typeface="+mn-lt"/>
                <a:cs typeface="+mn-lt"/>
              </a:rPr>
              <a:t>Віллебранда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іноді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називають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псевдогемофілією</a:t>
            </a:r>
            <a:r>
              <a:rPr lang="ru-RU" sz="2000">
                <a:latin typeface="Georgia"/>
                <a:ea typeface="+mn-lt"/>
                <a:cs typeface="+mn-lt"/>
              </a:rPr>
              <a:t>.</a:t>
            </a:r>
          </a:p>
          <a:p>
            <a:pPr>
              <a:buSzPct val="114999"/>
            </a:pPr>
            <a:r>
              <a:rPr lang="ru-RU" sz="2000">
                <a:latin typeface="Georgia"/>
                <a:ea typeface="+mn-lt"/>
                <a:cs typeface="+mn-lt"/>
              </a:rPr>
              <a:t>Хвороба фон </a:t>
            </a:r>
            <a:r>
              <a:rPr lang="ru-RU" sz="2000" err="1">
                <a:latin typeface="Georgia"/>
                <a:ea typeface="+mn-lt"/>
                <a:cs typeface="+mn-lt"/>
              </a:rPr>
              <a:t>Віллебранда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спричинена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кількісним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або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якісним</a:t>
            </a:r>
            <a:r>
              <a:rPr lang="ru-RU" sz="2000">
                <a:latin typeface="Georgia"/>
                <a:ea typeface="+mn-lt"/>
                <a:cs typeface="+mn-lt"/>
              </a:rPr>
              <a:t> дефектом </a:t>
            </a:r>
            <a:r>
              <a:rPr lang="ru-RU" sz="2000" err="1">
                <a:latin typeface="Georgia"/>
                <a:ea typeface="+mn-lt"/>
                <a:cs typeface="+mn-lt"/>
              </a:rPr>
              <a:t>або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обома</a:t>
            </a:r>
            <a:r>
              <a:rPr lang="ru-RU" sz="2000">
                <a:latin typeface="Georgia"/>
                <a:ea typeface="+mn-lt"/>
                <a:cs typeface="+mn-lt"/>
              </a:rPr>
              <a:t> дефектами фактора фона </a:t>
            </a:r>
            <a:r>
              <a:rPr lang="ru-RU" sz="2000" err="1">
                <a:latin typeface="Georgia"/>
                <a:ea typeface="+mn-lt"/>
                <a:cs typeface="+mn-lt"/>
              </a:rPr>
              <a:t>Віллебранда</a:t>
            </a:r>
            <a:r>
              <a:rPr lang="ru-RU" sz="2000">
                <a:latin typeface="Georgia"/>
                <a:ea typeface="+mn-lt"/>
                <a:cs typeface="+mn-lt"/>
              </a:rPr>
              <a:t> (</a:t>
            </a:r>
            <a:r>
              <a:rPr lang="ru-RU" sz="2000" err="1">
                <a:latin typeface="Georgia"/>
                <a:ea typeface="+mn-lt"/>
                <a:cs typeface="+mn-lt"/>
              </a:rPr>
              <a:t>vWF</a:t>
            </a:r>
            <a:r>
              <a:rPr lang="ru-RU" sz="2000">
                <a:latin typeface="Georgia"/>
                <a:ea typeface="+mn-lt"/>
                <a:cs typeface="+mn-lt"/>
              </a:rPr>
              <a:t>), </a:t>
            </a:r>
            <a:r>
              <a:rPr lang="ru-RU" sz="2000" err="1">
                <a:latin typeface="Georgia"/>
                <a:ea typeface="+mn-lt"/>
                <a:cs typeface="+mn-lt"/>
              </a:rPr>
              <a:t>мультимерного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глікопротеїну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високою</a:t>
            </a:r>
            <a:r>
              <a:rPr lang="ru-RU" sz="2000">
                <a:latin typeface="Georgia"/>
                <a:ea typeface="+mn-lt"/>
                <a:cs typeface="+mn-lt"/>
              </a:rPr>
              <a:t> молекулярною </a:t>
            </a:r>
            <a:r>
              <a:rPr lang="ru-RU" sz="2000" err="1">
                <a:latin typeface="Georgia"/>
                <a:ea typeface="+mn-lt"/>
                <a:cs typeface="+mn-lt"/>
              </a:rPr>
              <a:t>масою</a:t>
            </a:r>
            <a:r>
              <a:rPr lang="ru-RU" sz="2000">
                <a:latin typeface="Georgia"/>
                <a:ea typeface="+mn-lt"/>
                <a:cs typeface="+mn-lt"/>
              </a:rPr>
              <a:t>. Даний фактор </a:t>
            </a:r>
            <a:r>
              <a:rPr lang="ru-RU" sz="2000" err="1">
                <a:latin typeface="Georgia"/>
                <a:ea typeface="+mn-lt"/>
                <a:cs typeface="+mn-lt"/>
              </a:rPr>
              <a:t>також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зв'язується</a:t>
            </a:r>
            <a:r>
              <a:rPr lang="ru-RU" sz="2000">
                <a:latin typeface="Georgia"/>
                <a:ea typeface="+mn-lt"/>
                <a:cs typeface="+mn-lt"/>
              </a:rPr>
              <a:t> з фактором </a:t>
            </a:r>
            <a:r>
              <a:rPr lang="ru-RU" sz="2000" err="1">
                <a:latin typeface="Georgia"/>
                <a:ea typeface="+mn-lt"/>
                <a:cs typeface="+mn-lt"/>
              </a:rPr>
              <a:t>згортання</a:t>
            </a:r>
            <a:r>
              <a:rPr lang="ru-RU" sz="2000">
                <a:latin typeface="Georgia"/>
                <a:ea typeface="+mn-lt"/>
                <a:cs typeface="+mn-lt"/>
              </a:rPr>
              <a:t> VIII і </a:t>
            </a:r>
            <a:r>
              <a:rPr lang="ru-RU" sz="2000" err="1">
                <a:latin typeface="Georgia"/>
                <a:ea typeface="+mn-lt"/>
                <a:cs typeface="+mn-lt"/>
              </a:rPr>
              <a:t>захищає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його</a:t>
            </a:r>
            <a:r>
              <a:rPr lang="ru-RU" sz="2000">
                <a:latin typeface="Georgia"/>
                <a:ea typeface="+mn-lt"/>
                <a:cs typeface="+mn-lt"/>
              </a:rPr>
              <a:t> </a:t>
            </a:r>
            <a:r>
              <a:rPr lang="ru-RU" sz="2000" err="1">
                <a:latin typeface="Georgia"/>
                <a:ea typeface="+mn-lt"/>
                <a:cs typeface="+mn-lt"/>
              </a:rPr>
              <a:t>від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протеолізу</a:t>
            </a:r>
            <a:r>
              <a:rPr lang="ru-RU" sz="2000">
                <a:latin typeface="Georgia"/>
                <a:ea typeface="+mn-lt"/>
                <a:cs typeface="+mn-lt"/>
              </a:rPr>
              <a:t>. </a:t>
            </a:r>
          </a:p>
          <a:p>
            <a:pPr>
              <a:buSzPct val="114999"/>
            </a:pPr>
            <a:r>
              <a:rPr lang="ru-RU" sz="2000" err="1">
                <a:latin typeface="Georgia"/>
                <a:ea typeface="+mn-lt"/>
                <a:cs typeface="+mn-lt"/>
              </a:rPr>
              <a:t>Найбільш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характерним</a:t>
            </a:r>
            <a:r>
              <a:rPr lang="ru-RU" sz="2000">
                <a:latin typeface="Georgia"/>
                <a:ea typeface="+mn-lt"/>
                <a:cs typeface="+mn-lt"/>
              </a:rPr>
              <a:t> і </a:t>
            </a:r>
            <a:r>
              <a:rPr lang="ru-RU" sz="2000" err="1">
                <a:latin typeface="Georgia"/>
                <a:ea typeface="+mn-lt"/>
                <a:cs typeface="+mn-lt"/>
              </a:rPr>
              <a:t>специфічним</a:t>
            </a:r>
            <a:r>
              <a:rPr lang="ru-RU" sz="2000">
                <a:latin typeface="Georgia"/>
                <a:ea typeface="+mn-lt"/>
                <a:cs typeface="+mn-lt"/>
              </a:rPr>
              <a:t> симптомом </a:t>
            </a:r>
            <a:r>
              <a:rPr lang="ru-RU" sz="2000" err="1">
                <a:latin typeface="Georgia"/>
                <a:ea typeface="+mn-lt"/>
                <a:cs typeface="+mn-lt"/>
              </a:rPr>
              <a:t>vWD</a:t>
            </a:r>
            <a:r>
              <a:rPr lang="ru-RU" sz="2000">
                <a:latin typeface="Georgia"/>
                <a:ea typeface="+mn-lt"/>
                <a:cs typeface="+mn-lt"/>
              </a:rPr>
              <a:t> є </a:t>
            </a:r>
            <a:r>
              <a:rPr lang="ru-RU" sz="2000" err="1">
                <a:latin typeface="Georgia"/>
                <a:ea typeface="+mn-lt"/>
                <a:cs typeface="+mn-lt"/>
              </a:rPr>
              <a:t>кровотечі</a:t>
            </a:r>
            <a:r>
              <a:rPr lang="ru-RU" sz="2000">
                <a:latin typeface="Georgia"/>
                <a:ea typeface="+mn-lt"/>
                <a:cs typeface="+mn-lt"/>
              </a:rPr>
              <a:t> з </a:t>
            </a:r>
            <a:r>
              <a:rPr lang="ru-RU" sz="2000" err="1">
                <a:latin typeface="Georgia"/>
                <a:ea typeface="+mn-lt"/>
                <a:cs typeface="+mn-lt"/>
              </a:rPr>
              <a:t>слизової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порожнини</a:t>
            </a:r>
            <a:r>
              <a:rPr lang="ru-RU" sz="2000">
                <a:latin typeface="Georgia"/>
                <a:ea typeface="+mn-lt"/>
                <a:cs typeface="+mn-lt"/>
              </a:rPr>
              <a:t> рота, носа, </a:t>
            </a:r>
            <a:r>
              <a:rPr lang="ru-RU" sz="2000" err="1">
                <a:latin typeface="Georgia"/>
                <a:ea typeface="+mn-lt"/>
                <a:cs typeface="+mn-lt"/>
              </a:rPr>
              <a:t>внутрішніх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органів</a:t>
            </a:r>
            <a:r>
              <a:rPr lang="ru-RU" sz="2000">
                <a:latin typeface="Georgia"/>
                <a:ea typeface="+mn-lt"/>
                <a:cs typeface="+mn-lt"/>
              </a:rPr>
              <a:t>. </a:t>
            </a:r>
            <a:r>
              <a:rPr lang="ru-RU" sz="2000" err="1">
                <a:latin typeface="Georgia"/>
                <a:ea typeface="+mn-lt"/>
                <a:cs typeface="+mn-lt"/>
              </a:rPr>
              <a:t>Прояв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vWD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може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мати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різні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ступені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тяжкості</a:t>
            </a:r>
            <a:r>
              <a:rPr lang="ru-RU" sz="2000">
                <a:latin typeface="Georgia"/>
                <a:ea typeface="+mn-lt"/>
                <a:cs typeface="+mn-lt"/>
              </a:rPr>
              <a:t> в </a:t>
            </a:r>
            <a:r>
              <a:rPr lang="ru-RU" sz="2000" err="1">
                <a:latin typeface="Georgia"/>
                <a:ea typeface="+mn-lt"/>
                <a:cs typeface="+mn-lt"/>
              </a:rPr>
              <a:t>залежності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від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індивідуальних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особливостей</a:t>
            </a:r>
            <a:r>
              <a:rPr lang="ru-RU" sz="2000">
                <a:latin typeface="Georgia"/>
                <a:ea typeface="+mn-lt"/>
                <a:cs typeface="+mn-lt"/>
              </a:rPr>
              <a:t> собаки. У </a:t>
            </a:r>
            <a:r>
              <a:rPr lang="ru-RU" sz="2000" err="1">
                <a:latin typeface="Georgia"/>
                <a:ea typeface="+mn-lt"/>
                <a:cs typeface="+mn-lt"/>
              </a:rPr>
              <a:t>легкій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формі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характеризується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помірними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кровотечами</a:t>
            </a:r>
            <a:r>
              <a:rPr lang="ru-RU" sz="2000">
                <a:latin typeface="Georgia"/>
                <a:ea typeface="+mn-lt"/>
                <a:cs typeface="+mn-lt"/>
              </a:rPr>
              <a:t>, в </a:t>
            </a:r>
            <a:r>
              <a:rPr lang="ru-RU" sz="2000" err="1">
                <a:latin typeface="Georgia"/>
                <a:ea typeface="+mn-lt"/>
                <a:cs typeface="+mn-lt"/>
              </a:rPr>
              <a:t>більш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серйозних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випадках</a:t>
            </a:r>
            <a:r>
              <a:rPr lang="ru-RU" sz="2000">
                <a:latin typeface="Georgia"/>
                <a:ea typeface="+mn-lt"/>
                <a:cs typeface="+mn-lt"/>
              </a:rPr>
              <a:t> - великими і </a:t>
            </a:r>
            <a:r>
              <a:rPr lang="ru-RU" sz="2000" err="1">
                <a:latin typeface="Georgia"/>
                <a:ea typeface="+mn-lt"/>
                <a:cs typeface="+mn-lt"/>
              </a:rPr>
              <a:t>вкрай</a:t>
            </a:r>
            <a:r>
              <a:rPr lang="ru-RU" sz="2000">
                <a:latin typeface="Georgia"/>
                <a:ea typeface="+mn-lt"/>
                <a:cs typeface="+mn-lt"/>
              </a:rPr>
              <a:t> </a:t>
            </a:r>
            <a:r>
              <a:rPr lang="ru-RU" sz="2000" err="1">
                <a:latin typeface="Georgia"/>
                <a:ea typeface="+mn-lt"/>
                <a:cs typeface="+mn-lt"/>
              </a:rPr>
              <a:t>важкими</a:t>
            </a:r>
            <a:r>
              <a:rPr lang="ru-RU" sz="2000">
                <a:latin typeface="Georgia"/>
                <a:ea typeface="+mn-lt"/>
                <a:cs typeface="+mn-lt"/>
              </a:rPr>
              <a:t>.</a:t>
            </a:r>
            <a:endParaRPr lang="ru-RU" sz="20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4686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5C286-8C7B-4240-BF46-0E3C2311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8282"/>
            <a:ext cx="9601196" cy="799042"/>
          </a:xfrm>
        </p:spPr>
        <p:txBody>
          <a:bodyPr/>
          <a:lstStyle/>
          <a:p>
            <a:r>
              <a:rPr lang="ru-RU" err="1">
                <a:latin typeface="Georgia"/>
              </a:rPr>
              <a:t>Генетичний</a:t>
            </a:r>
            <a:r>
              <a:rPr lang="ru-RU">
                <a:latin typeface="Georgia"/>
              </a:rPr>
              <a:t> </a:t>
            </a:r>
            <a:r>
              <a:rPr lang="ru-RU" err="1">
                <a:latin typeface="Georgia"/>
              </a:rPr>
              <a:t>опис</a:t>
            </a:r>
            <a:endParaRPr lang="ru-RU"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2E30E-3463-4CFA-A3F1-FB8EDDEC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56807"/>
            <a:ext cx="9601196" cy="45095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>
                <a:latin typeface="Georgia"/>
                <a:ea typeface="+mn-lt"/>
                <a:cs typeface="+mn-lt"/>
              </a:rPr>
              <a:t>Хвороба фон </a:t>
            </a:r>
            <a:r>
              <a:rPr lang="ru-RU" sz="1600" err="1">
                <a:latin typeface="Georgia"/>
                <a:ea typeface="+mn-lt"/>
                <a:cs typeface="+mn-lt"/>
              </a:rPr>
              <a:t>Віллебранда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успадковується</a:t>
            </a:r>
            <a:r>
              <a:rPr lang="ru-RU" sz="1600">
                <a:latin typeface="Georgia"/>
                <a:ea typeface="+mn-lt"/>
                <a:cs typeface="+mn-lt"/>
              </a:rPr>
              <a:t> як аутосомна </a:t>
            </a:r>
            <a:r>
              <a:rPr lang="ru-RU" sz="1600" err="1">
                <a:latin typeface="Georgia"/>
                <a:ea typeface="+mn-lt"/>
                <a:cs typeface="+mn-lt"/>
              </a:rPr>
              <a:t>ознака</a:t>
            </a:r>
            <a:r>
              <a:rPr lang="ru-RU" sz="1600">
                <a:latin typeface="Georgia"/>
                <a:ea typeface="+mn-lt"/>
                <a:cs typeface="+mn-lt"/>
              </a:rPr>
              <a:t>, яка </a:t>
            </a:r>
            <a:r>
              <a:rPr lang="ru-RU" sz="1600" err="1">
                <a:latin typeface="Georgia"/>
                <a:ea typeface="+mn-lt"/>
                <a:cs typeface="+mn-lt"/>
              </a:rPr>
              <a:t>може</a:t>
            </a:r>
            <a:r>
              <a:rPr lang="ru-RU" sz="1600">
                <a:latin typeface="Georgia"/>
                <a:ea typeface="+mn-lt"/>
                <a:cs typeface="+mn-lt"/>
              </a:rPr>
              <a:t> бути </a:t>
            </a:r>
            <a:r>
              <a:rPr lang="ru-RU" sz="1600" err="1">
                <a:latin typeface="Georgia"/>
                <a:ea typeface="+mn-lt"/>
                <a:cs typeface="+mn-lt"/>
              </a:rPr>
              <a:t>рецесивною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або</a:t>
            </a:r>
            <a:r>
              <a:rPr lang="ru-RU" sz="1600">
                <a:latin typeface="Georgia"/>
                <a:ea typeface="+mn-lt"/>
                <a:cs typeface="+mn-lt"/>
              </a:rPr>
              <a:t> не </a:t>
            </a:r>
            <a:r>
              <a:rPr lang="ru-RU" sz="1600" err="1">
                <a:latin typeface="Georgia"/>
                <a:ea typeface="+mn-lt"/>
                <a:cs typeface="+mn-lt"/>
              </a:rPr>
              <a:t>повністю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домінантною</a:t>
            </a:r>
            <a:r>
              <a:rPr lang="ru-RU" sz="1600">
                <a:latin typeface="Georgia"/>
                <a:ea typeface="+mn-lt"/>
                <a:cs typeface="+mn-lt"/>
              </a:rPr>
              <a:t>.</a:t>
            </a:r>
          </a:p>
          <a:p>
            <a:pPr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Тип </a:t>
            </a:r>
            <a:r>
              <a:rPr lang="ru-RU" sz="1600" err="1">
                <a:latin typeface="Georgia"/>
                <a:ea typeface="+mn-lt"/>
                <a:cs typeface="+mn-lt"/>
              </a:rPr>
              <a:t>успадкування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vWD</a:t>
            </a:r>
            <a:r>
              <a:rPr lang="ru-RU" sz="1600">
                <a:latin typeface="Georgia"/>
                <a:ea typeface="+mn-lt"/>
                <a:cs typeface="+mn-lt"/>
              </a:rPr>
              <a:t> I-го типу: аутосомно-</a:t>
            </a:r>
            <a:r>
              <a:rPr lang="ru-RU" sz="1600" err="1">
                <a:latin typeface="Georgia"/>
                <a:ea typeface="+mn-lt"/>
                <a:cs typeface="+mn-lt"/>
              </a:rPr>
              <a:t>домінантний</a:t>
            </a:r>
            <a:r>
              <a:rPr lang="ru-RU" sz="1600">
                <a:latin typeface="Georgia"/>
                <a:ea typeface="+mn-lt"/>
                <a:cs typeface="+mn-lt"/>
              </a:rPr>
              <a:t> з </a:t>
            </a:r>
            <a:r>
              <a:rPr lang="ru-RU" sz="1600" err="1">
                <a:latin typeface="Georgia"/>
                <a:ea typeface="+mn-lt"/>
                <a:cs typeface="+mn-lt"/>
              </a:rPr>
              <a:t>неповною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пенетрантністю</a:t>
            </a:r>
            <a:r>
              <a:rPr lang="ru-RU" sz="1600">
                <a:latin typeface="Georgia"/>
                <a:ea typeface="+mn-lt"/>
                <a:cs typeface="+mn-lt"/>
              </a:rPr>
              <a:t>. </a:t>
            </a:r>
            <a:r>
              <a:rPr lang="ru-RU" sz="1600" err="1">
                <a:latin typeface="Georgia"/>
                <a:ea typeface="+mn-lt"/>
                <a:cs typeface="+mn-lt"/>
              </a:rPr>
              <a:t>Це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означає</a:t>
            </a:r>
            <a:r>
              <a:rPr lang="ru-RU" sz="1600">
                <a:latin typeface="Georgia"/>
                <a:ea typeface="+mn-lt"/>
                <a:cs typeface="+mn-lt"/>
              </a:rPr>
              <a:t>, </a:t>
            </a:r>
            <a:r>
              <a:rPr lang="ru-RU" sz="1600" err="1">
                <a:latin typeface="Georgia"/>
                <a:ea typeface="+mn-lt"/>
                <a:cs typeface="+mn-lt"/>
              </a:rPr>
              <a:t>що</a:t>
            </a:r>
            <a:r>
              <a:rPr lang="ru-RU" sz="1600">
                <a:latin typeface="Georgia"/>
                <a:ea typeface="+mn-lt"/>
                <a:cs typeface="+mn-lt"/>
              </a:rPr>
              <a:t> одного мутантного </a:t>
            </a:r>
            <a:r>
              <a:rPr lang="ru-RU" sz="1600" err="1">
                <a:latin typeface="Georgia"/>
                <a:ea typeface="+mn-lt"/>
                <a:cs typeface="+mn-lt"/>
              </a:rPr>
              <a:t>аллеля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може</a:t>
            </a:r>
            <a:r>
              <a:rPr lang="ru-RU" sz="1600">
                <a:latin typeface="Georgia"/>
                <a:ea typeface="+mn-lt"/>
                <a:cs typeface="+mn-lt"/>
              </a:rPr>
              <a:t> бути </a:t>
            </a:r>
            <a:r>
              <a:rPr lang="ru-RU" sz="1600" err="1">
                <a:latin typeface="Georgia"/>
                <a:ea typeface="+mn-lt"/>
                <a:cs typeface="+mn-lt"/>
              </a:rPr>
              <a:t>досить</a:t>
            </a:r>
            <a:r>
              <a:rPr lang="ru-RU" sz="1600">
                <a:latin typeface="Georgia"/>
                <a:ea typeface="+mn-lt"/>
                <a:cs typeface="+mn-lt"/>
              </a:rPr>
              <a:t> для </a:t>
            </a:r>
            <a:r>
              <a:rPr lang="ru-RU" sz="1600" err="1">
                <a:latin typeface="Georgia"/>
                <a:ea typeface="+mn-lt"/>
                <a:cs typeface="+mn-lt"/>
              </a:rPr>
              <a:t>розвитку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>
                <a:latin typeface="Georgia"/>
                <a:ea typeface="+mn-lt"/>
                <a:cs typeface="+mn-lt"/>
              </a:rPr>
              <a:t>. </a:t>
            </a:r>
            <a:r>
              <a:rPr lang="ru-RU" sz="1600" err="1">
                <a:latin typeface="Georgia"/>
                <a:ea typeface="+mn-lt"/>
                <a:cs typeface="+mn-lt"/>
              </a:rPr>
              <a:t>Носії</a:t>
            </a:r>
            <a:r>
              <a:rPr lang="ru-RU" sz="1600">
                <a:latin typeface="Georgia"/>
                <a:ea typeface="+mn-lt"/>
                <a:cs typeface="+mn-lt"/>
              </a:rPr>
              <a:t> і </a:t>
            </a:r>
            <a:r>
              <a:rPr lang="ru-RU" sz="1600" err="1">
                <a:latin typeface="Georgia"/>
                <a:ea typeface="+mn-lt"/>
                <a:cs typeface="+mn-lt"/>
              </a:rPr>
              <a:t>гомозиготи</a:t>
            </a:r>
            <a:r>
              <a:rPr lang="ru-RU" sz="1600">
                <a:latin typeface="Georgia"/>
                <a:ea typeface="+mn-lt"/>
                <a:cs typeface="+mn-lt"/>
              </a:rPr>
              <a:t> по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мутації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будуть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передавати</a:t>
            </a:r>
            <a:r>
              <a:rPr lang="ru-RU" sz="1600">
                <a:latin typeface="Georgia"/>
                <a:ea typeface="+mn-lt"/>
                <a:cs typeface="+mn-lt"/>
              </a:rPr>
              <a:t> аллель </a:t>
            </a:r>
            <a:r>
              <a:rPr lang="ru-RU" sz="1600" err="1">
                <a:latin typeface="Georgia"/>
                <a:ea typeface="+mn-lt"/>
                <a:cs typeface="+mn-lt"/>
              </a:rPr>
              <a:t>захворювання</a:t>
            </a:r>
            <a:r>
              <a:rPr lang="ru-RU" sz="1600">
                <a:latin typeface="Georgia"/>
                <a:ea typeface="+mn-lt"/>
                <a:cs typeface="+mn-lt"/>
              </a:rPr>
              <a:t> потомству.</a:t>
            </a:r>
            <a:endParaRPr lang="ru-RU" sz="1600">
              <a:latin typeface="Georgia"/>
            </a:endParaRPr>
          </a:p>
          <a:p>
            <a:pPr>
              <a:buSzPct val="114999"/>
            </a:pPr>
            <a:r>
              <a:rPr lang="ru-RU" sz="1600" err="1">
                <a:latin typeface="Georgia"/>
                <a:ea typeface="+mn-lt"/>
                <a:cs typeface="+mn-lt"/>
              </a:rPr>
              <a:t>Молекулярна</a:t>
            </a:r>
            <a:r>
              <a:rPr lang="ru-RU" sz="1600">
                <a:latin typeface="Georgia"/>
                <a:ea typeface="+mn-lt"/>
                <a:cs typeface="+mn-lt"/>
              </a:rPr>
              <a:t> причина </a:t>
            </a:r>
            <a:r>
              <a:rPr lang="ru-RU" sz="1600" err="1">
                <a:latin typeface="Georgia"/>
                <a:ea typeface="+mn-lt"/>
                <a:cs typeface="+mn-lt"/>
              </a:rPr>
              <a:t>vWD</a:t>
            </a:r>
            <a:r>
              <a:rPr lang="ru-RU" sz="1600">
                <a:latin typeface="Georgia"/>
                <a:ea typeface="+mn-lt"/>
                <a:cs typeface="+mn-lt"/>
              </a:rPr>
              <a:t> I-го типу -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мутація</a:t>
            </a:r>
            <a:r>
              <a:rPr lang="ru-RU" sz="1600">
                <a:latin typeface="Georgia"/>
                <a:ea typeface="+mn-lt"/>
                <a:cs typeface="+mn-lt"/>
              </a:rPr>
              <a:t> c.7437G&gt; A гена фактора </a:t>
            </a:r>
            <a:r>
              <a:rPr lang="ru-RU" sz="1600" err="1">
                <a:latin typeface="Georgia"/>
                <a:ea typeface="+mn-lt"/>
                <a:cs typeface="+mn-lt"/>
              </a:rPr>
              <a:t>Віллебранда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vWF</a:t>
            </a:r>
            <a:r>
              <a:rPr lang="ru-RU" sz="1600">
                <a:latin typeface="Georgia"/>
                <a:ea typeface="+mn-lt"/>
                <a:cs typeface="+mn-lt"/>
              </a:rPr>
              <a:t>. Дана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мутація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призводить</a:t>
            </a:r>
            <a:r>
              <a:rPr lang="ru-RU" sz="1600">
                <a:latin typeface="Georgia"/>
                <a:ea typeface="+mn-lt"/>
                <a:cs typeface="+mn-lt"/>
              </a:rPr>
              <a:t> до </a:t>
            </a:r>
            <a:r>
              <a:rPr lang="ru-RU" sz="1600" err="1">
                <a:latin typeface="Georgia"/>
                <a:ea typeface="+mn-lt"/>
                <a:cs typeface="+mn-lt"/>
              </a:rPr>
              <a:t>зниження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кількості</a:t>
            </a:r>
            <a:r>
              <a:rPr lang="ru-RU" sz="1600">
                <a:latin typeface="Georgia"/>
                <a:ea typeface="+mn-lt"/>
                <a:cs typeface="+mn-lt"/>
              </a:rPr>
              <a:t> нормального фактора до 10-20% </a:t>
            </a:r>
            <a:r>
              <a:rPr lang="ru-RU" sz="1600" err="1">
                <a:latin typeface="Georgia"/>
                <a:ea typeface="+mn-lt"/>
                <a:cs typeface="+mn-lt"/>
              </a:rPr>
              <a:t>від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норми</a:t>
            </a:r>
            <a:endParaRPr lang="ru-RU" sz="1600">
              <a:latin typeface="Georgia"/>
            </a:endParaRPr>
          </a:p>
          <a:p>
            <a:pPr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Ген: </a:t>
            </a:r>
            <a:r>
              <a:rPr lang="ru-RU" sz="1600" err="1">
                <a:latin typeface="Georgia"/>
                <a:ea typeface="+mn-lt"/>
                <a:cs typeface="+mn-lt"/>
              </a:rPr>
              <a:t>vWF</a:t>
            </a:r>
            <a:endParaRPr lang="ru-RU" sz="1600">
              <a:latin typeface="Georgia"/>
              <a:ea typeface="+mn-lt"/>
              <a:cs typeface="+mn-lt"/>
            </a:endParaRPr>
          </a:p>
          <a:p>
            <a:pPr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OMIA: 001057</a:t>
            </a:r>
            <a:endParaRPr lang="ru-RU" sz="1600">
              <a:latin typeface="Georgia"/>
            </a:endParaRPr>
          </a:p>
          <a:p>
            <a:pPr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N/N - </a:t>
            </a:r>
            <a:r>
              <a:rPr lang="ru-RU" sz="1600" err="1">
                <a:latin typeface="Georgia"/>
                <a:ea typeface="+mn-lt"/>
                <a:cs typeface="+mn-lt"/>
              </a:rPr>
              <a:t>Гомозигота</a:t>
            </a:r>
            <a:r>
              <a:rPr lang="ru-RU" sz="1600">
                <a:latin typeface="Georgia"/>
                <a:ea typeface="+mn-lt"/>
                <a:cs typeface="+mn-lt"/>
              </a:rPr>
              <a:t> по </a:t>
            </a:r>
            <a:r>
              <a:rPr lang="ru-RU" sz="1600" err="1">
                <a:latin typeface="Georgia"/>
                <a:ea typeface="+mn-lt"/>
                <a:cs typeface="+mn-lt"/>
              </a:rPr>
              <a:t>аллелю</a:t>
            </a:r>
            <a:r>
              <a:rPr lang="ru-RU" sz="1600">
                <a:latin typeface="Georgia"/>
                <a:ea typeface="+mn-lt"/>
                <a:cs typeface="+mn-lt"/>
              </a:rPr>
              <a:t> нормального типу (</a:t>
            </a:r>
            <a:r>
              <a:rPr lang="ru-RU" sz="1600" err="1">
                <a:latin typeface="Georgia"/>
                <a:ea typeface="+mn-lt"/>
                <a:cs typeface="+mn-lt"/>
              </a:rPr>
              <a:t>обидві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копії</a:t>
            </a:r>
            <a:r>
              <a:rPr lang="ru-RU" sz="1600">
                <a:latin typeface="Georgia"/>
                <a:ea typeface="+mn-lt"/>
                <a:cs typeface="+mn-lt"/>
              </a:rPr>
              <a:t> гена vWF1 не </a:t>
            </a:r>
            <a:r>
              <a:rPr lang="ru-RU" sz="1600" err="1">
                <a:latin typeface="Georgia"/>
                <a:ea typeface="+mn-lt"/>
                <a:cs typeface="+mn-lt"/>
              </a:rPr>
              <a:t>містять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мутації</a:t>
            </a:r>
            <a:r>
              <a:rPr lang="ru-RU" sz="1600">
                <a:latin typeface="Georgia"/>
                <a:ea typeface="+mn-lt"/>
                <a:cs typeface="+mn-lt"/>
              </a:rPr>
              <a:t> c.7437G&gt; A; </a:t>
            </a:r>
          </a:p>
          <a:p>
            <a:pPr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N/vWD1 - Гетерозигота по </a:t>
            </a:r>
            <a:r>
              <a:rPr lang="ru-RU" sz="1600" err="1">
                <a:latin typeface="Georgia"/>
                <a:ea typeface="+mn-lt"/>
                <a:cs typeface="+mn-lt"/>
              </a:rPr>
              <a:t>аллелю</a:t>
            </a:r>
            <a:r>
              <a:rPr lang="ru-RU" sz="1600">
                <a:latin typeface="Georgia"/>
                <a:ea typeface="+mn-lt"/>
                <a:cs typeface="+mn-lt"/>
              </a:rPr>
              <a:t> мутантного типу (одна з </a:t>
            </a:r>
            <a:r>
              <a:rPr lang="ru-RU" sz="1600" err="1">
                <a:latin typeface="Georgia"/>
                <a:ea typeface="+mn-lt"/>
                <a:cs typeface="+mn-lt"/>
              </a:rPr>
              <a:t>копій</a:t>
            </a:r>
            <a:r>
              <a:rPr lang="ru-RU" sz="1600">
                <a:latin typeface="Georgia"/>
                <a:ea typeface="+mn-lt"/>
                <a:cs typeface="+mn-lt"/>
              </a:rPr>
              <a:t> гена vWF1 </a:t>
            </a:r>
            <a:r>
              <a:rPr lang="ru-RU" sz="1600" err="1">
                <a:latin typeface="Georgia"/>
                <a:ea typeface="+mn-lt"/>
                <a:cs typeface="+mn-lt"/>
              </a:rPr>
              <a:t>містить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мутацію</a:t>
            </a:r>
            <a:r>
              <a:rPr lang="ru-RU" sz="1600">
                <a:latin typeface="Georgia"/>
                <a:ea typeface="+mn-lt"/>
                <a:cs typeface="+mn-lt"/>
              </a:rPr>
              <a:t> c.7437G&gt; A); </a:t>
            </a:r>
          </a:p>
          <a:p>
            <a:pPr>
              <a:buSzPct val="114999"/>
            </a:pPr>
            <a:r>
              <a:rPr lang="ru-RU" sz="1600">
                <a:latin typeface="Georgia"/>
                <a:ea typeface="+mn-lt"/>
                <a:cs typeface="+mn-lt"/>
              </a:rPr>
              <a:t>vWD1/vWD1 - </a:t>
            </a:r>
            <a:r>
              <a:rPr lang="ru-RU" sz="1600" err="1">
                <a:latin typeface="Georgia"/>
                <a:ea typeface="+mn-lt"/>
                <a:cs typeface="+mn-lt"/>
              </a:rPr>
              <a:t>Гомозигота</a:t>
            </a:r>
            <a:r>
              <a:rPr lang="ru-RU" sz="1600">
                <a:latin typeface="Georgia"/>
                <a:ea typeface="+mn-lt"/>
                <a:cs typeface="+mn-lt"/>
              </a:rPr>
              <a:t> по </a:t>
            </a:r>
            <a:r>
              <a:rPr lang="ru-RU" sz="1600" err="1">
                <a:latin typeface="Georgia"/>
                <a:ea typeface="+mn-lt"/>
                <a:cs typeface="+mn-lt"/>
              </a:rPr>
              <a:t>аллелю</a:t>
            </a:r>
            <a:r>
              <a:rPr lang="ru-RU" sz="1600">
                <a:latin typeface="Georgia"/>
                <a:ea typeface="+mn-lt"/>
                <a:cs typeface="+mn-lt"/>
              </a:rPr>
              <a:t> мутантного типу (</a:t>
            </a:r>
            <a:r>
              <a:rPr lang="ru-RU" sz="1600" err="1">
                <a:latin typeface="Georgia"/>
                <a:ea typeface="+mn-lt"/>
                <a:cs typeface="+mn-lt"/>
              </a:rPr>
              <a:t>обидві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копії</a:t>
            </a:r>
            <a:r>
              <a:rPr lang="ru-RU" sz="1600">
                <a:latin typeface="Georgia"/>
                <a:ea typeface="+mn-lt"/>
                <a:cs typeface="+mn-lt"/>
              </a:rPr>
              <a:t> гена vWF1 </a:t>
            </a:r>
            <a:r>
              <a:rPr lang="ru-RU" sz="1600" err="1">
                <a:latin typeface="Georgia"/>
                <a:ea typeface="+mn-lt"/>
                <a:cs typeface="+mn-lt"/>
              </a:rPr>
              <a:t>містять</a:t>
            </a:r>
            <a:r>
              <a:rPr lang="ru-RU" sz="1600">
                <a:latin typeface="Georgia"/>
                <a:ea typeface="+mn-lt"/>
                <a:cs typeface="+mn-lt"/>
              </a:rPr>
              <a:t> </a:t>
            </a:r>
            <a:r>
              <a:rPr lang="ru-RU" sz="1600" err="1">
                <a:latin typeface="Georgia"/>
                <a:ea typeface="+mn-lt"/>
                <a:cs typeface="+mn-lt"/>
              </a:rPr>
              <a:t>мутацію</a:t>
            </a:r>
            <a:r>
              <a:rPr lang="ru-RU" sz="1600">
                <a:latin typeface="Georgia"/>
                <a:ea typeface="+mn-lt"/>
                <a:cs typeface="+mn-lt"/>
              </a:rPr>
              <a:t> c.7437G&gt; A).</a:t>
            </a:r>
            <a:endParaRPr lang="ru-RU" sz="1600">
              <a:latin typeface="Georgia"/>
            </a:endParaRPr>
          </a:p>
          <a:p>
            <a:pPr>
              <a:buSzPct val="114999"/>
            </a:pP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440222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2673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Century Gothic</vt:lpstr>
      <vt:lpstr>Garamond</vt:lpstr>
      <vt:lpstr>Georgia</vt:lpstr>
      <vt:lpstr>Savon</vt:lpstr>
      <vt:lpstr>Генетичні хвороби вельш-коргі</vt:lpstr>
      <vt:lpstr>План</vt:lpstr>
      <vt:lpstr>       Вступ</vt:lpstr>
      <vt:lpstr>Інформація про породу</vt:lpstr>
      <vt:lpstr>Дегенеративна мієлопатія екзон 2(англ: Degenerative Myelopathy)</vt:lpstr>
      <vt:lpstr>Генетичний опис</vt:lpstr>
      <vt:lpstr>Діагностика</vt:lpstr>
      <vt:lpstr>Хвороба Віллебранда(англ: Von Willebrand Disease type I) </vt:lpstr>
      <vt:lpstr>Генетичний опис</vt:lpstr>
      <vt:lpstr>Діагностика</vt:lpstr>
      <vt:lpstr>Нарколепсія(англ: Narcolepsy) </vt:lpstr>
      <vt:lpstr>Генетичний опис</vt:lpstr>
      <vt:lpstr>Діагностика</vt:lpstr>
      <vt:lpstr>Цистинурія(англ cystinuria)</vt:lpstr>
      <vt:lpstr>Генетичний опис</vt:lpstr>
      <vt:lpstr>Діагностика</vt:lpstr>
      <vt:lpstr>Атрофія сітківки(англ: Progressive retinal atrophy)</vt:lpstr>
      <vt:lpstr>Генетичний опис</vt:lpstr>
      <vt:lpstr>Діагностика</vt:lpstr>
      <vt:lpstr>Висновок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хвороби вельш-коргі</dc:title>
  <dc:creator>saharangelina@gmail.com</dc:creator>
  <cp:lastModifiedBy>W W</cp:lastModifiedBy>
  <cp:revision>144</cp:revision>
  <dcterms:created xsi:type="dcterms:W3CDTF">2021-02-24T10:48:08Z</dcterms:created>
  <dcterms:modified xsi:type="dcterms:W3CDTF">2021-05-03T12:32:05Z</dcterms:modified>
</cp:coreProperties>
</file>