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2679919/" TargetMode="External"/><Relationship Id="rId2" Type="http://schemas.openxmlformats.org/officeDocument/2006/relationships/hyperlink" Target="https://uk.wikipedia.org/wiki/%D0%A1%D0%B2%D0%B8%D0%BD%D1%8F_%D1%81%D0%B2%D1%96%D0%B9%D1%81%D1%8C%D0%BA%D0%B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ubmed.ncbi.nlm.nih.gov/34440769/" TargetMode="External"/><Relationship Id="rId4" Type="http://schemas.openxmlformats.org/officeDocument/2006/relationships/hyperlink" Target="https://pubmed.ncbi.nlm.nih.gov/31625227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395574-A769-40F4-9391-C5834E100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54" y="4183983"/>
            <a:ext cx="3155125" cy="21786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C5614-9D64-4A54-8F0A-6EA5F2F5D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075498"/>
            <a:ext cx="8689976" cy="819563"/>
          </a:xfrm>
        </p:spPr>
        <p:txBody>
          <a:bodyPr/>
          <a:lstStyle/>
          <a:p>
            <a:r>
              <a:rPr lang="uk-UA" dirty="0"/>
              <a:t>Хромосомні мутації свиней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710DC2-DC30-478F-967C-D860915D0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8278" y="4280454"/>
            <a:ext cx="5537683" cy="1855304"/>
          </a:xfrm>
        </p:spPr>
        <p:txBody>
          <a:bodyPr/>
          <a:lstStyle/>
          <a:p>
            <a:pPr algn="r"/>
            <a:r>
              <a:rPr lang="uk-UA" dirty="0">
                <a:solidFill>
                  <a:schemeClr val="tx1"/>
                </a:solidFill>
              </a:rPr>
              <a:t>Підготувала студентка 2 курсу 1 групи</a:t>
            </a:r>
          </a:p>
          <a:p>
            <a:pPr algn="r"/>
            <a:r>
              <a:rPr lang="uk-UA" dirty="0">
                <a:solidFill>
                  <a:schemeClr val="tx1"/>
                </a:solidFill>
              </a:rPr>
              <a:t>ТВБ (</a:t>
            </a:r>
            <a:r>
              <a:rPr lang="uk-UA" dirty="0" err="1">
                <a:solidFill>
                  <a:schemeClr val="tx1"/>
                </a:solidFill>
              </a:rPr>
              <a:t>ТВппт</a:t>
            </a:r>
            <a:r>
              <a:rPr lang="uk-UA" dirty="0">
                <a:solidFill>
                  <a:schemeClr val="tx1"/>
                </a:solidFill>
              </a:rPr>
              <a:t>)</a:t>
            </a:r>
          </a:p>
          <a:p>
            <a:pPr algn="r"/>
            <a:r>
              <a:rPr lang="uk-UA" dirty="0">
                <a:solidFill>
                  <a:schemeClr val="tx1"/>
                </a:solidFill>
              </a:rPr>
              <a:t>Дем’яненко Валерія</a:t>
            </a:r>
          </a:p>
          <a:p>
            <a:pPr algn="r"/>
            <a:endParaRPr lang="uk-UA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D3D50C-47F8-4098-AF03-7B4DCF3A3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57" y="1991139"/>
            <a:ext cx="3772595" cy="24993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DE19D5-5E34-4C2C-B8B8-14CEB0B41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39" y="4183983"/>
            <a:ext cx="2680082" cy="201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46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2D7E1-9B36-4782-A95A-40981274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Взаємні переміщення (</a:t>
            </a:r>
            <a:r>
              <a:rPr lang="uk-UA" dirty="0" err="1"/>
              <a:t>транслокація</a:t>
            </a:r>
            <a:r>
              <a:rPr lang="uk-UA" dirty="0"/>
              <a:t>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56256F-67DC-4CB4-A505-148DF3D3BD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4174" y="1783997"/>
            <a:ext cx="7448348" cy="41264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2400" dirty="0"/>
              <a:t>Найбільш поширеним типом структурних перебудов у свиней є </a:t>
            </a:r>
            <a:r>
              <a:rPr lang="uk-UA" sz="2400" dirty="0" err="1"/>
              <a:t>реципрокні</a:t>
            </a:r>
            <a:r>
              <a:rPr lang="uk-UA" sz="2400" dirty="0"/>
              <a:t> </a:t>
            </a:r>
            <a:r>
              <a:rPr lang="uk-UA" sz="2400" dirty="0" err="1"/>
              <a:t>транслокації</a:t>
            </a:r>
            <a:r>
              <a:rPr lang="uk-UA" sz="2400" dirty="0"/>
              <a:t>, які викликані обміном </a:t>
            </a:r>
            <a:r>
              <a:rPr lang="uk-UA" sz="2400" dirty="0" err="1"/>
              <a:t>хроматидними</a:t>
            </a:r>
            <a:r>
              <a:rPr lang="uk-UA" sz="2400" dirty="0"/>
              <a:t> частинами між двома або більше негомологічними хромосомами. Ці успадковані хромосомні мутації впливають на всі </a:t>
            </a:r>
            <a:r>
              <a:rPr lang="uk-UA" sz="2400" dirty="0" err="1"/>
              <a:t>аутосомні</a:t>
            </a:r>
            <a:r>
              <a:rPr lang="uk-UA" sz="2400" dirty="0"/>
              <a:t> хромосоми та статеві хромосоми, і серед майже 200 </a:t>
            </a:r>
            <a:r>
              <a:rPr lang="uk-UA" sz="2400" dirty="0" err="1"/>
              <a:t>транслокацій</a:t>
            </a:r>
            <a:r>
              <a:rPr lang="uk-UA" sz="2400" dirty="0"/>
              <a:t>, які були ідентифіковані на сьогоднішній день, не було виявлено двох ідентичних випадків у неспоріднених тварин.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246339-2E32-447E-8193-73A41BDE8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522" y="2447307"/>
            <a:ext cx="3733592" cy="323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69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6CABBAE-8B63-4C6D-A813-0B354DD05E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3584" y="503584"/>
            <a:ext cx="9912626" cy="49563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400" dirty="0"/>
              <a:t>Індивідуальні наслідки кожної </a:t>
            </a:r>
            <a:r>
              <a:rPr lang="uk-UA" sz="2400" dirty="0" err="1"/>
              <a:t>транслокації</a:t>
            </a:r>
            <a:r>
              <a:rPr lang="uk-UA" sz="2400" dirty="0"/>
              <a:t> залежать від морфології залучених хромосом, розміру перебудованих фрагментів і розташування точок розриву центромер і позицій як факторів, що визначають процес гаметогенезу (</a:t>
            </a:r>
            <a:r>
              <a:rPr lang="uk-UA" sz="2400" dirty="0" err="1"/>
              <a:t>мейотична</a:t>
            </a:r>
            <a:r>
              <a:rPr lang="uk-UA" sz="2400" dirty="0"/>
              <a:t> кон'югація і Сегрегація) і частки вироблених </a:t>
            </a:r>
            <a:r>
              <a:rPr lang="uk-UA" sz="2400" dirty="0" err="1"/>
              <a:t>анеуплоїдних</a:t>
            </a:r>
            <a:r>
              <a:rPr lang="uk-UA" sz="2400" dirty="0"/>
              <a:t> гамет (в середньому близько 40 %). В кінцевому рахунку, це визначає реальну ступінь несприятливих наслідків перенесення цих дефектів, яка оцінюється на основі скорочення середньої кількості поросят за опорос (з 5% до 100 %). Враховуючи, що взаємні переміщення є важливою причиною зниження плодючості виробників і стад, їх слід розглядати як серйозну проблему розмноження</a:t>
            </a:r>
            <a:r>
              <a:rPr lang="ru-RU" sz="240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6F04E7-763F-4B11-AA7F-7DB68F520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2" y="497267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72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00351-BFF5-4C5E-92BE-54CD4DA3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Робертсонівські</a:t>
            </a:r>
            <a:r>
              <a:rPr lang="ru-RU" dirty="0"/>
              <a:t> </a:t>
            </a:r>
            <a:r>
              <a:rPr lang="ru-RU" dirty="0" err="1"/>
              <a:t>транслокації</a:t>
            </a:r>
            <a:r>
              <a:rPr lang="ru-RU" dirty="0"/>
              <a:t> та </a:t>
            </a:r>
            <a:r>
              <a:rPr lang="ru-RU" dirty="0" err="1"/>
              <a:t>тандемні</a:t>
            </a:r>
            <a:r>
              <a:rPr lang="ru-RU" dirty="0"/>
              <a:t> </a:t>
            </a:r>
            <a:r>
              <a:rPr lang="ru-RU" dirty="0" err="1"/>
              <a:t>злиття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45399-C24B-44D6-80DC-957D3708AF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0679" y="2214694"/>
            <a:ext cx="10363826" cy="3424107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Іншою категорією дефектів каріотипу є </a:t>
            </a:r>
            <a:r>
              <a:rPr lang="uk-UA" dirty="0" err="1"/>
              <a:t>робертсонівські</a:t>
            </a:r>
            <a:r>
              <a:rPr lang="uk-UA" dirty="0"/>
              <a:t> </a:t>
            </a:r>
            <a:r>
              <a:rPr lang="uk-UA" dirty="0" err="1"/>
              <a:t>транслокації</a:t>
            </a:r>
            <a:r>
              <a:rPr lang="uk-UA" dirty="0"/>
              <a:t> і </a:t>
            </a:r>
            <a:r>
              <a:rPr lang="uk-UA" dirty="0" err="1"/>
              <a:t>тандемні</a:t>
            </a:r>
            <a:r>
              <a:rPr lang="uk-UA" dirty="0"/>
              <a:t> злиття, які рідкісні або спорадичні у свиней (всього кілька випадків </a:t>
            </a:r>
            <a:r>
              <a:rPr lang="uk-UA" dirty="0" err="1"/>
              <a:t>транслокацій</a:t>
            </a:r>
            <a:r>
              <a:rPr lang="uk-UA" dirty="0"/>
              <a:t> за участю </a:t>
            </a:r>
            <a:r>
              <a:rPr lang="uk-UA" dirty="0" err="1"/>
              <a:t>акроцентричних</a:t>
            </a:r>
            <a:r>
              <a:rPr lang="uk-UA" dirty="0"/>
              <a:t> пар хромосом 13, 14, 15, 17 і 18 і один випадок </a:t>
            </a:r>
            <a:r>
              <a:rPr lang="uk-UA" dirty="0" err="1"/>
              <a:t>транслокації</a:t>
            </a:r>
            <a:r>
              <a:rPr lang="uk-UA" dirty="0"/>
              <a:t> з </a:t>
            </a:r>
            <a:r>
              <a:rPr lang="uk-UA" dirty="0" err="1"/>
              <a:t>тандемним</a:t>
            </a:r>
            <a:r>
              <a:rPr lang="uk-UA" dirty="0"/>
              <a:t> злиттям за участю пар хромосом 14 і 17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69E785-2F01-4A56-B9C7-DC77FF4B3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125" y="3926747"/>
            <a:ext cx="38481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7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68DD371-AFBF-4E47-865A-30E8349111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5236" y="922604"/>
            <a:ext cx="10363826" cy="3424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 </a:t>
            </a:r>
            <a:r>
              <a:rPr lang="uk-UA" sz="2400" dirty="0" err="1"/>
              <a:t>Робертсонівські</a:t>
            </a:r>
            <a:r>
              <a:rPr lang="uk-UA" sz="2400" dirty="0"/>
              <a:t> </a:t>
            </a:r>
            <a:r>
              <a:rPr lang="uk-UA" sz="2400" dirty="0" err="1"/>
              <a:t>транслокації</a:t>
            </a:r>
            <a:r>
              <a:rPr lang="uk-UA" sz="2400" dirty="0"/>
              <a:t> завжди є результатом злиття </a:t>
            </a:r>
            <a:r>
              <a:rPr lang="uk-UA" sz="2400" dirty="0" err="1"/>
              <a:t>акроцентричних</a:t>
            </a:r>
            <a:r>
              <a:rPr lang="uk-UA" sz="2400" dirty="0"/>
              <a:t> хромосом в </a:t>
            </a:r>
            <a:r>
              <a:rPr lang="uk-UA" sz="2400" dirty="0" err="1"/>
              <a:t>перицентромерной</a:t>
            </a:r>
            <a:r>
              <a:rPr lang="uk-UA" sz="2400" dirty="0"/>
              <a:t> області, тоді як </a:t>
            </a:r>
            <a:r>
              <a:rPr lang="uk-UA" sz="2400" dirty="0" err="1"/>
              <a:t>тандемні</a:t>
            </a:r>
            <a:r>
              <a:rPr lang="uk-UA" sz="2400" dirty="0"/>
              <a:t> злиття </a:t>
            </a:r>
            <a:r>
              <a:rPr lang="uk-UA" sz="2400" dirty="0" err="1"/>
              <a:t>ініціюються</a:t>
            </a:r>
            <a:r>
              <a:rPr lang="uk-UA" sz="2400" dirty="0"/>
              <a:t> злиттями в </a:t>
            </a:r>
            <a:r>
              <a:rPr lang="uk-UA" sz="2400" dirty="0" err="1"/>
              <a:t>перителомерній</a:t>
            </a:r>
            <a:r>
              <a:rPr lang="uk-UA" sz="2400" dirty="0"/>
              <a:t> і </a:t>
            </a:r>
            <a:r>
              <a:rPr lang="uk-UA" sz="2400" dirty="0" err="1"/>
              <a:t>перицентромерній</a:t>
            </a:r>
            <a:r>
              <a:rPr lang="uk-UA" sz="2400" dirty="0"/>
              <a:t> областях.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82EACE-3CA8-44AF-843D-36E44EBBD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174" y="2755441"/>
            <a:ext cx="6551529" cy="40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07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1F63D8F-7889-49B5-A1C6-685B11AE4D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8974" y="816587"/>
            <a:ext cx="10363826" cy="3424107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Прямим результатом таких перебудов каріотипу є втрата </a:t>
            </a:r>
            <a:r>
              <a:rPr lang="uk-UA" dirty="0" err="1"/>
              <a:t>центрометричних</a:t>
            </a:r>
            <a:r>
              <a:rPr lang="uk-UA" dirty="0"/>
              <a:t> або </a:t>
            </a:r>
            <a:r>
              <a:rPr lang="uk-UA" dirty="0" err="1"/>
              <a:t>теломерних</a:t>
            </a:r>
            <a:r>
              <a:rPr lang="uk-UA" dirty="0"/>
              <a:t> областей, утворення великої дворучної хромосоми і зменшення числа хромосом. Процес гаметогенезу призводить до утворення </a:t>
            </a:r>
            <a:r>
              <a:rPr lang="uk-UA" dirty="0" err="1"/>
              <a:t>анеуплоїдних</a:t>
            </a:r>
            <a:r>
              <a:rPr lang="uk-UA" dirty="0"/>
              <a:t> гамет (в середньому 10%), які після запліднення дають початок ембріонам, які вмирають на ранніх стадіях розвитку, що призводить до невеликого (близько 5-22 %) збільшенню безпліддя свиноматок.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6F387F-E795-4FF4-8055-9A3AD1AE8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124" y="3429000"/>
            <a:ext cx="4777752" cy="287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FEDE990-FA66-4DE8-B43D-C676FD9F92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06853" y="1518953"/>
            <a:ext cx="10363826" cy="3424107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Решта 90 % генетично збалансованих або нормальних гамет дають початок ембріонам, здатним до подальшого розвитку, включаючи носіїв </a:t>
            </a:r>
            <a:r>
              <a:rPr lang="uk-UA" dirty="0" err="1"/>
              <a:t>транслокації</a:t>
            </a:r>
            <a:r>
              <a:rPr lang="uk-UA" dirty="0"/>
              <a:t>, які передають цей дефект наступним поколінням.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E39D98-FB5A-4DF7-8587-C7B97C15E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565" y="3048000"/>
            <a:ext cx="4702680" cy="311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99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7379A-9515-44DE-B78F-CD99DA73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Пері - і </a:t>
            </a:r>
            <a:r>
              <a:rPr lang="uk-UA" dirty="0" err="1"/>
              <a:t>Парацентричні</a:t>
            </a:r>
            <a:r>
              <a:rPr lang="uk-UA" dirty="0"/>
              <a:t> інверсії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901305-46C1-4F18-B03F-5A37737C33B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Іншим типом структурних перебудов каріотипу є Пері - і </a:t>
            </a:r>
            <a:r>
              <a:rPr lang="uk-UA" dirty="0" err="1"/>
              <a:t>парацентричні</a:t>
            </a:r>
            <a:r>
              <a:rPr lang="uk-UA" dirty="0"/>
              <a:t> інверсії, які відносно нечасті (0,06 %) у свиней (більше 20 випадків, включаючи повторну інверсію хромосом 4)</a:t>
            </a:r>
          </a:p>
        </p:txBody>
      </p:sp>
    </p:spTree>
    <p:extLst>
      <p:ext uri="{BB962C8B-B14F-4D97-AF65-F5344CB8AC3E}">
        <p14:creationId xmlns:p14="http://schemas.microsoft.com/office/powerpoint/2010/main" val="3129378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E98DB1A-FD56-4115-98BA-215F13217F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4991" y="1210840"/>
            <a:ext cx="10363826" cy="221816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У цих інверсіях сегмент хромосоми, отриманий з двох розривів </a:t>
            </a:r>
            <a:r>
              <a:rPr lang="uk-UA" dirty="0" err="1"/>
              <a:t>хроматид</a:t>
            </a:r>
            <a:r>
              <a:rPr lang="uk-UA" dirty="0"/>
              <a:t>, повертається на 180°, що призводить до асиметричної сегрегації та незбалансованого генетичного матеріалу в невеликої частини вироблених гамет, ембріонів і плодів (близько 4 %), що в післяпологовий період може призвести до невеликого (на кілька відсотків) зниження фертильності.</a:t>
            </a:r>
          </a:p>
        </p:txBody>
      </p:sp>
    </p:spTree>
    <p:extLst>
      <p:ext uri="{BB962C8B-B14F-4D97-AF65-F5344CB8AC3E}">
        <p14:creationId xmlns:p14="http://schemas.microsoft.com/office/powerpoint/2010/main" val="3198353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8E68AC7-C705-44F4-A6F8-D6558B1E9C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9774" y="1384942"/>
            <a:ext cx="11132452" cy="1596177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В цілому, інверсії не викликають порушень гаметогенезу або ембріогенезу, і в результаті особини мають нормальний або збалансований каріотип (у співвідношенні 50 %), причому останні поширюють ці мутації у великих популяціях.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C16F3-644A-4BEC-BDE5-A6822E039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017" y="2981119"/>
            <a:ext cx="6087717" cy="370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94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5F4AD-782E-4CE0-8610-6D3AA07B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Анеуплоїдії статевих хромосом і </a:t>
            </a:r>
            <a:r>
              <a:rPr lang="uk-UA" dirty="0" err="1"/>
              <a:t>химеризм</a:t>
            </a:r>
            <a:r>
              <a:rPr lang="uk-UA" dirty="0"/>
              <a:t> лейкоцитів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C550E2-80FF-4D3B-855F-53C6C82A56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3635" y="2226365"/>
            <a:ext cx="10628869" cy="2416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Крім збалансованих хромосомних мутацій, у свиней спорадично діагностуються анеуплоїдії статевих хромосом (в основному в мозаїчній формі), </a:t>
            </a:r>
            <a:r>
              <a:rPr lang="ru-RU" dirty="0"/>
              <a:t>а у </a:t>
            </a:r>
            <a:r>
              <a:rPr lang="ru-RU" dirty="0" err="1"/>
              <a:t>фенотипічно</a:t>
            </a:r>
            <a:r>
              <a:rPr lang="ru-RU" dirty="0"/>
              <a:t> </a:t>
            </a:r>
            <a:r>
              <a:rPr lang="uk-UA" dirty="0"/>
              <a:t>нормальних кнурів а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uk-UA" dirty="0"/>
              <a:t>особин з </a:t>
            </a:r>
            <a:r>
              <a:rPr lang="uk-UA" dirty="0" err="1"/>
              <a:t>гермафродитичними</a:t>
            </a:r>
            <a:r>
              <a:rPr lang="uk-UA" dirty="0"/>
              <a:t> характеристиками все частіше діагностується лейкоцитарний </a:t>
            </a:r>
            <a:r>
              <a:rPr lang="uk-UA" dirty="0" err="1"/>
              <a:t>химеризм</a:t>
            </a:r>
            <a:r>
              <a:rPr lang="uk-UA" dirty="0"/>
              <a:t> </a:t>
            </a:r>
            <a:r>
              <a:rPr lang="ru-RU" dirty="0"/>
              <a:t>(XX/XY). 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C29025-59E0-4DE2-B229-5CEFB478F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873776"/>
            <a:ext cx="3739184" cy="28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9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7FCF8-D16A-42C4-B457-54CBC69F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План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E1E6F-5279-4206-A13D-A7D3227691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uk-UA" sz="2800" dirty="0"/>
              <a:t>Що таке хромосомні мутації</a:t>
            </a:r>
            <a:endParaRPr lang="ru-RU" sz="2800" dirty="0"/>
          </a:p>
          <a:p>
            <a:pPr marL="514350" indent="-514350">
              <a:buAutoNum type="arabicPeriod" startAt="2"/>
            </a:pP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зумовлює</a:t>
            </a:r>
            <a:r>
              <a:rPr lang="ru-RU" sz="2800" dirty="0"/>
              <a:t> </a:t>
            </a:r>
            <a:r>
              <a:rPr lang="ru-RU" sz="2800" dirty="0" err="1"/>
              <a:t>хромосомні</a:t>
            </a:r>
            <a:r>
              <a:rPr lang="ru-RU" sz="2800" dirty="0"/>
              <a:t> </a:t>
            </a:r>
            <a:r>
              <a:rPr lang="ru-RU" sz="2800" dirty="0" err="1"/>
              <a:t>мутації</a:t>
            </a:r>
            <a:r>
              <a:rPr lang="ru-RU" sz="2800" dirty="0"/>
              <a:t> </a:t>
            </a:r>
          </a:p>
          <a:p>
            <a:pPr marL="0" indent="0">
              <a:buNone/>
            </a:pPr>
            <a:r>
              <a:rPr lang="ru-RU" sz="2800" dirty="0"/>
              <a:t>3.   </a:t>
            </a:r>
            <a:r>
              <a:rPr lang="ru-RU" sz="2800" dirty="0" err="1"/>
              <a:t>хромосомні</a:t>
            </a:r>
            <a:r>
              <a:rPr lang="ru-RU" sz="2800" dirty="0"/>
              <a:t> </a:t>
            </a:r>
            <a:r>
              <a:rPr lang="ru-RU" sz="2800" dirty="0" err="1"/>
              <a:t>мутації</a:t>
            </a:r>
            <a:r>
              <a:rPr lang="ru-RU" sz="2800" dirty="0"/>
              <a:t>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трапляються</a:t>
            </a:r>
            <a:r>
              <a:rPr lang="ru-RU" sz="2800" dirty="0"/>
              <a:t> у свиней та </a:t>
            </a:r>
            <a:r>
              <a:rPr lang="ru-RU" sz="2800" dirty="0" err="1"/>
              <a:t>їх</a:t>
            </a:r>
            <a:r>
              <a:rPr lang="ru-RU" sz="2800" dirty="0"/>
              <a:t> </a:t>
            </a:r>
            <a:r>
              <a:rPr lang="ru-RU" sz="2800" dirty="0" err="1"/>
              <a:t>наслідки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4.   Висновок</a:t>
            </a:r>
          </a:p>
          <a:p>
            <a:pPr marL="0" indent="0">
              <a:buNone/>
            </a:pPr>
            <a:r>
              <a:rPr lang="ru-RU" sz="2800" dirty="0"/>
              <a:t>5.   </a:t>
            </a:r>
            <a:r>
              <a:rPr lang="ru-RU" sz="2800" dirty="0" err="1"/>
              <a:t>Використані</a:t>
            </a:r>
            <a:r>
              <a:rPr lang="ru-RU" sz="2800" dirty="0"/>
              <a:t> </a:t>
            </a:r>
            <a:r>
              <a:rPr lang="ru-RU" sz="2800" dirty="0" err="1"/>
              <a:t>джерела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 </a:t>
            </a:r>
          </a:p>
          <a:p>
            <a:pPr marL="0" indent="0">
              <a:buNone/>
            </a:pPr>
            <a:r>
              <a:rPr lang="ru-RU" sz="2800" dirty="0"/>
              <a:t>  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770672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4DA66-08D3-4F99-A807-DBE13450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Висновок</a:t>
            </a:r>
            <a:br>
              <a:rPr lang="uk-UA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B20601-2C04-43EE-BCB8-15374BF234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Отож, хромосомні мутації переважно зумовлюють фізіологічні аномалії, та впливають на репродуктивну систему свиней, що сильно впливає на фінансовий стан господарств. 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2AA29F-0A2F-4745-A32C-5C5F66D7D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634" y="3538331"/>
            <a:ext cx="4792317" cy="31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85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B3BC9-9794-4B6C-A64C-7DB52032E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2" y="1143710"/>
            <a:ext cx="10364451" cy="1596177"/>
          </a:xfrm>
        </p:spPr>
        <p:txBody>
          <a:bodyPr>
            <a:normAutofit/>
          </a:bodyPr>
          <a:lstStyle/>
          <a:p>
            <a:r>
              <a:rPr lang="uk-UA" sz="4000" dirty="0"/>
              <a:t>Дякую за увагу!</a:t>
            </a:r>
            <a:endParaRPr lang="ru-RU"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7394E7-CCB0-4F3A-B483-4915C8AE5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961" y="2739887"/>
            <a:ext cx="3774072" cy="36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2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51D0A-0E94-4ACE-8DDE-3BC3BD93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67" y="552256"/>
            <a:ext cx="10364451" cy="1596177"/>
          </a:xfrm>
        </p:spPr>
        <p:txBody>
          <a:bodyPr/>
          <a:lstStyle/>
          <a:p>
            <a:r>
              <a:rPr lang="uk-UA" dirty="0"/>
              <a:t>Використанні джерела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4B2F21-AE28-41AD-B8A8-8A214BB4D15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https://uk.wikipedia.org/wiki/%D0%A1%D0%B2%D0%B8%D0%BD%D1%8F_%D1%81%D0%B2%D1%96%D0%B9%D1%81%D1%8C%D0%BA%D0%B0</a:t>
            </a:r>
            <a:endParaRPr lang="uk-UA" dirty="0"/>
          </a:p>
          <a:p>
            <a:r>
              <a:rPr lang="en-US" dirty="0">
                <a:hlinkClick r:id="rId3"/>
              </a:rPr>
              <a:t>https://pubmed.ncbi.nlm.nih.gov/32679919/</a:t>
            </a:r>
            <a:endParaRPr lang="uk-UA" dirty="0"/>
          </a:p>
          <a:p>
            <a:r>
              <a:rPr lang="en-US" dirty="0">
                <a:hlinkClick r:id="rId4"/>
              </a:rPr>
              <a:t>https://pubmed.ncbi.nlm.nih.gov/31625227/</a:t>
            </a:r>
            <a:endParaRPr lang="uk-UA" dirty="0"/>
          </a:p>
          <a:p>
            <a:r>
              <a:rPr lang="en-US" dirty="0">
                <a:hlinkClick r:id="rId5"/>
              </a:rPr>
              <a:t>https://pubmed.ncbi.nlm.nih.gov/34440769/</a:t>
            </a:r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67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09AB6-02B7-41BE-8754-2E196DBC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Що таке хромосомні мутації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59B5D0-F737-4141-BD49-4583005156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1496" y="2075545"/>
            <a:ext cx="9939756" cy="1873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/>
              <a:t>загалом, </a:t>
            </a:r>
            <a:r>
              <a:rPr lang="uk-UA" sz="2800" b="1" dirty="0"/>
              <a:t>мутація </a:t>
            </a:r>
            <a:r>
              <a:rPr lang="uk-UA" sz="2800" dirty="0"/>
              <a:t>– це раптова спадкова зміна генетичного матеріалу, які можуть виникнути як спонтанно, так і зумовлені зовнішніми факторами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B59948-7127-48B2-A3F4-C6C79221C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5" y="3671722"/>
            <a:ext cx="4713218" cy="26565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EF6C0D-E53F-4017-8EAC-58E6728DE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39543" y="3435095"/>
            <a:ext cx="2362823" cy="32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55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EF144-0E11-4782-A5CF-1D22D87B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Хромосомна мутація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C9BC7-460A-4AFC-A876-3D3877182D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2367093"/>
            <a:ext cx="10575861" cy="2509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/>
              <a:t>Хромосомні мутації</a:t>
            </a:r>
            <a:r>
              <a:rPr lang="uk-UA" sz="2400" dirty="0"/>
              <a:t>, або </a:t>
            </a:r>
            <a:r>
              <a:rPr lang="uk-UA" sz="2400" b="1" dirty="0"/>
              <a:t>аберації</a:t>
            </a:r>
            <a:r>
              <a:rPr lang="uk-UA" sz="2400" dirty="0"/>
              <a:t> – це мутації які виникають у результаті перебудови хромосом. Вони є наслідком розриву хромосом з утворенням фрагментів, які потім об’єднуються. Виникають як у межах однієї хромосоми, так і між гомологічними й негомологічними хромосомами. 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AE3969-2A57-4316-8394-63DD2734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686" y="4253082"/>
            <a:ext cx="3711951" cy="24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53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4D94EEA-3B78-498F-931F-3F253D4A23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2227" y="988866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/>
              <a:t>Різноманітність Аберацій :</a:t>
            </a:r>
          </a:p>
          <a:p>
            <a:pPr>
              <a:buFontTx/>
              <a:buChar char="-"/>
            </a:pPr>
            <a:r>
              <a:rPr lang="ru-RU" sz="2400" dirty="0" err="1"/>
              <a:t>Делеція</a:t>
            </a:r>
            <a:r>
              <a:rPr lang="ru-RU" sz="2400" dirty="0"/>
              <a:t> (</a:t>
            </a:r>
            <a:r>
              <a:rPr lang="ru-RU" sz="2400" dirty="0" err="1"/>
              <a:t>нестача</a:t>
            </a:r>
            <a:r>
              <a:rPr lang="ru-RU" sz="2400" dirty="0"/>
              <a:t>)</a:t>
            </a:r>
          </a:p>
          <a:p>
            <a:pPr>
              <a:buFontTx/>
              <a:buChar char="-"/>
            </a:pPr>
            <a:r>
              <a:rPr lang="ru-RU" sz="2400" dirty="0" err="1"/>
              <a:t>Дуплікація</a:t>
            </a:r>
            <a:r>
              <a:rPr lang="ru-RU" sz="2400" dirty="0"/>
              <a:t> (</a:t>
            </a:r>
            <a:r>
              <a:rPr lang="ru-RU" sz="2400" dirty="0" err="1"/>
              <a:t>подвоєння</a:t>
            </a:r>
            <a:r>
              <a:rPr lang="ru-RU" sz="2400" dirty="0"/>
              <a:t>)</a:t>
            </a:r>
          </a:p>
          <a:p>
            <a:pPr>
              <a:buFontTx/>
              <a:buChar char="-"/>
            </a:pPr>
            <a:r>
              <a:rPr lang="ru-RU" sz="2400" dirty="0" err="1"/>
              <a:t>Інверсія</a:t>
            </a:r>
            <a:r>
              <a:rPr lang="ru-RU" sz="2400" dirty="0"/>
              <a:t> (</a:t>
            </a:r>
            <a:r>
              <a:rPr lang="ru-RU" sz="2400" dirty="0" err="1"/>
              <a:t>розвертання</a:t>
            </a:r>
            <a:r>
              <a:rPr lang="ru-RU" sz="2400" dirty="0"/>
              <a:t>)</a:t>
            </a:r>
          </a:p>
          <a:p>
            <a:pPr>
              <a:buFontTx/>
              <a:buChar char="-"/>
            </a:pPr>
            <a:r>
              <a:rPr lang="ru-RU" sz="2400" dirty="0" err="1"/>
              <a:t>Транслокація</a:t>
            </a:r>
            <a:r>
              <a:rPr lang="ru-RU" sz="2400" dirty="0"/>
              <a:t> (</a:t>
            </a:r>
            <a:r>
              <a:rPr lang="ru-RU" sz="2400" dirty="0" err="1"/>
              <a:t>перенесення</a:t>
            </a:r>
            <a:r>
              <a:rPr lang="ru-RU" sz="2400" dirty="0"/>
              <a:t>)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2D626C-33F3-42A9-9E72-8D2847BE3050}"/>
              </a:ext>
            </a:extLst>
          </p:cNvPr>
          <p:cNvSpPr txBox="1"/>
          <p:nvPr/>
        </p:nvSpPr>
        <p:spPr>
          <a:xfrm>
            <a:off x="834887" y="4068417"/>
            <a:ext cx="10363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Здебільшого хромосомні мутації викликають тяжкі, не сумісні із життям аномалії 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C39A13-392B-4369-999C-40AFDEF49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140" y="727628"/>
            <a:ext cx="5306667" cy="298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10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9CCC2-DB2B-4F9A-98EC-885C96AB4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Що зумовлює хромосомні мутації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23A7CA-E3F3-4C8B-A42F-B717AAF977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62292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/>
              <a:t>Виникнення хромосомних мутацій зумовлюють певні фактори, як внутрішні, так і зовнішні. Це все спричинюють мутагенні фактори:</a:t>
            </a:r>
          </a:p>
          <a:p>
            <a:pPr marL="0" indent="0">
              <a:buNone/>
            </a:pPr>
            <a:r>
              <a:rPr lang="uk-UA" sz="2400" b="1" dirty="0"/>
              <a:t>Фізичні</a:t>
            </a:r>
            <a:r>
              <a:rPr lang="uk-UA" sz="2400" dirty="0"/>
              <a:t> (іонізуюче випромінювання)</a:t>
            </a:r>
          </a:p>
          <a:p>
            <a:pPr marL="0" indent="0">
              <a:buNone/>
            </a:pPr>
            <a:r>
              <a:rPr lang="uk-UA" sz="2400" b="1" dirty="0"/>
              <a:t>Хімічні</a:t>
            </a:r>
            <a:r>
              <a:rPr lang="uk-UA" sz="2400" dirty="0"/>
              <a:t> або </a:t>
            </a:r>
            <a:r>
              <a:rPr lang="uk-UA" sz="2400" b="1" dirty="0"/>
              <a:t>біологічні</a:t>
            </a:r>
            <a:r>
              <a:rPr lang="uk-UA" sz="2400" dirty="0"/>
              <a:t> (</a:t>
            </a:r>
            <a:r>
              <a:rPr lang="uk-UA" sz="2400" dirty="0" err="1"/>
              <a:t>транспозони</a:t>
            </a:r>
            <a:r>
              <a:rPr lang="uk-UA" sz="2400" dirty="0"/>
              <a:t>, віруси)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C5B0CD-0144-4036-8870-5DC1A7ADC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4189538"/>
            <a:ext cx="3299791" cy="18561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4614D7-B8BF-4E31-A245-518D6C284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765" y="4189538"/>
            <a:ext cx="2505288" cy="18832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F91D01-6968-47C9-879E-1F3FC2F00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966" y="4190185"/>
            <a:ext cx="2818320" cy="18826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D77785-00D6-44E1-9F49-97DFCE368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199" y="418953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93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63E20-2915-4B17-8D6F-B44F3703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Свиня свійська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7D3C-C52D-4D8A-A1AC-E4E6ABAE0B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2957" y="2022537"/>
            <a:ext cx="10363826" cy="1277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Свиня</a:t>
            </a:r>
            <a:r>
              <a:rPr lang="ru-RU" dirty="0"/>
              <a:t> </a:t>
            </a:r>
            <a:r>
              <a:rPr lang="ru-RU" dirty="0" err="1"/>
              <a:t>свійська</a:t>
            </a:r>
            <a:r>
              <a:rPr lang="ru-RU" dirty="0"/>
              <a:t> (</a:t>
            </a:r>
            <a:r>
              <a:rPr lang="en-US" dirty="0"/>
              <a:t>Sus domestica) — </a:t>
            </a:r>
            <a:r>
              <a:rPr lang="ru-RU" dirty="0" err="1"/>
              <a:t>парнокопитна</a:t>
            </a:r>
            <a:r>
              <a:rPr lang="ru-RU" dirty="0"/>
              <a:t> тварина роду </a:t>
            </a:r>
            <a:r>
              <a:rPr lang="ru-RU" dirty="0" err="1"/>
              <a:t>Свиня</a:t>
            </a:r>
            <a:r>
              <a:rPr lang="ru-RU" dirty="0"/>
              <a:t> (</a:t>
            </a:r>
            <a:r>
              <a:rPr lang="en-US" dirty="0"/>
              <a:t>Sus) </a:t>
            </a:r>
            <a:r>
              <a:rPr lang="ru-RU" dirty="0" err="1"/>
              <a:t>родини</a:t>
            </a:r>
            <a:r>
              <a:rPr lang="ru-RU" dirty="0"/>
              <a:t> свиневих (</a:t>
            </a:r>
            <a:r>
              <a:rPr lang="en-US" dirty="0"/>
              <a:t>Suidae), </a:t>
            </a:r>
            <a:r>
              <a:rPr lang="ru-RU" dirty="0"/>
              <a:t>одомашнена форма виду </a:t>
            </a:r>
            <a:r>
              <a:rPr lang="en-US" dirty="0"/>
              <a:t>Sus scrofa.</a:t>
            </a:r>
            <a:r>
              <a:rPr lang="uk-UA" dirty="0"/>
              <a:t> </a:t>
            </a:r>
            <a:r>
              <a:rPr lang="ru-RU" dirty="0"/>
              <a:t>Походить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і </a:t>
            </a:r>
            <a:r>
              <a:rPr lang="ru-RU" dirty="0" err="1"/>
              <a:t>азійських</a:t>
            </a:r>
            <a:r>
              <a:rPr lang="ru-RU" dirty="0"/>
              <a:t> диких свиней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4DE0E9-A791-4252-8DD1-27AD3254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43281"/>
            <a:ext cx="4496628" cy="3000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B97800-C953-4754-ABAA-510087D51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7" y="3311309"/>
            <a:ext cx="4251463" cy="28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32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22F2C-F0C7-4D98-921B-7A2966F3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 </a:t>
            </a:r>
            <a:r>
              <a:rPr lang="ru-RU" sz="3600" dirty="0" err="1"/>
              <a:t>хромосомні</a:t>
            </a:r>
            <a:r>
              <a:rPr lang="ru-RU" sz="3600" dirty="0"/>
              <a:t> </a:t>
            </a:r>
            <a:r>
              <a:rPr lang="ru-RU" sz="3600" dirty="0" err="1"/>
              <a:t>мутації</a:t>
            </a:r>
            <a:r>
              <a:rPr lang="ru-RU" sz="3600" dirty="0"/>
              <a:t> </a:t>
            </a:r>
            <a:r>
              <a:rPr lang="ru-RU" sz="3600" dirty="0" err="1"/>
              <a:t>які</a:t>
            </a:r>
            <a:r>
              <a:rPr lang="ru-RU" sz="3600" dirty="0"/>
              <a:t> </a:t>
            </a:r>
            <a:r>
              <a:rPr lang="ru-RU" sz="3600" dirty="0" err="1"/>
              <a:t>трапляються</a:t>
            </a:r>
            <a:r>
              <a:rPr lang="ru-RU" sz="3600" dirty="0"/>
              <a:t> у свиней та </a:t>
            </a:r>
            <a:r>
              <a:rPr lang="ru-RU" sz="3600" dirty="0" err="1"/>
              <a:t>їх</a:t>
            </a:r>
            <a:r>
              <a:rPr lang="ru-RU" sz="3600" dirty="0"/>
              <a:t> </a:t>
            </a:r>
            <a:r>
              <a:rPr lang="ru-RU" sz="3600" dirty="0" err="1"/>
              <a:t>наслідки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80B836-3CD2-4CC2-8202-C6FA47250D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2549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/>
              <a:t>За дослідженнями та роботами багатьох вчених назбиралося немало даних про хромосомні мутації, які спостерігаються у свиней. Саме хромосомні мутації можуть сильно впливати на продуктивність, плодючість та ріст тварин, а це в свою чергу дуже впливає фінансові втрати господарств.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B107B8-32E7-4544-A15F-6B89F8A6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183" y="4161183"/>
            <a:ext cx="3306417" cy="25349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182CC0-B0EF-473D-A5C8-1CF306340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051" y="4625010"/>
            <a:ext cx="2928731" cy="195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26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8A8E0-8681-4CED-BB32-7E62D2DF0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Аномалії каріотипу свиней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68CE5F-6667-47C1-99B4-D7BAA08EF2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1496" y="1995241"/>
            <a:ext cx="10363826" cy="286751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2400" dirty="0"/>
              <a:t>Каріотип домашньої свині характеризується тенденцією до збільшення частоти успадкованих, збалансованих структурних хромосомних перебудов, таких як </a:t>
            </a:r>
            <a:r>
              <a:rPr lang="uk-UA" sz="2400" dirty="0" err="1"/>
              <a:t>реципрокні</a:t>
            </a:r>
            <a:r>
              <a:rPr lang="uk-UA" sz="2400" dirty="0"/>
              <a:t>, </a:t>
            </a:r>
            <a:r>
              <a:rPr lang="uk-UA" sz="2400" dirty="0" err="1"/>
              <a:t>робертонівські</a:t>
            </a:r>
            <a:r>
              <a:rPr lang="uk-UA" sz="2400" dirty="0"/>
              <a:t> і </a:t>
            </a:r>
            <a:r>
              <a:rPr lang="uk-UA" sz="2400" dirty="0" err="1"/>
              <a:t>тандемні</a:t>
            </a:r>
            <a:r>
              <a:rPr lang="uk-UA" sz="2400" dirty="0"/>
              <a:t> </a:t>
            </a:r>
            <a:r>
              <a:rPr lang="uk-UA" sz="2400" dirty="0" err="1"/>
              <a:t>транслокації</a:t>
            </a:r>
            <a:r>
              <a:rPr lang="uk-UA" sz="2400" dirty="0"/>
              <a:t>, а також </a:t>
            </a:r>
            <a:r>
              <a:rPr lang="uk-UA" sz="2400" dirty="0" err="1"/>
              <a:t>парацентричні</a:t>
            </a:r>
            <a:r>
              <a:rPr lang="uk-UA" sz="2400" dirty="0"/>
              <a:t> інверсії. Всі вони зумовлені спонтанними розривами нестабільних хромосомних областей, викликані несприятливими факторами навколишнього середовища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024417-54E2-44FF-BA71-6236E56C0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244" y="4517309"/>
            <a:ext cx="3589682" cy="2134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D21725-49F7-4746-9358-4BD8DBECA611}"/>
              </a:ext>
            </a:extLst>
          </p:cNvPr>
          <p:cNvSpPr txBox="1"/>
          <p:nvPr/>
        </p:nvSpPr>
        <p:spPr>
          <a:xfrm>
            <a:off x="170622" y="5870150"/>
            <a:ext cx="3101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Нормальний</a:t>
            </a:r>
            <a:r>
              <a:rPr lang="ru-RU" dirty="0"/>
              <a:t> </a:t>
            </a:r>
            <a:r>
              <a:rPr lang="ru-RU" dirty="0" err="1"/>
              <a:t>каріотип</a:t>
            </a:r>
            <a:r>
              <a:rPr lang="ru-RU" dirty="0"/>
              <a:t> хряка</a:t>
            </a:r>
          </a:p>
        </p:txBody>
      </p:sp>
    </p:spTree>
    <p:extLst>
      <p:ext uri="{BB962C8B-B14F-4D97-AF65-F5344CB8AC3E}">
        <p14:creationId xmlns:p14="http://schemas.microsoft.com/office/powerpoint/2010/main" val="92704533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830</TotalTime>
  <Words>941</Words>
  <Application>Microsoft Office PowerPoint</Application>
  <PresentationFormat>Широкоэкранный</PresentationFormat>
  <Paragraphs>55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Tw Cen MT</vt:lpstr>
      <vt:lpstr>Капля</vt:lpstr>
      <vt:lpstr>Хромосомні мутації свиней</vt:lpstr>
      <vt:lpstr>План</vt:lpstr>
      <vt:lpstr>Що таке хромосомні мутації </vt:lpstr>
      <vt:lpstr>Хромосомна мутація</vt:lpstr>
      <vt:lpstr>Презентация PowerPoint</vt:lpstr>
      <vt:lpstr>Що зумовлює хромосомні мутації </vt:lpstr>
      <vt:lpstr>Свиня свійська</vt:lpstr>
      <vt:lpstr> хромосомні мутації які трапляються у свиней та їх наслідки</vt:lpstr>
      <vt:lpstr>Аномалії каріотипу свиней</vt:lpstr>
      <vt:lpstr>Взаємні переміщення (транслокація)</vt:lpstr>
      <vt:lpstr>Презентация PowerPoint</vt:lpstr>
      <vt:lpstr>Робертсонівські транслокації та тандемні злиття</vt:lpstr>
      <vt:lpstr>Презентация PowerPoint</vt:lpstr>
      <vt:lpstr>Презентация PowerPoint</vt:lpstr>
      <vt:lpstr>Презентация PowerPoint</vt:lpstr>
      <vt:lpstr>Пері - і Парацентричні інверсії</vt:lpstr>
      <vt:lpstr>Презентация PowerPoint</vt:lpstr>
      <vt:lpstr>Презентация PowerPoint</vt:lpstr>
      <vt:lpstr>Анеуплоїдії статевих хромосом і химеризм лейкоцитів</vt:lpstr>
      <vt:lpstr>Висновок </vt:lpstr>
      <vt:lpstr>Дякую за увагу!</vt:lpstr>
      <vt:lpstr>Використанні джерела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Хромосомні мутації свиней</dc:title>
  <dc:creator>vdemanenko044@hotmail.com</dc:creator>
  <cp:lastModifiedBy>vdemanenko044@hotmail.com</cp:lastModifiedBy>
  <cp:revision>1</cp:revision>
  <dcterms:created xsi:type="dcterms:W3CDTF">2021-12-07T08:54:37Z</dcterms:created>
  <dcterms:modified xsi:type="dcterms:W3CDTF">2021-12-07T22:45:23Z</dcterms:modified>
</cp:coreProperties>
</file>