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75" r:id="rId5"/>
    <p:sldId id="259" r:id="rId6"/>
    <p:sldId id="274" r:id="rId7"/>
    <p:sldId id="260" r:id="rId8"/>
    <p:sldId id="261" r:id="rId9"/>
    <p:sldId id="262" r:id="rId10"/>
    <p:sldId id="278" r:id="rId11"/>
    <p:sldId id="276" r:id="rId12"/>
    <p:sldId id="264" r:id="rId13"/>
    <p:sldId id="265" r:id="rId14"/>
    <p:sldId id="277" r:id="rId15"/>
    <p:sldId id="266" r:id="rId16"/>
    <p:sldId id="267" r:id="rId17"/>
    <p:sldId id="279"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69" d="100"/>
          <a:sy n="69" d="100"/>
        </p:scale>
        <p:origin x="55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12/8/2021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AF6E2C9B-5FA2-460D-9BE7-B0812FC2A6FF}" type="datetimeFigureOut">
              <a:rPr lang="en-US" dirty="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12/8/2021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12/8/2021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vetcentr.by/services/sobaki/diagnostika/geneticheskie-issledovaniya/" TargetMode="External"/><Relationship Id="rId2" Type="http://schemas.openxmlformats.org/officeDocument/2006/relationships/hyperlink" Target="https://dogcatfan.com/259-greyhound.html" TargetMode="External"/><Relationship Id="rId1" Type="http://schemas.openxmlformats.org/officeDocument/2006/relationships/slideLayout" Target="../slideLayouts/slideLayout1.xml"/><Relationship Id="rId4" Type="http://schemas.openxmlformats.org/officeDocument/2006/relationships/hyperlink" Target="https://figshare.com/articles/figure/_Polyneuropathy_in_Greyhound_show_dogs_/51435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researchgate.net/profile/Jens-Tetens/publication/44804073/figure/fig5/AS:341207201927169@1458361544175/Pedigrees-of-sampled-Greyhound-show-dogs-with-polyneuropathy-DNA-samples-were-available.png" TargetMode="External"/><Relationship Id="rId3" Type="http://schemas.openxmlformats.org/officeDocument/2006/relationships/hyperlink" Target="https://i.pinimg.com/736x/c8/57/be/c857be884975d29f51dbf259086d14b5.jpg" TargetMode="External"/><Relationship Id="rId7" Type="http://schemas.openxmlformats.org/officeDocument/2006/relationships/hyperlink" Target="https://images.wagwalkingweb.com/media/articles/dog/peripheral-neuropathies/peripheral-neuropathies.jpg" TargetMode="External"/><Relationship Id="rId2" Type="http://schemas.openxmlformats.org/officeDocument/2006/relationships/hyperlink" Target="https://media.istockphoto.com/photos/cute-greyhound-is-resting-at-blanket-outdoors-picture-id1165777872?k=20&amp;m=1165777872&amp;s=612x612&amp;w=0&amp;h=noiGwp4S3FlwDI6d0Wqjhhzvm9ttrq52KjQP7zjQnZU" TargetMode="External"/><Relationship Id="rId1" Type="http://schemas.openxmlformats.org/officeDocument/2006/relationships/slideLayout" Target="../slideLayouts/slideLayout1.xml"/><Relationship Id="rId6" Type="http://schemas.openxmlformats.org/officeDocument/2006/relationships/hyperlink" Target="https://veter96.ru/Upload/images/%D0%BD%D0%B0%D0%B7%D0%B0%D0%BB1.png" TargetMode="External"/><Relationship Id="rId5" Type="http://schemas.openxmlformats.org/officeDocument/2006/relationships/hyperlink" Target="https://i.pinimg.com/736x/46/26/cb/4626cbbe316950b60189ab16ed42d187.jpg" TargetMode="External"/><Relationship Id="rId10" Type="http://schemas.openxmlformats.org/officeDocument/2006/relationships/hyperlink" Target="https://www.rover.com/blog/wp-content/uploads/2017/02/vera-abandoned-greyhound-broken-leg.jpg" TargetMode="External"/><Relationship Id="rId4" Type="http://schemas.openxmlformats.org/officeDocument/2006/relationships/hyperlink" Target="https://azgreyhounds.com/wp-content/uploads/2021/08/labrador-greyhound-mix.jpg" TargetMode="External"/><Relationship Id="rId9" Type="http://schemas.openxmlformats.org/officeDocument/2006/relationships/hyperlink" Target="https://sobaki.guru/wp-content/auploads/344351/parez_konechnostey_sobak.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9814" r="13263"/>
          <a:stretch/>
        </p:blipFill>
        <p:spPr>
          <a:xfrm>
            <a:off x="6881091" y="0"/>
            <a:ext cx="5310909" cy="6904182"/>
          </a:xfrm>
          <a:prstGeom prst="rect">
            <a:avLst/>
          </a:prstGeom>
          <a:ln>
            <a:noFill/>
          </a:ln>
          <a:effectLst>
            <a:softEdge rad="112500"/>
          </a:effectLst>
        </p:spPr>
      </p:pic>
      <p:sp>
        <p:nvSpPr>
          <p:cNvPr id="7" name="Прямоугольник 6"/>
          <p:cNvSpPr/>
          <p:nvPr/>
        </p:nvSpPr>
        <p:spPr>
          <a:xfrm>
            <a:off x="92364" y="123335"/>
            <a:ext cx="6714836" cy="6628447"/>
          </a:xfrm>
          <a:prstGeom prst="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ctrTitle"/>
          </p:nvPr>
        </p:nvSpPr>
        <p:spPr>
          <a:xfrm>
            <a:off x="169396" y="1956761"/>
            <a:ext cx="7071914" cy="3352800"/>
          </a:xfrm>
        </p:spPr>
        <p:txBody>
          <a:bodyPr/>
          <a:lstStyle/>
          <a:p>
            <a:r>
              <a:rPr lang="uk-UA" sz="8000" dirty="0" smtClean="0">
                <a:effectLst>
                  <a:outerShdw blurRad="38100" dist="38100" dir="2700000" algn="tl">
                    <a:srgbClr val="000000">
                      <a:alpha val="43137"/>
                    </a:srgbClr>
                  </a:outerShdw>
                </a:effectLst>
                <a:latin typeface="Bahnschrift SemiBold Condensed" panose="020B0502040204020203" pitchFamily="34" charset="0"/>
              </a:rPr>
              <a:t>«Спадкові хвороби, описані в популяції англійської борзої породи собак (грейхаунд)»</a:t>
            </a:r>
            <a:endParaRPr lang="uk-UA" sz="8000" dirty="0">
              <a:effectLst>
                <a:outerShdw blurRad="38100" dist="38100" dir="2700000" algn="tl">
                  <a:srgbClr val="000000">
                    <a:alpha val="43137"/>
                  </a:srgbClr>
                </a:outerShdw>
              </a:effectLst>
              <a:latin typeface="Bahnschrift SemiBold Condensed" panose="020B0502040204020203" pitchFamily="34" charset="0"/>
            </a:endParaRPr>
          </a:p>
        </p:txBody>
      </p:sp>
      <p:sp>
        <p:nvSpPr>
          <p:cNvPr id="5" name="TextBox 4"/>
          <p:cNvSpPr txBox="1"/>
          <p:nvPr/>
        </p:nvSpPr>
        <p:spPr>
          <a:xfrm>
            <a:off x="169396" y="6117725"/>
            <a:ext cx="6807200" cy="523220"/>
          </a:xfrm>
          <a:prstGeom prst="rect">
            <a:avLst/>
          </a:prstGeom>
          <a:noFill/>
        </p:spPr>
        <p:txBody>
          <a:bodyPr wrap="square" rtlCol="0">
            <a:spAutoFit/>
          </a:bodyPr>
          <a:lstStyle/>
          <a:p>
            <a:r>
              <a:rPr lang="uk-UA" sz="2800" dirty="0" smtClean="0">
                <a:solidFill>
                  <a:schemeClr val="accent1">
                    <a:lumMod val="20000"/>
                    <a:lumOff val="80000"/>
                  </a:schemeClr>
                </a:solidFill>
                <a:effectLst>
                  <a:outerShdw blurRad="38100" dist="38100" dir="2700000" algn="tl">
                    <a:srgbClr val="000000">
                      <a:alpha val="43137"/>
                    </a:srgbClr>
                  </a:outerShdw>
                </a:effectLst>
                <a:latin typeface="Bahnschrift SemiBold Condensed" panose="020B0502040204020203" pitchFamily="34" charset="0"/>
              </a:rPr>
              <a:t>Роботу виконала Олійник Регіна ТВППТ 2 курс 1 група</a:t>
            </a:r>
            <a:endParaRPr lang="uk-UA" sz="2800" dirty="0">
              <a:solidFill>
                <a:schemeClr val="accent1">
                  <a:lumMod val="20000"/>
                  <a:lumOff val="80000"/>
                </a:schemeClr>
              </a:solidFill>
              <a:effectLst>
                <a:outerShdw blurRad="38100" dist="38100" dir="2700000" algn="tl">
                  <a:srgbClr val="000000">
                    <a:alpha val="43137"/>
                  </a:srgbClr>
                </a:outerShdw>
              </a:effectLst>
              <a:latin typeface="Bahnschrift SemiBold Condensed" panose="020B0502040204020203" pitchFamily="34" charset="0"/>
            </a:endParaRPr>
          </a:p>
        </p:txBody>
      </p:sp>
    </p:spTree>
    <p:extLst>
      <p:ext uri="{BB962C8B-B14F-4D97-AF65-F5344CB8AC3E}">
        <p14:creationId xmlns:p14="http://schemas.microsoft.com/office/powerpoint/2010/main" val="91224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5085" t="25917" r="43616" b="42897"/>
          <a:stretch/>
        </p:blipFill>
        <p:spPr>
          <a:xfrm>
            <a:off x="1366983" y="1556327"/>
            <a:ext cx="9005454" cy="5047241"/>
          </a:xfrm>
          <a:prstGeom prst="rect">
            <a:avLst/>
          </a:prstGeom>
        </p:spPr>
      </p:pic>
      <p:cxnSp>
        <p:nvCxnSpPr>
          <p:cNvPr id="4" name="Прямая со стрелкой 3"/>
          <p:cNvCxnSpPr/>
          <p:nvPr/>
        </p:nvCxnSpPr>
        <p:spPr>
          <a:xfrm>
            <a:off x="3020291" y="1348509"/>
            <a:ext cx="1209963" cy="498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1254" y="932358"/>
            <a:ext cx="3283530" cy="400110"/>
          </a:xfrm>
          <a:prstGeom prst="rect">
            <a:avLst/>
          </a:prstGeom>
          <a:noFill/>
        </p:spPr>
        <p:txBody>
          <a:bodyPr wrap="square" rtlCol="0">
            <a:spAutoFit/>
          </a:bodyPr>
          <a:lstStyle/>
          <a:p>
            <a:r>
              <a:rPr lang="uk-UA" sz="2000" dirty="0" smtClean="0">
                <a:solidFill>
                  <a:schemeClr val="accent1"/>
                </a:solidFill>
                <a:latin typeface="Bahnschrift SemiBold Condensed" panose="020B0502040204020203" pitchFamily="34" charset="0"/>
              </a:rPr>
              <a:t>Два грейхаунда контрольної групи </a:t>
            </a:r>
            <a:endParaRPr lang="uk-UA" sz="2000" dirty="0">
              <a:solidFill>
                <a:schemeClr val="accent1"/>
              </a:solidFill>
              <a:latin typeface="Bahnschrift SemiBold Condensed" panose="020B0502040204020203" pitchFamily="34" charset="0"/>
            </a:endParaRPr>
          </a:p>
        </p:txBody>
      </p:sp>
      <p:cxnSp>
        <p:nvCxnSpPr>
          <p:cNvPr id="8" name="Прямая со стрелкой 7"/>
          <p:cNvCxnSpPr/>
          <p:nvPr/>
        </p:nvCxnSpPr>
        <p:spPr>
          <a:xfrm flipH="1">
            <a:off x="7943273" y="1265382"/>
            <a:ext cx="1422400" cy="581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9967" y="870446"/>
            <a:ext cx="4202546" cy="400110"/>
          </a:xfrm>
          <a:prstGeom prst="rect">
            <a:avLst/>
          </a:prstGeom>
          <a:noFill/>
        </p:spPr>
        <p:txBody>
          <a:bodyPr wrap="square" rtlCol="0">
            <a:spAutoFit/>
          </a:bodyPr>
          <a:lstStyle/>
          <a:p>
            <a:r>
              <a:rPr lang="uk-UA" sz="2000" dirty="0" smtClean="0">
                <a:solidFill>
                  <a:schemeClr val="accent1"/>
                </a:solidFill>
                <a:latin typeface="Bahnschrift SemiBold Condensed" panose="020B0502040204020203" pitchFamily="34" charset="0"/>
              </a:rPr>
              <a:t>Три грейхаунда уражених полінейропатією</a:t>
            </a:r>
            <a:endParaRPr lang="uk-UA" sz="2000" dirty="0">
              <a:solidFill>
                <a:schemeClr val="accent1"/>
              </a:solidFill>
              <a:latin typeface="Bahnschrift SemiBold Condensed" panose="020B0502040204020203" pitchFamily="34" charset="0"/>
            </a:endParaRPr>
          </a:p>
        </p:txBody>
      </p:sp>
      <p:sp>
        <p:nvSpPr>
          <p:cNvPr id="10" name="TextBox 9"/>
          <p:cNvSpPr txBox="1"/>
          <p:nvPr/>
        </p:nvSpPr>
        <p:spPr>
          <a:xfrm>
            <a:off x="708890" y="4738253"/>
            <a:ext cx="2170545" cy="707886"/>
          </a:xfrm>
          <a:prstGeom prst="rect">
            <a:avLst/>
          </a:prstGeom>
          <a:noFill/>
        </p:spPr>
        <p:txBody>
          <a:bodyPr wrap="square" rtlCol="0">
            <a:spAutoFit/>
          </a:bodyPr>
          <a:lstStyle/>
          <a:p>
            <a:r>
              <a:rPr lang="uk-UA" sz="2000" dirty="0" smtClean="0">
                <a:solidFill>
                  <a:schemeClr val="accent1"/>
                </a:solidFill>
                <a:latin typeface="Bahnschrift SemiBold Condensed" panose="020B0502040204020203" pitchFamily="34" charset="0"/>
              </a:rPr>
              <a:t>Ген, що відповідає за прояв полінейропатії</a:t>
            </a:r>
            <a:endParaRPr lang="uk-UA" sz="2000" dirty="0">
              <a:solidFill>
                <a:schemeClr val="accent1"/>
              </a:solidFill>
              <a:latin typeface="Bahnschrift SemiBold Condensed" panose="020B0502040204020203" pitchFamily="34" charset="0"/>
            </a:endParaRPr>
          </a:p>
        </p:txBody>
      </p:sp>
      <p:sp>
        <p:nvSpPr>
          <p:cNvPr id="11" name="TextBox 10"/>
          <p:cNvSpPr txBox="1"/>
          <p:nvPr/>
        </p:nvSpPr>
        <p:spPr>
          <a:xfrm>
            <a:off x="4084784" y="5187582"/>
            <a:ext cx="497383" cy="369332"/>
          </a:xfrm>
          <a:prstGeom prst="rect">
            <a:avLst/>
          </a:prstGeom>
          <a:noFill/>
        </p:spPr>
        <p:txBody>
          <a:bodyPr wrap="square" rtlCol="0">
            <a:spAutoFit/>
          </a:bodyPr>
          <a:lstStyle/>
          <a:p>
            <a:r>
              <a:rPr lang="uk-UA" dirty="0" smtClean="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12" name="TextBox 11"/>
          <p:cNvSpPr txBox="1"/>
          <p:nvPr/>
        </p:nvSpPr>
        <p:spPr>
          <a:xfrm>
            <a:off x="4990636" y="5187582"/>
            <a:ext cx="497383" cy="369332"/>
          </a:xfrm>
          <a:prstGeom prst="rect">
            <a:avLst/>
          </a:prstGeom>
          <a:noFill/>
        </p:spPr>
        <p:txBody>
          <a:bodyPr wrap="square" rtlCol="0">
            <a:spAutoFit/>
          </a:bodyPr>
          <a:lstStyle/>
          <a:p>
            <a:r>
              <a:rPr lang="uk-UA" dirty="0" smtClean="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13" name="TextBox 12"/>
          <p:cNvSpPr txBox="1"/>
          <p:nvPr/>
        </p:nvSpPr>
        <p:spPr>
          <a:xfrm>
            <a:off x="6009185" y="5187582"/>
            <a:ext cx="497383" cy="369332"/>
          </a:xfrm>
          <a:prstGeom prst="rect">
            <a:avLst/>
          </a:prstGeom>
          <a:noFill/>
        </p:spPr>
        <p:txBody>
          <a:bodyPr wrap="square" rtlCol="0">
            <a:spAutoFit/>
          </a:bodyPr>
          <a:lstStyle/>
          <a:p>
            <a:r>
              <a:rPr lang="uk-UA" dirty="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14" name="TextBox 13"/>
          <p:cNvSpPr txBox="1"/>
          <p:nvPr/>
        </p:nvSpPr>
        <p:spPr>
          <a:xfrm>
            <a:off x="7051276" y="5187582"/>
            <a:ext cx="497383" cy="369332"/>
          </a:xfrm>
          <a:prstGeom prst="rect">
            <a:avLst/>
          </a:prstGeom>
          <a:noFill/>
        </p:spPr>
        <p:txBody>
          <a:bodyPr wrap="square" rtlCol="0">
            <a:spAutoFit/>
          </a:bodyPr>
          <a:lstStyle/>
          <a:p>
            <a:r>
              <a:rPr lang="uk-UA" dirty="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15" name="TextBox 14"/>
          <p:cNvSpPr txBox="1"/>
          <p:nvPr/>
        </p:nvSpPr>
        <p:spPr>
          <a:xfrm>
            <a:off x="8065779" y="5187582"/>
            <a:ext cx="497383" cy="369332"/>
          </a:xfrm>
          <a:prstGeom prst="rect">
            <a:avLst/>
          </a:prstGeom>
          <a:noFill/>
        </p:spPr>
        <p:txBody>
          <a:bodyPr wrap="square" rtlCol="0">
            <a:spAutoFit/>
          </a:bodyPr>
          <a:lstStyle/>
          <a:p>
            <a:r>
              <a:rPr lang="uk-UA" dirty="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16" name="TextBox 15"/>
          <p:cNvSpPr txBox="1"/>
          <p:nvPr/>
        </p:nvSpPr>
        <p:spPr>
          <a:xfrm>
            <a:off x="4054647" y="3148095"/>
            <a:ext cx="497383" cy="369332"/>
          </a:xfrm>
          <a:prstGeom prst="rect">
            <a:avLst/>
          </a:prstGeom>
          <a:noFill/>
        </p:spPr>
        <p:txBody>
          <a:bodyPr wrap="square" rtlCol="0">
            <a:spAutoFit/>
          </a:bodyPr>
          <a:lstStyle/>
          <a:p>
            <a:r>
              <a:rPr lang="uk-UA" dirty="0" smtClean="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17" name="TextBox 16"/>
          <p:cNvSpPr txBox="1"/>
          <p:nvPr/>
        </p:nvSpPr>
        <p:spPr>
          <a:xfrm>
            <a:off x="5115331" y="3148095"/>
            <a:ext cx="497383" cy="369332"/>
          </a:xfrm>
          <a:prstGeom prst="rect">
            <a:avLst/>
          </a:prstGeom>
          <a:noFill/>
        </p:spPr>
        <p:txBody>
          <a:bodyPr wrap="square" rtlCol="0">
            <a:spAutoFit/>
          </a:bodyPr>
          <a:lstStyle/>
          <a:p>
            <a:r>
              <a:rPr lang="uk-UA" dirty="0" smtClean="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18" name="TextBox 17"/>
          <p:cNvSpPr txBox="1"/>
          <p:nvPr/>
        </p:nvSpPr>
        <p:spPr>
          <a:xfrm>
            <a:off x="6009184" y="3148095"/>
            <a:ext cx="497383" cy="369332"/>
          </a:xfrm>
          <a:prstGeom prst="rect">
            <a:avLst/>
          </a:prstGeom>
          <a:noFill/>
        </p:spPr>
        <p:txBody>
          <a:bodyPr wrap="square" rtlCol="0">
            <a:spAutoFit/>
          </a:bodyPr>
          <a:lstStyle/>
          <a:p>
            <a:r>
              <a:rPr lang="uk-UA" dirty="0" smtClean="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19" name="TextBox 18"/>
          <p:cNvSpPr txBox="1"/>
          <p:nvPr/>
        </p:nvSpPr>
        <p:spPr>
          <a:xfrm>
            <a:off x="6991002" y="3148095"/>
            <a:ext cx="497383" cy="369332"/>
          </a:xfrm>
          <a:prstGeom prst="rect">
            <a:avLst/>
          </a:prstGeom>
          <a:noFill/>
        </p:spPr>
        <p:txBody>
          <a:bodyPr wrap="square" rtlCol="0">
            <a:spAutoFit/>
          </a:bodyPr>
          <a:lstStyle/>
          <a:p>
            <a:r>
              <a:rPr lang="uk-UA" dirty="0" smtClean="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20" name="TextBox 19"/>
          <p:cNvSpPr txBox="1"/>
          <p:nvPr/>
        </p:nvSpPr>
        <p:spPr>
          <a:xfrm>
            <a:off x="8054114" y="3148095"/>
            <a:ext cx="497383" cy="369332"/>
          </a:xfrm>
          <a:prstGeom prst="rect">
            <a:avLst/>
          </a:prstGeom>
          <a:noFill/>
        </p:spPr>
        <p:txBody>
          <a:bodyPr wrap="square" rtlCol="0">
            <a:spAutoFit/>
          </a:bodyPr>
          <a:lstStyle/>
          <a:p>
            <a:r>
              <a:rPr lang="uk-UA" dirty="0" smtClean="0">
                <a:solidFill>
                  <a:schemeClr val="bg1"/>
                </a:solidFill>
                <a:latin typeface="Bahnschrift SemiBold Condensed" panose="020B0502040204020203" pitchFamily="34" charset="0"/>
              </a:rPr>
              <a:t>А</a:t>
            </a:r>
            <a:endParaRPr lang="uk-UA" dirty="0">
              <a:solidFill>
                <a:schemeClr val="bg1"/>
              </a:solidFill>
              <a:latin typeface="Bahnschrift SemiBold Condensed" panose="020B0502040204020203" pitchFamily="34" charset="0"/>
            </a:endParaRPr>
          </a:p>
        </p:txBody>
      </p:sp>
      <p:sp>
        <p:nvSpPr>
          <p:cNvPr id="21" name="TextBox 20"/>
          <p:cNvSpPr txBox="1"/>
          <p:nvPr/>
        </p:nvSpPr>
        <p:spPr>
          <a:xfrm>
            <a:off x="1656295" y="168852"/>
            <a:ext cx="9203160" cy="707886"/>
          </a:xfrm>
          <a:prstGeom prst="rect">
            <a:avLst/>
          </a:prstGeom>
          <a:noFill/>
        </p:spPr>
        <p:txBody>
          <a:bodyPr wrap="none" rtlCol="0">
            <a:spAutoFit/>
          </a:bodyPr>
          <a:lstStyle/>
          <a:p>
            <a:r>
              <a:rPr lang="uk-UA" sz="4000" dirty="0" smtClean="0">
                <a:solidFill>
                  <a:schemeClr val="accent1"/>
                </a:solidFill>
                <a:latin typeface="Bahnschrift SemiBold Condensed" panose="020B0502040204020203" pitchFamily="34" charset="0"/>
              </a:rPr>
              <a:t>Дослідження зразків нервової тканини після біопсії </a:t>
            </a:r>
            <a:endParaRPr lang="uk-UA" sz="4000" dirty="0">
              <a:solidFill>
                <a:schemeClr val="accent1"/>
              </a:solidFill>
              <a:latin typeface="Bahnschrift SemiBold Condensed" panose="020B0502040204020203" pitchFamily="34" charset="0"/>
            </a:endParaRPr>
          </a:p>
        </p:txBody>
      </p:sp>
      <p:sp>
        <p:nvSpPr>
          <p:cNvPr id="22" name="TextBox 21"/>
          <p:cNvSpPr txBox="1"/>
          <p:nvPr/>
        </p:nvSpPr>
        <p:spPr>
          <a:xfrm>
            <a:off x="653471" y="2628840"/>
            <a:ext cx="2225964" cy="707886"/>
          </a:xfrm>
          <a:prstGeom prst="rect">
            <a:avLst/>
          </a:prstGeom>
          <a:noFill/>
        </p:spPr>
        <p:txBody>
          <a:bodyPr wrap="square" rtlCol="0">
            <a:spAutoFit/>
          </a:bodyPr>
          <a:lstStyle/>
          <a:p>
            <a:r>
              <a:rPr lang="uk-UA" sz="2000" dirty="0" smtClean="0">
                <a:solidFill>
                  <a:schemeClr val="accent1"/>
                </a:solidFill>
                <a:latin typeface="Bahnschrift SemiBold Condensed" panose="020B0502040204020203" pitchFamily="34" charset="0"/>
              </a:rPr>
              <a:t>Для </a:t>
            </a:r>
            <a:r>
              <a:rPr lang="uk-UA" sz="2000" dirty="0">
                <a:solidFill>
                  <a:schemeClr val="accent1"/>
                </a:solidFill>
                <a:latin typeface="Bahnschrift SemiBold Condensed" panose="020B0502040204020203" pitchFamily="34" charset="0"/>
              </a:rPr>
              <a:t>порівняння </a:t>
            </a:r>
            <a:r>
              <a:rPr lang="uk-UA" sz="2000" dirty="0" smtClean="0">
                <a:solidFill>
                  <a:schemeClr val="accent1"/>
                </a:solidFill>
                <a:latin typeface="Bahnschrift SemiBold Condensed" panose="020B0502040204020203" pitchFamily="34" charset="0"/>
              </a:rPr>
              <a:t>ген </a:t>
            </a:r>
            <a:r>
              <a:rPr lang="uk-UA" sz="2000" dirty="0">
                <a:solidFill>
                  <a:schemeClr val="accent1"/>
                </a:solidFill>
                <a:latin typeface="Bahnschrift SemiBold Condensed" panose="020B0502040204020203" pitchFamily="34" charset="0"/>
              </a:rPr>
              <a:t>бета </a:t>
            </a:r>
            <a:r>
              <a:rPr lang="uk-UA" sz="2000" dirty="0" smtClean="0">
                <a:solidFill>
                  <a:schemeClr val="accent1"/>
                </a:solidFill>
                <a:latin typeface="Bahnschrift SemiBold Condensed" panose="020B0502040204020203" pitchFamily="34" charset="0"/>
              </a:rPr>
              <a:t>2-мікроглобуліна</a:t>
            </a:r>
            <a:endParaRPr lang="uk-UA" sz="2000" dirty="0">
              <a:solidFill>
                <a:schemeClr val="accent1"/>
              </a:solidFill>
              <a:latin typeface="Bahnschrift SemiBold Condensed" panose="020B0502040204020203" pitchFamily="34" charset="0"/>
            </a:endParaRPr>
          </a:p>
        </p:txBody>
      </p:sp>
      <p:sp>
        <p:nvSpPr>
          <p:cNvPr id="23" name="Прямоугольник 22"/>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Прямоугольник 23"/>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47254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218327" y="743564"/>
            <a:ext cx="11832554" cy="2554545"/>
          </a:xfrm>
          <a:prstGeom prst="rect">
            <a:avLst/>
          </a:prstGeom>
        </p:spPr>
        <p:txBody>
          <a:bodyPr wrap="square">
            <a:spAutoFit/>
          </a:bodyPr>
          <a:lstStyle/>
          <a:p>
            <a:pPr algn="ctr"/>
            <a:r>
              <a:rPr lang="uk-UA" sz="6000" b="1"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 </a:t>
            </a:r>
            <a:r>
              <a:rPr lang="en-US" sz="8000" dirty="0">
                <a:solidFill>
                  <a:schemeClr val="bg1"/>
                </a:solidFill>
                <a:effectLst>
                  <a:outerShdw blurRad="38100" dist="38100" dir="2700000" algn="tl">
                    <a:srgbClr val="000000">
                      <a:alpha val="43137"/>
                    </a:srgbClr>
                  </a:outerShdw>
                </a:effectLst>
                <a:latin typeface="Bahnschrift SemiBold Condensed" panose="020B0502040204020203" pitchFamily="34" charset="0"/>
              </a:rPr>
              <a:t>Nasal </a:t>
            </a:r>
            <a:r>
              <a:rPr lang="en-US" sz="8000"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parakeratosis</a:t>
            </a:r>
            <a:endParaRPr lang="uk-UA" sz="8000" b="1"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endParaRPr>
          </a:p>
          <a:p>
            <a:pPr algn="ctr"/>
            <a:r>
              <a:rPr lang="uk-UA" sz="8000" b="1"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a:t>
            </a:r>
            <a:r>
              <a:rPr lang="uk-UA" sz="8000"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Спадковий носовий паракератоз</a:t>
            </a:r>
            <a:r>
              <a:rPr lang="uk-UA" sz="8000" b="1"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a:t>
            </a:r>
            <a:endParaRPr lang="en-US" sz="8000" b="1" i="0" dirty="0">
              <a:solidFill>
                <a:schemeClr val="bg1"/>
              </a:solidFill>
              <a:effectLst>
                <a:outerShdw blurRad="38100" dist="38100" dir="2700000" algn="tl">
                  <a:srgbClr val="000000">
                    <a:alpha val="43137"/>
                  </a:srgbClr>
                </a:outerShdw>
              </a:effectLst>
              <a:latin typeface="Bahnschrift SemiBold Condensed" panose="020B0502040204020203" pitchFamily="34" charset="0"/>
            </a:endParaRPr>
          </a:p>
        </p:txBody>
      </p:sp>
      <p:sp>
        <p:nvSpPr>
          <p:cNvPr id="3" name="TextBox 2"/>
          <p:cNvSpPr txBox="1"/>
          <p:nvPr/>
        </p:nvSpPr>
        <p:spPr>
          <a:xfrm>
            <a:off x="3065778" y="6051552"/>
            <a:ext cx="5655715" cy="584775"/>
          </a:xfrm>
          <a:prstGeom prst="rect">
            <a:avLst/>
          </a:prstGeom>
          <a:noFill/>
        </p:spPr>
        <p:txBody>
          <a:bodyPr wrap="none" rtlCol="0">
            <a:spAutoFit/>
          </a:bodyPr>
          <a:lstStyle/>
          <a:p>
            <a:r>
              <a:rPr lang="en-US" sz="3200" dirty="0">
                <a:solidFill>
                  <a:schemeClr val="bg1"/>
                </a:solidFill>
                <a:latin typeface="Bahnschrift SemiBold Condensed" panose="020B0502040204020203" pitchFamily="34" charset="0"/>
              </a:rPr>
              <a:t>https://www.omia.org/OMIA001373/9615/</a:t>
            </a:r>
            <a:endParaRPr lang="uk-UA" sz="3200" dirty="0">
              <a:solidFill>
                <a:schemeClr val="bg1"/>
              </a:solidFill>
              <a:latin typeface="Bahnschrift SemiBold Condensed" panose="020B0502040204020203" pitchFamily="34" charset="0"/>
            </a:endParaRPr>
          </a:p>
        </p:txBody>
      </p:sp>
      <p:sp>
        <p:nvSpPr>
          <p:cNvPr id="7" name="Прямоугольник 6"/>
          <p:cNvSpPr/>
          <p:nvPr/>
        </p:nvSpPr>
        <p:spPr>
          <a:xfrm>
            <a:off x="0" y="120073"/>
            <a:ext cx="1219200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0" y="6636327"/>
            <a:ext cx="1219200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p:cNvPicPr>
            <a:picLocks noChangeAspect="1"/>
          </p:cNvPicPr>
          <p:nvPr/>
        </p:nvPicPr>
        <p:blipFill rotWithShape="1">
          <a:blip r:embed="rId2"/>
          <a:srcRect l="12878" t="59868" r="26480" b="22384"/>
          <a:stretch/>
        </p:blipFill>
        <p:spPr>
          <a:xfrm>
            <a:off x="218327" y="3665769"/>
            <a:ext cx="11833864" cy="1839882"/>
          </a:xfrm>
          <a:prstGeom prst="rect">
            <a:avLst/>
          </a:prstGeom>
          <a:ln>
            <a:noFill/>
          </a:ln>
          <a:effectLst>
            <a:softEdge rad="112500"/>
          </a:effectLst>
        </p:spPr>
      </p:pic>
    </p:spTree>
    <p:extLst>
      <p:ext uri="{BB962C8B-B14F-4D97-AF65-F5344CB8AC3E}">
        <p14:creationId xmlns:p14="http://schemas.microsoft.com/office/powerpoint/2010/main" val="416495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2928" y="1293091"/>
            <a:ext cx="5687508" cy="5214325"/>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112928" y="69274"/>
            <a:ext cx="4874708" cy="1200329"/>
          </a:xfrm>
          <a:prstGeom prst="rect">
            <a:avLst/>
          </a:prstGeom>
        </p:spPr>
        <p:txBody>
          <a:bodyPr wrap="square">
            <a:spAutoFit/>
          </a:bodyPr>
          <a:lstStyle/>
          <a:p>
            <a:r>
              <a:rPr lang="uk-UA" sz="7200" dirty="0">
                <a:solidFill>
                  <a:schemeClr val="accent1"/>
                </a:solidFill>
                <a:latin typeface="Bahnschrift SemiBold Condensed" panose="020B0502040204020203" pitchFamily="34" charset="0"/>
              </a:rPr>
              <a:t>О</a:t>
            </a:r>
            <a:r>
              <a:rPr lang="uk-UA" sz="7200" dirty="0" smtClean="0">
                <a:solidFill>
                  <a:schemeClr val="accent1"/>
                </a:solidFill>
                <a:latin typeface="Bahnschrift SemiBold Condensed" panose="020B0502040204020203" pitchFamily="34" charset="0"/>
              </a:rPr>
              <a:t>пис хвороби:</a:t>
            </a:r>
            <a:endParaRPr lang="en-US" sz="7200" b="0" i="0" dirty="0">
              <a:solidFill>
                <a:schemeClr val="accent1"/>
              </a:solidFill>
              <a:latin typeface="Bahnschrift SemiBold Condensed" panose="020B0502040204020203" pitchFamily="34" charset="0"/>
            </a:endParaRPr>
          </a:p>
        </p:txBody>
      </p:sp>
      <p:sp>
        <p:nvSpPr>
          <p:cNvPr id="6" name="Прямоугольник 5"/>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угольник 2"/>
          <p:cNvSpPr/>
          <p:nvPr/>
        </p:nvSpPr>
        <p:spPr>
          <a:xfrm>
            <a:off x="112928" y="1244437"/>
            <a:ext cx="5844527" cy="5262979"/>
          </a:xfrm>
          <a:prstGeom prst="rect">
            <a:avLst/>
          </a:prstGeom>
        </p:spPr>
        <p:txBody>
          <a:bodyPr wrap="square">
            <a:spAutoFit/>
          </a:bodyPr>
          <a:lstStyle/>
          <a:p>
            <a:r>
              <a:rPr lang="uk-UA" sz="2400" dirty="0">
                <a:solidFill>
                  <a:schemeClr val="bg1"/>
                </a:solidFill>
                <a:latin typeface="Bahnschrift SemiBold Condensed" panose="020B0502040204020203" pitchFamily="34" charset="0"/>
              </a:rPr>
              <a:t>Симптоми захворювання зазвичай виникають у віці від 6 до 12 місяців. У хворих собак розвивається суха, груба </a:t>
            </a:r>
            <a:r>
              <a:rPr lang="uk-UA" sz="2400" dirty="0" err="1" smtClean="0">
                <a:solidFill>
                  <a:schemeClr val="bg1"/>
                </a:solidFill>
                <a:latin typeface="Bahnschrift SemiBold Condensed" panose="020B0502040204020203" pitchFamily="34" charset="0"/>
              </a:rPr>
              <a:t>ороговівша</a:t>
            </a:r>
            <a:r>
              <a:rPr lang="uk-UA" sz="2400" dirty="0" smtClean="0">
                <a:solidFill>
                  <a:schemeClr val="bg1"/>
                </a:solidFill>
                <a:latin typeface="Bahnschrift SemiBold Condensed" panose="020B0502040204020203" pitchFamily="34" charset="0"/>
              </a:rPr>
              <a:t> </a:t>
            </a:r>
            <a:r>
              <a:rPr lang="uk-UA" sz="2400" dirty="0">
                <a:solidFill>
                  <a:schemeClr val="bg1"/>
                </a:solidFill>
                <a:latin typeface="Bahnschrift SemiBold Condensed" panose="020B0502040204020203" pitchFamily="34" charset="0"/>
              </a:rPr>
              <a:t>корка від </a:t>
            </a:r>
            <a:r>
              <a:rPr lang="uk-UA" sz="2400" dirty="0" smtClean="0">
                <a:solidFill>
                  <a:schemeClr val="bg1"/>
                </a:solidFill>
                <a:latin typeface="Bahnschrift SemiBold Condensed" panose="020B0502040204020203" pitchFamily="34" charset="0"/>
              </a:rPr>
              <a:t>сірого </a:t>
            </a:r>
            <a:r>
              <a:rPr lang="uk-UA" sz="2400" dirty="0">
                <a:solidFill>
                  <a:schemeClr val="bg1"/>
                </a:solidFill>
                <a:latin typeface="Bahnschrift SemiBold Condensed" panose="020B0502040204020203" pitchFamily="34" charset="0"/>
              </a:rPr>
              <a:t>до коричневого кольору на поверхні </a:t>
            </a:r>
            <a:r>
              <a:rPr lang="uk-UA" sz="2400" dirty="0" smtClean="0">
                <a:solidFill>
                  <a:schemeClr val="bg1"/>
                </a:solidFill>
                <a:latin typeface="Bahnschrift SemiBold Condensed" panose="020B0502040204020203" pitchFamily="34" charset="0"/>
              </a:rPr>
              <a:t>та кінчику </a:t>
            </a:r>
            <a:r>
              <a:rPr lang="uk-UA" sz="2400" dirty="0">
                <a:solidFill>
                  <a:schemeClr val="bg1"/>
                </a:solidFill>
                <a:latin typeface="Bahnschrift SemiBold Condensed" panose="020B0502040204020203" pitchFamily="34" charset="0"/>
              </a:rPr>
              <a:t>носа, викликає надмірне висихання, хронічне роздратування і </a:t>
            </a:r>
            <a:r>
              <a:rPr lang="uk-UA" sz="2400" dirty="0" smtClean="0">
                <a:solidFill>
                  <a:schemeClr val="bg1"/>
                </a:solidFill>
                <a:latin typeface="Bahnschrift SemiBold Condensed" panose="020B0502040204020203" pitchFamily="34" charset="0"/>
              </a:rPr>
              <a:t>запалення </a:t>
            </a:r>
            <a:r>
              <a:rPr lang="uk-UA" sz="2400" dirty="0">
                <a:solidFill>
                  <a:schemeClr val="bg1"/>
                </a:solidFill>
                <a:latin typeface="Bahnschrift SemiBold Condensed" panose="020B0502040204020203" pitchFamily="34" charset="0"/>
              </a:rPr>
              <a:t>шкіри носа. У деяких випадках формуються </a:t>
            </a:r>
            <a:r>
              <a:rPr lang="uk-UA" sz="2400" dirty="0" smtClean="0">
                <a:solidFill>
                  <a:schemeClr val="bg1"/>
                </a:solidFill>
                <a:latin typeface="Bahnschrift SemiBold Condensed" panose="020B0502040204020203" pitchFamily="34" charset="0"/>
              </a:rPr>
              <a:t>болісні тріщини </a:t>
            </a:r>
            <a:r>
              <a:rPr lang="uk-UA" sz="2400" dirty="0">
                <a:solidFill>
                  <a:schemeClr val="bg1"/>
                </a:solidFill>
                <a:latin typeface="Bahnschrift SemiBold Condensed" panose="020B0502040204020203" pitchFamily="34" charset="0"/>
              </a:rPr>
              <a:t>навколо і на </a:t>
            </a:r>
            <a:r>
              <a:rPr lang="uk-UA" sz="2400" dirty="0" smtClean="0">
                <a:solidFill>
                  <a:schemeClr val="bg1"/>
                </a:solidFill>
                <a:latin typeface="Bahnschrift SemiBold Condensed" panose="020B0502040204020203" pitchFamily="34" charset="0"/>
              </a:rPr>
              <a:t>кінчику </a:t>
            </a:r>
            <a:r>
              <a:rPr lang="uk-UA" sz="2400" dirty="0">
                <a:solidFill>
                  <a:schemeClr val="bg1"/>
                </a:solidFill>
                <a:latin typeface="Bahnschrift SemiBold Condensed" panose="020B0502040204020203" pitchFamily="34" charset="0"/>
              </a:rPr>
              <a:t>носа. При </a:t>
            </a:r>
            <a:r>
              <a:rPr lang="uk-UA" sz="2400" dirty="0" smtClean="0">
                <a:solidFill>
                  <a:schemeClr val="bg1"/>
                </a:solidFill>
                <a:latin typeface="Bahnschrift SemiBold Condensed" panose="020B0502040204020203" pitchFamily="34" charset="0"/>
              </a:rPr>
              <a:t>відсутності </a:t>
            </a:r>
            <a:r>
              <a:rPr lang="uk-UA" sz="2400" dirty="0">
                <a:solidFill>
                  <a:schemeClr val="bg1"/>
                </a:solidFill>
                <a:latin typeface="Bahnschrift SemiBold Condensed" panose="020B0502040204020203" pitchFamily="34" charset="0"/>
              </a:rPr>
              <a:t>лікування розвиваються поверхневі бактеріальні інфекції. </a:t>
            </a:r>
            <a:r>
              <a:rPr lang="uk-UA" sz="2400" dirty="0" smtClean="0">
                <a:solidFill>
                  <a:schemeClr val="bg1"/>
                </a:solidFill>
                <a:latin typeface="Bahnschrift SemiBold Condensed" panose="020B0502040204020203" pitchFamily="34" charset="0"/>
              </a:rPr>
              <a:t>В наслідку </a:t>
            </a:r>
            <a:r>
              <a:rPr lang="uk-UA" sz="2400" dirty="0">
                <a:solidFill>
                  <a:schemeClr val="bg1"/>
                </a:solidFill>
                <a:latin typeface="Bahnschrift SemiBold Condensed" panose="020B0502040204020203" pitchFamily="34" charset="0"/>
              </a:rPr>
              <a:t>відзначається депігментація шкіри носа від темного до світлого кольору. Захворювання не </a:t>
            </a:r>
            <a:r>
              <a:rPr lang="uk-UA" sz="2400" dirty="0" smtClean="0">
                <a:solidFill>
                  <a:schemeClr val="bg1"/>
                </a:solidFill>
                <a:latin typeface="Bahnschrift SemiBold Condensed" panose="020B0502040204020203" pitchFamily="34" charset="0"/>
              </a:rPr>
              <a:t>загрожує життю тварини, </a:t>
            </a:r>
            <a:r>
              <a:rPr lang="uk-UA" sz="2400" dirty="0">
                <a:solidFill>
                  <a:schemeClr val="bg1"/>
                </a:solidFill>
                <a:latin typeface="Bahnschrift SemiBold Condensed" panose="020B0502040204020203" pitchFamily="34" charset="0"/>
              </a:rPr>
              <a:t>але </a:t>
            </a:r>
            <a:r>
              <a:rPr lang="uk-UA" sz="2400" dirty="0" smtClean="0">
                <a:solidFill>
                  <a:schemeClr val="bg1"/>
                </a:solidFill>
                <a:latin typeface="Bahnschrift SemiBold Condensed" panose="020B0502040204020203" pitchFamily="34" charset="0"/>
              </a:rPr>
              <a:t>значно знижує комфорт життя собаки. Необхідний постійний </a:t>
            </a:r>
            <a:r>
              <a:rPr lang="uk-UA" sz="2400" dirty="0" err="1" smtClean="0">
                <a:solidFill>
                  <a:schemeClr val="bg1"/>
                </a:solidFill>
                <a:latin typeface="Bahnschrift SemiBold Condensed" panose="020B0502040204020203" pitchFamily="34" charset="0"/>
              </a:rPr>
              <a:t>постійний</a:t>
            </a:r>
            <a:r>
              <a:rPr lang="uk-UA" sz="2400" dirty="0" smtClean="0">
                <a:solidFill>
                  <a:schemeClr val="bg1"/>
                </a:solidFill>
                <a:latin typeface="Bahnschrift SemiBold Condensed" panose="020B0502040204020203" pitchFamily="34" charset="0"/>
              </a:rPr>
              <a:t> догляд </a:t>
            </a:r>
            <a:r>
              <a:rPr lang="uk-UA" sz="2400" dirty="0">
                <a:solidFill>
                  <a:schemeClr val="bg1"/>
                </a:solidFill>
                <a:latin typeface="Bahnschrift SemiBold Condensed" panose="020B0502040204020203" pitchFamily="34" charset="0"/>
              </a:rPr>
              <a:t>впродовж </a:t>
            </a:r>
            <a:r>
              <a:rPr lang="uk-UA" sz="2400" dirty="0" smtClean="0">
                <a:solidFill>
                  <a:schemeClr val="bg1"/>
                </a:solidFill>
                <a:latin typeface="Bahnschrift SemiBold Condensed" panose="020B0502040204020203" pitchFamily="34" charset="0"/>
              </a:rPr>
              <a:t>усього </a:t>
            </a:r>
            <a:r>
              <a:rPr lang="uk-UA" sz="2400" dirty="0">
                <a:solidFill>
                  <a:schemeClr val="bg1"/>
                </a:solidFill>
                <a:latin typeface="Bahnschrift SemiBold Condensed" panose="020B0502040204020203" pitchFamily="34" charset="0"/>
              </a:rPr>
              <a:t>життя собаки.</a:t>
            </a:r>
          </a:p>
        </p:txBody>
      </p:sp>
      <p:pic>
        <p:nvPicPr>
          <p:cNvPr id="7170" name="Picture 2" descr="Наследственный паракератоз носа лабрадоров - перевод из SMALL ANIMAL  DERMATOLOGY A COLOR ATLAS AND THERAPEUTIC GUIDE 2017г | veter96.ru"/>
          <p:cNvPicPr>
            <a:picLocks noChangeAspect="1" noChangeArrowheads="1"/>
          </p:cNvPicPr>
          <p:nvPr/>
        </p:nvPicPr>
        <p:blipFill rotWithShape="1">
          <a:blip r:embed="rId2">
            <a:extLst>
              <a:ext uri="{28A0092B-C50C-407E-A947-70E740481C1C}">
                <a14:useLocalDpi xmlns:a14="http://schemas.microsoft.com/office/drawing/2010/main" val="0"/>
              </a:ext>
            </a:extLst>
          </a:blip>
          <a:srcRect l="11944" t="18279" r="27578"/>
          <a:stretch/>
        </p:blipFill>
        <p:spPr bwMode="auto">
          <a:xfrm>
            <a:off x="5957455" y="669438"/>
            <a:ext cx="5708073" cy="57355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9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9539" y="170873"/>
            <a:ext cx="12032461" cy="1107996"/>
          </a:xfrm>
          <a:prstGeom prst="rect">
            <a:avLst/>
          </a:prstGeom>
          <a:noFill/>
        </p:spPr>
        <p:txBody>
          <a:bodyPr wrap="none" rtlCol="0">
            <a:spAutoFit/>
          </a:bodyPr>
          <a:lstStyle/>
          <a:p>
            <a:r>
              <a:rPr lang="uk-UA" sz="6600" dirty="0" smtClean="0">
                <a:solidFill>
                  <a:schemeClr val="accent1"/>
                </a:solidFill>
                <a:latin typeface="Bahnschrift SemiBold Condensed" panose="020B0502040204020203" pitchFamily="34" charset="0"/>
              </a:rPr>
              <a:t>Генетична характеристика</a:t>
            </a:r>
            <a:r>
              <a:rPr lang="en-US" sz="6600" dirty="0" smtClean="0">
                <a:solidFill>
                  <a:schemeClr val="accent1"/>
                </a:solidFill>
                <a:latin typeface="Bahnschrift SemiBold Condensed" panose="020B0502040204020203" pitchFamily="34" charset="0"/>
              </a:rPr>
              <a:t> </a:t>
            </a:r>
            <a:r>
              <a:rPr lang="uk-UA" sz="6600" dirty="0" err="1" smtClean="0">
                <a:solidFill>
                  <a:schemeClr val="accent1"/>
                </a:solidFill>
                <a:latin typeface="Bahnschrift SemiBold Condensed" panose="020B0502040204020203" pitchFamily="34" charset="0"/>
              </a:rPr>
              <a:t>паракератозу</a:t>
            </a:r>
            <a:r>
              <a:rPr lang="uk-UA" sz="6600" dirty="0" smtClean="0">
                <a:solidFill>
                  <a:schemeClr val="accent1"/>
                </a:solidFill>
                <a:latin typeface="Bahnschrift SemiBold Condensed" panose="020B0502040204020203" pitchFamily="34" charset="0"/>
              </a:rPr>
              <a:t>:</a:t>
            </a:r>
            <a:endParaRPr lang="uk-UA" sz="6600" dirty="0">
              <a:solidFill>
                <a:schemeClr val="accent1"/>
              </a:solidFill>
              <a:latin typeface="Bahnschrift SemiBold Condensed" panose="020B0502040204020203" pitchFamily="34" charset="0"/>
            </a:endParaRPr>
          </a:p>
        </p:txBody>
      </p:sp>
      <p:sp>
        <p:nvSpPr>
          <p:cNvPr id="8" name="Прямоугольник 7"/>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3426691" y="1329669"/>
            <a:ext cx="8677239" cy="5197938"/>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Box 2"/>
          <p:cNvSpPr txBox="1"/>
          <p:nvPr/>
        </p:nvSpPr>
        <p:spPr>
          <a:xfrm>
            <a:off x="3426690" y="1477401"/>
            <a:ext cx="8677239" cy="5478423"/>
          </a:xfrm>
          <a:prstGeom prst="rect">
            <a:avLst/>
          </a:prstGeom>
          <a:noFill/>
        </p:spPr>
        <p:txBody>
          <a:bodyPr wrap="square" rtlCol="0">
            <a:spAutoFit/>
          </a:bodyPr>
          <a:lstStyle/>
          <a:p>
            <a:pPr marL="285750" indent="-285750">
              <a:buFont typeface="Wingdings" panose="05000000000000000000" pitchFamily="2" charset="2"/>
              <a:buChar char="ü"/>
            </a:pPr>
            <a:r>
              <a:rPr lang="uk-UA" sz="2500" dirty="0" smtClean="0">
                <a:solidFill>
                  <a:schemeClr val="bg1"/>
                </a:solidFill>
                <a:latin typeface="Bahnschrift SemiBold Condensed" panose="020B0502040204020203" pitchFamily="34" charset="0"/>
              </a:rPr>
              <a:t>Дана хвороба відноситься до </a:t>
            </a:r>
            <a:r>
              <a:rPr lang="uk-UA" sz="2500" dirty="0" err="1">
                <a:solidFill>
                  <a:schemeClr val="bg1"/>
                </a:solidFill>
                <a:latin typeface="Bahnschrift SemiBold Condensed" panose="020B0502040204020203" pitchFamily="34" charset="0"/>
              </a:rPr>
              <a:t>М</a:t>
            </a:r>
            <a:r>
              <a:rPr lang="uk-UA" sz="2500" dirty="0" err="1" smtClean="0">
                <a:solidFill>
                  <a:schemeClr val="bg1"/>
                </a:solidFill>
                <a:latin typeface="Bahnschrift SemiBold Condensed" panose="020B0502040204020203" pitchFamily="34" charset="0"/>
              </a:rPr>
              <a:t>енделюючих</a:t>
            </a:r>
            <a:r>
              <a:rPr lang="uk-UA" sz="2500" dirty="0" smtClean="0">
                <a:solidFill>
                  <a:schemeClr val="bg1"/>
                </a:solidFill>
                <a:latin typeface="Bahnschrift SemiBold Condensed" panose="020B0502040204020203" pitchFamily="34" charset="0"/>
              </a:rPr>
              <a:t> ознак</a:t>
            </a:r>
          </a:p>
          <a:p>
            <a:pPr marL="285750" indent="-285750">
              <a:buFont typeface="Wingdings" panose="05000000000000000000" pitchFamily="2" charset="2"/>
              <a:buChar char="ü"/>
            </a:pPr>
            <a:r>
              <a:rPr lang="uk-UA" sz="2500" dirty="0" err="1" smtClean="0">
                <a:solidFill>
                  <a:schemeClr val="bg1"/>
                </a:solidFill>
                <a:latin typeface="Bahnschrift SemiBold Condensed" panose="020B0502040204020203" pitchFamily="34" charset="0"/>
              </a:rPr>
              <a:t>Наслідується</a:t>
            </a:r>
            <a:r>
              <a:rPr lang="uk-UA" sz="2500" dirty="0" smtClean="0">
                <a:solidFill>
                  <a:schemeClr val="bg1"/>
                </a:solidFill>
                <a:latin typeface="Bahnschrift SemiBold Condensed" panose="020B0502040204020203" pitchFamily="34" charset="0"/>
              </a:rPr>
              <a:t> за </a:t>
            </a:r>
            <a:r>
              <a:rPr lang="uk-UA" sz="2500" dirty="0" err="1" smtClean="0">
                <a:solidFill>
                  <a:schemeClr val="bg1"/>
                </a:solidFill>
                <a:latin typeface="Bahnschrift SemiBold Condensed" panose="020B0502040204020203" pitchFamily="34" charset="0"/>
              </a:rPr>
              <a:t>аутосомно</a:t>
            </a:r>
            <a:r>
              <a:rPr lang="uk-UA" sz="2500" dirty="0" smtClean="0">
                <a:solidFill>
                  <a:schemeClr val="bg1"/>
                </a:solidFill>
                <a:latin typeface="Bahnschrift SemiBold Condensed" panose="020B0502040204020203" pitchFamily="34" charset="0"/>
              </a:rPr>
              <a:t>-рецесивним типом</a:t>
            </a:r>
          </a:p>
          <a:p>
            <a:pPr marL="285750" indent="-285750">
              <a:buFont typeface="Wingdings" panose="05000000000000000000" pitchFamily="2" charset="2"/>
              <a:buChar char="ü"/>
            </a:pPr>
            <a:r>
              <a:rPr lang="uk-UA" sz="2500" dirty="0" err="1" smtClean="0">
                <a:solidFill>
                  <a:schemeClr val="bg1"/>
                </a:solidFill>
                <a:latin typeface="Bahnschrift SemiBold Condensed" panose="020B0502040204020203" pitchFamily="34" charset="0"/>
              </a:rPr>
              <a:t>Відниситься</a:t>
            </a:r>
            <a:r>
              <a:rPr lang="uk-UA" sz="2500" dirty="0" smtClean="0">
                <a:solidFill>
                  <a:schemeClr val="bg1"/>
                </a:solidFill>
                <a:latin typeface="Bahnschrift SemiBold Condensed" panose="020B0502040204020203" pitchFamily="34" charset="0"/>
              </a:rPr>
              <a:t> до небажаних ознак (дефектів) </a:t>
            </a:r>
          </a:p>
          <a:p>
            <a:pPr marL="285750" indent="-285750">
              <a:buFont typeface="Wingdings" panose="05000000000000000000" pitchFamily="2" charset="2"/>
              <a:buChar char="ü"/>
            </a:pPr>
            <a:r>
              <a:rPr lang="uk-UA" sz="2500" dirty="0" smtClean="0">
                <a:solidFill>
                  <a:schemeClr val="bg1"/>
                </a:solidFill>
                <a:latin typeface="Bahnschrift SemiBold Condensed" panose="020B0502040204020203" pitchFamily="34" charset="0"/>
              </a:rPr>
              <a:t>Вперше описано генетичну природу даної хвороби спочатку у 2003 й 2013 році для лабрадорів-</a:t>
            </a:r>
            <a:r>
              <a:rPr lang="uk-UA" sz="2500" dirty="0" err="1" smtClean="0">
                <a:solidFill>
                  <a:schemeClr val="bg1"/>
                </a:solidFill>
                <a:latin typeface="Bahnschrift SemiBold Condensed" panose="020B0502040204020203" pitchFamily="34" charset="0"/>
              </a:rPr>
              <a:t>ретриверів</a:t>
            </a:r>
            <a:r>
              <a:rPr lang="uk-UA" sz="2500" dirty="0">
                <a:solidFill>
                  <a:schemeClr val="bg1"/>
                </a:solidFill>
                <a:latin typeface="Bahnschrift SemiBold Condensed" panose="020B0502040204020203" pitchFamily="34" charset="0"/>
              </a:rPr>
              <a:t> </a:t>
            </a:r>
            <a:r>
              <a:rPr lang="uk-UA" sz="2500" dirty="0" smtClean="0">
                <a:solidFill>
                  <a:schemeClr val="bg1"/>
                </a:solidFill>
                <a:latin typeface="Bahnschrift SemiBold Condensed" panose="020B0502040204020203" pitchFamily="34" charset="0"/>
              </a:rPr>
              <a:t>(</a:t>
            </a:r>
            <a:r>
              <a:rPr lang="ru-RU" sz="2500" dirty="0" smtClean="0">
                <a:solidFill>
                  <a:schemeClr val="bg1"/>
                </a:solidFill>
                <a:latin typeface="Bahnschrift SemiBold Condensed" panose="020B0502040204020203" pitchFamily="34" charset="0"/>
              </a:rPr>
              <a:t>Пейдж</a:t>
            </a:r>
            <a:r>
              <a:rPr lang="ru-RU" sz="2500" dirty="0">
                <a:solidFill>
                  <a:schemeClr val="bg1"/>
                </a:solidFill>
                <a:latin typeface="Bahnschrift SemiBold Condensed" panose="020B0502040204020203" pitchFamily="34" charset="0"/>
              </a:rPr>
              <a:t>, Н., </a:t>
            </a:r>
            <a:r>
              <a:rPr lang="ru-RU" sz="2500" dirty="0" err="1">
                <a:solidFill>
                  <a:schemeClr val="bg1"/>
                </a:solidFill>
                <a:latin typeface="Bahnschrift SemiBold Condensed" panose="020B0502040204020203" pitchFamily="34" charset="0"/>
              </a:rPr>
              <a:t>Паради</a:t>
            </a:r>
            <a:r>
              <a:rPr lang="ru-RU" sz="2500" dirty="0">
                <a:solidFill>
                  <a:schemeClr val="bg1"/>
                </a:solidFill>
                <a:latin typeface="Bahnschrift SemiBold Condensed" panose="020B0502040204020203" pitchFamily="34" charset="0"/>
              </a:rPr>
              <a:t>, М., </a:t>
            </a:r>
            <a:r>
              <a:rPr lang="ru-RU" sz="2500" dirty="0" err="1">
                <a:solidFill>
                  <a:schemeClr val="bg1"/>
                </a:solidFill>
                <a:latin typeface="Bahnschrift SemiBold Condensed" panose="020B0502040204020203" pitchFamily="34" charset="0"/>
              </a:rPr>
              <a:t>Лапойнт</a:t>
            </a:r>
            <a:r>
              <a:rPr lang="ru-RU" sz="2500" dirty="0">
                <a:solidFill>
                  <a:schemeClr val="bg1"/>
                </a:solidFill>
                <a:latin typeface="Bahnschrift SemiBold Condensed" panose="020B0502040204020203" pitchFamily="34" charset="0"/>
              </a:rPr>
              <a:t>, Дж. М., </a:t>
            </a:r>
            <a:r>
              <a:rPr lang="ru-RU" sz="2500" dirty="0" err="1">
                <a:solidFill>
                  <a:schemeClr val="bg1"/>
                </a:solidFill>
                <a:latin typeface="Bahnschrift SemiBold Condensed" panose="020B0502040204020203" pitchFamily="34" charset="0"/>
              </a:rPr>
              <a:t>Дунстан</a:t>
            </a:r>
            <a:r>
              <a:rPr lang="ru-RU" sz="2500" dirty="0">
                <a:solidFill>
                  <a:schemeClr val="bg1"/>
                </a:solidFill>
                <a:latin typeface="Bahnschrift SemiBold Condensed" panose="020B0502040204020203" pitchFamily="34" charset="0"/>
              </a:rPr>
              <a:t>, Р. У - </a:t>
            </a:r>
            <a:r>
              <a:rPr lang="ru-RU" sz="2500" dirty="0" err="1">
                <a:solidFill>
                  <a:schemeClr val="bg1"/>
                </a:solidFill>
                <a:latin typeface="Bahnschrift SemiBold Condensed" panose="020B0502040204020203" pitchFamily="34" charset="0"/>
              </a:rPr>
              <a:t>Наслідний</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носовий</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паракератоз</a:t>
            </a:r>
            <a:r>
              <a:rPr lang="ru-RU" sz="2500" dirty="0">
                <a:solidFill>
                  <a:schemeClr val="bg1"/>
                </a:solidFill>
                <a:latin typeface="Bahnschrift SemiBold Condensed" panose="020B0502040204020203" pitchFamily="34" charset="0"/>
              </a:rPr>
              <a:t> у </a:t>
            </a:r>
            <a:r>
              <a:rPr lang="ru-RU" sz="2500" dirty="0" err="1">
                <a:solidFill>
                  <a:schemeClr val="bg1"/>
                </a:solidFill>
                <a:latin typeface="Bahnschrift SemiBold Condensed" panose="020B0502040204020203" pitchFamily="34" charset="0"/>
              </a:rPr>
              <a:t>ветеринарній</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дерматології</a:t>
            </a:r>
            <a:r>
              <a:rPr lang="ru-RU" sz="2500" dirty="0">
                <a:solidFill>
                  <a:schemeClr val="bg1"/>
                </a:solidFill>
                <a:latin typeface="Bahnschrift SemiBold Condensed" panose="020B0502040204020203" pitchFamily="34" charset="0"/>
              </a:rPr>
              <a:t> </a:t>
            </a:r>
            <a:r>
              <a:rPr lang="ru-RU" sz="2500" dirty="0" err="1" smtClean="0">
                <a:solidFill>
                  <a:schemeClr val="bg1"/>
                </a:solidFill>
                <a:latin typeface="Bahnschrift SemiBold Condensed" panose="020B0502040204020203" pitchFamily="34" charset="0"/>
              </a:rPr>
              <a:t>лабрадорів-ретриверів</a:t>
            </a:r>
            <a:r>
              <a:rPr lang="ru-RU" sz="2500" dirty="0" smtClean="0">
                <a:solidFill>
                  <a:schemeClr val="bg1"/>
                </a:solidFill>
                <a:latin typeface="Bahnschrift SemiBold Condensed" panose="020B0502040204020203" pitchFamily="34" charset="0"/>
              </a:rPr>
              <a:t> </a:t>
            </a:r>
            <a:r>
              <a:rPr lang="ru-RU" sz="2500" dirty="0">
                <a:solidFill>
                  <a:schemeClr val="bg1"/>
                </a:solidFill>
                <a:latin typeface="Bahnschrift SemiBold Condensed" panose="020B0502040204020203" pitchFamily="34" charset="0"/>
              </a:rPr>
              <a:t>та </a:t>
            </a:r>
            <a:r>
              <a:rPr lang="ru-RU" sz="2500" dirty="0" err="1">
                <a:solidFill>
                  <a:schemeClr val="bg1"/>
                </a:solidFill>
                <a:latin typeface="Bahnschrift SemiBold Condensed" panose="020B0502040204020203" pitchFamily="34" charset="0"/>
              </a:rPr>
              <a:t>Джаганнатан</a:t>
            </a:r>
            <a:r>
              <a:rPr lang="ru-RU" sz="2500" dirty="0">
                <a:solidFill>
                  <a:schemeClr val="bg1"/>
                </a:solidFill>
                <a:latin typeface="Bahnschrift SemiBold Condensed" panose="020B0502040204020203" pitchFamily="34" charset="0"/>
              </a:rPr>
              <a:t>, В., </a:t>
            </a:r>
            <a:r>
              <a:rPr lang="ru-RU" sz="2500" dirty="0" err="1">
                <a:solidFill>
                  <a:schemeClr val="bg1"/>
                </a:solidFill>
                <a:latin typeface="Bahnschrift SemiBold Condensed" panose="020B0502040204020203" pitchFamily="34" charset="0"/>
              </a:rPr>
              <a:t>Банноер</a:t>
            </a:r>
            <a:r>
              <a:rPr lang="ru-RU" sz="2500" dirty="0">
                <a:solidFill>
                  <a:schemeClr val="bg1"/>
                </a:solidFill>
                <a:latin typeface="Bahnschrift SemiBold Condensed" panose="020B0502040204020203" pitchFamily="34" charset="0"/>
              </a:rPr>
              <a:t>, Дж., </a:t>
            </a:r>
            <a:r>
              <a:rPr lang="ru-RU" sz="2500" dirty="0" err="1">
                <a:solidFill>
                  <a:schemeClr val="bg1"/>
                </a:solidFill>
                <a:latin typeface="Bahnschrift SemiBold Condensed" panose="020B0502040204020203" pitchFamily="34" charset="0"/>
              </a:rPr>
              <a:t>Платтет</a:t>
            </a:r>
            <a:r>
              <a:rPr lang="ru-RU" sz="2500" dirty="0">
                <a:solidFill>
                  <a:schemeClr val="bg1"/>
                </a:solidFill>
                <a:latin typeface="Bahnschrift SemiBold Condensed" panose="020B0502040204020203" pitchFamily="34" charset="0"/>
              </a:rPr>
              <a:t>, П., </a:t>
            </a:r>
            <a:r>
              <a:rPr lang="ru-RU" sz="2500" dirty="0" err="1">
                <a:solidFill>
                  <a:schemeClr val="bg1"/>
                </a:solidFill>
                <a:latin typeface="Bahnschrift SemiBold Condensed" panose="020B0502040204020203" pitchFamily="34" charset="0"/>
              </a:rPr>
              <a:t>Хаусвірт</a:t>
            </a:r>
            <a:r>
              <a:rPr lang="ru-RU" sz="2500" dirty="0">
                <a:solidFill>
                  <a:schemeClr val="bg1"/>
                </a:solidFill>
                <a:latin typeface="Bahnschrift SemiBold Condensed" panose="020B0502040204020203" pitchFamily="34" charset="0"/>
              </a:rPr>
              <a:t>, Р., </a:t>
            </a:r>
            <a:r>
              <a:rPr lang="ru-RU" sz="2500" dirty="0" err="1">
                <a:solidFill>
                  <a:schemeClr val="bg1"/>
                </a:solidFill>
                <a:latin typeface="Bahnschrift SemiBold Condensed" panose="020B0502040204020203" pitchFamily="34" charset="0"/>
              </a:rPr>
              <a:t>Дрогемюллер</a:t>
            </a:r>
            <a:r>
              <a:rPr lang="ru-RU" sz="2500" dirty="0">
                <a:solidFill>
                  <a:schemeClr val="bg1"/>
                </a:solidFill>
                <a:latin typeface="Bahnschrift SemiBold Condensed" panose="020B0502040204020203" pitchFamily="34" charset="0"/>
              </a:rPr>
              <a:t> - </a:t>
            </a:r>
            <a:r>
              <a:rPr lang="ru-RU" sz="2500" dirty="0" err="1">
                <a:solidFill>
                  <a:schemeClr val="bg1"/>
                </a:solidFill>
                <a:latin typeface="Bahnschrift SemiBold Condensed" panose="020B0502040204020203" pitchFamily="34" charset="0"/>
              </a:rPr>
              <a:t>Мутація</a:t>
            </a:r>
            <a:r>
              <a:rPr lang="ru-RU" sz="2500" dirty="0">
                <a:solidFill>
                  <a:schemeClr val="bg1"/>
                </a:solidFill>
                <a:latin typeface="Bahnschrift SemiBold Condensed" panose="020B0502040204020203" pitchFamily="34" charset="0"/>
              </a:rPr>
              <a:t> в </a:t>
            </a:r>
            <a:r>
              <a:rPr lang="ru-RU" sz="2500" dirty="0" err="1">
                <a:solidFill>
                  <a:schemeClr val="bg1"/>
                </a:solidFill>
                <a:latin typeface="Bahnschrift SemiBold Condensed" panose="020B0502040204020203" pitchFamily="34" charset="0"/>
              </a:rPr>
              <a:t>гені</a:t>
            </a:r>
            <a:r>
              <a:rPr lang="ru-RU" sz="2500" dirty="0">
                <a:solidFill>
                  <a:schemeClr val="bg1"/>
                </a:solidFill>
                <a:latin typeface="Bahnschrift SemiBold Condensed" panose="020B0502040204020203" pitchFamily="34" charset="0"/>
              </a:rPr>
              <a:t> </a:t>
            </a:r>
            <a:r>
              <a:rPr lang="en-US" sz="2500" dirty="0">
                <a:solidFill>
                  <a:schemeClr val="bg1"/>
                </a:solidFill>
                <a:latin typeface="Bahnschrift SemiBold Condensed" panose="020B0502040204020203" pitchFamily="34" charset="0"/>
              </a:rPr>
              <a:t>SUV39H2 </a:t>
            </a:r>
            <a:r>
              <a:rPr lang="ru-RU" sz="2500" dirty="0">
                <a:solidFill>
                  <a:schemeClr val="bg1"/>
                </a:solidFill>
                <a:latin typeface="Bahnschrift SemiBold Condensed" panose="020B0502040204020203" pitchFamily="34" charset="0"/>
              </a:rPr>
              <a:t>у </a:t>
            </a:r>
            <a:r>
              <a:rPr lang="ru-RU" sz="2500" dirty="0" err="1">
                <a:solidFill>
                  <a:schemeClr val="bg1"/>
                </a:solidFill>
                <a:latin typeface="Bahnschrift SemiBold Condensed" panose="020B0502040204020203" pitchFamily="34" charset="0"/>
              </a:rPr>
              <a:t>лабрадорів</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із</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спадковим</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носовим</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паракератозом</a:t>
            </a:r>
            <a:r>
              <a:rPr lang="ru-RU" sz="2500" dirty="0">
                <a:solidFill>
                  <a:schemeClr val="bg1"/>
                </a:solidFill>
                <a:latin typeface="Bahnschrift SemiBold Condensed" panose="020B0502040204020203" pitchFamily="34" charset="0"/>
              </a:rPr>
              <a:t> (</a:t>
            </a:r>
            <a:r>
              <a:rPr lang="en-US" sz="2500" dirty="0">
                <a:solidFill>
                  <a:schemeClr val="bg1"/>
                </a:solidFill>
                <a:latin typeface="Bahnschrift SemiBold Condensed" panose="020B0502040204020203" pitchFamily="34" charset="0"/>
              </a:rPr>
              <a:t>HNPK) </a:t>
            </a:r>
            <a:r>
              <a:rPr lang="ru-RU" sz="2500" dirty="0" err="1">
                <a:solidFill>
                  <a:schemeClr val="bg1"/>
                </a:solidFill>
                <a:latin typeface="Bahnschrift SemiBold Condensed" panose="020B0502040204020203" pitchFamily="34" charset="0"/>
              </a:rPr>
              <a:t>дає</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представлення</a:t>
            </a:r>
            <a:r>
              <a:rPr lang="ru-RU" sz="2500" dirty="0">
                <a:solidFill>
                  <a:schemeClr val="bg1"/>
                </a:solidFill>
                <a:latin typeface="Bahnschrift SemiBold Condensed" panose="020B0502040204020203" pitchFamily="34" charset="0"/>
              </a:rPr>
              <a:t> про </a:t>
            </a:r>
            <a:r>
              <a:rPr lang="ru-RU" sz="2500" dirty="0" err="1">
                <a:solidFill>
                  <a:schemeClr val="bg1"/>
                </a:solidFill>
                <a:latin typeface="Bahnschrift SemiBold Condensed" panose="020B0502040204020203" pitchFamily="34" charset="0"/>
              </a:rPr>
              <a:t>епігенетику</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диференціації</a:t>
            </a:r>
            <a:r>
              <a:rPr lang="ru-RU" sz="2500" dirty="0">
                <a:solidFill>
                  <a:schemeClr val="bg1"/>
                </a:solidFill>
                <a:latin typeface="Bahnschrift SemiBold Condensed" panose="020B0502040204020203" pitchFamily="34" charset="0"/>
              </a:rPr>
              <a:t> </a:t>
            </a:r>
            <a:r>
              <a:rPr lang="ru-RU" sz="2500" dirty="0" err="1">
                <a:solidFill>
                  <a:schemeClr val="bg1"/>
                </a:solidFill>
                <a:latin typeface="Bahnschrift SemiBold Condensed" panose="020B0502040204020203" pitchFamily="34" charset="0"/>
              </a:rPr>
              <a:t>кератиноцитів</a:t>
            </a:r>
            <a:r>
              <a:rPr lang="uk-UA" sz="2500" dirty="0" smtClean="0">
                <a:solidFill>
                  <a:schemeClr val="bg1"/>
                </a:solidFill>
                <a:latin typeface="Bahnschrift SemiBold Condensed" panose="020B0502040204020203" pitchFamily="34" charset="0"/>
              </a:rPr>
              <a:t>) </a:t>
            </a:r>
          </a:p>
          <a:p>
            <a:pPr marL="285750" indent="-285750">
              <a:buFont typeface="Wingdings" panose="05000000000000000000" pitchFamily="2" charset="2"/>
              <a:buChar char="ü"/>
            </a:pPr>
            <a:r>
              <a:rPr lang="uk-UA" sz="2500" dirty="0" smtClean="0">
                <a:solidFill>
                  <a:schemeClr val="bg1"/>
                </a:solidFill>
                <a:latin typeface="Bahnschrift SemiBold Condensed" panose="020B0502040204020203" pitchFamily="34" charset="0"/>
              </a:rPr>
              <a:t>В борзих дана </a:t>
            </a:r>
            <a:r>
              <a:rPr lang="uk-UA" sz="2500" dirty="0">
                <a:solidFill>
                  <a:schemeClr val="bg1"/>
                </a:solidFill>
                <a:latin typeface="Bahnschrift SemiBold Condensed" panose="020B0502040204020203" pitchFamily="34" charset="0"/>
              </a:rPr>
              <a:t>хвороба описана в </a:t>
            </a:r>
            <a:r>
              <a:rPr lang="uk-UA" sz="2500" dirty="0" smtClean="0">
                <a:solidFill>
                  <a:schemeClr val="bg1"/>
                </a:solidFill>
                <a:latin typeface="Bahnschrift SemiBold Condensed" panose="020B0502040204020203" pitchFamily="34" charset="0"/>
              </a:rPr>
              <a:t>(Бауер </a:t>
            </a:r>
            <a:r>
              <a:rPr lang="uk-UA" sz="2500" dirty="0">
                <a:solidFill>
                  <a:schemeClr val="bg1"/>
                </a:solidFill>
                <a:latin typeface="Bahnschrift SemiBold Condensed" panose="020B0502040204020203" pitchFamily="34" charset="0"/>
              </a:rPr>
              <a:t>А., </a:t>
            </a:r>
            <a:r>
              <a:rPr lang="uk-UA" sz="2500" dirty="0" err="1">
                <a:solidFill>
                  <a:schemeClr val="bg1"/>
                </a:solidFill>
                <a:latin typeface="Bahnschrift SemiBold Condensed" panose="020B0502040204020203" pitchFamily="34" charset="0"/>
              </a:rPr>
              <a:t>Німмо</a:t>
            </a:r>
            <a:r>
              <a:rPr lang="uk-UA" sz="2500" dirty="0">
                <a:solidFill>
                  <a:schemeClr val="bg1"/>
                </a:solidFill>
                <a:latin typeface="Bahnschrift SemiBold Condensed" panose="020B0502040204020203" pitchFamily="34" charset="0"/>
              </a:rPr>
              <a:t> </a:t>
            </a:r>
            <a:r>
              <a:rPr lang="uk-UA" sz="2500" dirty="0" err="1">
                <a:solidFill>
                  <a:schemeClr val="bg1"/>
                </a:solidFill>
                <a:latin typeface="Bahnschrift SemiBold Condensed" panose="020B0502040204020203" pitchFamily="34" charset="0"/>
              </a:rPr>
              <a:t>Дж</a:t>
            </a:r>
            <a:r>
              <a:rPr lang="uk-UA" sz="2500" dirty="0">
                <a:solidFill>
                  <a:schemeClr val="bg1"/>
                </a:solidFill>
                <a:latin typeface="Bahnschrift SemiBold Condensed" panose="020B0502040204020203" pitchFamily="34" charset="0"/>
              </a:rPr>
              <a:t>., </a:t>
            </a:r>
            <a:r>
              <a:rPr lang="uk-UA" sz="2500" dirty="0" err="1">
                <a:solidFill>
                  <a:schemeClr val="bg1"/>
                </a:solidFill>
                <a:latin typeface="Bahnschrift SemiBold Condensed" panose="020B0502040204020203" pitchFamily="34" charset="0"/>
              </a:rPr>
              <a:t>Ньюман</a:t>
            </a:r>
            <a:r>
              <a:rPr lang="uk-UA" sz="2500" dirty="0">
                <a:solidFill>
                  <a:schemeClr val="bg1"/>
                </a:solidFill>
                <a:latin typeface="Bahnschrift SemiBold Condensed" panose="020B0502040204020203" pitchFamily="34" charset="0"/>
              </a:rPr>
              <a:t> Р., </a:t>
            </a:r>
            <a:r>
              <a:rPr lang="uk-UA" sz="2500" dirty="0" err="1">
                <a:solidFill>
                  <a:schemeClr val="bg1"/>
                </a:solidFill>
                <a:latin typeface="Bahnschrift SemiBold Condensed" panose="020B0502040204020203" pitchFamily="34" charset="0"/>
              </a:rPr>
              <a:t>Бруннер</a:t>
            </a:r>
            <a:r>
              <a:rPr lang="uk-UA" sz="2500" dirty="0">
                <a:solidFill>
                  <a:schemeClr val="bg1"/>
                </a:solidFill>
                <a:latin typeface="Bahnschrift SemiBold Condensed" panose="020B0502040204020203" pitchFamily="34" charset="0"/>
              </a:rPr>
              <a:t> М., </a:t>
            </a:r>
            <a:r>
              <a:rPr lang="uk-UA" sz="2500" dirty="0" err="1">
                <a:solidFill>
                  <a:schemeClr val="bg1"/>
                </a:solidFill>
                <a:latin typeface="Bahnschrift SemiBold Condensed" panose="020B0502040204020203" pitchFamily="34" charset="0"/>
              </a:rPr>
              <a:t>Велле</a:t>
            </a:r>
            <a:r>
              <a:rPr lang="uk-UA" sz="2500" dirty="0">
                <a:solidFill>
                  <a:schemeClr val="bg1"/>
                </a:solidFill>
                <a:latin typeface="Bahnschrift SemiBold Condensed" panose="020B0502040204020203" pitchFamily="34" charset="0"/>
              </a:rPr>
              <a:t> М.М., </a:t>
            </a:r>
            <a:r>
              <a:rPr lang="uk-UA" sz="2500" dirty="0" err="1">
                <a:solidFill>
                  <a:schemeClr val="bg1"/>
                </a:solidFill>
                <a:latin typeface="Bahnschrift SemiBold Condensed" panose="020B0502040204020203" pitchFamily="34" charset="0"/>
              </a:rPr>
              <a:t>Джаганнатан</a:t>
            </a:r>
            <a:r>
              <a:rPr lang="uk-UA" sz="2500" dirty="0">
                <a:solidFill>
                  <a:schemeClr val="bg1"/>
                </a:solidFill>
                <a:latin typeface="Bahnschrift SemiBold Condensed" panose="020B0502040204020203" pitchFamily="34" charset="0"/>
              </a:rPr>
              <a:t> В., Либ </a:t>
            </a:r>
            <a:r>
              <a:rPr lang="uk-UA" sz="2500" dirty="0" smtClean="0">
                <a:solidFill>
                  <a:schemeClr val="bg1"/>
                </a:solidFill>
                <a:latin typeface="Bahnschrift SemiBold Condensed" panose="020B0502040204020203" pitchFamily="34" charset="0"/>
              </a:rPr>
              <a:t>Т. Варіант </a:t>
            </a:r>
            <a:r>
              <a:rPr lang="uk-UA" sz="2500" dirty="0" err="1" smtClean="0">
                <a:solidFill>
                  <a:schemeClr val="bg1"/>
                </a:solidFill>
                <a:latin typeface="Bahnschrift SemiBold Condensed" panose="020B0502040204020203" pitchFamily="34" charset="0"/>
              </a:rPr>
              <a:t>сплайсингу</a:t>
            </a:r>
            <a:r>
              <a:rPr lang="uk-UA" sz="2500" dirty="0" smtClean="0">
                <a:solidFill>
                  <a:schemeClr val="bg1"/>
                </a:solidFill>
                <a:latin typeface="Bahnschrift SemiBold Condensed" panose="020B0502040204020203" pitchFamily="34" charset="0"/>
              </a:rPr>
              <a:t> </a:t>
            </a:r>
            <a:r>
              <a:rPr lang="uk-UA" sz="2500" dirty="0">
                <a:solidFill>
                  <a:schemeClr val="bg1"/>
                </a:solidFill>
                <a:latin typeface="Bahnschrift SemiBold Condensed" panose="020B0502040204020203" pitchFamily="34" charset="0"/>
              </a:rPr>
              <a:t>в гені </a:t>
            </a:r>
            <a:r>
              <a:rPr lang="en-US" sz="2500" dirty="0">
                <a:solidFill>
                  <a:schemeClr val="bg1"/>
                </a:solidFill>
                <a:latin typeface="Bahnschrift SemiBold Condensed" panose="020B0502040204020203" pitchFamily="34" charset="0"/>
              </a:rPr>
              <a:t>SUV39H2 </a:t>
            </a:r>
            <a:r>
              <a:rPr lang="uk-UA" sz="2500" dirty="0">
                <a:solidFill>
                  <a:schemeClr val="bg1"/>
                </a:solidFill>
                <a:latin typeface="Bahnschrift SemiBold Condensed" panose="020B0502040204020203" pitchFamily="34" charset="0"/>
              </a:rPr>
              <a:t>у борзих з носовим </a:t>
            </a:r>
            <a:r>
              <a:rPr lang="uk-UA" sz="2500" dirty="0" err="1" smtClean="0">
                <a:solidFill>
                  <a:schemeClr val="bg1"/>
                </a:solidFill>
                <a:latin typeface="Bahnschrift SemiBold Condensed" panose="020B0502040204020203" pitchFamily="34" charset="0"/>
              </a:rPr>
              <a:t>паракератозом</a:t>
            </a:r>
            <a:r>
              <a:rPr lang="uk-UA" sz="2500" dirty="0" smtClean="0">
                <a:solidFill>
                  <a:schemeClr val="bg1"/>
                </a:solidFill>
                <a:latin typeface="Bahnschrift SemiBold Condensed" panose="020B0502040204020203" pitchFamily="34" charset="0"/>
              </a:rPr>
              <a:t>) в 2018 році</a:t>
            </a:r>
          </a:p>
          <a:p>
            <a:endParaRPr lang="uk-UA" sz="2500" dirty="0"/>
          </a:p>
        </p:txBody>
      </p:sp>
      <p:pic>
        <p:nvPicPr>
          <p:cNvPr id="3074" name="Picture 2" descr="Labrador nose condition Hereditary Nasal Parakeratosis HNPK | Gardening  infographic, Health tea, Infographic"/>
          <p:cNvPicPr>
            <a:picLocks noChangeAspect="1" noChangeArrowheads="1"/>
          </p:cNvPicPr>
          <p:nvPr/>
        </p:nvPicPr>
        <p:blipFill rotWithShape="1">
          <a:blip r:embed="rId2">
            <a:extLst>
              <a:ext uri="{28A0092B-C50C-407E-A947-70E740481C1C}">
                <a14:useLocalDpi xmlns:a14="http://schemas.microsoft.com/office/drawing/2010/main" val="0"/>
              </a:ext>
            </a:extLst>
          </a:blip>
          <a:srcRect t="16434" b="11230"/>
          <a:stretch/>
        </p:blipFill>
        <p:spPr bwMode="auto">
          <a:xfrm>
            <a:off x="258617" y="1278869"/>
            <a:ext cx="2911301" cy="526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8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30759" t="41929" r="12271" b="10374"/>
          <a:stretch/>
        </p:blipFill>
        <p:spPr>
          <a:xfrm>
            <a:off x="515136" y="1496291"/>
            <a:ext cx="11255113" cy="5006109"/>
          </a:xfrm>
          <a:prstGeom prst="rect">
            <a:avLst/>
          </a:prstGeom>
          <a:ln>
            <a:noFill/>
          </a:ln>
          <a:effectLst>
            <a:softEdge rad="112500"/>
          </a:effectLst>
        </p:spPr>
      </p:pic>
      <p:sp>
        <p:nvSpPr>
          <p:cNvPr id="4" name="TextBox 3"/>
          <p:cNvSpPr txBox="1"/>
          <p:nvPr/>
        </p:nvSpPr>
        <p:spPr>
          <a:xfrm>
            <a:off x="138822" y="544945"/>
            <a:ext cx="12207188" cy="830997"/>
          </a:xfrm>
          <a:prstGeom prst="rect">
            <a:avLst/>
          </a:prstGeom>
          <a:noFill/>
        </p:spPr>
        <p:txBody>
          <a:bodyPr wrap="none" rtlCol="0">
            <a:spAutoFit/>
          </a:bodyPr>
          <a:lstStyle/>
          <a:p>
            <a:r>
              <a:rPr lang="uk-UA" sz="4800" dirty="0" smtClean="0">
                <a:solidFill>
                  <a:schemeClr val="accent1"/>
                </a:solidFill>
                <a:latin typeface="Bahnschrift SemiBold Condensed" panose="020B0502040204020203" pitchFamily="34" charset="0"/>
              </a:rPr>
              <a:t>Інтерпретація результатів генетичного тестування собак: </a:t>
            </a:r>
            <a:endParaRPr lang="uk-UA" sz="4800" dirty="0">
              <a:solidFill>
                <a:schemeClr val="accent1"/>
              </a:solidFill>
              <a:latin typeface="Bahnschrift SemiBold Condensed" panose="020B0502040204020203" pitchFamily="34" charset="0"/>
            </a:endParaRPr>
          </a:p>
        </p:txBody>
      </p:sp>
      <p:sp>
        <p:nvSpPr>
          <p:cNvPr id="5" name="Прямоугольник 4"/>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0898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7245" y="282290"/>
            <a:ext cx="11160428" cy="1754326"/>
          </a:xfrm>
          <a:prstGeom prst="rect">
            <a:avLst/>
          </a:prstGeom>
          <a:noFill/>
        </p:spPr>
        <p:txBody>
          <a:bodyPr wrap="none" rtlCol="0">
            <a:spAutoFit/>
          </a:bodyPr>
          <a:lstStyle/>
          <a:p>
            <a:r>
              <a:rPr lang="uk-UA" sz="5400" dirty="0">
                <a:solidFill>
                  <a:schemeClr val="accent1"/>
                </a:solidFill>
                <a:latin typeface="Bahnschrift SemiBold Condensed" panose="020B0502040204020203" pitchFamily="34" charset="0"/>
              </a:rPr>
              <a:t>Молекулярний </a:t>
            </a:r>
            <a:r>
              <a:rPr lang="uk-UA" sz="5400" dirty="0" err="1">
                <a:solidFill>
                  <a:schemeClr val="accent1"/>
                </a:solidFill>
                <a:latin typeface="Bahnschrift SemiBold Condensed" panose="020B0502040204020203" pitchFamily="34" charset="0"/>
              </a:rPr>
              <a:t>базіс</a:t>
            </a:r>
            <a:r>
              <a:rPr lang="uk-UA" sz="5400" dirty="0">
                <a:solidFill>
                  <a:schemeClr val="accent1"/>
                </a:solidFill>
                <a:latin typeface="Bahnschrift SemiBold Condensed" panose="020B0502040204020203" pitchFamily="34" charset="0"/>
              </a:rPr>
              <a:t> та методика дослідження:</a:t>
            </a:r>
          </a:p>
          <a:p>
            <a:endParaRPr lang="uk-UA" sz="5400" dirty="0">
              <a:solidFill>
                <a:schemeClr val="accent1"/>
              </a:solidFill>
              <a:latin typeface="Bahnschrift SemiBold Condensed" panose="020B0502040204020203" pitchFamily="34" charset="0"/>
            </a:endParaRPr>
          </a:p>
        </p:txBody>
      </p:sp>
      <p:sp>
        <p:nvSpPr>
          <p:cNvPr id="9" name="Прямоугольник 8"/>
          <p:cNvSpPr/>
          <p:nvPr/>
        </p:nvSpPr>
        <p:spPr>
          <a:xfrm>
            <a:off x="167245" y="1273647"/>
            <a:ext cx="6159664" cy="3464312"/>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300" dirty="0"/>
          </a:p>
        </p:txBody>
      </p:sp>
      <p:sp>
        <p:nvSpPr>
          <p:cNvPr id="10" name="Прямоугольник 9"/>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угольник 2"/>
          <p:cNvSpPr/>
          <p:nvPr/>
        </p:nvSpPr>
        <p:spPr>
          <a:xfrm>
            <a:off x="272581" y="1402070"/>
            <a:ext cx="5897310" cy="3293209"/>
          </a:xfrm>
          <a:prstGeom prst="rect">
            <a:avLst/>
          </a:prstGeom>
        </p:spPr>
        <p:txBody>
          <a:bodyPr wrap="square">
            <a:spAutoFit/>
          </a:bodyPr>
          <a:lstStyle/>
          <a:p>
            <a:r>
              <a:rPr lang="uk-UA" sz="2600" dirty="0" err="1">
                <a:solidFill>
                  <a:schemeClr val="bg1"/>
                </a:solidFill>
                <a:latin typeface="Bahnschrift SemiBold Condensed" panose="020B0502040204020203" pitchFamily="34" charset="0"/>
              </a:rPr>
              <a:t>Секвенування</a:t>
            </a:r>
            <a:r>
              <a:rPr lang="uk-UA" sz="2600" dirty="0">
                <a:solidFill>
                  <a:schemeClr val="bg1"/>
                </a:solidFill>
                <a:latin typeface="Bahnschrift SemiBold Condensed" panose="020B0502040204020203" pitchFamily="34" charset="0"/>
              </a:rPr>
              <a:t> </a:t>
            </a:r>
            <a:r>
              <a:rPr lang="uk-UA" sz="2600" dirty="0" err="1" smtClean="0">
                <a:solidFill>
                  <a:schemeClr val="bg1"/>
                </a:solidFill>
                <a:latin typeface="Bahnschrift SemiBold Condensed" panose="020B0502040204020203" pitchFamily="34" charset="0"/>
              </a:rPr>
              <a:t>генома</a:t>
            </a:r>
            <a:r>
              <a:rPr lang="uk-UA" sz="2600" dirty="0" smtClean="0">
                <a:solidFill>
                  <a:schemeClr val="bg1"/>
                </a:solidFill>
                <a:latin typeface="Bahnschrift SemiBold Condensed" panose="020B0502040204020203" pitchFamily="34" charset="0"/>
              </a:rPr>
              <a:t> </a:t>
            </a:r>
            <a:r>
              <a:rPr lang="uk-UA" sz="2600" dirty="0">
                <a:solidFill>
                  <a:schemeClr val="bg1"/>
                </a:solidFill>
                <a:latin typeface="Bahnschrift SemiBold Condensed" panose="020B0502040204020203" pitchFamily="34" charset="0"/>
              </a:rPr>
              <a:t>однієї пораженої англійської борзої  виявило </a:t>
            </a:r>
            <a:r>
              <a:rPr lang="uk-UA" sz="2600" dirty="0" err="1">
                <a:solidFill>
                  <a:schemeClr val="bg1"/>
                </a:solidFill>
                <a:latin typeface="Bahnschrift SemiBold Condensed" panose="020B0502040204020203" pitchFamily="34" charset="0"/>
              </a:rPr>
              <a:t>делецію</a:t>
            </a:r>
            <a:r>
              <a:rPr lang="uk-UA" sz="2600" dirty="0">
                <a:solidFill>
                  <a:schemeClr val="bg1"/>
                </a:solidFill>
                <a:latin typeface="Bahnschrift SemiBold Condensed" panose="020B0502040204020203" pitchFamily="34" charset="0"/>
              </a:rPr>
              <a:t> 4 пар нуклеотидів на 5'-</a:t>
            </a:r>
            <a:r>
              <a:rPr lang="uk-UA" sz="2600" dirty="0" smtClean="0">
                <a:solidFill>
                  <a:schemeClr val="bg1"/>
                </a:solidFill>
                <a:latin typeface="Bahnschrift SemiBold Condensed" panose="020B0502040204020203" pitchFamily="34" charset="0"/>
              </a:rPr>
              <a:t>кікці </a:t>
            </a:r>
            <a:r>
              <a:rPr lang="uk-UA" sz="2600" dirty="0" err="1">
                <a:solidFill>
                  <a:schemeClr val="bg1"/>
                </a:solidFill>
                <a:latin typeface="Bahnschrift SemiBold Condensed" panose="020B0502040204020203" pitchFamily="34" charset="0"/>
              </a:rPr>
              <a:t>інтрона</a:t>
            </a:r>
            <a:r>
              <a:rPr lang="uk-UA" sz="2600" dirty="0">
                <a:solidFill>
                  <a:schemeClr val="bg1"/>
                </a:solidFill>
                <a:latin typeface="Bahnschrift SemiBold Condensed" panose="020B0502040204020203" pitchFamily="34" charset="0"/>
              </a:rPr>
              <a:t> 4 гена SUV39H2. Дана </a:t>
            </a:r>
            <a:r>
              <a:rPr lang="uk-UA" sz="2600" dirty="0" err="1">
                <a:solidFill>
                  <a:schemeClr val="bg1"/>
                </a:solidFill>
                <a:latin typeface="Bahnschrift SemiBold Condensed" panose="020B0502040204020203" pitchFamily="34" charset="0"/>
              </a:rPr>
              <a:t>делеція</a:t>
            </a:r>
            <a:r>
              <a:rPr lang="uk-UA" sz="2600" dirty="0">
                <a:solidFill>
                  <a:schemeClr val="bg1"/>
                </a:solidFill>
                <a:latin typeface="Bahnschrift SemiBold Condensed" panose="020B0502040204020203" pitchFamily="34" charset="0"/>
              </a:rPr>
              <a:t> відсутня в 188 </a:t>
            </a:r>
            <a:r>
              <a:rPr lang="uk-UA" sz="2600" dirty="0" err="1">
                <a:solidFill>
                  <a:schemeClr val="bg1"/>
                </a:solidFill>
                <a:latin typeface="Bahnschrift SemiBold Condensed" panose="020B0502040204020203" pitchFamily="34" charset="0"/>
              </a:rPr>
              <a:t>геномах</a:t>
            </a:r>
            <a:r>
              <a:rPr lang="uk-UA" sz="2600" dirty="0">
                <a:solidFill>
                  <a:schemeClr val="bg1"/>
                </a:solidFill>
                <a:latin typeface="Bahnschrift SemiBold Condensed" panose="020B0502040204020203" pitchFamily="34" charset="0"/>
              </a:rPr>
              <a:t> особин контрольної групи собак. Шість уражених собак були </a:t>
            </a:r>
            <a:r>
              <a:rPr lang="uk-UA" sz="2600" dirty="0" smtClean="0">
                <a:solidFill>
                  <a:schemeClr val="bg1"/>
                </a:solidFill>
                <a:latin typeface="Bahnschrift SemiBold Condensed" panose="020B0502040204020203" pitchFamily="34" charset="0"/>
              </a:rPr>
              <a:t>гомозиготними </a:t>
            </a:r>
            <a:r>
              <a:rPr lang="en-US" sz="2600" b="1" dirty="0">
                <a:solidFill>
                  <a:schemeClr val="bg1"/>
                </a:solidFill>
                <a:latin typeface="Bahnschrift SemiBold Condensed" panose="020B0502040204020203" pitchFamily="34" charset="0"/>
              </a:rPr>
              <a:t>SUV39H2: </a:t>
            </a:r>
            <a:r>
              <a:rPr lang="uk-UA" sz="2600" b="1" dirty="0" smtClean="0">
                <a:solidFill>
                  <a:schemeClr val="bg1"/>
                </a:solidFill>
                <a:latin typeface="Bahnschrift SemiBold Condensed" panose="020B0502040204020203" pitchFamily="34" charset="0"/>
              </a:rPr>
              <a:t>М</a:t>
            </a:r>
            <a:r>
              <a:rPr lang="en-US" sz="2600" b="1" dirty="0" smtClean="0">
                <a:solidFill>
                  <a:schemeClr val="bg1"/>
                </a:solidFill>
                <a:latin typeface="Bahnschrift SemiBold Condensed" panose="020B0502040204020203" pitchFamily="34" charset="0"/>
              </a:rPr>
              <a:t>/M</a:t>
            </a:r>
            <a:r>
              <a:rPr lang="uk-UA" sz="2600" dirty="0" smtClean="0">
                <a:solidFill>
                  <a:schemeClr val="bg1"/>
                </a:solidFill>
                <a:latin typeface="Bahnschrift SemiBold Condensed" panose="020B0502040204020203" pitchFamily="34" charset="0"/>
              </a:rPr>
              <a:t> </a:t>
            </a:r>
            <a:r>
              <a:rPr lang="uk-UA" sz="2600" dirty="0">
                <a:solidFill>
                  <a:schemeClr val="bg1"/>
                </a:solidFill>
                <a:latin typeface="Bahnschrift SemiBold Condensed" panose="020B0502040204020203" pitchFamily="34" charset="0"/>
              </a:rPr>
              <a:t>за цим варіантом, тоді як два неуражених </a:t>
            </a:r>
            <a:r>
              <a:rPr lang="uk-UA" sz="2600" dirty="0" err="1">
                <a:solidFill>
                  <a:schemeClr val="bg1"/>
                </a:solidFill>
                <a:latin typeface="Bahnschrift SemiBold Condensed" panose="020B0502040204020203" pitchFamily="34" charset="0"/>
              </a:rPr>
              <a:t>однопометника</a:t>
            </a:r>
            <a:r>
              <a:rPr lang="uk-UA" sz="2600" dirty="0">
                <a:solidFill>
                  <a:schemeClr val="bg1"/>
                </a:solidFill>
                <a:latin typeface="Bahnschrift SemiBold Condensed" panose="020B0502040204020203" pitchFamily="34" charset="0"/>
              </a:rPr>
              <a:t> були </a:t>
            </a:r>
            <a:r>
              <a:rPr lang="uk-UA" sz="2600" dirty="0" smtClean="0">
                <a:solidFill>
                  <a:schemeClr val="bg1"/>
                </a:solidFill>
                <a:latin typeface="Bahnschrift SemiBold Condensed" panose="020B0502040204020203" pitchFamily="34" charset="0"/>
              </a:rPr>
              <a:t>гетерозиготними</a:t>
            </a:r>
            <a:r>
              <a:rPr lang="uk-UA" sz="2600" dirty="0">
                <a:solidFill>
                  <a:schemeClr val="bg1"/>
                </a:solidFill>
                <a:latin typeface="Bahnschrift SemiBold Condensed" panose="020B0502040204020203" pitchFamily="34" charset="0"/>
              </a:rPr>
              <a:t> </a:t>
            </a:r>
            <a:r>
              <a:rPr lang="en-US" sz="2600" b="1" dirty="0">
                <a:solidFill>
                  <a:schemeClr val="bg1"/>
                </a:solidFill>
                <a:latin typeface="Bahnschrift SemiBold Condensed" panose="020B0502040204020203" pitchFamily="34" charset="0"/>
              </a:rPr>
              <a:t>SUV39H2: N/M</a:t>
            </a:r>
            <a:endParaRPr lang="uk-UA" sz="2600" dirty="0">
              <a:solidFill>
                <a:schemeClr val="bg1"/>
              </a:solidFill>
              <a:latin typeface="Bahnschrift SemiBold Condensed" panose="020B0502040204020203" pitchFamily="34" charset="0"/>
            </a:endParaRPr>
          </a:p>
        </p:txBody>
      </p:sp>
      <p:pic>
        <p:nvPicPr>
          <p:cNvPr id="12" name="Рисунок 11"/>
          <p:cNvPicPr>
            <a:picLocks noChangeAspect="1"/>
          </p:cNvPicPr>
          <p:nvPr/>
        </p:nvPicPr>
        <p:blipFill rotWithShape="1">
          <a:blip r:embed="rId2"/>
          <a:srcRect l="13677" t="29506" r="16724" b="59281"/>
          <a:stretch/>
        </p:blipFill>
        <p:spPr>
          <a:xfrm>
            <a:off x="272581" y="5056839"/>
            <a:ext cx="11574373" cy="990600"/>
          </a:xfrm>
          <a:prstGeom prst="rect">
            <a:avLst/>
          </a:prstGeom>
        </p:spPr>
      </p:pic>
      <p:pic>
        <p:nvPicPr>
          <p:cNvPr id="8194" name="Picture 2" descr="Greyhound Labrador Mix Personality, Look, Problems &amp;amp; More"/>
          <p:cNvPicPr>
            <a:picLocks noChangeAspect="1" noChangeArrowheads="1"/>
          </p:cNvPicPr>
          <p:nvPr/>
        </p:nvPicPr>
        <p:blipFill rotWithShape="1">
          <a:blip r:embed="rId3">
            <a:extLst>
              <a:ext uri="{28A0092B-C50C-407E-A947-70E740481C1C}">
                <a14:useLocalDpi xmlns:a14="http://schemas.microsoft.com/office/drawing/2010/main" val="0"/>
              </a:ext>
            </a:extLst>
          </a:blip>
          <a:srcRect l="13562" r="3412"/>
          <a:stretch/>
        </p:blipFill>
        <p:spPr bwMode="auto">
          <a:xfrm>
            <a:off x="6502398" y="1273647"/>
            <a:ext cx="5477166" cy="3452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9246" y="6131909"/>
            <a:ext cx="11061041" cy="523220"/>
          </a:xfrm>
          <a:prstGeom prst="rect">
            <a:avLst/>
          </a:prstGeom>
          <a:noFill/>
        </p:spPr>
        <p:txBody>
          <a:bodyPr wrap="none" rtlCol="0">
            <a:spAutoFit/>
          </a:bodyPr>
          <a:lstStyle/>
          <a:p>
            <a:r>
              <a:rPr lang="uk-UA" sz="2800" dirty="0" smtClean="0">
                <a:solidFill>
                  <a:schemeClr val="accent1"/>
                </a:solidFill>
                <a:latin typeface="Bahnschrift SemiBold Condensed" panose="020B0502040204020203" pitchFamily="34" charset="0"/>
              </a:rPr>
              <a:t>Різниця між генетичною природою походження </a:t>
            </a:r>
            <a:r>
              <a:rPr lang="uk-UA" sz="2800" dirty="0" err="1" smtClean="0">
                <a:solidFill>
                  <a:schemeClr val="accent1"/>
                </a:solidFill>
                <a:latin typeface="Bahnschrift SemiBold Condensed" panose="020B0502040204020203" pitchFamily="34" charset="0"/>
              </a:rPr>
              <a:t>паракератозу</a:t>
            </a:r>
            <a:r>
              <a:rPr lang="uk-UA" sz="2800" dirty="0" smtClean="0">
                <a:solidFill>
                  <a:schemeClr val="accent1"/>
                </a:solidFill>
                <a:latin typeface="Bahnschrift SemiBold Condensed" panose="020B0502040204020203" pitchFamily="34" charset="0"/>
              </a:rPr>
              <a:t> у лабрадорів і </a:t>
            </a:r>
            <a:r>
              <a:rPr lang="uk-UA" sz="2800" dirty="0" err="1" smtClean="0">
                <a:solidFill>
                  <a:schemeClr val="accent1"/>
                </a:solidFill>
                <a:latin typeface="Bahnschrift SemiBold Condensed" panose="020B0502040204020203" pitchFamily="34" charset="0"/>
              </a:rPr>
              <a:t>грейхаундів</a:t>
            </a:r>
            <a:endParaRPr lang="uk-UA" sz="2800" dirty="0">
              <a:solidFill>
                <a:schemeClr val="accent1"/>
              </a:solidFill>
              <a:latin typeface="Bahnschrift SemiBold Condensed" panose="020B0502040204020203" pitchFamily="34" charset="0"/>
            </a:endParaRPr>
          </a:p>
        </p:txBody>
      </p:sp>
    </p:spTree>
    <p:extLst>
      <p:ext uri="{BB962C8B-B14F-4D97-AF65-F5344CB8AC3E}">
        <p14:creationId xmlns:p14="http://schemas.microsoft.com/office/powerpoint/2010/main" val="302882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70718" y="125833"/>
            <a:ext cx="2871299" cy="1015663"/>
          </a:xfrm>
          <a:prstGeom prst="rect">
            <a:avLst/>
          </a:prstGeom>
          <a:noFill/>
        </p:spPr>
        <p:txBody>
          <a:bodyPr wrap="none" rtlCol="0">
            <a:spAutoFit/>
          </a:bodyPr>
          <a:lstStyle/>
          <a:p>
            <a:r>
              <a:rPr lang="uk-UA" sz="6000" dirty="0" smtClean="0">
                <a:solidFill>
                  <a:schemeClr val="accent1"/>
                </a:solidFill>
                <a:latin typeface="Bahnschrift SemiBold Condensed" panose="020B0502040204020203" pitchFamily="34" charset="0"/>
              </a:rPr>
              <a:t>Висновок: </a:t>
            </a:r>
          </a:p>
        </p:txBody>
      </p:sp>
      <p:sp>
        <p:nvSpPr>
          <p:cNvPr id="4" name="Прямоугольник 3"/>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6003636" y="1141496"/>
            <a:ext cx="6038381" cy="5262979"/>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300" dirty="0"/>
          </a:p>
        </p:txBody>
      </p:sp>
      <p:sp>
        <p:nvSpPr>
          <p:cNvPr id="3" name="TextBox 2"/>
          <p:cNvSpPr txBox="1"/>
          <p:nvPr/>
        </p:nvSpPr>
        <p:spPr>
          <a:xfrm>
            <a:off x="6096000" y="1141495"/>
            <a:ext cx="5835181" cy="5262979"/>
          </a:xfrm>
          <a:prstGeom prst="rect">
            <a:avLst/>
          </a:prstGeom>
          <a:noFill/>
        </p:spPr>
        <p:txBody>
          <a:bodyPr wrap="square" rtlCol="0">
            <a:spAutoFit/>
          </a:bodyPr>
          <a:lstStyle/>
          <a:p>
            <a:r>
              <a:rPr lang="uk-UA" sz="2400" dirty="0" smtClean="0">
                <a:solidFill>
                  <a:schemeClr val="bg1"/>
                </a:solidFill>
                <a:latin typeface="Bahnschrift SemiBold Condensed" panose="020B0502040204020203" pitchFamily="34" charset="0"/>
              </a:rPr>
              <a:t>Проаналізувавши міжнародну генетичну базу даних </a:t>
            </a:r>
            <a:r>
              <a:rPr lang="en-US" sz="2400" dirty="0" smtClean="0">
                <a:solidFill>
                  <a:schemeClr val="bg1"/>
                </a:solidFill>
                <a:latin typeface="Bahnschrift SemiBold Condensed" panose="020B0502040204020203" pitchFamily="34" charset="0"/>
              </a:rPr>
              <a:t>OMIA</a:t>
            </a:r>
            <a:r>
              <a:rPr lang="uk-UA" sz="2400" dirty="0">
                <a:solidFill>
                  <a:schemeClr val="bg1"/>
                </a:solidFill>
                <a:latin typeface="Bahnschrift SemiBold Condensed" panose="020B0502040204020203" pitchFamily="34" charset="0"/>
              </a:rPr>
              <a:t> </a:t>
            </a:r>
            <a:r>
              <a:rPr lang="uk-UA" sz="2400" dirty="0" smtClean="0">
                <a:solidFill>
                  <a:schemeClr val="bg1"/>
                </a:solidFill>
                <a:latin typeface="Bahnschrift SemiBold Condensed" panose="020B0502040204020203" pitchFamily="34" charset="0"/>
              </a:rPr>
              <a:t>можна зробити висновок, що порода англійської борзої має потенціал для подальшого вивчення інших можливих генетично обумовлених спадкових хвороб. Для зменшення частоти зустрічальності хворих на вже досліджені хвороби собак в даній породі, потрібно проводити генетичні тестування племінних тварин перед в’язками, для уникнення народження хворого потомства. Відповідальне ставлення до розведення тварин допомагає запобігти втраті цуценят та збитковості для заводчиків. Розплідники, що генетично тестують собак, є більш привабливими для покупців, адже тоді ймовірність придбання здорового цуценя, збільшується в рази.  </a:t>
            </a:r>
            <a:endParaRPr lang="uk-UA" sz="2400" dirty="0">
              <a:solidFill>
                <a:schemeClr val="bg1"/>
              </a:solidFill>
              <a:latin typeface="Bahnschrift SemiBold Condensed" panose="020B0502040204020203" pitchFamily="34" charset="0"/>
            </a:endParaRPr>
          </a:p>
        </p:txBody>
      </p:sp>
      <p:pic>
        <p:nvPicPr>
          <p:cNvPr id="14340" name="Picture 4" descr="Нет описания фото."/>
          <p:cNvPicPr>
            <a:picLocks noChangeAspect="1" noChangeArrowheads="1"/>
          </p:cNvPicPr>
          <p:nvPr/>
        </p:nvPicPr>
        <p:blipFill rotWithShape="1">
          <a:blip r:embed="rId2">
            <a:extLst>
              <a:ext uri="{28A0092B-C50C-407E-A947-70E740481C1C}">
                <a14:useLocalDpi xmlns:a14="http://schemas.microsoft.com/office/drawing/2010/main" val="0"/>
              </a:ext>
            </a:extLst>
          </a:blip>
          <a:srcRect l="25572" t="4382" r="15742" b="5104"/>
          <a:stretch/>
        </p:blipFill>
        <p:spPr bwMode="auto">
          <a:xfrm>
            <a:off x="406400" y="320963"/>
            <a:ext cx="5366327" cy="6216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4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0873"/>
            <a:ext cx="11804075" cy="830997"/>
          </a:xfrm>
          <a:prstGeom prst="rect">
            <a:avLst/>
          </a:prstGeom>
          <a:noFill/>
        </p:spPr>
        <p:txBody>
          <a:bodyPr wrap="square" rtlCol="0">
            <a:spAutoFit/>
          </a:bodyPr>
          <a:lstStyle/>
          <a:p>
            <a:r>
              <a:rPr lang="uk-UA" sz="4800"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Список використаних літературних та інтернет джерел: </a:t>
            </a:r>
            <a:endParaRPr lang="uk-UA" sz="4800" dirty="0">
              <a:solidFill>
                <a:schemeClr val="bg1"/>
              </a:solidFill>
              <a:effectLst>
                <a:outerShdw blurRad="38100" dist="38100" dir="2700000" algn="tl">
                  <a:srgbClr val="000000">
                    <a:alpha val="43137"/>
                  </a:srgbClr>
                </a:outerShdw>
              </a:effectLst>
              <a:latin typeface="Bahnschrift SemiBold Condensed" panose="020B0502040204020203" pitchFamily="34" charset="0"/>
            </a:endParaRPr>
          </a:p>
        </p:txBody>
      </p:sp>
      <p:sp>
        <p:nvSpPr>
          <p:cNvPr id="5" name="Прямоугольник 4"/>
          <p:cNvSpPr/>
          <p:nvPr/>
        </p:nvSpPr>
        <p:spPr>
          <a:xfrm>
            <a:off x="0" y="120073"/>
            <a:ext cx="1219200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0" y="6636327"/>
            <a:ext cx="1219200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0" y="1001870"/>
            <a:ext cx="12275127" cy="5978560"/>
          </a:xfrm>
          <a:prstGeom prst="rect">
            <a:avLst/>
          </a:prstGeom>
          <a:noFill/>
        </p:spPr>
        <p:txBody>
          <a:bodyPr wrap="square" rtlCol="0">
            <a:spAutoFit/>
          </a:bodyPr>
          <a:lstStyle/>
          <a:p>
            <a:pPr marL="342900" indent="-342900">
              <a:buAutoNum type="arabicParenR"/>
            </a:pPr>
            <a:r>
              <a:rPr lang="en-US" sz="2250" dirty="0">
                <a:solidFill>
                  <a:schemeClr val="bg1"/>
                </a:solidFill>
                <a:latin typeface="Bahnschrift SemiBold Condensed" panose="020B0502040204020203" pitchFamily="34" charset="0"/>
              </a:rPr>
              <a:t>A Deletion in the N-</a:t>
            </a:r>
            <a:r>
              <a:rPr lang="en-US" sz="2250" dirty="0" err="1">
                <a:solidFill>
                  <a:schemeClr val="bg1"/>
                </a:solidFill>
                <a:latin typeface="Bahnschrift SemiBold Condensed" panose="020B0502040204020203" pitchFamily="34" charset="0"/>
              </a:rPr>
              <a:t>Myc</a:t>
            </a:r>
            <a:r>
              <a:rPr lang="en-US" sz="2250" dirty="0">
                <a:solidFill>
                  <a:schemeClr val="bg1"/>
                </a:solidFill>
                <a:latin typeface="Bahnschrift SemiBold Condensed" panose="020B0502040204020203" pitchFamily="34" charset="0"/>
              </a:rPr>
              <a:t> Downstream Regulated Gene 1 (NDRG1) Gene in Greyhounds with Polyneuropathy Cord </a:t>
            </a:r>
            <a:r>
              <a:rPr lang="en-US" sz="2250" dirty="0" err="1">
                <a:solidFill>
                  <a:schemeClr val="bg1"/>
                </a:solidFill>
                <a:latin typeface="Bahnschrift SemiBold Condensed" panose="020B0502040204020203" pitchFamily="34" charset="0"/>
              </a:rPr>
              <a:t>Dro</a:t>
            </a:r>
            <a:r>
              <a:rPr lang="en-US" sz="2250" dirty="0">
                <a:solidFill>
                  <a:schemeClr val="bg1"/>
                </a:solidFill>
                <a:latin typeface="Bahnschrift SemiBold Condensed" panose="020B0502040204020203" pitchFamily="34" charset="0"/>
              </a:rPr>
              <a:t>¨ </a:t>
            </a:r>
            <a:r>
              <a:rPr lang="en-US" sz="2250" dirty="0" err="1">
                <a:solidFill>
                  <a:schemeClr val="bg1"/>
                </a:solidFill>
                <a:latin typeface="Bahnschrift SemiBold Condensed" panose="020B0502040204020203" pitchFamily="34" charset="0"/>
              </a:rPr>
              <a:t>gemu</a:t>
            </a:r>
            <a:r>
              <a:rPr lang="en-US" sz="2250" dirty="0">
                <a:solidFill>
                  <a:schemeClr val="bg1"/>
                </a:solidFill>
                <a:latin typeface="Bahnschrift SemiBold Condensed" panose="020B0502040204020203" pitchFamily="34" charset="0"/>
              </a:rPr>
              <a:t>¨ ller1 *, Doreen Becker1 , Barbara Kessler2 , Elisabeth Kemter2 , Jens Tetens3 , Konrad Jurina4 , Karin </a:t>
            </a:r>
            <a:r>
              <a:rPr lang="en-US" sz="2250" dirty="0" err="1">
                <a:solidFill>
                  <a:schemeClr val="bg1"/>
                </a:solidFill>
                <a:latin typeface="Bahnschrift SemiBold Condensed" panose="020B0502040204020203" pitchFamily="34" charset="0"/>
              </a:rPr>
              <a:t>Hultin</a:t>
            </a:r>
            <a:r>
              <a:rPr lang="en-US" sz="2250" dirty="0">
                <a:solidFill>
                  <a:schemeClr val="bg1"/>
                </a:solidFill>
                <a:latin typeface="Bahnschrift SemiBold Condensed" panose="020B0502040204020203" pitchFamily="34" charset="0"/>
              </a:rPr>
              <a:t> Ja¨derlund5,6, Annette Flagstad7 , Michele Perloski8 , Kerstin Lindblad-Toh8,9, </a:t>
            </a:r>
            <a:r>
              <a:rPr lang="en-US" sz="2250" dirty="0" err="1">
                <a:solidFill>
                  <a:schemeClr val="bg1"/>
                </a:solidFill>
                <a:latin typeface="Bahnschrift SemiBold Condensed" panose="020B0502040204020203" pitchFamily="34" charset="0"/>
              </a:rPr>
              <a:t>Kaspar</a:t>
            </a:r>
            <a:r>
              <a:rPr lang="en-US" sz="2250" dirty="0">
                <a:solidFill>
                  <a:schemeClr val="bg1"/>
                </a:solidFill>
                <a:latin typeface="Bahnschrift SemiBold Condensed" panose="020B0502040204020203" pitchFamily="34" charset="0"/>
              </a:rPr>
              <a:t> </a:t>
            </a:r>
            <a:r>
              <a:rPr lang="en-US" sz="2250" dirty="0" smtClean="0">
                <a:solidFill>
                  <a:schemeClr val="bg1"/>
                </a:solidFill>
                <a:latin typeface="Bahnschrift SemiBold Condensed" panose="020B0502040204020203" pitchFamily="34" charset="0"/>
              </a:rPr>
              <a:t>Matiasek10</a:t>
            </a:r>
            <a:endParaRPr lang="uk-UA" sz="2250" dirty="0" smtClean="0">
              <a:solidFill>
                <a:schemeClr val="bg1"/>
              </a:solidFill>
              <a:latin typeface="Bahnschrift SemiBold Condensed" panose="020B0502040204020203" pitchFamily="34" charset="0"/>
            </a:endParaRPr>
          </a:p>
          <a:p>
            <a:pPr marL="342900" indent="-342900">
              <a:buAutoNum type="arabicParenR"/>
            </a:pPr>
            <a:r>
              <a:rPr lang="en-US" sz="2250" dirty="0" err="1">
                <a:solidFill>
                  <a:schemeClr val="bg1"/>
                </a:solidFill>
                <a:latin typeface="Bahnschrift SemiBold Condensed" panose="020B0502040204020203" pitchFamily="34" charset="0"/>
              </a:rPr>
              <a:t>Drögemüller</a:t>
            </a:r>
            <a:r>
              <a:rPr lang="en-US" sz="2250" dirty="0">
                <a:solidFill>
                  <a:schemeClr val="bg1"/>
                </a:solidFill>
                <a:latin typeface="Bahnschrift SemiBold Condensed" panose="020B0502040204020203" pitchFamily="34" charset="0"/>
              </a:rPr>
              <a:t>, C., Becker, D., Kessler, B., </a:t>
            </a:r>
            <a:r>
              <a:rPr lang="en-US" sz="2250" dirty="0" err="1">
                <a:solidFill>
                  <a:schemeClr val="bg1"/>
                </a:solidFill>
                <a:latin typeface="Bahnschrift SemiBold Condensed" panose="020B0502040204020203" pitchFamily="34" charset="0"/>
              </a:rPr>
              <a:t>Kemter</a:t>
            </a:r>
            <a:r>
              <a:rPr lang="en-US" sz="2250" dirty="0">
                <a:solidFill>
                  <a:schemeClr val="bg1"/>
                </a:solidFill>
                <a:latin typeface="Bahnschrift SemiBold Condensed" panose="020B0502040204020203" pitchFamily="34" charset="0"/>
              </a:rPr>
              <a:t>, E., </a:t>
            </a:r>
            <a:r>
              <a:rPr lang="en-US" sz="2250" dirty="0" err="1">
                <a:solidFill>
                  <a:schemeClr val="bg1"/>
                </a:solidFill>
                <a:latin typeface="Bahnschrift SemiBold Condensed" panose="020B0502040204020203" pitchFamily="34" charset="0"/>
              </a:rPr>
              <a:t>Tetens</a:t>
            </a:r>
            <a:r>
              <a:rPr lang="en-US" sz="2250" dirty="0">
                <a:solidFill>
                  <a:schemeClr val="bg1"/>
                </a:solidFill>
                <a:latin typeface="Bahnschrift SemiBold Condensed" panose="020B0502040204020203" pitchFamily="34" charset="0"/>
              </a:rPr>
              <a:t>, J., </a:t>
            </a:r>
            <a:r>
              <a:rPr lang="en-US" sz="2250" dirty="0" err="1">
                <a:solidFill>
                  <a:schemeClr val="bg1"/>
                </a:solidFill>
                <a:latin typeface="Bahnschrift SemiBold Condensed" panose="020B0502040204020203" pitchFamily="34" charset="0"/>
              </a:rPr>
              <a:t>Jurina</a:t>
            </a:r>
            <a:r>
              <a:rPr lang="en-US" sz="2250" dirty="0">
                <a:solidFill>
                  <a:schemeClr val="bg1"/>
                </a:solidFill>
                <a:latin typeface="Bahnschrift SemiBold Condensed" panose="020B0502040204020203" pitchFamily="34" charset="0"/>
              </a:rPr>
              <a:t>, K., </a:t>
            </a:r>
            <a:r>
              <a:rPr lang="en-US" sz="2250" dirty="0" err="1">
                <a:solidFill>
                  <a:schemeClr val="bg1"/>
                </a:solidFill>
                <a:latin typeface="Bahnschrift SemiBold Condensed" panose="020B0502040204020203" pitchFamily="34" charset="0"/>
              </a:rPr>
              <a:t>Jaderlund</a:t>
            </a:r>
            <a:r>
              <a:rPr lang="en-US" sz="2250" dirty="0">
                <a:solidFill>
                  <a:schemeClr val="bg1"/>
                </a:solidFill>
                <a:latin typeface="Bahnschrift SemiBold Condensed" panose="020B0502040204020203" pitchFamily="34" charset="0"/>
              </a:rPr>
              <a:t>, KH., Flagstad, A., </a:t>
            </a:r>
            <a:r>
              <a:rPr lang="en-US" sz="2250" dirty="0" err="1">
                <a:solidFill>
                  <a:schemeClr val="bg1"/>
                </a:solidFill>
                <a:latin typeface="Bahnschrift SemiBold Condensed" panose="020B0502040204020203" pitchFamily="34" charset="0"/>
              </a:rPr>
              <a:t>Perloski</a:t>
            </a:r>
            <a:r>
              <a:rPr lang="en-US" sz="2250" dirty="0">
                <a:solidFill>
                  <a:schemeClr val="bg1"/>
                </a:solidFill>
                <a:latin typeface="Bahnschrift SemiBold Condensed" panose="020B0502040204020203" pitchFamily="34" charset="0"/>
              </a:rPr>
              <a:t>, M., </a:t>
            </a:r>
            <a:r>
              <a:rPr lang="en-US" sz="2250" dirty="0" err="1">
                <a:solidFill>
                  <a:schemeClr val="bg1"/>
                </a:solidFill>
                <a:latin typeface="Bahnschrift SemiBold Condensed" panose="020B0502040204020203" pitchFamily="34" charset="0"/>
              </a:rPr>
              <a:t>Lindblad-Toh</a:t>
            </a:r>
            <a:r>
              <a:rPr lang="en-US" sz="2250" dirty="0">
                <a:solidFill>
                  <a:schemeClr val="bg1"/>
                </a:solidFill>
                <a:latin typeface="Bahnschrift SemiBold Condensed" panose="020B0502040204020203" pitchFamily="34" charset="0"/>
              </a:rPr>
              <a:t>, K ., </a:t>
            </a:r>
            <a:r>
              <a:rPr lang="en-US" sz="2250" dirty="0" err="1">
                <a:solidFill>
                  <a:schemeClr val="bg1"/>
                </a:solidFill>
                <a:latin typeface="Bahnschrift SemiBold Condensed" panose="020B0502040204020203" pitchFamily="34" charset="0"/>
              </a:rPr>
              <a:t>Matiasek</a:t>
            </a:r>
            <a:r>
              <a:rPr lang="en-US" sz="2250" dirty="0">
                <a:solidFill>
                  <a:schemeClr val="bg1"/>
                </a:solidFill>
                <a:latin typeface="Bahnschrift SemiBold Condensed" panose="020B0502040204020203" pitchFamily="34" charset="0"/>
              </a:rPr>
              <a:t>, K.:  </a:t>
            </a:r>
            <a:r>
              <a:rPr lang="en-US" sz="2250" dirty="0" smtClean="0">
                <a:solidFill>
                  <a:schemeClr val="bg1"/>
                </a:solidFill>
                <a:latin typeface="Bahnschrift SemiBold Condensed" panose="020B0502040204020203" pitchFamily="34" charset="0"/>
              </a:rPr>
              <a:t>A </a:t>
            </a:r>
            <a:r>
              <a:rPr lang="en-US" sz="2250" dirty="0">
                <a:solidFill>
                  <a:schemeClr val="bg1"/>
                </a:solidFill>
                <a:latin typeface="Bahnschrift SemiBold Condensed" panose="020B0502040204020203" pitchFamily="34" charset="0"/>
              </a:rPr>
              <a:t>deletion in the N-</a:t>
            </a:r>
            <a:r>
              <a:rPr lang="en-US" sz="2250" dirty="0" err="1">
                <a:solidFill>
                  <a:schemeClr val="bg1"/>
                </a:solidFill>
                <a:latin typeface="Bahnschrift SemiBold Condensed" panose="020B0502040204020203" pitchFamily="34" charset="0"/>
              </a:rPr>
              <a:t>myc</a:t>
            </a:r>
            <a:r>
              <a:rPr lang="en-US" sz="2250" dirty="0">
                <a:solidFill>
                  <a:schemeClr val="bg1"/>
                </a:solidFill>
                <a:latin typeface="Bahnschrift SemiBold Condensed" panose="020B0502040204020203" pitchFamily="34" charset="0"/>
              </a:rPr>
              <a:t> downstream regulated gene 1 (NDRG1) gene in Greyhounds with polyneuropathy. </a:t>
            </a:r>
            <a:r>
              <a:rPr lang="en-US" sz="2250" dirty="0" err="1">
                <a:solidFill>
                  <a:schemeClr val="bg1"/>
                </a:solidFill>
                <a:latin typeface="Bahnschrift SemiBold Condensed" panose="020B0502040204020203" pitchFamily="34" charset="0"/>
              </a:rPr>
              <a:t>PLoS</a:t>
            </a:r>
            <a:r>
              <a:rPr lang="en-US" sz="2250" dirty="0">
                <a:solidFill>
                  <a:schemeClr val="bg1"/>
                </a:solidFill>
                <a:latin typeface="Bahnschrift SemiBold Condensed" panose="020B0502040204020203" pitchFamily="34" charset="0"/>
              </a:rPr>
              <a:t> One 5:e11258, 2010. </a:t>
            </a:r>
            <a:r>
              <a:rPr lang="en-US" sz="2250" dirty="0" err="1">
                <a:solidFill>
                  <a:schemeClr val="bg1"/>
                </a:solidFill>
                <a:latin typeface="Bahnschrift SemiBold Condensed" panose="020B0502040204020203" pitchFamily="34" charset="0"/>
              </a:rPr>
              <a:t>Pubmed</a:t>
            </a:r>
            <a:r>
              <a:rPr lang="en-US" sz="2250" dirty="0">
                <a:solidFill>
                  <a:schemeClr val="bg1"/>
                </a:solidFill>
                <a:latin typeface="Bahnschrift SemiBold Condensed" panose="020B0502040204020203" pitchFamily="34" charset="0"/>
              </a:rPr>
              <a:t> reference: 20582309. DOI: 10.1371/journal.pone.0011258</a:t>
            </a:r>
            <a:r>
              <a:rPr lang="en-US" sz="2250" dirty="0" smtClean="0">
                <a:solidFill>
                  <a:schemeClr val="bg1"/>
                </a:solidFill>
                <a:latin typeface="Bahnschrift SemiBold Condensed" panose="020B0502040204020203" pitchFamily="34" charset="0"/>
              </a:rPr>
              <a:t>.</a:t>
            </a:r>
            <a:endParaRPr lang="uk-UA" sz="2250" dirty="0" smtClean="0">
              <a:solidFill>
                <a:schemeClr val="bg1"/>
              </a:solidFill>
              <a:latin typeface="Bahnschrift SemiBold Condensed" panose="020B0502040204020203" pitchFamily="34" charset="0"/>
            </a:endParaRPr>
          </a:p>
          <a:p>
            <a:pPr marL="342900" indent="-342900">
              <a:buAutoNum type="arabicParenR"/>
            </a:pPr>
            <a:r>
              <a:rPr lang="en-US" sz="2250" dirty="0">
                <a:solidFill>
                  <a:schemeClr val="bg1"/>
                </a:solidFill>
                <a:latin typeface="Bahnschrift SemiBold Condensed" panose="020B0502040204020203" pitchFamily="34" charset="0"/>
              </a:rPr>
              <a:t>Bauer, A., </a:t>
            </a:r>
            <a:r>
              <a:rPr lang="en-US" sz="2250" dirty="0" err="1">
                <a:solidFill>
                  <a:schemeClr val="bg1"/>
                </a:solidFill>
                <a:latin typeface="Bahnschrift SemiBold Condensed" panose="020B0502040204020203" pitchFamily="34" charset="0"/>
              </a:rPr>
              <a:t>Nimmo</a:t>
            </a:r>
            <a:r>
              <a:rPr lang="en-US" sz="2250" dirty="0">
                <a:solidFill>
                  <a:schemeClr val="bg1"/>
                </a:solidFill>
                <a:latin typeface="Bahnschrift SemiBold Condensed" panose="020B0502040204020203" pitchFamily="34" charset="0"/>
              </a:rPr>
              <a:t>, J., Newman, R., Brunner, M., </a:t>
            </a:r>
            <a:r>
              <a:rPr lang="en-US" sz="2250" dirty="0" err="1">
                <a:solidFill>
                  <a:schemeClr val="bg1"/>
                </a:solidFill>
                <a:latin typeface="Bahnschrift SemiBold Condensed" panose="020B0502040204020203" pitchFamily="34" charset="0"/>
              </a:rPr>
              <a:t>Welle</a:t>
            </a:r>
            <a:r>
              <a:rPr lang="en-US" sz="2250" dirty="0">
                <a:solidFill>
                  <a:schemeClr val="bg1"/>
                </a:solidFill>
                <a:latin typeface="Bahnschrift SemiBold Condensed" panose="020B0502040204020203" pitchFamily="34" charset="0"/>
              </a:rPr>
              <a:t>, M.M., </a:t>
            </a:r>
            <a:r>
              <a:rPr lang="en-US" sz="2250" dirty="0" err="1">
                <a:solidFill>
                  <a:schemeClr val="bg1"/>
                </a:solidFill>
                <a:latin typeface="Bahnschrift SemiBold Condensed" panose="020B0502040204020203" pitchFamily="34" charset="0"/>
              </a:rPr>
              <a:t>Jagannathan</a:t>
            </a:r>
            <a:r>
              <a:rPr lang="en-US" sz="2250" dirty="0">
                <a:solidFill>
                  <a:schemeClr val="bg1"/>
                </a:solidFill>
                <a:latin typeface="Bahnschrift SemiBold Condensed" panose="020B0502040204020203" pitchFamily="34" charset="0"/>
              </a:rPr>
              <a:t>, V., </a:t>
            </a:r>
            <a:r>
              <a:rPr lang="en-US" sz="2250" dirty="0" err="1">
                <a:solidFill>
                  <a:schemeClr val="bg1"/>
                </a:solidFill>
                <a:latin typeface="Bahnschrift SemiBold Condensed" panose="020B0502040204020203" pitchFamily="34" charset="0"/>
              </a:rPr>
              <a:t>Leeb</a:t>
            </a:r>
            <a:r>
              <a:rPr lang="en-US" sz="2250" dirty="0">
                <a:solidFill>
                  <a:schemeClr val="bg1"/>
                </a:solidFill>
                <a:latin typeface="Bahnschrift SemiBold Condensed" panose="020B0502040204020203" pitchFamily="34" charset="0"/>
              </a:rPr>
              <a:t>, T. :  </a:t>
            </a:r>
          </a:p>
          <a:p>
            <a:pPr marL="342900" indent="-342900">
              <a:buAutoNum type="arabicParenR"/>
            </a:pPr>
            <a:r>
              <a:rPr lang="en-US" sz="2250" dirty="0">
                <a:solidFill>
                  <a:schemeClr val="bg1"/>
                </a:solidFill>
                <a:latin typeface="Bahnschrift SemiBold Condensed" panose="020B0502040204020203" pitchFamily="34" charset="0"/>
              </a:rPr>
              <a:t>A splice site variant in the SUV39H2 gene in Greyhounds with nasal parakeratosis. </a:t>
            </a:r>
            <a:r>
              <a:rPr lang="en-US" sz="2250" dirty="0" err="1">
                <a:solidFill>
                  <a:schemeClr val="bg1"/>
                </a:solidFill>
                <a:latin typeface="Bahnschrift SemiBold Condensed" panose="020B0502040204020203" pitchFamily="34" charset="0"/>
              </a:rPr>
              <a:t>Anim</a:t>
            </a:r>
            <a:r>
              <a:rPr lang="en-US" sz="2250" dirty="0">
                <a:solidFill>
                  <a:schemeClr val="bg1"/>
                </a:solidFill>
                <a:latin typeface="Bahnschrift SemiBold Condensed" panose="020B0502040204020203" pitchFamily="34" charset="0"/>
              </a:rPr>
              <a:t> Genet 49:137-140, 2018. </a:t>
            </a:r>
            <a:r>
              <a:rPr lang="en-US" sz="2250" dirty="0" err="1">
                <a:solidFill>
                  <a:schemeClr val="bg1"/>
                </a:solidFill>
                <a:latin typeface="Bahnschrift SemiBold Condensed" panose="020B0502040204020203" pitchFamily="34" charset="0"/>
              </a:rPr>
              <a:t>Pubmed</a:t>
            </a:r>
            <a:r>
              <a:rPr lang="en-US" sz="2250" dirty="0">
                <a:solidFill>
                  <a:schemeClr val="bg1"/>
                </a:solidFill>
                <a:latin typeface="Bahnschrift SemiBold Condensed" panose="020B0502040204020203" pitchFamily="34" charset="0"/>
              </a:rPr>
              <a:t> reference: 29423952. DOI: </a:t>
            </a:r>
            <a:r>
              <a:rPr lang="en-US" sz="2250" dirty="0" smtClean="0">
                <a:solidFill>
                  <a:schemeClr val="bg1"/>
                </a:solidFill>
                <a:latin typeface="Bahnschrift SemiBold Condensed" panose="020B0502040204020203" pitchFamily="34" charset="0"/>
              </a:rPr>
              <a:t>10.1111/age.12643.</a:t>
            </a:r>
            <a:endParaRPr lang="uk-UA" sz="2250" dirty="0" smtClean="0">
              <a:solidFill>
                <a:schemeClr val="bg1"/>
              </a:solidFill>
              <a:latin typeface="Bahnschrift SemiBold Condensed" panose="020B0502040204020203" pitchFamily="34" charset="0"/>
            </a:endParaRPr>
          </a:p>
          <a:p>
            <a:pPr marL="342900" indent="-342900">
              <a:buAutoNum type="arabicParenR"/>
            </a:pPr>
            <a:r>
              <a:rPr lang="ru-RU" sz="2250" dirty="0" err="1">
                <a:solidFill>
                  <a:schemeClr val="bg1"/>
                </a:solidFill>
                <a:latin typeface="Bahnschrift SemiBold Condensed" panose="020B0502040204020203" pitchFamily="34" charset="0"/>
              </a:rPr>
              <a:t>Иллариошкин</a:t>
            </a:r>
            <a:r>
              <a:rPr lang="ru-RU" sz="2250" dirty="0">
                <a:solidFill>
                  <a:schemeClr val="bg1"/>
                </a:solidFill>
                <a:latin typeface="Bahnschrift SemiBold Condensed" panose="020B0502040204020203" pitchFamily="34" charset="0"/>
              </a:rPr>
              <a:t> С. Н. и др. Новая форма наследственной невропатии: болезнь Шарко-Мари-Тута типа 2F // Нервные болезни. — 2005. — № 2. — С. 42-46.</a:t>
            </a:r>
            <a:endParaRPr lang="uk-UA" sz="2250" dirty="0">
              <a:solidFill>
                <a:schemeClr val="bg1"/>
              </a:solidFill>
              <a:latin typeface="Bahnschrift SemiBold Condensed" panose="020B0502040204020203" pitchFamily="34" charset="0"/>
            </a:endParaRPr>
          </a:p>
          <a:p>
            <a:pPr marL="342900" indent="-342900">
              <a:buAutoNum type="arabicParenR"/>
            </a:pPr>
            <a:r>
              <a:rPr lang="en-US" sz="2250" dirty="0" smtClean="0">
                <a:solidFill>
                  <a:schemeClr val="bg1"/>
                </a:solidFill>
                <a:latin typeface="Bahnschrift SemiBold Condensed" panose="020B0502040204020203" pitchFamily="34" charset="0"/>
                <a:hlinkClick r:id="rId2"/>
              </a:rPr>
              <a:t>https</a:t>
            </a:r>
            <a:r>
              <a:rPr lang="en-US" sz="2250" dirty="0">
                <a:solidFill>
                  <a:schemeClr val="bg1"/>
                </a:solidFill>
                <a:latin typeface="Bahnschrift SemiBold Condensed" panose="020B0502040204020203" pitchFamily="34" charset="0"/>
                <a:hlinkClick r:id="rId2"/>
              </a:rPr>
              <a:t>://www.omia.org/OMIA002120/9615</a:t>
            </a:r>
            <a:r>
              <a:rPr lang="en-US" sz="2250" dirty="0" smtClean="0">
                <a:solidFill>
                  <a:schemeClr val="bg1"/>
                </a:solidFill>
                <a:latin typeface="Bahnschrift SemiBold Condensed" panose="020B0502040204020203" pitchFamily="34" charset="0"/>
                <a:hlinkClick r:id="rId2"/>
              </a:rPr>
              <a:t>/</a:t>
            </a:r>
            <a:endParaRPr lang="uk-UA" sz="2250" dirty="0" smtClean="0">
              <a:solidFill>
                <a:schemeClr val="bg1"/>
              </a:solidFill>
              <a:latin typeface="Bahnschrift SemiBold Condensed" panose="020B0502040204020203" pitchFamily="34" charset="0"/>
              <a:hlinkClick r:id="rId2"/>
            </a:endParaRPr>
          </a:p>
          <a:p>
            <a:pPr marL="342900" indent="-342900">
              <a:buAutoNum type="arabicParenR"/>
            </a:pPr>
            <a:r>
              <a:rPr lang="en-US" sz="2250" dirty="0">
                <a:solidFill>
                  <a:schemeClr val="bg1"/>
                </a:solidFill>
                <a:latin typeface="Bahnschrift SemiBold Condensed" panose="020B0502040204020203" pitchFamily="34" charset="0"/>
                <a:hlinkClick r:id="rId2"/>
              </a:rPr>
              <a:t>https://www.omia.org/OMIA001373/9615/</a:t>
            </a:r>
            <a:endParaRPr lang="uk-UA" sz="2250" dirty="0" smtClean="0">
              <a:solidFill>
                <a:schemeClr val="bg1"/>
              </a:solidFill>
              <a:latin typeface="Bahnschrift SemiBold Condensed" panose="020B0502040204020203" pitchFamily="34" charset="0"/>
              <a:hlinkClick r:id="rId2"/>
            </a:endParaRPr>
          </a:p>
          <a:p>
            <a:pPr marL="342900" indent="-342900">
              <a:buAutoNum type="arabicParenR"/>
            </a:pPr>
            <a:r>
              <a:rPr lang="en-US" sz="2250" dirty="0" smtClean="0">
                <a:solidFill>
                  <a:schemeClr val="bg1"/>
                </a:solidFill>
                <a:latin typeface="Bahnschrift SemiBold Condensed" panose="020B0502040204020203" pitchFamily="34" charset="0"/>
                <a:hlinkClick r:id="rId2"/>
              </a:rPr>
              <a:t>https</a:t>
            </a:r>
            <a:r>
              <a:rPr lang="en-US" sz="2250" dirty="0">
                <a:solidFill>
                  <a:schemeClr val="bg1"/>
                </a:solidFill>
                <a:latin typeface="Bahnschrift SemiBold Condensed" panose="020B0502040204020203" pitchFamily="34" charset="0"/>
                <a:hlinkClick r:id="rId2"/>
              </a:rPr>
              <a:t>://</a:t>
            </a:r>
            <a:r>
              <a:rPr lang="en-US" sz="2250" dirty="0" smtClean="0">
                <a:solidFill>
                  <a:schemeClr val="bg1"/>
                </a:solidFill>
                <a:latin typeface="Bahnschrift SemiBold Condensed" panose="020B0502040204020203" pitchFamily="34" charset="0"/>
                <a:hlinkClick r:id="rId2"/>
              </a:rPr>
              <a:t>dogcatfan.com/259-greyhound.html</a:t>
            </a:r>
            <a:endParaRPr lang="uk-UA" sz="2250" dirty="0" smtClean="0">
              <a:solidFill>
                <a:schemeClr val="bg1"/>
              </a:solidFill>
              <a:latin typeface="Bahnschrift SemiBold Condensed" panose="020B0502040204020203" pitchFamily="34" charset="0"/>
            </a:endParaRPr>
          </a:p>
          <a:p>
            <a:pPr marL="342900" indent="-342900">
              <a:buAutoNum type="arabicParenR"/>
            </a:pPr>
            <a:r>
              <a:rPr lang="en-US" sz="2250" dirty="0">
                <a:solidFill>
                  <a:schemeClr val="bg1"/>
                </a:solidFill>
                <a:latin typeface="Bahnschrift SemiBold Condensed" panose="020B0502040204020203" pitchFamily="34" charset="0"/>
                <a:hlinkClick r:id="rId3"/>
              </a:rPr>
              <a:t>https://vetcentr.by/services/sobaki/diagnostika/geneticheskie-issledovaniya</a:t>
            </a:r>
            <a:r>
              <a:rPr lang="en-US" sz="2250" dirty="0" smtClean="0">
                <a:solidFill>
                  <a:schemeClr val="bg1"/>
                </a:solidFill>
                <a:latin typeface="Bahnschrift SemiBold Condensed" panose="020B0502040204020203" pitchFamily="34" charset="0"/>
                <a:hlinkClick r:id="rId3"/>
              </a:rPr>
              <a:t>/</a:t>
            </a:r>
            <a:endParaRPr lang="uk-UA" sz="2250" dirty="0" smtClean="0">
              <a:solidFill>
                <a:schemeClr val="bg1"/>
              </a:solidFill>
              <a:latin typeface="Bahnschrift SemiBold Condensed" panose="020B0502040204020203" pitchFamily="34" charset="0"/>
            </a:endParaRPr>
          </a:p>
          <a:p>
            <a:pPr marL="342900" indent="-342900">
              <a:buAutoNum type="arabicParenR"/>
            </a:pPr>
            <a:r>
              <a:rPr lang="en-US" sz="2250" dirty="0">
                <a:solidFill>
                  <a:schemeClr val="bg1"/>
                </a:solidFill>
                <a:latin typeface="Bahnschrift SemiBold Condensed" panose="020B0502040204020203" pitchFamily="34" charset="0"/>
                <a:hlinkClick r:id="rId4"/>
              </a:rPr>
              <a:t>https://figshare.com/articles/figure/_Polyneuropathy_in_Greyhound_show_dogs_/</a:t>
            </a:r>
            <a:r>
              <a:rPr lang="en-US" sz="2250" dirty="0" smtClean="0">
                <a:solidFill>
                  <a:schemeClr val="bg1"/>
                </a:solidFill>
                <a:latin typeface="Bahnschrift SemiBold Condensed" panose="020B0502040204020203" pitchFamily="34" charset="0"/>
                <a:hlinkClick r:id="rId4"/>
              </a:rPr>
              <a:t>514353</a:t>
            </a:r>
            <a:endParaRPr lang="uk-UA" sz="2250" dirty="0" smtClean="0">
              <a:solidFill>
                <a:schemeClr val="bg1"/>
              </a:solidFill>
              <a:latin typeface="Bahnschrift SemiBold Condensed" panose="020B0502040204020203" pitchFamily="34" charset="0"/>
            </a:endParaRPr>
          </a:p>
          <a:p>
            <a:pPr marL="342900" indent="-342900">
              <a:buAutoNum type="arabicParenR"/>
            </a:pPr>
            <a:endParaRPr lang="uk-UA" sz="2250" dirty="0"/>
          </a:p>
        </p:txBody>
      </p:sp>
    </p:spTree>
    <p:extLst>
      <p:ext uri="{BB962C8B-B14F-4D97-AF65-F5344CB8AC3E}">
        <p14:creationId xmlns:p14="http://schemas.microsoft.com/office/powerpoint/2010/main" val="10700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20073"/>
            <a:ext cx="1219200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6636327"/>
            <a:ext cx="1219200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175909" y="256931"/>
            <a:ext cx="9033242" cy="830997"/>
          </a:xfrm>
          <a:prstGeom prst="rect">
            <a:avLst/>
          </a:prstGeom>
        </p:spPr>
        <p:txBody>
          <a:bodyPr wrap="none">
            <a:spAutoFit/>
          </a:bodyPr>
          <a:lstStyle/>
          <a:p>
            <a:r>
              <a:rPr lang="uk-UA" sz="4800"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Посилання на використані фотоматеріали: </a:t>
            </a:r>
            <a:endParaRPr lang="uk-UA" sz="4800" dirty="0">
              <a:solidFill>
                <a:schemeClr val="bg1"/>
              </a:solidFill>
              <a:effectLst>
                <a:outerShdw blurRad="38100" dist="38100" dir="2700000" algn="tl">
                  <a:srgbClr val="000000">
                    <a:alpha val="43137"/>
                  </a:srgbClr>
                </a:outerShdw>
              </a:effectLst>
              <a:latin typeface="Bahnschrift SemiBold Condensed" panose="020B0502040204020203" pitchFamily="34" charset="0"/>
            </a:endParaRPr>
          </a:p>
        </p:txBody>
      </p:sp>
      <p:sp>
        <p:nvSpPr>
          <p:cNvPr id="9" name="TextBox 8"/>
          <p:cNvSpPr txBox="1"/>
          <p:nvPr/>
        </p:nvSpPr>
        <p:spPr>
          <a:xfrm>
            <a:off x="307975" y="1283855"/>
            <a:ext cx="10741891" cy="6355586"/>
          </a:xfrm>
          <a:prstGeom prst="rect">
            <a:avLst/>
          </a:prstGeom>
          <a:noFill/>
        </p:spPr>
        <p:txBody>
          <a:bodyPr wrap="square" rtlCol="0">
            <a:spAutoFit/>
          </a:bodyPr>
          <a:lstStyle/>
          <a:p>
            <a:pPr marL="342900" indent="-342900">
              <a:buAutoNum type="arabicParenR"/>
            </a:pPr>
            <a:r>
              <a:rPr lang="en-US" sz="2300" dirty="0" smtClean="0">
                <a:solidFill>
                  <a:schemeClr val="bg1"/>
                </a:solidFill>
                <a:latin typeface="Bahnschrift SemiBold Condensed" panose="020B0502040204020203" pitchFamily="34" charset="0"/>
                <a:hlinkClick r:id="rId2"/>
              </a:rPr>
              <a:t>https://media.istockphoto.com/photos/cute-greyhound-is-resting-at-blanket-outdoors-picture-id1165777872?k=20&amp;m=1165777872&amp;s=612x612&amp;w=0&amp;h=noiGwp4S3FlwDI6d0Wqjhhzvm9ttrq52KjQP7zjQnZU</a:t>
            </a:r>
            <a:r>
              <a:rPr lang="en-US" sz="2300" dirty="0" smtClean="0">
                <a:solidFill>
                  <a:schemeClr val="bg1"/>
                </a:solidFill>
                <a:latin typeface="Bahnschrift SemiBold Condensed" panose="020B0502040204020203" pitchFamily="34" charset="0"/>
              </a:rPr>
              <a:t>=</a:t>
            </a:r>
            <a:endParaRPr lang="uk-UA" sz="2300" dirty="0" smtClean="0">
              <a:solidFill>
                <a:schemeClr val="bg1"/>
              </a:solidFill>
              <a:latin typeface="Bahnschrift SemiBold Condensed" panose="020B0502040204020203" pitchFamily="34" charset="0"/>
            </a:endParaRPr>
          </a:p>
          <a:p>
            <a:pPr marL="342900" indent="-342900">
              <a:buAutoNum type="arabicParenR"/>
            </a:pPr>
            <a:r>
              <a:rPr lang="en-US" sz="2300" dirty="0" smtClean="0">
                <a:solidFill>
                  <a:schemeClr val="bg1"/>
                </a:solidFill>
                <a:latin typeface="Bahnschrift SemiBold Condensed" panose="020B0502040204020203" pitchFamily="34" charset="0"/>
                <a:hlinkClick r:id="rId3"/>
              </a:rPr>
              <a:t>https://i.pinimg.com/736x/c8/57/be/c857be884975d29f51dbf259086d14b5.jpg</a:t>
            </a:r>
            <a:endParaRPr lang="uk-UA" sz="2300" dirty="0" smtClean="0">
              <a:solidFill>
                <a:schemeClr val="bg1"/>
              </a:solidFill>
              <a:latin typeface="Bahnschrift SemiBold Condensed" panose="020B0502040204020203" pitchFamily="34" charset="0"/>
            </a:endParaRPr>
          </a:p>
          <a:p>
            <a:pPr marL="342900" indent="-342900">
              <a:buAutoNum type="arabicParenR"/>
            </a:pPr>
            <a:r>
              <a:rPr lang="en-US" sz="2300" dirty="0" smtClean="0">
                <a:solidFill>
                  <a:schemeClr val="bg1"/>
                </a:solidFill>
                <a:latin typeface="Bahnschrift SemiBold Condensed" panose="020B0502040204020203" pitchFamily="34" charset="0"/>
                <a:hlinkClick r:id="rId4"/>
              </a:rPr>
              <a:t>https://azgreyhounds.com/wp-content/uploads/2021/08/labrador-greyhound-mix.jpg</a:t>
            </a:r>
            <a:endParaRPr lang="uk-UA" sz="2300" dirty="0" smtClean="0">
              <a:solidFill>
                <a:schemeClr val="bg1"/>
              </a:solidFill>
              <a:latin typeface="Bahnschrift SemiBold Condensed" panose="020B0502040204020203" pitchFamily="34" charset="0"/>
            </a:endParaRPr>
          </a:p>
          <a:p>
            <a:pPr marL="342900" indent="-342900">
              <a:buAutoNum type="arabicParenR"/>
            </a:pPr>
            <a:r>
              <a:rPr lang="en-US" sz="2300" dirty="0" smtClean="0">
                <a:solidFill>
                  <a:schemeClr val="bg1"/>
                </a:solidFill>
                <a:latin typeface="Bahnschrift SemiBold Condensed" panose="020B0502040204020203" pitchFamily="34" charset="0"/>
                <a:hlinkClick r:id="rId5"/>
              </a:rPr>
              <a:t>https://i.pinimg.com/736x/46/26/cb/4626cbbe316950b60189ab16ed42d187.jpg</a:t>
            </a:r>
            <a:endParaRPr lang="uk-UA" sz="2300" dirty="0" smtClean="0">
              <a:solidFill>
                <a:schemeClr val="bg1"/>
              </a:solidFill>
              <a:latin typeface="Bahnschrift SemiBold Condensed" panose="020B0502040204020203" pitchFamily="34" charset="0"/>
            </a:endParaRPr>
          </a:p>
          <a:p>
            <a:pPr marL="342900" indent="-342900">
              <a:buAutoNum type="arabicParenR"/>
            </a:pPr>
            <a:r>
              <a:rPr lang="en-US" sz="2300" dirty="0" smtClean="0">
                <a:solidFill>
                  <a:schemeClr val="bg1"/>
                </a:solidFill>
                <a:latin typeface="Bahnschrift SemiBold Condensed" panose="020B0502040204020203" pitchFamily="34" charset="0"/>
                <a:hlinkClick r:id="rId6"/>
              </a:rPr>
              <a:t>https://veter96.ru/Upload/images/%D0%BD%D0%B0%D0%B7%D0%B0%D0%BB1.png</a:t>
            </a:r>
            <a:endParaRPr lang="uk-UA" sz="2300" dirty="0" smtClean="0">
              <a:solidFill>
                <a:schemeClr val="bg1"/>
              </a:solidFill>
              <a:latin typeface="Bahnschrift SemiBold Condensed" panose="020B0502040204020203" pitchFamily="34" charset="0"/>
            </a:endParaRPr>
          </a:p>
          <a:p>
            <a:pPr marL="342900" indent="-342900">
              <a:buAutoNum type="arabicParenR"/>
            </a:pPr>
            <a:r>
              <a:rPr lang="en-US" sz="2300" dirty="0" smtClean="0">
                <a:solidFill>
                  <a:schemeClr val="bg1"/>
                </a:solidFill>
                <a:latin typeface="Bahnschrift SemiBold Condensed" panose="020B0502040204020203" pitchFamily="34" charset="0"/>
                <a:hlinkClick r:id="rId7"/>
              </a:rPr>
              <a:t>https://images.wagwalkingweb.com/media/articles/dog/peripheral-neuropathies/peripheral-neuropathies.jpg</a:t>
            </a:r>
            <a:endParaRPr lang="uk-UA" sz="2300" dirty="0" smtClean="0">
              <a:solidFill>
                <a:schemeClr val="bg1"/>
              </a:solidFill>
              <a:latin typeface="Bahnschrift SemiBold Condensed" panose="020B0502040204020203" pitchFamily="34" charset="0"/>
            </a:endParaRPr>
          </a:p>
          <a:p>
            <a:pPr marL="342900" indent="-342900">
              <a:buAutoNum type="arabicParenR"/>
            </a:pPr>
            <a:r>
              <a:rPr lang="en-US" sz="2300" dirty="0" smtClean="0">
                <a:solidFill>
                  <a:schemeClr val="bg1"/>
                </a:solidFill>
                <a:latin typeface="Bahnschrift SemiBold Condensed" panose="020B0502040204020203" pitchFamily="34" charset="0"/>
                <a:hlinkClick r:id="rId8"/>
              </a:rPr>
              <a:t>https://www.researchgate.net/profile/Jens-Tetens/publication/44804073/figure/fig5/AS:341207201927169@1458361544175/Pedigrees-of-sampled-Greyhound-show-dogs-with-polyneuropathy-DNA-samples-were-available.png</a:t>
            </a:r>
            <a:endParaRPr lang="uk-UA" sz="2300" dirty="0" smtClean="0">
              <a:solidFill>
                <a:schemeClr val="bg1"/>
              </a:solidFill>
              <a:latin typeface="Bahnschrift SemiBold Condensed" panose="020B0502040204020203" pitchFamily="34" charset="0"/>
            </a:endParaRPr>
          </a:p>
          <a:p>
            <a:pPr marL="342900" indent="-342900">
              <a:buAutoNum type="arabicParenR"/>
            </a:pPr>
            <a:r>
              <a:rPr lang="en-US" sz="2300" dirty="0" smtClean="0">
                <a:solidFill>
                  <a:schemeClr val="bg1"/>
                </a:solidFill>
                <a:latin typeface="Bahnschrift SemiBold Condensed" panose="020B0502040204020203" pitchFamily="34" charset="0"/>
                <a:hlinkClick r:id="rId9"/>
              </a:rPr>
              <a:t>https://sobaki.guru/wp-content/auploads/344351/parez_konechnostey_sobak.jpg</a:t>
            </a:r>
            <a:endParaRPr lang="en-US" sz="2300" dirty="0" smtClean="0">
              <a:solidFill>
                <a:schemeClr val="bg1"/>
              </a:solidFill>
              <a:latin typeface="Bahnschrift SemiBold Condensed" panose="020B0502040204020203" pitchFamily="34" charset="0"/>
            </a:endParaRPr>
          </a:p>
          <a:p>
            <a:pPr marL="342900" indent="-342900">
              <a:buAutoNum type="arabicParenR"/>
            </a:pPr>
            <a:r>
              <a:rPr lang="en-US" sz="2300" dirty="0" smtClean="0">
                <a:solidFill>
                  <a:schemeClr val="bg1"/>
                </a:solidFill>
                <a:latin typeface="Bahnschrift SemiBold Condensed" panose="020B0502040204020203" pitchFamily="34" charset="0"/>
                <a:hlinkClick r:id="rId10"/>
              </a:rPr>
              <a:t>https://www.rover.com/blog/wp-content/uploads/2017/02/vera-abandoned-greyhound-broken-leg.jpg</a:t>
            </a:r>
            <a:endParaRPr lang="en-US" sz="2300" dirty="0" smtClean="0">
              <a:solidFill>
                <a:schemeClr val="bg1"/>
              </a:solidFill>
              <a:latin typeface="Bahnschrift SemiBold Condensed" panose="020B0502040204020203" pitchFamily="34" charset="0"/>
            </a:endParaRPr>
          </a:p>
          <a:p>
            <a:pPr marL="342900" indent="-342900">
              <a:buAutoNum type="arabicParenR"/>
            </a:pPr>
            <a:endParaRPr lang="uk-UA" dirty="0" smtClean="0"/>
          </a:p>
          <a:p>
            <a:pPr marL="342900" indent="-342900">
              <a:buAutoNum type="arabicParenR"/>
            </a:pPr>
            <a:endParaRPr lang="uk-UA" dirty="0" smtClean="0"/>
          </a:p>
          <a:p>
            <a:pPr marL="342900" indent="-342900">
              <a:buAutoNum type="arabicParenR"/>
            </a:pPr>
            <a:endParaRPr lang="uk-UA" dirty="0" smtClean="0"/>
          </a:p>
          <a:p>
            <a:pPr marL="342900" indent="-342900">
              <a:buAutoNum type="arabicParenR"/>
            </a:pPr>
            <a:endParaRPr lang="uk-UA" dirty="0" smtClean="0"/>
          </a:p>
          <a:p>
            <a:pPr marL="342900" indent="-342900">
              <a:buAutoNum type="arabicParenR"/>
            </a:pPr>
            <a:endParaRPr lang="uk-UA" dirty="0" smtClean="0"/>
          </a:p>
          <a:p>
            <a:pPr marL="342900" indent="-342900">
              <a:buAutoNum type="arabicParenR"/>
            </a:pPr>
            <a:endParaRPr lang="uk-UA" dirty="0"/>
          </a:p>
        </p:txBody>
      </p:sp>
      <p:sp>
        <p:nvSpPr>
          <p:cNvPr id="10" name="AutoShape 2" descr="Болезнь полинейропатия у собак: парез задних конечностей, разновидности,  лечение и профилактика"/>
          <p:cNvSpPr>
            <a:spLocks noChangeAspect="1" noChangeArrowheads="1"/>
          </p:cNvSpPr>
          <p:nvPr/>
        </p:nvSpPr>
        <p:spPr bwMode="auto">
          <a:xfrm>
            <a:off x="-241589" y="-587807"/>
            <a:ext cx="41749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4" descr="Болезнь полинейропатия у собак: парез задних конечностей, разновидности,  лечение и профилакти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60183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98473" y="1266939"/>
            <a:ext cx="6936510" cy="5263169"/>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2606040" y="66610"/>
            <a:ext cx="9919854" cy="1200329"/>
          </a:xfrm>
          <a:prstGeom prst="rect">
            <a:avLst/>
          </a:prstGeom>
        </p:spPr>
        <p:txBody>
          <a:bodyPr wrap="square">
            <a:spAutoFit/>
          </a:bodyPr>
          <a:lstStyle/>
          <a:p>
            <a:r>
              <a:rPr lang="uk-UA" sz="7200" dirty="0" smtClean="0">
                <a:solidFill>
                  <a:schemeClr val="accent1"/>
                </a:solidFill>
                <a:latin typeface="Bahnschrift SemiBold Condensed" panose="020B0502040204020203" pitchFamily="34" charset="0"/>
              </a:rPr>
              <a:t>Проблематика та мета роботи:</a:t>
            </a:r>
            <a:endParaRPr lang="en-US" sz="7200" b="0" i="0" dirty="0">
              <a:solidFill>
                <a:schemeClr val="accent1"/>
              </a:solidFill>
              <a:effectLst/>
              <a:latin typeface="Bahnschrift SemiBold Condensed" panose="020B0502040204020203" pitchFamily="34" charset="0"/>
            </a:endParaRPr>
          </a:p>
        </p:txBody>
      </p:sp>
      <p:sp>
        <p:nvSpPr>
          <p:cNvPr id="5" name="Прямоугольник 4"/>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5208849" y="1266939"/>
            <a:ext cx="6826134" cy="5262979"/>
          </a:xfrm>
          <a:prstGeom prst="rect">
            <a:avLst/>
          </a:prstGeom>
          <a:noFill/>
        </p:spPr>
        <p:txBody>
          <a:bodyPr wrap="square" rtlCol="0">
            <a:spAutoFit/>
          </a:bodyPr>
          <a:lstStyle/>
          <a:p>
            <a:r>
              <a:rPr lang="uk-UA" sz="2400" dirty="0" smtClean="0">
                <a:solidFill>
                  <a:schemeClr val="bg1"/>
                </a:solidFill>
                <a:latin typeface="Bahnschrift SemiBold Condensed" panose="020B0502040204020203" pitchFamily="34" charset="0"/>
              </a:rPr>
              <a:t>Англійська борза порода собак або грейхаунд, це розповсюджена в Америці та країнах </a:t>
            </a:r>
            <a:r>
              <a:rPr lang="uk-UA" sz="2400" dirty="0" err="1" smtClean="0">
                <a:solidFill>
                  <a:schemeClr val="bg1"/>
                </a:solidFill>
                <a:latin typeface="Bahnschrift SemiBold Condensed" panose="020B0502040204020203" pitchFamily="34" charset="0"/>
              </a:rPr>
              <a:t>Европи</a:t>
            </a:r>
            <a:r>
              <a:rPr lang="uk-UA" sz="2400" dirty="0" smtClean="0">
                <a:solidFill>
                  <a:schemeClr val="bg1"/>
                </a:solidFill>
                <a:latin typeface="Bahnschrift SemiBold Condensed" panose="020B0502040204020203" pitchFamily="34" charset="0"/>
              </a:rPr>
              <a:t> порода собак. Дана порода була виведена, як мисливська, для чого вона використовується і сьогодні. Грейхаунди успішно приймають участь, як в мисливських чемпіонатах так і в чемпіонатах по курсингу, та інших видах змагань. В </a:t>
            </a:r>
            <a:r>
              <a:rPr lang="uk-UA" sz="2400" dirty="0">
                <a:solidFill>
                  <a:schemeClr val="bg1"/>
                </a:solidFill>
                <a:latin typeface="Bahnschrift SemiBold Condensed" panose="020B0502040204020203" pitchFamily="34" charset="0"/>
              </a:rPr>
              <a:t>А</a:t>
            </a:r>
            <a:r>
              <a:rPr lang="uk-UA" sz="2400" dirty="0" smtClean="0">
                <a:solidFill>
                  <a:schemeClr val="bg1"/>
                </a:solidFill>
                <a:latin typeface="Bahnschrift SemiBold Condensed" panose="020B0502040204020203" pitchFamily="34" charset="0"/>
              </a:rPr>
              <a:t>мериці та Великій Британії побудована індустрія собачих перегонів, що є прибутковим бізнесом для власників та заводчиків. Отже, актуальною стає проблема здоров’я в популяції даних собак, це зменшить ризик збитків. На даний час виявлено та описано дві спадкові хвороби, що присутні в даній породі, а саме, спадкова полінейропатія та носовий паракератоз. Метою даної роботи є висвітлення природи даних генетичних аномалій та способів скорочення частоти аномальних генотипів в популяції  </a:t>
            </a:r>
            <a:endParaRPr lang="uk-UA" sz="2400" dirty="0">
              <a:solidFill>
                <a:schemeClr val="bg1"/>
              </a:solidFill>
              <a:latin typeface="Bahnschrift SemiBold Condensed" panose="020B0502040204020203" pitchFamily="34" charset="0"/>
            </a:endParaRPr>
          </a:p>
        </p:txBody>
      </p:sp>
      <p:pic>
        <p:nvPicPr>
          <p:cNvPr id="10" name="Picture 4" descr="Greyhound Racing Betting: What Bettors Need to Know About Greyhounds and  Races"/>
          <p:cNvPicPr>
            <a:picLocks noChangeAspect="1" noChangeArrowheads="1"/>
          </p:cNvPicPr>
          <p:nvPr/>
        </p:nvPicPr>
        <p:blipFill rotWithShape="1">
          <a:blip r:embed="rId2">
            <a:extLst>
              <a:ext uri="{28A0092B-C50C-407E-A947-70E740481C1C}">
                <a14:useLocalDpi xmlns:a14="http://schemas.microsoft.com/office/drawing/2010/main" val="0"/>
              </a:ext>
            </a:extLst>
          </a:blip>
          <a:srcRect l="5377" r="37636"/>
          <a:stretch/>
        </p:blipFill>
        <p:spPr bwMode="auto">
          <a:xfrm>
            <a:off x="343625" y="1266939"/>
            <a:ext cx="4524830" cy="52629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5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911273" y="1343390"/>
            <a:ext cx="6123709" cy="5061926"/>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7481455" y="109448"/>
            <a:ext cx="4553527" cy="1200329"/>
          </a:xfrm>
          <a:prstGeom prst="rect">
            <a:avLst/>
          </a:prstGeom>
        </p:spPr>
        <p:txBody>
          <a:bodyPr wrap="square">
            <a:spAutoFit/>
          </a:bodyPr>
          <a:lstStyle/>
          <a:p>
            <a:r>
              <a:rPr lang="uk-UA" sz="7200" dirty="0">
                <a:solidFill>
                  <a:schemeClr val="accent1"/>
                </a:solidFill>
                <a:latin typeface="Bahnschrift SemiBold Condensed" panose="020B0502040204020203" pitchFamily="34" charset="0"/>
              </a:rPr>
              <a:t>О</a:t>
            </a:r>
            <a:r>
              <a:rPr lang="uk-UA" sz="7200" dirty="0" smtClean="0">
                <a:solidFill>
                  <a:schemeClr val="accent1"/>
                </a:solidFill>
                <a:latin typeface="Bahnschrift SemiBold Condensed" panose="020B0502040204020203" pitchFamily="34" charset="0"/>
              </a:rPr>
              <a:t>пис породи:</a:t>
            </a:r>
            <a:endParaRPr lang="en-US" sz="7200" b="0" i="0" dirty="0">
              <a:solidFill>
                <a:schemeClr val="accent1"/>
              </a:solidFill>
              <a:effectLst/>
              <a:latin typeface="Bahnschrift SemiBold Condensed" panose="020B0502040204020203" pitchFamily="34" charset="0"/>
            </a:endParaRPr>
          </a:p>
        </p:txBody>
      </p:sp>
      <p:sp>
        <p:nvSpPr>
          <p:cNvPr id="5" name="Прямоугольник 4"/>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 name="Рисунок 6"/>
          <p:cNvPicPr>
            <a:picLocks noChangeAspect="1"/>
          </p:cNvPicPr>
          <p:nvPr/>
        </p:nvPicPr>
        <p:blipFill rotWithShape="1">
          <a:blip r:embed="rId2"/>
          <a:srcRect l="6428" t="17216" r="48200" b="35585"/>
          <a:stretch/>
        </p:blipFill>
        <p:spPr>
          <a:xfrm>
            <a:off x="314038" y="3736766"/>
            <a:ext cx="4978399" cy="2751221"/>
          </a:xfrm>
          <a:prstGeom prst="rect">
            <a:avLst/>
          </a:prstGeom>
        </p:spPr>
      </p:pic>
      <p:sp>
        <p:nvSpPr>
          <p:cNvPr id="8" name="Прямоугольник 7"/>
          <p:cNvSpPr/>
          <p:nvPr/>
        </p:nvSpPr>
        <p:spPr>
          <a:xfrm>
            <a:off x="5911273" y="1427529"/>
            <a:ext cx="5994400" cy="4893647"/>
          </a:xfrm>
          <a:prstGeom prst="rect">
            <a:avLst/>
          </a:prstGeom>
        </p:spPr>
        <p:txBody>
          <a:bodyPr wrap="square">
            <a:spAutoFit/>
          </a:bodyPr>
          <a:lstStyle/>
          <a:p>
            <a:r>
              <a:rPr lang="uk-UA" sz="2400" dirty="0" smtClean="0">
                <a:solidFill>
                  <a:schemeClr val="bg1"/>
                </a:solidFill>
                <a:latin typeface="Bahnschrift SemiBold Condensed" panose="020B0502040204020203" pitchFamily="34" charset="0"/>
              </a:rPr>
              <a:t>Грейхаунди </a:t>
            </a:r>
            <a:r>
              <a:rPr lang="uk-UA" sz="2400" dirty="0">
                <a:solidFill>
                  <a:schemeClr val="bg1"/>
                </a:solidFill>
                <a:latin typeface="Bahnschrift SemiBold Condensed" panose="020B0502040204020203" pitchFamily="34" charset="0"/>
              </a:rPr>
              <a:t>- це елегантні англійські </a:t>
            </a:r>
            <a:r>
              <a:rPr lang="uk-UA" sz="2400" dirty="0" smtClean="0">
                <a:solidFill>
                  <a:schemeClr val="bg1"/>
                </a:solidFill>
                <a:latin typeface="Bahnschrift SemiBold Condensed" panose="020B0502040204020203" pitchFamily="34" charset="0"/>
              </a:rPr>
              <a:t>борзі. </a:t>
            </a:r>
            <a:r>
              <a:rPr lang="uk-UA" sz="2400" dirty="0">
                <a:solidFill>
                  <a:schemeClr val="bg1"/>
                </a:solidFill>
                <a:latin typeface="Bahnschrift SemiBold Condensed" panose="020B0502040204020203" pitchFamily="34" charset="0"/>
              </a:rPr>
              <a:t>Оптимальна висота в </a:t>
            </a:r>
            <a:r>
              <a:rPr lang="uk-UA" sz="2400" dirty="0" smtClean="0">
                <a:solidFill>
                  <a:schemeClr val="bg1"/>
                </a:solidFill>
                <a:latin typeface="Bahnschrift SemiBold Condensed" panose="020B0502040204020203" pitchFamily="34" charset="0"/>
              </a:rPr>
              <a:t>холці </a:t>
            </a:r>
            <a:r>
              <a:rPr lang="uk-UA" sz="2400" dirty="0">
                <a:solidFill>
                  <a:schemeClr val="bg1"/>
                </a:solidFill>
                <a:latin typeface="Bahnschrift SemiBold Condensed" panose="020B0502040204020203" pitchFamily="34" charset="0"/>
              </a:rPr>
              <a:t>76 см, а вага – близько 40 кг</a:t>
            </a:r>
            <a:r>
              <a:rPr lang="uk-UA" sz="2400" dirty="0" smtClean="0">
                <a:solidFill>
                  <a:schemeClr val="bg1"/>
                </a:solidFill>
                <a:latin typeface="Bahnschrift SemiBold Condensed" panose="020B0502040204020203" pitchFamily="34" charset="0"/>
              </a:rPr>
              <a:t>.</a:t>
            </a:r>
            <a:endParaRPr lang="uk-UA" sz="2400" dirty="0">
              <a:solidFill>
                <a:schemeClr val="bg1"/>
              </a:solidFill>
              <a:latin typeface="Bahnschrift SemiBold Condensed" panose="020B0502040204020203" pitchFamily="34" charset="0"/>
            </a:endParaRPr>
          </a:p>
          <a:p>
            <a:r>
              <a:rPr lang="uk-UA" sz="2400" dirty="0">
                <a:solidFill>
                  <a:schemeClr val="bg1"/>
                </a:solidFill>
                <a:latin typeface="Bahnschrift SemiBold Condensed" panose="020B0502040204020203" pitchFamily="34" charset="0"/>
              </a:rPr>
              <a:t>Вони </a:t>
            </a:r>
            <a:r>
              <a:rPr lang="uk-UA" sz="2400" dirty="0" smtClean="0">
                <a:solidFill>
                  <a:schemeClr val="bg1"/>
                </a:solidFill>
                <a:latin typeface="Bahnschrift SemiBold Condensed" panose="020B0502040204020203" pitchFamily="34" charset="0"/>
              </a:rPr>
              <a:t>мають міцне</a:t>
            </a:r>
            <a:r>
              <a:rPr lang="uk-UA" sz="2400" dirty="0">
                <a:solidFill>
                  <a:schemeClr val="bg1"/>
                </a:solidFill>
                <a:latin typeface="Bahnschrift SemiBold Condensed" panose="020B0502040204020203" pitchFamily="34" charset="0"/>
              </a:rPr>
              <a:t>, мускулисте, пропорційне тіло. Розвинені плечі, глибокі груди, опуклий поперек, міцні кінцівки та </a:t>
            </a:r>
            <a:r>
              <a:rPr lang="uk-UA" sz="2400" dirty="0" smtClean="0">
                <a:solidFill>
                  <a:schemeClr val="bg1"/>
                </a:solidFill>
                <a:latin typeface="Bahnschrift SemiBold Condensed" panose="020B0502040204020203" pitchFamily="34" charset="0"/>
              </a:rPr>
              <a:t>довгу шию. </a:t>
            </a:r>
            <a:r>
              <a:rPr lang="uk-UA" sz="2400" dirty="0">
                <a:solidFill>
                  <a:schemeClr val="bg1"/>
                </a:solidFill>
                <a:latin typeface="Bahnschrift SemiBold Condensed" panose="020B0502040204020203" pitchFamily="34" charset="0"/>
              </a:rPr>
              <a:t>Голова також має видовжену форму. Перехід від чола до носа плавний, ледь помітний. Зуби здорові та білі, щелепа сильна. Очі собаки темного кольору, вуха мініатюрні та вузькі, формою нагадують </a:t>
            </a:r>
            <a:r>
              <a:rPr lang="uk-UA" sz="2400" dirty="0" smtClean="0">
                <a:solidFill>
                  <a:schemeClr val="bg1"/>
                </a:solidFill>
                <a:latin typeface="Bahnschrift SemiBold Condensed" panose="020B0502040204020203" pitchFamily="34" charset="0"/>
              </a:rPr>
              <a:t>пелюстку. </a:t>
            </a:r>
            <a:r>
              <a:rPr lang="uk-UA" sz="2400" dirty="0">
                <a:solidFill>
                  <a:schemeClr val="bg1"/>
                </a:solidFill>
                <a:latin typeface="Bahnschrift SemiBold Condensed" panose="020B0502040204020203" pitchFamily="34" charset="0"/>
              </a:rPr>
              <a:t>Хвіст довгий, що звужується до кінчика, низько поставлений</a:t>
            </a:r>
            <a:r>
              <a:rPr lang="uk-UA" sz="2400" dirty="0" smtClean="0">
                <a:solidFill>
                  <a:schemeClr val="bg1"/>
                </a:solidFill>
                <a:latin typeface="Bahnschrift SemiBold Condensed" panose="020B0502040204020203" pitchFamily="34" charset="0"/>
              </a:rPr>
              <a:t>.</a:t>
            </a:r>
            <a:endParaRPr lang="uk-UA" sz="2400" dirty="0">
              <a:solidFill>
                <a:schemeClr val="bg1"/>
              </a:solidFill>
              <a:latin typeface="Bahnschrift SemiBold Condensed" panose="020B0502040204020203" pitchFamily="34" charset="0"/>
            </a:endParaRPr>
          </a:p>
          <a:p>
            <a:r>
              <a:rPr lang="uk-UA" sz="2400" dirty="0">
                <a:solidFill>
                  <a:schemeClr val="bg1"/>
                </a:solidFill>
                <a:latin typeface="Bahnschrift SemiBold Condensed" panose="020B0502040204020203" pitchFamily="34" charset="0"/>
              </a:rPr>
              <a:t>Шерсть тонка, щільна, м'яка. Забарвлення може бути чорним, білим, палевим, блакитним та </a:t>
            </a:r>
            <a:r>
              <a:rPr lang="uk-UA" sz="2400" dirty="0" err="1">
                <a:solidFill>
                  <a:schemeClr val="bg1"/>
                </a:solidFill>
                <a:latin typeface="Bahnschrift SemiBold Condensed" panose="020B0502040204020203" pitchFamily="34" charset="0"/>
              </a:rPr>
              <a:t>ін</a:t>
            </a:r>
            <a:r>
              <a:rPr lang="uk-UA" sz="2400" dirty="0">
                <a:solidFill>
                  <a:schemeClr val="bg1"/>
                </a:solidFill>
                <a:latin typeface="Bahnschrift SemiBold Condensed" panose="020B0502040204020203" pitchFamily="34" charset="0"/>
              </a:rPr>
              <a:t>, а також двоколірним у поєднанні з білим.</a:t>
            </a:r>
          </a:p>
        </p:txBody>
      </p:sp>
      <p:pic>
        <p:nvPicPr>
          <p:cNvPr id="11266" name="Picture 2" descr="10,647 Greyhound Stock Photos, Pictures &amp;amp; Royalty-Free Image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10" y="356975"/>
            <a:ext cx="4896427" cy="3264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12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359446" y="438071"/>
            <a:ext cx="11416918" cy="3046988"/>
          </a:xfrm>
          <a:prstGeom prst="rect">
            <a:avLst/>
          </a:prstGeom>
        </p:spPr>
        <p:txBody>
          <a:bodyPr wrap="square">
            <a:spAutoFit/>
          </a:bodyPr>
          <a:lstStyle/>
          <a:p>
            <a:pPr algn="ctr"/>
            <a:r>
              <a:rPr lang="en-US" sz="9600" b="1"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Polyneuropathy</a:t>
            </a:r>
            <a:r>
              <a:rPr lang="uk-UA" sz="9600" b="1"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 </a:t>
            </a:r>
          </a:p>
          <a:p>
            <a:pPr algn="ctr"/>
            <a:r>
              <a:rPr lang="uk-UA" sz="9600" b="1" dirty="0" smtClean="0">
                <a:solidFill>
                  <a:schemeClr val="bg1"/>
                </a:solidFill>
                <a:effectLst>
                  <a:outerShdw blurRad="38100" dist="38100" dir="2700000" algn="tl">
                    <a:srgbClr val="000000">
                      <a:alpha val="43137"/>
                    </a:srgbClr>
                  </a:outerShdw>
                </a:effectLst>
                <a:latin typeface="Bahnschrift SemiBold Condensed" panose="020B0502040204020203" pitchFamily="34" charset="0"/>
              </a:rPr>
              <a:t>(спадкова полінейропатія)</a:t>
            </a:r>
            <a:endParaRPr lang="en-US" sz="9600" b="1" i="0" dirty="0">
              <a:solidFill>
                <a:schemeClr val="bg1"/>
              </a:solidFill>
              <a:effectLst>
                <a:outerShdw blurRad="38100" dist="38100" dir="2700000" algn="tl">
                  <a:srgbClr val="000000">
                    <a:alpha val="43137"/>
                  </a:srgbClr>
                </a:outerShdw>
              </a:effectLst>
              <a:latin typeface="Bahnschrift SemiBold Condensed" panose="020B0502040204020203" pitchFamily="34" charset="0"/>
            </a:endParaRPr>
          </a:p>
        </p:txBody>
      </p:sp>
      <p:sp>
        <p:nvSpPr>
          <p:cNvPr id="3" name="TextBox 2"/>
          <p:cNvSpPr txBox="1"/>
          <p:nvPr/>
        </p:nvSpPr>
        <p:spPr>
          <a:xfrm>
            <a:off x="3065778" y="6051552"/>
            <a:ext cx="5671745" cy="584775"/>
          </a:xfrm>
          <a:prstGeom prst="rect">
            <a:avLst/>
          </a:prstGeom>
          <a:noFill/>
        </p:spPr>
        <p:txBody>
          <a:bodyPr wrap="none" rtlCol="0">
            <a:spAutoFit/>
          </a:bodyPr>
          <a:lstStyle/>
          <a:p>
            <a:r>
              <a:rPr lang="en-US" sz="3200" dirty="0">
                <a:solidFill>
                  <a:schemeClr val="bg1"/>
                </a:solidFill>
                <a:latin typeface="Bahnschrift SemiBold Condensed" panose="020B0502040204020203" pitchFamily="34" charset="0"/>
              </a:rPr>
              <a:t>https://www.omia.org/OMIA002120/9615/</a:t>
            </a:r>
            <a:endParaRPr lang="uk-UA" sz="3200" dirty="0">
              <a:solidFill>
                <a:schemeClr val="bg1"/>
              </a:solidFill>
              <a:latin typeface="Bahnschrift SemiBold Condensed" panose="020B0502040204020203" pitchFamily="34" charset="0"/>
            </a:endParaRPr>
          </a:p>
        </p:txBody>
      </p:sp>
      <p:pic>
        <p:nvPicPr>
          <p:cNvPr id="6" name="Рисунок 5"/>
          <p:cNvPicPr>
            <a:picLocks noChangeAspect="1"/>
          </p:cNvPicPr>
          <p:nvPr/>
        </p:nvPicPr>
        <p:blipFill rotWithShape="1">
          <a:blip r:embed="rId2"/>
          <a:srcRect l="12979" t="48752" r="28100" b="32116"/>
          <a:stretch/>
        </p:blipFill>
        <p:spPr>
          <a:xfrm>
            <a:off x="359446" y="3684922"/>
            <a:ext cx="11550316" cy="1992428"/>
          </a:xfrm>
          <a:prstGeom prst="rect">
            <a:avLst/>
          </a:prstGeom>
          <a:ln>
            <a:noFill/>
          </a:ln>
          <a:effectLst>
            <a:softEdge rad="112500"/>
          </a:effectLst>
        </p:spPr>
      </p:pic>
      <p:sp>
        <p:nvSpPr>
          <p:cNvPr id="7" name="Прямоугольник 6"/>
          <p:cNvSpPr/>
          <p:nvPr/>
        </p:nvSpPr>
        <p:spPr>
          <a:xfrm>
            <a:off x="0" y="120073"/>
            <a:ext cx="1219200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0" y="6636327"/>
            <a:ext cx="1219200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27662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2928" y="1422002"/>
            <a:ext cx="5438127" cy="5061926"/>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186819" y="221673"/>
            <a:ext cx="4874708" cy="1200329"/>
          </a:xfrm>
          <a:prstGeom prst="rect">
            <a:avLst/>
          </a:prstGeom>
        </p:spPr>
        <p:txBody>
          <a:bodyPr wrap="square">
            <a:spAutoFit/>
          </a:bodyPr>
          <a:lstStyle/>
          <a:p>
            <a:r>
              <a:rPr lang="uk-UA" sz="7200" dirty="0">
                <a:solidFill>
                  <a:schemeClr val="accent1"/>
                </a:solidFill>
                <a:latin typeface="Bahnschrift SemiBold Condensed" panose="020B0502040204020203" pitchFamily="34" charset="0"/>
              </a:rPr>
              <a:t>О</a:t>
            </a:r>
            <a:r>
              <a:rPr lang="uk-UA" sz="7200" dirty="0" smtClean="0">
                <a:solidFill>
                  <a:schemeClr val="accent1"/>
                </a:solidFill>
                <a:latin typeface="Bahnschrift SemiBold Condensed" panose="020B0502040204020203" pitchFamily="34" charset="0"/>
              </a:rPr>
              <a:t>пис хвороби:</a:t>
            </a:r>
            <a:endParaRPr lang="en-US" sz="7200" b="0" i="0" dirty="0">
              <a:solidFill>
                <a:schemeClr val="accent1"/>
              </a:solidFill>
              <a:latin typeface="Bahnschrift SemiBold Condensed" panose="020B0502040204020203" pitchFamily="34" charset="0"/>
            </a:endParaRPr>
          </a:p>
        </p:txBody>
      </p:sp>
      <p:sp>
        <p:nvSpPr>
          <p:cNvPr id="3" name="TextBox 2"/>
          <p:cNvSpPr txBox="1"/>
          <p:nvPr/>
        </p:nvSpPr>
        <p:spPr>
          <a:xfrm>
            <a:off x="186819" y="1523204"/>
            <a:ext cx="5299581" cy="4832092"/>
          </a:xfrm>
          <a:prstGeom prst="rect">
            <a:avLst/>
          </a:prstGeom>
          <a:noFill/>
        </p:spPr>
        <p:txBody>
          <a:bodyPr wrap="square" rtlCol="0">
            <a:spAutoFit/>
          </a:bodyPr>
          <a:lstStyle/>
          <a:p>
            <a:r>
              <a:rPr lang="uk-UA" sz="2800" u="sng" dirty="0" smtClean="0">
                <a:solidFill>
                  <a:schemeClr val="bg1"/>
                </a:solidFill>
                <a:latin typeface="Bahnschrift SemiBold Condensed" panose="020B0502040204020203" pitchFamily="34" charset="0"/>
              </a:rPr>
              <a:t>Полінейропатія</a:t>
            </a:r>
            <a:r>
              <a:rPr lang="uk-UA" sz="2800" dirty="0" smtClean="0">
                <a:solidFill>
                  <a:schemeClr val="bg1"/>
                </a:solidFill>
                <a:latin typeface="Bahnschrift SemiBold Condensed" panose="020B0502040204020203" pitchFamily="34" charset="0"/>
              </a:rPr>
              <a:t> – це множинне </a:t>
            </a:r>
            <a:r>
              <a:rPr lang="uk-UA" sz="2800" dirty="0">
                <a:solidFill>
                  <a:schemeClr val="bg1"/>
                </a:solidFill>
                <a:latin typeface="Bahnschrift SemiBold Condensed" panose="020B0502040204020203" pitchFamily="34" charset="0"/>
              </a:rPr>
              <a:t>ураження периферичних нервів, </a:t>
            </a:r>
            <a:r>
              <a:rPr lang="uk-UA" sz="2800" dirty="0" smtClean="0">
                <a:solidFill>
                  <a:schemeClr val="bg1"/>
                </a:solidFill>
                <a:latin typeface="Bahnschrift SemiBold Condensed" panose="020B0502040204020203" pitchFamily="34" charset="0"/>
              </a:rPr>
              <a:t>що супроводжується периферичними </a:t>
            </a:r>
            <a:r>
              <a:rPr lang="uk-UA" sz="2800" dirty="0">
                <a:solidFill>
                  <a:schemeClr val="bg1"/>
                </a:solidFill>
                <a:latin typeface="Bahnschrift SemiBold Condensed" panose="020B0502040204020203" pitchFamily="34" charset="0"/>
              </a:rPr>
              <a:t>паралічами, </a:t>
            </a:r>
            <a:r>
              <a:rPr lang="uk-UA" sz="2800" dirty="0" smtClean="0">
                <a:solidFill>
                  <a:schemeClr val="bg1"/>
                </a:solidFill>
                <a:latin typeface="Bahnschrift SemiBold Condensed" panose="020B0502040204020203" pitchFamily="34" charset="0"/>
              </a:rPr>
              <a:t>порушеннями або повною втратою </a:t>
            </a:r>
            <a:r>
              <a:rPr lang="uk-UA" sz="2800" dirty="0">
                <a:solidFill>
                  <a:schemeClr val="bg1"/>
                </a:solidFill>
                <a:latin typeface="Bahnschrift SemiBold Condensed" panose="020B0502040204020203" pitchFamily="34" charset="0"/>
              </a:rPr>
              <a:t>чутливості, трофічними та </a:t>
            </a:r>
            <a:r>
              <a:rPr lang="uk-UA" sz="2800" dirty="0" err="1">
                <a:solidFill>
                  <a:schemeClr val="bg1"/>
                </a:solidFill>
                <a:latin typeface="Bahnschrift SemiBold Condensed" panose="020B0502040204020203" pitchFamily="34" charset="0"/>
              </a:rPr>
              <a:t>вегетосудинними</a:t>
            </a:r>
            <a:r>
              <a:rPr lang="uk-UA" sz="2800" dirty="0">
                <a:solidFill>
                  <a:schemeClr val="bg1"/>
                </a:solidFill>
                <a:latin typeface="Bahnschrift SemiBold Condensed" panose="020B0502040204020203" pitchFamily="34" charset="0"/>
              </a:rPr>
              <a:t> розладами переважно у дистальних відділах кінцівок. Це, як правило, поширений симетричний патологічний процес, зазвичай дистальної локалізації, що поступово розповсюджується </a:t>
            </a:r>
            <a:r>
              <a:rPr lang="uk-UA" sz="2800" dirty="0" err="1">
                <a:solidFill>
                  <a:schemeClr val="bg1"/>
                </a:solidFill>
                <a:latin typeface="Bahnschrift SemiBold Condensed" panose="020B0502040204020203" pitchFamily="34" charset="0"/>
              </a:rPr>
              <a:t>проксимально</a:t>
            </a:r>
            <a:r>
              <a:rPr lang="uk-UA" sz="2800" dirty="0">
                <a:solidFill>
                  <a:schemeClr val="bg1"/>
                </a:solidFill>
                <a:latin typeface="Bahnschrift SemiBold Condensed" panose="020B0502040204020203" pitchFamily="34" charset="0"/>
              </a:rPr>
              <a:t>.</a:t>
            </a:r>
          </a:p>
        </p:txBody>
      </p:sp>
      <p:sp>
        <p:nvSpPr>
          <p:cNvPr id="4" name="Прямоугольник 3"/>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50" name="Picture 2" descr="Болезнь полинейропатия у собак: парез задних конечностей, разновидности,  лечение и профилак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473" y="1662428"/>
            <a:ext cx="6285087" cy="46928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27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22473" y="1343390"/>
            <a:ext cx="5412509" cy="5061926"/>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7378374" y="182367"/>
            <a:ext cx="4874708" cy="1200329"/>
          </a:xfrm>
          <a:prstGeom prst="rect">
            <a:avLst/>
          </a:prstGeom>
        </p:spPr>
        <p:txBody>
          <a:bodyPr wrap="square">
            <a:spAutoFit/>
          </a:bodyPr>
          <a:lstStyle/>
          <a:p>
            <a:r>
              <a:rPr lang="uk-UA" sz="7200" dirty="0">
                <a:solidFill>
                  <a:schemeClr val="accent1"/>
                </a:solidFill>
                <a:latin typeface="Bahnschrift SemiBold Condensed" panose="020B0502040204020203" pitchFamily="34" charset="0"/>
              </a:rPr>
              <a:t>О</a:t>
            </a:r>
            <a:r>
              <a:rPr lang="uk-UA" sz="7200" dirty="0" smtClean="0">
                <a:solidFill>
                  <a:schemeClr val="accent1"/>
                </a:solidFill>
                <a:latin typeface="Bahnschrift SemiBold Condensed" panose="020B0502040204020203" pitchFamily="34" charset="0"/>
              </a:rPr>
              <a:t>пис хвороби:</a:t>
            </a:r>
            <a:endParaRPr lang="en-US" sz="7200" b="0" i="0" dirty="0">
              <a:solidFill>
                <a:schemeClr val="accent1"/>
              </a:solidFill>
              <a:effectLst/>
              <a:latin typeface="Bahnschrift SemiBold Condensed" panose="020B0502040204020203" pitchFamily="34" charset="0"/>
            </a:endParaRPr>
          </a:p>
        </p:txBody>
      </p:sp>
      <p:sp>
        <p:nvSpPr>
          <p:cNvPr id="6" name="Прямоугольник 5"/>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Box 2"/>
          <p:cNvSpPr txBox="1"/>
          <p:nvPr/>
        </p:nvSpPr>
        <p:spPr>
          <a:xfrm>
            <a:off x="6826160" y="1444990"/>
            <a:ext cx="5208822" cy="4832092"/>
          </a:xfrm>
          <a:prstGeom prst="rect">
            <a:avLst/>
          </a:prstGeom>
          <a:noFill/>
        </p:spPr>
        <p:txBody>
          <a:bodyPr wrap="square" rtlCol="0">
            <a:spAutoFit/>
          </a:bodyPr>
          <a:lstStyle/>
          <a:p>
            <a:r>
              <a:rPr lang="uk-UA" sz="2800" dirty="0" smtClean="0">
                <a:solidFill>
                  <a:schemeClr val="bg1"/>
                </a:solidFill>
                <a:latin typeface="Bahnschrift SemiBold Condensed" panose="020B0502040204020203" pitchFamily="34" charset="0"/>
              </a:rPr>
              <a:t>У </a:t>
            </a:r>
            <a:r>
              <a:rPr lang="uk-UA" sz="2800" dirty="0" err="1" smtClean="0">
                <a:solidFill>
                  <a:schemeClr val="bg1"/>
                </a:solidFill>
                <a:latin typeface="Bahnschrift SemiBold Condensed" panose="020B0502040204020203" pitchFamily="34" charset="0"/>
              </a:rPr>
              <a:t>грейхаундів</a:t>
            </a:r>
            <a:r>
              <a:rPr lang="uk-UA" sz="2800" dirty="0" smtClean="0">
                <a:solidFill>
                  <a:schemeClr val="bg1"/>
                </a:solidFill>
                <a:latin typeface="Bahnschrift SemiBold Condensed" panose="020B0502040204020203" pitchFamily="34" charset="0"/>
              </a:rPr>
              <a:t> тип </a:t>
            </a:r>
            <a:r>
              <a:rPr lang="uk-UA" sz="2800" dirty="0" err="1" smtClean="0">
                <a:solidFill>
                  <a:schemeClr val="bg1"/>
                </a:solidFill>
                <a:latin typeface="Bahnschrift SemiBold Condensed" panose="020B0502040204020203" pitchFamily="34" charset="0"/>
              </a:rPr>
              <a:t>нейропатії</a:t>
            </a:r>
            <a:r>
              <a:rPr lang="uk-UA" sz="2800" dirty="0" smtClean="0">
                <a:solidFill>
                  <a:schemeClr val="bg1"/>
                </a:solidFill>
                <a:latin typeface="Bahnschrift SemiBold Condensed" panose="020B0502040204020203" pitchFamily="34" charset="0"/>
              </a:rPr>
              <a:t> найбільш схожий за </a:t>
            </a:r>
            <a:r>
              <a:rPr lang="uk-UA" sz="2800" dirty="0" err="1" smtClean="0">
                <a:solidFill>
                  <a:schemeClr val="bg1"/>
                </a:solidFill>
                <a:latin typeface="Bahnschrift SemiBold Condensed" panose="020B0502040204020203" pitchFamily="34" charset="0"/>
              </a:rPr>
              <a:t>симтоматикою</a:t>
            </a:r>
            <a:r>
              <a:rPr lang="uk-UA" sz="2800" dirty="0" smtClean="0">
                <a:solidFill>
                  <a:schemeClr val="bg1"/>
                </a:solidFill>
                <a:latin typeface="Bahnschrift SemiBold Condensed" panose="020B0502040204020203" pitchFamily="34" charset="0"/>
              </a:rPr>
              <a:t> на людський тип спадкової моторно-сенсорної </a:t>
            </a:r>
            <a:r>
              <a:rPr lang="uk-UA" sz="2800" dirty="0" err="1" smtClean="0">
                <a:solidFill>
                  <a:schemeClr val="bg1"/>
                </a:solidFill>
                <a:latin typeface="Bahnschrift SemiBold Condensed" panose="020B0502040204020203" pitchFamily="34" charset="0"/>
              </a:rPr>
              <a:t>нейропатії</a:t>
            </a:r>
            <a:r>
              <a:rPr lang="uk-UA" sz="2800" dirty="0" smtClean="0">
                <a:solidFill>
                  <a:schemeClr val="bg1"/>
                </a:solidFill>
                <a:latin typeface="Bahnschrift SemiBold Condensed" panose="020B0502040204020203" pitchFamily="34" charset="0"/>
              </a:rPr>
              <a:t> під назвою хвороба </a:t>
            </a:r>
            <a:r>
              <a:rPr lang="uk-UA" sz="2800" dirty="0" err="1" smtClean="0">
                <a:solidFill>
                  <a:schemeClr val="bg1"/>
                </a:solidFill>
                <a:latin typeface="Bahnschrift SemiBold Condensed" panose="020B0502040204020203" pitchFamily="34" charset="0"/>
              </a:rPr>
              <a:t>Шарко</a:t>
            </a:r>
            <a:r>
              <a:rPr lang="uk-UA" sz="2800" dirty="0" smtClean="0">
                <a:solidFill>
                  <a:schemeClr val="bg1"/>
                </a:solidFill>
                <a:latin typeface="Bahnschrift SemiBold Condensed" panose="020B0502040204020203" pitchFamily="34" charset="0"/>
              </a:rPr>
              <a:t>-Марі-</a:t>
            </a:r>
            <a:r>
              <a:rPr lang="uk-UA" sz="2800" dirty="0" err="1" smtClean="0">
                <a:solidFill>
                  <a:schemeClr val="bg1"/>
                </a:solidFill>
                <a:latin typeface="Bahnschrift SemiBold Condensed" panose="020B0502040204020203" pitchFamily="34" charset="0"/>
              </a:rPr>
              <a:t>Тута</a:t>
            </a:r>
            <a:r>
              <a:rPr lang="uk-UA" sz="2800" dirty="0">
                <a:solidFill>
                  <a:schemeClr val="bg1"/>
                </a:solidFill>
                <a:latin typeface="Bahnschrift SemiBold Condensed" panose="020B0502040204020203" pitchFamily="34" charset="0"/>
              </a:rPr>
              <a:t>. Спадкова периферична </a:t>
            </a:r>
            <a:r>
              <a:rPr lang="uk-UA" sz="2800" dirty="0" err="1">
                <a:solidFill>
                  <a:schemeClr val="bg1"/>
                </a:solidFill>
                <a:latin typeface="Bahnschrift SemiBold Condensed" panose="020B0502040204020203" pitchFamily="34" charset="0"/>
              </a:rPr>
              <a:t>нейропатія</a:t>
            </a:r>
            <a:r>
              <a:rPr lang="uk-UA" sz="2800" dirty="0">
                <a:solidFill>
                  <a:schemeClr val="bg1"/>
                </a:solidFill>
                <a:latin typeface="Bahnschrift SemiBold Condensed" panose="020B0502040204020203" pitchFamily="34" charset="0"/>
              </a:rPr>
              <a:t> </a:t>
            </a:r>
            <a:r>
              <a:rPr lang="uk-UA" sz="2800" dirty="0" smtClean="0">
                <a:solidFill>
                  <a:schemeClr val="bg1"/>
                </a:solidFill>
                <a:latin typeface="Bahnschrift SemiBold Condensed" panose="020B0502040204020203" pitchFamily="34" charset="0"/>
              </a:rPr>
              <a:t>характеризується хронічним </a:t>
            </a:r>
            <a:r>
              <a:rPr lang="uk-UA" sz="2800" dirty="0">
                <a:solidFill>
                  <a:schemeClr val="bg1"/>
                </a:solidFill>
                <a:latin typeface="Bahnschrift SemiBold Condensed" panose="020B0502040204020203" pitchFamily="34" charset="0"/>
              </a:rPr>
              <a:t>прогресуючим </a:t>
            </a:r>
            <a:r>
              <a:rPr lang="uk-UA" sz="2800" dirty="0" smtClean="0">
                <a:solidFill>
                  <a:schemeClr val="bg1"/>
                </a:solidFill>
                <a:latin typeface="Bahnschrift SemiBold Condensed" panose="020B0502040204020203" pitchFamily="34" charset="0"/>
              </a:rPr>
              <a:t>перебігом. </a:t>
            </a:r>
            <a:r>
              <a:rPr lang="uk-UA" sz="2800" dirty="0">
                <a:solidFill>
                  <a:schemeClr val="bg1"/>
                </a:solidFill>
                <a:latin typeface="Bahnschrift SemiBold Condensed" panose="020B0502040204020203" pitchFamily="34" charset="0"/>
              </a:rPr>
              <a:t>В основі клінічних проявів хвороби лежить ураження рухових та чутливих периферичних нервових волокон</a:t>
            </a:r>
            <a:r>
              <a:rPr lang="uk-UA" sz="2800" dirty="0" smtClean="0">
                <a:solidFill>
                  <a:schemeClr val="bg1"/>
                </a:solidFill>
                <a:latin typeface="Bahnschrift SemiBold Condensed" panose="020B0502040204020203" pitchFamily="34" charset="0"/>
              </a:rPr>
              <a:t>. Найчастіше уражуються тазові кінцівки</a:t>
            </a:r>
            <a:endParaRPr lang="uk-UA" sz="2800" dirty="0">
              <a:solidFill>
                <a:schemeClr val="bg1"/>
              </a:solidFill>
              <a:latin typeface="Bahnschrift SemiBold Condensed" panose="020B0502040204020203" pitchFamily="34" charset="0"/>
            </a:endParaRPr>
          </a:p>
        </p:txBody>
      </p:sp>
      <p:pic>
        <p:nvPicPr>
          <p:cNvPr id="4098" name="Picture 2" descr="Polyneuropathy in Greyhound show dogs."/>
          <p:cNvPicPr>
            <a:picLocks noChangeAspect="1" noChangeArrowheads="1"/>
          </p:cNvPicPr>
          <p:nvPr/>
        </p:nvPicPr>
        <p:blipFill rotWithShape="1">
          <a:blip r:embed="rId2">
            <a:extLst>
              <a:ext uri="{28A0092B-C50C-407E-A947-70E740481C1C}">
                <a14:useLocalDpi xmlns:a14="http://schemas.microsoft.com/office/drawing/2010/main" val="0"/>
              </a:ext>
            </a:extLst>
          </a:blip>
          <a:srcRect b="23571"/>
          <a:stretch/>
        </p:blipFill>
        <p:spPr bwMode="auto">
          <a:xfrm>
            <a:off x="663218" y="335970"/>
            <a:ext cx="5432782" cy="6069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4281" y="6150281"/>
            <a:ext cx="4528804" cy="369332"/>
          </a:xfrm>
          <a:prstGeom prst="rect">
            <a:avLst/>
          </a:prstGeom>
          <a:noFill/>
        </p:spPr>
        <p:txBody>
          <a:bodyPr wrap="none" rtlCol="0">
            <a:spAutoFit/>
          </a:bodyPr>
          <a:lstStyle/>
          <a:p>
            <a:r>
              <a:rPr lang="ru-RU" dirty="0" err="1" smtClean="0">
                <a:solidFill>
                  <a:srgbClr val="C00000"/>
                </a:solidFill>
                <a:latin typeface="Bahnschrift SemiBold Condensed" panose="020B0502040204020203" pitchFamily="34" charset="0"/>
              </a:rPr>
              <a:t>Сегментац</a:t>
            </a:r>
            <a:r>
              <a:rPr lang="uk-UA" dirty="0" smtClean="0">
                <a:solidFill>
                  <a:srgbClr val="C00000"/>
                </a:solidFill>
                <a:latin typeface="Bahnschrift SemiBold Condensed" panose="020B0502040204020203" pitchFamily="34" charset="0"/>
              </a:rPr>
              <a:t>і</a:t>
            </a:r>
            <a:r>
              <a:rPr lang="ru-RU" dirty="0" smtClean="0">
                <a:solidFill>
                  <a:srgbClr val="C00000"/>
                </a:solidFill>
                <a:latin typeface="Bahnschrift SemiBold Condensed" panose="020B0502040204020203" pitchFamily="34" charset="0"/>
              </a:rPr>
              <a:t>я </a:t>
            </a:r>
            <a:r>
              <a:rPr lang="ru-RU" dirty="0" err="1" smtClean="0">
                <a:solidFill>
                  <a:srgbClr val="C00000"/>
                </a:solidFill>
                <a:latin typeface="Bahnschrift SemiBold Condensed" panose="020B0502040204020203" pitchFamily="34" charset="0"/>
              </a:rPr>
              <a:t>мієлінової</a:t>
            </a:r>
            <a:r>
              <a:rPr lang="ru-RU" dirty="0" smtClean="0">
                <a:solidFill>
                  <a:srgbClr val="C00000"/>
                </a:solidFill>
                <a:latin typeface="Bahnschrift SemiBold Condensed" panose="020B0502040204020203" pitchFamily="34" charset="0"/>
              </a:rPr>
              <a:t> </a:t>
            </a:r>
            <a:r>
              <a:rPr lang="ru-RU" dirty="0" err="1" smtClean="0">
                <a:solidFill>
                  <a:srgbClr val="C00000"/>
                </a:solidFill>
                <a:latin typeface="Bahnschrift SemiBold Condensed" panose="020B0502040204020203" pitchFamily="34" charset="0"/>
              </a:rPr>
              <a:t>оболонки</a:t>
            </a:r>
            <a:r>
              <a:rPr lang="ru-RU" dirty="0" smtClean="0">
                <a:solidFill>
                  <a:srgbClr val="C00000"/>
                </a:solidFill>
                <a:latin typeface="Bahnschrift SemiBold Condensed" panose="020B0502040204020203" pitchFamily="34" charset="0"/>
              </a:rPr>
              <a:t> аксона (</a:t>
            </a:r>
            <a:r>
              <a:rPr lang="ru-RU" dirty="0" err="1" smtClean="0">
                <a:solidFill>
                  <a:srgbClr val="C00000"/>
                </a:solidFill>
                <a:latin typeface="Bahnschrift SemiBold Condensed" panose="020B0502040204020203" pitchFamily="34" charset="0"/>
              </a:rPr>
              <a:t>діемілінізація</a:t>
            </a:r>
            <a:r>
              <a:rPr lang="ru-RU" dirty="0" smtClean="0">
                <a:solidFill>
                  <a:srgbClr val="C00000"/>
                </a:solidFill>
                <a:latin typeface="Bahnschrift SemiBold Condensed" panose="020B0502040204020203" pitchFamily="34" charset="0"/>
              </a:rPr>
              <a:t>)</a:t>
            </a:r>
            <a:endParaRPr lang="uk-UA" dirty="0">
              <a:solidFill>
                <a:srgbClr val="C00000"/>
              </a:solidFill>
              <a:latin typeface="Bahnschrift SemiBold Condensed" panose="020B0502040204020203" pitchFamily="34" charset="0"/>
            </a:endParaRPr>
          </a:p>
        </p:txBody>
      </p:sp>
      <p:sp>
        <p:nvSpPr>
          <p:cNvPr id="10" name="Прямоугольник 9"/>
          <p:cNvSpPr/>
          <p:nvPr/>
        </p:nvSpPr>
        <p:spPr>
          <a:xfrm>
            <a:off x="1438172" y="2402992"/>
            <a:ext cx="1941437" cy="398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1484801" y="2368752"/>
            <a:ext cx="2227764" cy="461665"/>
          </a:xfrm>
          <a:prstGeom prst="rect">
            <a:avLst/>
          </a:prstGeom>
          <a:noFill/>
        </p:spPr>
        <p:txBody>
          <a:bodyPr wrap="square" rtlCol="0">
            <a:spAutoFit/>
          </a:bodyPr>
          <a:lstStyle/>
          <a:p>
            <a:r>
              <a:rPr lang="uk-UA" sz="2400" dirty="0" smtClean="0">
                <a:latin typeface="Bahnschrift SemiBold Condensed" panose="020B0502040204020203" pitchFamily="34" charset="0"/>
              </a:rPr>
              <a:t>Мієлінові овоїди</a:t>
            </a:r>
            <a:endParaRPr lang="uk-UA" sz="2400" dirty="0">
              <a:latin typeface="Bahnschrift SemiBold Condensed" panose="020B0502040204020203" pitchFamily="34" charset="0"/>
            </a:endParaRPr>
          </a:p>
        </p:txBody>
      </p:sp>
    </p:spTree>
    <p:extLst>
      <p:ext uri="{BB962C8B-B14F-4D97-AF65-F5344CB8AC3E}">
        <p14:creationId xmlns:p14="http://schemas.microsoft.com/office/powerpoint/2010/main" val="109073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655" y="120073"/>
            <a:ext cx="12077345" cy="1200329"/>
          </a:xfrm>
          <a:prstGeom prst="rect">
            <a:avLst/>
          </a:prstGeom>
          <a:noFill/>
        </p:spPr>
        <p:txBody>
          <a:bodyPr wrap="none" rtlCol="0">
            <a:spAutoFit/>
          </a:bodyPr>
          <a:lstStyle/>
          <a:p>
            <a:r>
              <a:rPr lang="uk-UA" sz="7200" dirty="0" smtClean="0">
                <a:solidFill>
                  <a:schemeClr val="accent1"/>
                </a:solidFill>
                <a:latin typeface="Bahnschrift SemiBold Condensed" panose="020B0502040204020203" pitchFamily="34" charset="0"/>
              </a:rPr>
              <a:t>Симптоматика полінейропатії у собак: </a:t>
            </a:r>
            <a:endParaRPr lang="uk-UA" sz="7200" dirty="0">
              <a:solidFill>
                <a:schemeClr val="accent1"/>
              </a:solidFill>
              <a:latin typeface="Bahnschrift SemiBold Condensed" panose="020B0502040204020203" pitchFamily="34" charset="0"/>
            </a:endParaRPr>
          </a:p>
        </p:txBody>
      </p:sp>
      <p:sp>
        <p:nvSpPr>
          <p:cNvPr id="4" name="Прямоугольник 3"/>
          <p:cNvSpPr/>
          <p:nvPr/>
        </p:nvSpPr>
        <p:spPr>
          <a:xfrm>
            <a:off x="154296" y="1353016"/>
            <a:ext cx="6891397" cy="5061926"/>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p:cNvSpPr txBox="1"/>
          <p:nvPr/>
        </p:nvSpPr>
        <p:spPr>
          <a:xfrm>
            <a:off x="154296" y="1131631"/>
            <a:ext cx="7229421" cy="5262979"/>
          </a:xfrm>
          <a:prstGeom prst="rect">
            <a:avLst/>
          </a:prstGeom>
          <a:noFill/>
        </p:spPr>
        <p:txBody>
          <a:bodyPr wrap="square" rtlCol="0">
            <a:spAutoFit/>
          </a:bodyPr>
          <a:lstStyle/>
          <a:p>
            <a:endParaRPr lang="uk-UA" sz="2400" dirty="0" smtClean="0">
              <a:solidFill>
                <a:schemeClr val="bg1"/>
              </a:solidFill>
              <a:latin typeface="Bahnschrift SemiBold Condensed" panose="020B0502040204020203" pitchFamily="34" charset="0"/>
            </a:endParaRPr>
          </a:p>
          <a:p>
            <a:pPr marL="285750" indent="-285750">
              <a:buFont typeface="Arial" panose="020B0604020202020204" pitchFamily="34" charset="0"/>
              <a:buChar char="•"/>
            </a:pPr>
            <a:r>
              <a:rPr lang="uk-UA" sz="2400" dirty="0" smtClean="0">
                <a:solidFill>
                  <a:schemeClr val="bg1"/>
                </a:solidFill>
                <a:latin typeface="Bahnschrift SemiBold Condensed" panose="020B0502040204020203" pitchFamily="34" charset="0"/>
              </a:rPr>
              <a:t>Поступово прогресуюче порушення моторики кінцівок</a:t>
            </a:r>
          </a:p>
          <a:p>
            <a:pPr marL="285750" indent="-285750">
              <a:buFont typeface="Arial" panose="020B0604020202020204" pitchFamily="34" charset="0"/>
              <a:buChar char="•"/>
            </a:pPr>
            <a:r>
              <a:rPr lang="uk-UA" sz="2400" dirty="0" smtClean="0">
                <a:solidFill>
                  <a:schemeClr val="bg1"/>
                </a:solidFill>
                <a:latin typeface="Bahnschrift SemiBold Condensed" panose="020B0502040204020203" pitchFamily="34" charset="0"/>
              </a:rPr>
              <a:t>Собака стає в’ялою, неактивною, проявляє атипову поведінку</a:t>
            </a:r>
          </a:p>
          <a:p>
            <a:pPr marL="285750" indent="-285750">
              <a:buFont typeface="Arial" panose="020B0604020202020204" pitchFamily="34" charset="0"/>
              <a:buChar char="•"/>
            </a:pPr>
            <a:r>
              <a:rPr lang="uk-UA" sz="2400" dirty="0">
                <a:solidFill>
                  <a:schemeClr val="bg1"/>
                </a:solidFill>
                <a:latin typeface="Bahnschrift SemiBold Condensed" panose="020B0502040204020203" pitchFamily="34" charset="0"/>
              </a:rPr>
              <a:t>В</a:t>
            </a:r>
            <a:r>
              <a:rPr lang="uk-UA" sz="2400" dirty="0" smtClean="0">
                <a:solidFill>
                  <a:schemeClr val="bg1"/>
                </a:solidFill>
                <a:latin typeface="Bahnschrift SemiBold Condensed" panose="020B0502040204020203" pitchFamily="34" charset="0"/>
              </a:rPr>
              <a:t>трата балансу собаки, втрата чутливості в кінцівках</a:t>
            </a:r>
          </a:p>
          <a:p>
            <a:pPr marL="285750" indent="-285750">
              <a:buFont typeface="Arial" panose="020B0604020202020204" pitchFamily="34" charset="0"/>
              <a:buChar char="•"/>
            </a:pPr>
            <a:r>
              <a:rPr lang="uk-UA" sz="2400" dirty="0" smtClean="0">
                <a:solidFill>
                  <a:schemeClr val="bg1"/>
                </a:solidFill>
                <a:latin typeface="Bahnschrift SemiBold Condensed" panose="020B0502040204020203" pitchFamily="34" charset="0"/>
              </a:rPr>
              <a:t>Собака тягне лапи</a:t>
            </a:r>
          </a:p>
          <a:p>
            <a:pPr marL="285750" indent="-285750">
              <a:buFont typeface="Arial" panose="020B0604020202020204" pitchFamily="34" charset="0"/>
              <a:buChar char="•"/>
            </a:pPr>
            <a:r>
              <a:rPr lang="uk-UA" sz="2400" dirty="0" smtClean="0">
                <a:solidFill>
                  <a:schemeClr val="bg1"/>
                </a:solidFill>
                <a:latin typeface="Bahnschrift SemiBold Condensed" panose="020B0502040204020203" pitchFamily="34" charset="0"/>
              </a:rPr>
              <a:t>Собака не може піднятися після відпочинку або падає під час прогулянок</a:t>
            </a:r>
          </a:p>
          <a:p>
            <a:pPr marL="285750" indent="-285750">
              <a:buFont typeface="Arial" panose="020B0604020202020204" pitchFamily="34" charset="0"/>
              <a:buChar char="•"/>
            </a:pPr>
            <a:r>
              <a:rPr lang="uk-UA" sz="2400" dirty="0" smtClean="0">
                <a:solidFill>
                  <a:schemeClr val="bg1"/>
                </a:solidFill>
                <a:latin typeface="Bahnschrift SemiBold Condensed" panose="020B0502040204020203" pitchFamily="34" charset="0"/>
              </a:rPr>
              <a:t>Деформації </a:t>
            </a:r>
            <a:r>
              <a:rPr lang="uk-UA" sz="2400" dirty="0">
                <a:solidFill>
                  <a:schemeClr val="bg1"/>
                </a:solidFill>
                <a:latin typeface="Bahnschrift SemiBold Condensed" panose="020B0502040204020203" pitchFamily="34" charset="0"/>
              </a:rPr>
              <a:t>дистальних відділів </a:t>
            </a:r>
            <a:r>
              <a:rPr lang="uk-UA" sz="2400" dirty="0" smtClean="0">
                <a:solidFill>
                  <a:schemeClr val="bg1"/>
                </a:solidFill>
                <a:latin typeface="Bahnschrift SemiBold Condensed" panose="020B0502040204020203" pitchFamily="34" charset="0"/>
              </a:rPr>
              <a:t>кінцівок</a:t>
            </a:r>
          </a:p>
          <a:p>
            <a:pPr marL="285750" indent="-285750">
              <a:buFont typeface="Arial" panose="020B0604020202020204" pitchFamily="34" charset="0"/>
              <a:buChar char="•"/>
            </a:pPr>
            <a:r>
              <a:rPr lang="uk-UA" sz="2400" dirty="0" smtClean="0">
                <a:solidFill>
                  <a:schemeClr val="bg1"/>
                </a:solidFill>
                <a:latin typeface="Bahnschrift SemiBold Condensed" panose="020B0502040204020203" pitchFamily="34" charset="0"/>
              </a:rPr>
              <a:t>Зниження </a:t>
            </a:r>
            <a:r>
              <a:rPr lang="uk-UA" sz="2400" dirty="0">
                <a:solidFill>
                  <a:schemeClr val="bg1"/>
                </a:solidFill>
                <a:latin typeface="Bahnschrift SemiBold Condensed" panose="020B0502040204020203" pitchFamily="34" charset="0"/>
              </a:rPr>
              <a:t>сухожильних </a:t>
            </a:r>
            <a:r>
              <a:rPr lang="uk-UA" sz="2400" dirty="0" smtClean="0">
                <a:solidFill>
                  <a:schemeClr val="bg1"/>
                </a:solidFill>
                <a:latin typeface="Bahnschrift SemiBold Condensed" panose="020B0502040204020203" pitchFamily="34" charset="0"/>
              </a:rPr>
              <a:t>рефлексів</a:t>
            </a:r>
          </a:p>
          <a:p>
            <a:endParaRPr lang="uk-UA" sz="2400" dirty="0" smtClean="0">
              <a:solidFill>
                <a:schemeClr val="bg1"/>
              </a:solidFill>
              <a:latin typeface="Bahnschrift SemiBold Condensed" panose="020B0502040204020203" pitchFamily="34" charset="0"/>
            </a:endParaRPr>
          </a:p>
          <a:p>
            <a:r>
              <a:rPr lang="uk-UA" sz="2400" dirty="0" smtClean="0">
                <a:solidFill>
                  <a:schemeClr val="bg1"/>
                </a:solidFill>
                <a:latin typeface="Bahnschrift SemiBold Condensed" panose="020B0502040204020203" pitchFamily="34" charset="0"/>
              </a:rPr>
              <a:t>Часто ПНП супроводжується порушеннями серцево-судинної системи, підвищенням артеріального тиску, зниженням лібідо у тварин що приймають участь у відтворюванні. </a:t>
            </a:r>
          </a:p>
          <a:p>
            <a:r>
              <a:rPr lang="uk-UA" sz="2400" dirty="0" smtClean="0">
                <a:solidFill>
                  <a:schemeClr val="bg1"/>
                </a:solidFill>
                <a:latin typeface="Bahnschrift SemiBold Condensed" panose="020B0502040204020203" pitchFamily="34" charset="0"/>
              </a:rPr>
              <a:t>- </a:t>
            </a:r>
            <a:r>
              <a:rPr lang="uk-UA" sz="2400" dirty="0">
                <a:solidFill>
                  <a:schemeClr val="bg1"/>
                </a:solidFill>
                <a:latin typeface="Bahnschrift SemiBold Condensed" panose="020B0502040204020203" pitchFamily="34" charset="0"/>
              </a:rPr>
              <a:t>Найчастіше проявляється у тварин молодого </a:t>
            </a:r>
            <a:r>
              <a:rPr lang="uk-UA" sz="2400" dirty="0" smtClean="0">
                <a:solidFill>
                  <a:schemeClr val="bg1"/>
                </a:solidFill>
                <a:latin typeface="Bahnschrift SemiBold Condensed" panose="020B0502040204020203" pitchFamily="34" charset="0"/>
              </a:rPr>
              <a:t>віку</a:t>
            </a:r>
            <a:endParaRPr lang="uk-UA" sz="2400" dirty="0">
              <a:solidFill>
                <a:schemeClr val="bg1"/>
              </a:solidFill>
              <a:latin typeface="Bahnschrift SemiBold Condensed" panose="020B0502040204020203" pitchFamily="34" charset="0"/>
            </a:endParaRPr>
          </a:p>
        </p:txBody>
      </p:sp>
      <p:pic>
        <p:nvPicPr>
          <p:cNvPr id="5122" name="Picture 2" descr="Peripheral Neuropathies in Dogs - Symptoms, Causes, Diagnosis, Treatment,  Recovery, Management, Cost"/>
          <p:cNvPicPr>
            <a:picLocks noChangeAspect="1" noChangeArrowheads="1"/>
          </p:cNvPicPr>
          <p:nvPr/>
        </p:nvPicPr>
        <p:blipFill rotWithShape="1">
          <a:blip r:embed="rId2">
            <a:extLst>
              <a:ext uri="{28A0092B-C50C-407E-A947-70E740481C1C}">
                <a14:useLocalDpi xmlns:a14="http://schemas.microsoft.com/office/drawing/2010/main" val="0"/>
              </a:ext>
            </a:extLst>
          </a:blip>
          <a:srcRect l="19174" r="20290"/>
          <a:stretch/>
        </p:blipFill>
        <p:spPr bwMode="auto">
          <a:xfrm>
            <a:off x="7243476" y="1320402"/>
            <a:ext cx="4616016" cy="5083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0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457"/>
            <a:ext cx="12256882" cy="1107996"/>
          </a:xfrm>
          <a:prstGeom prst="rect">
            <a:avLst/>
          </a:prstGeom>
          <a:noFill/>
        </p:spPr>
        <p:txBody>
          <a:bodyPr wrap="none" rtlCol="0">
            <a:spAutoFit/>
          </a:bodyPr>
          <a:lstStyle/>
          <a:p>
            <a:r>
              <a:rPr lang="uk-UA" sz="6600" dirty="0" smtClean="0">
                <a:solidFill>
                  <a:schemeClr val="accent1"/>
                </a:solidFill>
                <a:latin typeface="Bahnschrift SemiBold Condensed" panose="020B0502040204020203" pitchFamily="34" charset="0"/>
              </a:rPr>
              <a:t>Генетична характеристика</a:t>
            </a:r>
            <a:r>
              <a:rPr lang="en-US" sz="6600" dirty="0" smtClean="0">
                <a:solidFill>
                  <a:schemeClr val="accent1"/>
                </a:solidFill>
                <a:latin typeface="Bahnschrift SemiBold Condensed" panose="020B0502040204020203" pitchFamily="34" charset="0"/>
              </a:rPr>
              <a:t> </a:t>
            </a:r>
            <a:r>
              <a:rPr lang="uk-UA" sz="6600" dirty="0" smtClean="0">
                <a:solidFill>
                  <a:schemeClr val="accent1"/>
                </a:solidFill>
                <a:latin typeface="Bahnschrift SemiBold Condensed" panose="020B0502040204020203" pitchFamily="34" charset="0"/>
              </a:rPr>
              <a:t>полінейропатії:</a:t>
            </a:r>
            <a:endParaRPr lang="uk-UA" sz="6600" dirty="0">
              <a:solidFill>
                <a:schemeClr val="accent1"/>
              </a:solidFill>
              <a:latin typeface="Bahnschrift SemiBold Condensed" panose="020B0502040204020203" pitchFamily="34" charset="0"/>
            </a:endParaRPr>
          </a:p>
        </p:txBody>
      </p:sp>
      <p:sp>
        <p:nvSpPr>
          <p:cNvPr id="6" name="Прямоугольник 5"/>
          <p:cNvSpPr/>
          <p:nvPr/>
        </p:nvSpPr>
        <p:spPr>
          <a:xfrm>
            <a:off x="5375564" y="1227884"/>
            <a:ext cx="6659419" cy="5265280"/>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Box 2"/>
          <p:cNvSpPr txBox="1"/>
          <p:nvPr/>
        </p:nvSpPr>
        <p:spPr>
          <a:xfrm>
            <a:off x="5375564" y="1226173"/>
            <a:ext cx="6724073" cy="5262979"/>
          </a:xfrm>
          <a:prstGeom prst="rect">
            <a:avLst/>
          </a:prstGeom>
          <a:noFill/>
        </p:spPr>
        <p:txBody>
          <a:bodyPr wrap="square" rtlCol="0">
            <a:spAutoFit/>
          </a:bodyPr>
          <a:lstStyle/>
          <a:p>
            <a:pPr marL="285750" indent="-285750">
              <a:buFont typeface="Wingdings" panose="05000000000000000000" pitchFamily="2" charset="2"/>
              <a:buChar char="ü"/>
            </a:pPr>
            <a:r>
              <a:rPr lang="uk-UA" sz="2800" dirty="0" smtClean="0">
                <a:solidFill>
                  <a:schemeClr val="bg1"/>
                </a:solidFill>
                <a:latin typeface="Bahnschrift SemiBold Condensed" panose="020B0502040204020203" pitchFamily="34" charset="0"/>
              </a:rPr>
              <a:t>Дана хвороба відноситься до </a:t>
            </a:r>
            <a:r>
              <a:rPr lang="uk-UA" sz="2800" dirty="0" err="1">
                <a:solidFill>
                  <a:schemeClr val="bg1"/>
                </a:solidFill>
                <a:latin typeface="Bahnschrift SemiBold Condensed" panose="020B0502040204020203" pitchFamily="34" charset="0"/>
              </a:rPr>
              <a:t>М</a:t>
            </a:r>
            <a:r>
              <a:rPr lang="uk-UA" sz="2800" dirty="0" err="1" smtClean="0">
                <a:solidFill>
                  <a:schemeClr val="bg1"/>
                </a:solidFill>
                <a:latin typeface="Bahnschrift SemiBold Condensed" panose="020B0502040204020203" pitchFamily="34" charset="0"/>
              </a:rPr>
              <a:t>енделюючих</a:t>
            </a:r>
            <a:r>
              <a:rPr lang="uk-UA" sz="2800" dirty="0" smtClean="0">
                <a:solidFill>
                  <a:schemeClr val="bg1"/>
                </a:solidFill>
                <a:latin typeface="Bahnschrift SemiBold Condensed" panose="020B0502040204020203" pitchFamily="34" charset="0"/>
              </a:rPr>
              <a:t> ознак</a:t>
            </a:r>
          </a:p>
          <a:p>
            <a:pPr marL="285750" indent="-285750">
              <a:buFont typeface="Wingdings" panose="05000000000000000000" pitchFamily="2" charset="2"/>
              <a:buChar char="ü"/>
            </a:pPr>
            <a:r>
              <a:rPr lang="uk-UA" sz="2800" dirty="0" err="1" smtClean="0">
                <a:solidFill>
                  <a:schemeClr val="bg1"/>
                </a:solidFill>
                <a:latin typeface="Bahnschrift SemiBold Condensed" panose="020B0502040204020203" pitchFamily="34" charset="0"/>
              </a:rPr>
              <a:t>Наслідується</a:t>
            </a:r>
            <a:r>
              <a:rPr lang="uk-UA" sz="2800" dirty="0" smtClean="0">
                <a:solidFill>
                  <a:schemeClr val="bg1"/>
                </a:solidFill>
                <a:latin typeface="Bahnschrift SemiBold Condensed" panose="020B0502040204020203" pitchFamily="34" charset="0"/>
              </a:rPr>
              <a:t> за </a:t>
            </a:r>
            <a:r>
              <a:rPr lang="uk-UA" sz="2800" dirty="0" err="1" smtClean="0">
                <a:solidFill>
                  <a:schemeClr val="bg1"/>
                </a:solidFill>
                <a:latin typeface="Bahnschrift SemiBold Condensed" panose="020B0502040204020203" pitchFamily="34" charset="0"/>
              </a:rPr>
              <a:t>аутосомно</a:t>
            </a:r>
            <a:r>
              <a:rPr lang="uk-UA" sz="2800" dirty="0" smtClean="0">
                <a:solidFill>
                  <a:schemeClr val="bg1"/>
                </a:solidFill>
                <a:latin typeface="Bahnschrift SemiBold Condensed" panose="020B0502040204020203" pitchFamily="34" charset="0"/>
              </a:rPr>
              <a:t>-рецесивним типом</a:t>
            </a:r>
          </a:p>
          <a:p>
            <a:pPr marL="285750" indent="-285750">
              <a:buFont typeface="Wingdings" panose="05000000000000000000" pitchFamily="2" charset="2"/>
              <a:buChar char="ü"/>
            </a:pPr>
            <a:r>
              <a:rPr lang="uk-UA" sz="2800" dirty="0" err="1" smtClean="0">
                <a:solidFill>
                  <a:schemeClr val="bg1"/>
                </a:solidFill>
                <a:latin typeface="Bahnschrift SemiBold Condensed" panose="020B0502040204020203" pitchFamily="34" charset="0"/>
              </a:rPr>
              <a:t>Відниситься</a:t>
            </a:r>
            <a:r>
              <a:rPr lang="uk-UA" sz="2800" dirty="0" smtClean="0">
                <a:solidFill>
                  <a:schemeClr val="bg1"/>
                </a:solidFill>
                <a:latin typeface="Bahnschrift SemiBold Condensed" panose="020B0502040204020203" pitchFamily="34" charset="0"/>
              </a:rPr>
              <a:t> до небажаних ознак (дефектів) </a:t>
            </a:r>
          </a:p>
          <a:p>
            <a:pPr marL="285750" indent="-285750">
              <a:buFont typeface="Wingdings" panose="05000000000000000000" pitchFamily="2" charset="2"/>
              <a:buChar char="ü"/>
            </a:pPr>
            <a:r>
              <a:rPr lang="uk-UA" sz="2800" dirty="0" smtClean="0">
                <a:solidFill>
                  <a:schemeClr val="bg1"/>
                </a:solidFill>
                <a:latin typeface="Bahnschrift SemiBold Condensed" panose="020B0502040204020203" pitchFamily="34" charset="0"/>
              </a:rPr>
              <a:t>Вперше описано генетичну природу даної хвороби в англійської борзої у 2010 році</a:t>
            </a:r>
          </a:p>
          <a:p>
            <a:r>
              <a:rPr lang="uk-UA" sz="2800" dirty="0" smtClean="0">
                <a:solidFill>
                  <a:schemeClr val="bg1"/>
                </a:solidFill>
                <a:latin typeface="Bahnschrift SemiBold Condensed" panose="020B0502040204020203" pitchFamily="34" charset="0"/>
              </a:rPr>
              <a:t>(</a:t>
            </a:r>
            <a:r>
              <a:rPr lang="en-US" sz="2800" dirty="0" err="1" smtClean="0">
                <a:solidFill>
                  <a:schemeClr val="bg1"/>
                </a:solidFill>
                <a:latin typeface="Bahnschrift SemiBold Condensed" panose="020B0502040204020203" pitchFamily="34" charset="0"/>
              </a:rPr>
              <a:t>Drögemüller</a:t>
            </a:r>
            <a:r>
              <a:rPr lang="en-US" sz="2800" dirty="0">
                <a:solidFill>
                  <a:schemeClr val="bg1"/>
                </a:solidFill>
                <a:latin typeface="Bahnschrift SemiBold Condensed" panose="020B0502040204020203" pitchFamily="34" charset="0"/>
              </a:rPr>
              <a:t>, C., Becker, D., Kessler, B., </a:t>
            </a:r>
            <a:r>
              <a:rPr lang="en-US" sz="2800" dirty="0" err="1">
                <a:solidFill>
                  <a:schemeClr val="bg1"/>
                </a:solidFill>
                <a:latin typeface="Bahnschrift SemiBold Condensed" panose="020B0502040204020203" pitchFamily="34" charset="0"/>
              </a:rPr>
              <a:t>Kemter</a:t>
            </a:r>
            <a:r>
              <a:rPr lang="en-US" sz="2800" dirty="0">
                <a:solidFill>
                  <a:schemeClr val="bg1"/>
                </a:solidFill>
                <a:latin typeface="Bahnschrift SemiBold Condensed" panose="020B0502040204020203" pitchFamily="34" charset="0"/>
              </a:rPr>
              <a:t>, E., </a:t>
            </a:r>
            <a:r>
              <a:rPr lang="en-US" sz="2800" dirty="0" err="1">
                <a:solidFill>
                  <a:schemeClr val="bg1"/>
                </a:solidFill>
                <a:latin typeface="Bahnschrift SemiBold Condensed" panose="020B0502040204020203" pitchFamily="34" charset="0"/>
              </a:rPr>
              <a:t>Tetens</a:t>
            </a:r>
            <a:r>
              <a:rPr lang="en-US" sz="2800" dirty="0">
                <a:solidFill>
                  <a:schemeClr val="bg1"/>
                </a:solidFill>
                <a:latin typeface="Bahnschrift SemiBold Condensed" panose="020B0502040204020203" pitchFamily="34" charset="0"/>
              </a:rPr>
              <a:t>, J., </a:t>
            </a:r>
            <a:r>
              <a:rPr lang="en-US" sz="2800" dirty="0" err="1">
                <a:solidFill>
                  <a:schemeClr val="bg1"/>
                </a:solidFill>
                <a:latin typeface="Bahnschrift SemiBold Condensed" panose="020B0502040204020203" pitchFamily="34" charset="0"/>
              </a:rPr>
              <a:t>Jurina</a:t>
            </a:r>
            <a:r>
              <a:rPr lang="en-US" sz="2800" dirty="0">
                <a:solidFill>
                  <a:schemeClr val="bg1"/>
                </a:solidFill>
                <a:latin typeface="Bahnschrift SemiBold Condensed" panose="020B0502040204020203" pitchFamily="34" charset="0"/>
              </a:rPr>
              <a:t>, K., </a:t>
            </a:r>
            <a:r>
              <a:rPr lang="en-US" sz="2800" dirty="0" err="1">
                <a:solidFill>
                  <a:schemeClr val="bg1"/>
                </a:solidFill>
                <a:latin typeface="Bahnschrift SemiBold Condensed" panose="020B0502040204020203" pitchFamily="34" charset="0"/>
              </a:rPr>
              <a:t>Jaderlund</a:t>
            </a:r>
            <a:r>
              <a:rPr lang="en-US" sz="2800" dirty="0">
                <a:solidFill>
                  <a:schemeClr val="bg1"/>
                </a:solidFill>
                <a:latin typeface="Bahnschrift SemiBold Condensed" panose="020B0502040204020203" pitchFamily="34" charset="0"/>
              </a:rPr>
              <a:t>, KH., Flagstad, A., </a:t>
            </a:r>
            <a:r>
              <a:rPr lang="en-US" sz="2800" dirty="0" err="1">
                <a:solidFill>
                  <a:schemeClr val="bg1"/>
                </a:solidFill>
                <a:latin typeface="Bahnschrift SemiBold Condensed" panose="020B0502040204020203" pitchFamily="34" charset="0"/>
              </a:rPr>
              <a:t>Perloski</a:t>
            </a:r>
            <a:r>
              <a:rPr lang="en-US" sz="2800" dirty="0">
                <a:solidFill>
                  <a:schemeClr val="bg1"/>
                </a:solidFill>
                <a:latin typeface="Bahnschrift SemiBold Condensed" panose="020B0502040204020203" pitchFamily="34" charset="0"/>
              </a:rPr>
              <a:t>, M., </a:t>
            </a:r>
            <a:r>
              <a:rPr lang="en-US" sz="2800" dirty="0" err="1">
                <a:solidFill>
                  <a:schemeClr val="bg1"/>
                </a:solidFill>
                <a:latin typeface="Bahnschrift SemiBold Condensed" panose="020B0502040204020203" pitchFamily="34" charset="0"/>
              </a:rPr>
              <a:t>Lindblad-Toh</a:t>
            </a:r>
            <a:r>
              <a:rPr lang="en-US" sz="2800" dirty="0">
                <a:solidFill>
                  <a:schemeClr val="bg1"/>
                </a:solidFill>
                <a:latin typeface="Bahnschrift SemiBold Condensed" panose="020B0502040204020203" pitchFamily="34" charset="0"/>
              </a:rPr>
              <a:t>, K., </a:t>
            </a:r>
            <a:r>
              <a:rPr lang="en-US" sz="2800" dirty="0" err="1">
                <a:solidFill>
                  <a:schemeClr val="bg1"/>
                </a:solidFill>
                <a:latin typeface="Bahnschrift SemiBold Condensed" panose="020B0502040204020203" pitchFamily="34" charset="0"/>
              </a:rPr>
              <a:t>Matiasek</a:t>
            </a:r>
            <a:r>
              <a:rPr lang="en-US" sz="2800" dirty="0">
                <a:solidFill>
                  <a:schemeClr val="bg1"/>
                </a:solidFill>
                <a:latin typeface="Bahnschrift SemiBold Condensed" panose="020B0502040204020203" pitchFamily="34" charset="0"/>
              </a:rPr>
              <a:t>, K. :  </a:t>
            </a:r>
          </a:p>
          <a:p>
            <a:r>
              <a:rPr lang="en-US" sz="2800" dirty="0">
                <a:solidFill>
                  <a:schemeClr val="bg1"/>
                </a:solidFill>
                <a:latin typeface="Bahnschrift SemiBold Condensed" panose="020B0502040204020203" pitchFamily="34" charset="0"/>
              </a:rPr>
              <a:t>A deletion in the N-</a:t>
            </a:r>
            <a:r>
              <a:rPr lang="en-US" sz="2800" dirty="0" err="1">
                <a:solidFill>
                  <a:schemeClr val="bg1"/>
                </a:solidFill>
                <a:latin typeface="Bahnschrift SemiBold Condensed" panose="020B0502040204020203" pitchFamily="34" charset="0"/>
              </a:rPr>
              <a:t>myc</a:t>
            </a:r>
            <a:r>
              <a:rPr lang="en-US" sz="2800" dirty="0">
                <a:solidFill>
                  <a:schemeClr val="bg1"/>
                </a:solidFill>
                <a:latin typeface="Bahnschrift SemiBold Condensed" panose="020B0502040204020203" pitchFamily="34" charset="0"/>
              </a:rPr>
              <a:t> downstream regulated gene 1 (NDRG1) gene in Greyhounds with polyneuropathy. </a:t>
            </a:r>
            <a:r>
              <a:rPr lang="en-US" sz="2800" dirty="0" err="1">
                <a:solidFill>
                  <a:schemeClr val="bg1"/>
                </a:solidFill>
                <a:latin typeface="Bahnschrift SemiBold Condensed" panose="020B0502040204020203" pitchFamily="34" charset="0"/>
              </a:rPr>
              <a:t>PLoS</a:t>
            </a:r>
            <a:r>
              <a:rPr lang="en-US" sz="2800" dirty="0">
                <a:solidFill>
                  <a:schemeClr val="bg1"/>
                </a:solidFill>
                <a:latin typeface="Bahnschrift SemiBold Condensed" panose="020B0502040204020203" pitchFamily="34" charset="0"/>
              </a:rPr>
              <a:t> One 5:e11258, 2010. </a:t>
            </a:r>
            <a:r>
              <a:rPr lang="en-US" sz="2800" dirty="0" err="1">
                <a:solidFill>
                  <a:schemeClr val="bg1"/>
                </a:solidFill>
                <a:latin typeface="Bahnschrift SemiBold Condensed" panose="020B0502040204020203" pitchFamily="34" charset="0"/>
              </a:rPr>
              <a:t>Pubmed</a:t>
            </a:r>
            <a:r>
              <a:rPr lang="en-US" sz="2800" dirty="0">
                <a:solidFill>
                  <a:schemeClr val="bg1"/>
                </a:solidFill>
                <a:latin typeface="Bahnschrift SemiBold Condensed" panose="020B0502040204020203" pitchFamily="34" charset="0"/>
              </a:rPr>
              <a:t> reference: 20582309. DOI: 10.1371/journal.pone.0011258</a:t>
            </a:r>
            <a:r>
              <a:rPr lang="en-US" sz="2800" dirty="0" smtClean="0">
                <a:solidFill>
                  <a:schemeClr val="bg1"/>
                </a:solidFill>
                <a:latin typeface="Bahnschrift SemiBold Condensed" panose="020B0502040204020203" pitchFamily="34" charset="0"/>
              </a:rPr>
              <a:t>.</a:t>
            </a:r>
            <a:r>
              <a:rPr lang="uk-UA" sz="2800" dirty="0" smtClean="0">
                <a:solidFill>
                  <a:schemeClr val="bg1"/>
                </a:solidFill>
                <a:latin typeface="Bahnschrift SemiBold Condensed" panose="020B0502040204020203" pitchFamily="34" charset="0"/>
              </a:rPr>
              <a:t>) </a:t>
            </a:r>
          </a:p>
        </p:txBody>
      </p:sp>
      <p:pic>
        <p:nvPicPr>
          <p:cNvPr id="12" name="Рисунок 11"/>
          <p:cNvPicPr>
            <a:picLocks noChangeAspect="1"/>
          </p:cNvPicPr>
          <p:nvPr/>
        </p:nvPicPr>
        <p:blipFill rotWithShape="1">
          <a:blip r:embed="rId2"/>
          <a:srcRect l="52072" t="23688" r="27869" b="16459"/>
          <a:stretch/>
        </p:blipFill>
        <p:spPr>
          <a:xfrm>
            <a:off x="1145309" y="1092797"/>
            <a:ext cx="3334328" cy="5285263"/>
          </a:xfrm>
          <a:prstGeom prst="rect">
            <a:avLst/>
          </a:prstGeom>
        </p:spPr>
      </p:pic>
    </p:spTree>
    <p:extLst>
      <p:ext uri="{BB962C8B-B14F-4D97-AF65-F5344CB8AC3E}">
        <p14:creationId xmlns:p14="http://schemas.microsoft.com/office/powerpoint/2010/main" val="395812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038" y="170873"/>
            <a:ext cx="11160428" cy="1754326"/>
          </a:xfrm>
          <a:prstGeom prst="rect">
            <a:avLst/>
          </a:prstGeom>
          <a:noFill/>
        </p:spPr>
        <p:txBody>
          <a:bodyPr wrap="none" rtlCol="0">
            <a:spAutoFit/>
          </a:bodyPr>
          <a:lstStyle/>
          <a:p>
            <a:r>
              <a:rPr lang="uk-UA" sz="5400" dirty="0">
                <a:solidFill>
                  <a:schemeClr val="accent1"/>
                </a:solidFill>
                <a:latin typeface="Bahnschrift SemiBold Condensed" panose="020B0502040204020203" pitchFamily="34" charset="0"/>
              </a:rPr>
              <a:t>Молекулярний </a:t>
            </a:r>
            <a:r>
              <a:rPr lang="uk-UA" sz="5400" dirty="0" err="1">
                <a:solidFill>
                  <a:schemeClr val="accent1"/>
                </a:solidFill>
                <a:latin typeface="Bahnschrift SemiBold Condensed" panose="020B0502040204020203" pitchFamily="34" charset="0"/>
              </a:rPr>
              <a:t>базіс</a:t>
            </a:r>
            <a:r>
              <a:rPr lang="uk-UA" sz="5400" dirty="0">
                <a:solidFill>
                  <a:schemeClr val="accent1"/>
                </a:solidFill>
                <a:latin typeface="Bahnschrift SemiBold Condensed" panose="020B0502040204020203" pitchFamily="34" charset="0"/>
              </a:rPr>
              <a:t> та методика дослідження:</a:t>
            </a:r>
          </a:p>
          <a:p>
            <a:endParaRPr lang="uk-UA" sz="5400" dirty="0">
              <a:solidFill>
                <a:schemeClr val="accent1"/>
              </a:solidFill>
              <a:latin typeface="Bahnschrift SemiBold Condensed" panose="020B0502040204020203" pitchFamily="34" charset="0"/>
            </a:endParaRPr>
          </a:p>
        </p:txBody>
      </p:sp>
      <p:sp>
        <p:nvSpPr>
          <p:cNvPr id="5" name="Прямоугольник 4"/>
          <p:cNvSpPr/>
          <p:nvPr/>
        </p:nvSpPr>
        <p:spPr>
          <a:xfrm>
            <a:off x="167245" y="1194996"/>
            <a:ext cx="5867796" cy="5292034"/>
          </a:xfrm>
          <a:prstGeom prst="rect">
            <a:avLst/>
          </a:prstGeom>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000" dirty="0"/>
          </a:p>
        </p:txBody>
      </p:sp>
      <p:sp>
        <p:nvSpPr>
          <p:cNvPr id="6" name="Прямоугольник 5"/>
          <p:cNvSpPr/>
          <p:nvPr/>
        </p:nvSpPr>
        <p:spPr>
          <a:xfrm>
            <a:off x="0" y="120073"/>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6636327"/>
            <a:ext cx="12192000" cy="101600"/>
          </a:xfrm>
          <a:prstGeom prst="rect">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p:cNvSpPr txBox="1"/>
          <p:nvPr/>
        </p:nvSpPr>
        <p:spPr>
          <a:xfrm>
            <a:off x="291689" y="1194996"/>
            <a:ext cx="5838390" cy="5293757"/>
          </a:xfrm>
          <a:prstGeom prst="rect">
            <a:avLst/>
          </a:prstGeom>
          <a:noFill/>
        </p:spPr>
        <p:txBody>
          <a:bodyPr wrap="square" rtlCol="0">
            <a:spAutoFit/>
          </a:bodyPr>
          <a:lstStyle/>
          <a:p>
            <a:r>
              <a:rPr lang="uk-UA" sz="2600" dirty="0" smtClean="0">
                <a:solidFill>
                  <a:schemeClr val="bg1"/>
                </a:solidFill>
                <a:latin typeface="Bahnschrift SemiBold Condensed" panose="020B0502040204020203" pitchFamily="34" charset="0"/>
              </a:rPr>
              <a:t>Після </a:t>
            </a:r>
            <a:r>
              <a:rPr lang="uk-UA" sz="2600" dirty="0" err="1" smtClean="0">
                <a:solidFill>
                  <a:schemeClr val="bg1"/>
                </a:solidFill>
                <a:latin typeface="Bahnschrift SemiBold Condensed" panose="020B0502040204020203" pitchFamily="34" charset="0"/>
              </a:rPr>
              <a:t>генотипування</a:t>
            </a:r>
            <a:r>
              <a:rPr lang="uk-UA" sz="2600" dirty="0" smtClean="0">
                <a:solidFill>
                  <a:schemeClr val="bg1"/>
                </a:solidFill>
                <a:latin typeface="Bahnschrift SemiBold Condensed" panose="020B0502040204020203" pitchFamily="34" charset="0"/>
              </a:rPr>
              <a:t> </a:t>
            </a:r>
            <a:r>
              <a:rPr lang="uk-UA" sz="2600" dirty="0" err="1" smtClean="0">
                <a:solidFill>
                  <a:schemeClr val="bg1"/>
                </a:solidFill>
                <a:latin typeface="Bahnschrift SemiBold Condensed" panose="020B0502040204020203" pitchFamily="34" charset="0"/>
              </a:rPr>
              <a:t>сіми</a:t>
            </a:r>
            <a:r>
              <a:rPr lang="uk-UA" sz="2600" dirty="0" smtClean="0">
                <a:solidFill>
                  <a:schemeClr val="bg1"/>
                </a:solidFill>
                <a:latin typeface="Bahnschrift SemiBold Condensed" panose="020B0502040204020203" pitchFamily="34" charset="0"/>
              </a:rPr>
              <a:t> уражених полінейропатією </a:t>
            </a:r>
            <a:r>
              <a:rPr lang="uk-UA" sz="2600" dirty="0" err="1" smtClean="0">
                <a:solidFill>
                  <a:schemeClr val="bg1"/>
                </a:solidFill>
                <a:latin typeface="Bahnschrift SemiBold Condensed" panose="020B0502040204020203" pitchFamily="34" charset="0"/>
              </a:rPr>
              <a:t>грейхаундів</a:t>
            </a:r>
            <a:r>
              <a:rPr lang="uk-UA" sz="2600" dirty="0" smtClean="0">
                <a:solidFill>
                  <a:schemeClr val="bg1"/>
                </a:solidFill>
                <a:latin typeface="Bahnschrift SemiBold Condensed" panose="020B0502040204020203" pitchFamily="34" charset="0"/>
              </a:rPr>
              <a:t> та сімнадцяти здорових особин даної породи, й подальшого порівняння їх за 50000 тисячами </a:t>
            </a:r>
            <a:r>
              <a:rPr lang="en-US" sz="2600" dirty="0" smtClean="0">
                <a:solidFill>
                  <a:schemeClr val="bg1"/>
                </a:solidFill>
                <a:latin typeface="Bahnschrift SemiBold Condensed" panose="020B0502040204020203" pitchFamily="34" charset="0"/>
              </a:rPr>
              <a:t>SNP </a:t>
            </a:r>
            <a:r>
              <a:rPr lang="uk-UA" sz="2600" dirty="0" smtClean="0">
                <a:solidFill>
                  <a:schemeClr val="bg1"/>
                </a:solidFill>
                <a:latin typeface="Bahnschrift SemiBold Condensed" panose="020B0502040204020203" pitchFamily="34" charset="0"/>
              </a:rPr>
              <a:t>чипів. </a:t>
            </a:r>
            <a:r>
              <a:rPr lang="uk-UA" sz="2600" dirty="0" err="1" smtClean="0">
                <a:solidFill>
                  <a:schemeClr val="bg1"/>
                </a:solidFill>
                <a:latin typeface="Bahnschrift SemiBold Condensed" panose="020B0502040204020203" pitchFamily="34" charset="0"/>
              </a:rPr>
              <a:t>Дрюгенмюллер</a:t>
            </a:r>
            <a:r>
              <a:rPr lang="uk-UA" sz="2600" dirty="0" smtClean="0">
                <a:solidFill>
                  <a:schemeClr val="bg1"/>
                </a:solidFill>
                <a:latin typeface="Bahnschrift SemiBold Condensed" panose="020B0502040204020203" pitchFamily="34" charset="0"/>
              </a:rPr>
              <a:t> використав </a:t>
            </a:r>
            <a:r>
              <a:rPr lang="uk-UA" sz="2600" dirty="0" err="1" smtClean="0">
                <a:solidFill>
                  <a:schemeClr val="bg1"/>
                </a:solidFill>
                <a:latin typeface="Bahnschrift SemiBold Condensed" panose="020B0502040204020203" pitchFamily="34" charset="0"/>
              </a:rPr>
              <a:t>мапування</a:t>
            </a:r>
            <a:r>
              <a:rPr lang="uk-UA" sz="2600" dirty="0" smtClean="0">
                <a:solidFill>
                  <a:schemeClr val="bg1"/>
                </a:solidFill>
                <a:latin typeface="Bahnschrift SemiBold Condensed" panose="020B0502040204020203" pitchFamily="34" charset="0"/>
              </a:rPr>
              <a:t> (знаходження та </a:t>
            </a:r>
            <a:r>
              <a:rPr lang="uk-UA" sz="2600" dirty="0" err="1" smtClean="0">
                <a:solidFill>
                  <a:schemeClr val="bg1"/>
                </a:solidFill>
                <a:latin typeface="Bahnschrift SemiBold Condensed" panose="020B0502040204020203" pitchFamily="34" charset="0"/>
              </a:rPr>
              <a:t>маркерування</a:t>
            </a:r>
            <a:r>
              <a:rPr lang="uk-UA" sz="2600" dirty="0" smtClean="0">
                <a:solidFill>
                  <a:schemeClr val="bg1"/>
                </a:solidFill>
                <a:latin typeface="Bahnschrift SemiBold Condensed" panose="020B0502040204020203" pitchFamily="34" charset="0"/>
              </a:rPr>
              <a:t>) гомозиготності для виділення </a:t>
            </a:r>
            <a:r>
              <a:rPr lang="uk-UA" sz="2600" dirty="0" err="1" smtClean="0">
                <a:solidFill>
                  <a:schemeClr val="bg1"/>
                </a:solidFill>
                <a:latin typeface="Bahnschrift SemiBold Condensed" panose="020B0502040204020203" pitchFamily="34" charset="0"/>
              </a:rPr>
              <a:t>йомовірної</a:t>
            </a:r>
            <a:r>
              <a:rPr lang="uk-UA" sz="2600" dirty="0" smtClean="0">
                <a:solidFill>
                  <a:schemeClr val="bg1"/>
                </a:solidFill>
                <a:latin typeface="Bahnschrift SemiBold Condensed" panose="020B0502040204020203" pitchFamily="34" charset="0"/>
              </a:rPr>
              <a:t> </a:t>
            </a:r>
            <a:r>
              <a:rPr lang="uk-UA" sz="2600" dirty="0" err="1" smtClean="0">
                <a:solidFill>
                  <a:schemeClr val="bg1"/>
                </a:solidFill>
                <a:latin typeface="Bahnschrift SemiBold Condensed" panose="020B0502040204020203" pitchFamily="34" charset="0"/>
              </a:rPr>
              <a:t>паталогічної</a:t>
            </a:r>
            <a:r>
              <a:rPr lang="uk-UA" sz="2600" dirty="0" smtClean="0">
                <a:solidFill>
                  <a:schemeClr val="bg1"/>
                </a:solidFill>
                <a:latin typeface="Bahnschrift SemiBold Condensed" panose="020B0502040204020203" pitchFamily="34" charset="0"/>
              </a:rPr>
              <a:t> області на хромосомі </a:t>
            </a:r>
            <a:r>
              <a:rPr lang="en-US" sz="2600" dirty="0" smtClean="0">
                <a:solidFill>
                  <a:schemeClr val="bg1"/>
                </a:solidFill>
                <a:latin typeface="Bahnschrift SemiBold Condensed" panose="020B0502040204020203" pitchFamily="34" charset="0"/>
              </a:rPr>
              <a:t>CFA13. </a:t>
            </a:r>
            <a:r>
              <a:rPr lang="uk-UA" sz="2600" dirty="0" err="1" smtClean="0">
                <a:solidFill>
                  <a:schemeClr val="bg1"/>
                </a:solidFill>
                <a:latin typeface="Bahnschrift SemiBold Condensed" panose="020B0502040204020203" pitchFamily="34" charset="0"/>
              </a:rPr>
              <a:t>Длалі</a:t>
            </a:r>
            <a:r>
              <a:rPr lang="uk-UA" sz="2600" dirty="0" smtClean="0">
                <a:solidFill>
                  <a:schemeClr val="bg1"/>
                </a:solidFill>
                <a:latin typeface="Bahnschrift SemiBold Condensed" panose="020B0502040204020203" pitchFamily="34" charset="0"/>
              </a:rPr>
              <a:t> він </a:t>
            </a:r>
            <a:r>
              <a:rPr lang="uk-UA" sz="2600" dirty="0" err="1" smtClean="0">
                <a:solidFill>
                  <a:schemeClr val="bg1"/>
                </a:solidFill>
                <a:latin typeface="Bahnschrift SemiBold Condensed" panose="020B0502040204020203" pitchFamily="34" charset="0"/>
              </a:rPr>
              <a:t>секвенував</a:t>
            </a:r>
            <a:r>
              <a:rPr lang="uk-UA" sz="2600" dirty="0" smtClean="0">
                <a:solidFill>
                  <a:schemeClr val="bg1"/>
                </a:solidFill>
                <a:latin typeface="Bahnschrift SemiBold Condensed" panose="020B0502040204020203" pitchFamily="34" charset="0"/>
              </a:rPr>
              <a:t> найбільш ймовірні гени-кандидати, після чого було </a:t>
            </a:r>
            <a:r>
              <a:rPr lang="uk-UA" sz="2600" dirty="0" err="1" smtClean="0">
                <a:solidFill>
                  <a:schemeClr val="bg1"/>
                </a:solidFill>
                <a:latin typeface="Bahnschrift SemiBold Condensed" panose="020B0502040204020203" pitchFamily="34" charset="0"/>
              </a:rPr>
              <a:t>індефіковано</a:t>
            </a:r>
            <a:r>
              <a:rPr lang="uk-UA" sz="2600" dirty="0" smtClean="0">
                <a:solidFill>
                  <a:schemeClr val="bg1"/>
                </a:solidFill>
                <a:latin typeface="Bahnschrift SemiBold Condensed" panose="020B0502040204020203" pitchFamily="34" charset="0"/>
              </a:rPr>
              <a:t> причинну мутацію, цією </a:t>
            </a:r>
            <a:r>
              <a:rPr lang="uk-UA" sz="2600" dirty="0" err="1" smtClean="0">
                <a:solidFill>
                  <a:schemeClr val="bg1"/>
                </a:solidFill>
                <a:latin typeface="Bahnschrift SemiBold Condensed" panose="020B0502040204020203" pitchFamily="34" charset="0"/>
              </a:rPr>
              <a:t>мутвцією</a:t>
            </a:r>
            <a:r>
              <a:rPr lang="uk-UA" sz="2600" dirty="0" smtClean="0">
                <a:solidFill>
                  <a:schemeClr val="bg1"/>
                </a:solidFill>
                <a:latin typeface="Bahnschrift SemiBold Condensed" panose="020B0502040204020203" pitchFamily="34" charset="0"/>
              </a:rPr>
              <a:t> є </a:t>
            </a:r>
            <a:r>
              <a:rPr lang="uk-UA" sz="2600" dirty="0" err="1" smtClean="0">
                <a:solidFill>
                  <a:schemeClr val="bg1"/>
                </a:solidFill>
                <a:latin typeface="Bahnschrift SemiBold Condensed" panose="020B0502040204020203" pitchFamily="34" charset="0"/>
              </a:rPr>
              <a:t>делеція</a:t>
            </a:r>
            <a:r>
              <a:rPr lang="uk-UA" sz="2600" dirty="0" smtClean="0">
                <a:solidFill>
                  <a:schemeClr val="bg1"/>
                </a:solidFill>
                <a:latin typeface="Bahnschrift SemiBold Condensed" panose="020B0502040204020203" pitchFamily="34" charset="0"/>
              </a:rPr>
              <a:t> 10 пар нуклеотидів в </a:t>
            </a:r>
            <a:r>
              <a:rPr lang="uk-UA" sz="2600" dirty="0" err="1" smtClean="0">
                <a:solidFill>
                  <a:schemeClr val="bg1"/>
                </a:solidFill>
                <a:latin typeface="Bahnschrift SemiBold Condensed" panose="020B0502040204020203" pitchFamily="34" charset="0"/>
              </a:rPr>
              <a:t>екзоні</a:t>
            </a:r>
            <a:r>
              <a:rPr lang="uk-UA" sz="2600" dirty="0" smtClean="0">
                <a:solidFill>
                  <a:schemeClr val="bg1"/>
                </a:solidFill>
                <a:latin typeface="Bahnschrift SemiBold Condensed" panose="020B0502040204020203" pitchFamily="34" charset="0"/>
              </a:rPr>
              <a:t> 15 гена </a:t>
            </a:r>
            <a:r>
              <a:rPr lang="en-US" sz="2600" dirty="0" smtClean="0">
                <a:solidFill>
                  <a:schemeClr val="bg1"/>
                </a:solidFill>
                <a:latin typeface="Bahnschrift SemiBold Condensed" panose="020B0502040204020203" pitchFamily="34" charset="0"/>
              </a:rPr>
              <a:t>NDRG1</a:t>
            </a:r>
          </a:p>
          <a:p>
            <a:r>
              <a:rPr lang="uk-UA" sz="2600" dirty="0" smtClean="0">
                <a:solidFill>
                  <a:schemeClr val="bg1"/>
                </a:solidFill>
                <a:latin typeface="Bahnschrift SemiBold Condensed" panose="020B0502040204020203" pitchFamily="34" charset="0"/>
              </a:rPr>
              <a:t>Також дана мутація була описана в породі – </a:t>
            </a:r>
            <a:r>
              <a:rPr lang="uk-UA" sz="2600" dirty="0" err="1" smtClean="0">
                <a:solidFill>
                  <a:schemeClr val="bg1"/>
                </a:solidFill>
                <a:latin typeface="Bahnschrift SemiBold Condensed" panose="020B0502040204020203" pitchFamily="34" charset="0"/>
              </a:rPr>
              <a:t>аляскінській</a:t>
            </a:r>
            <a:r>
              <a:rPr lang="uk-UA" sz="2600" dirty="0" smtClean="0">
                <a:solidFill>
                  <a:schemeClr val="bg1"/>
                </a:solidFill>
                <a:latin typeface="Bahnschrift SemiBold Condensed" panose="020B0502040204020203" pitchFamily="34" charset="0"/>
              </a:rPr>
              <a:t> </a:t>
            </a:r>
            <a:r>
              <a:rPr lang="uk-UA" sz="2600" dirty="0" err="1" smtClean="0">
                <a:solidFill>
                  <a:schemeClr val="bg1"/>
                </a:solidFill>
                <a:latin typeface="Bahnschrift SemiBold Condensed" panose="020B0502040204020203" pitchFamily="34" charset="0"/>
              </a:rPr>
              <a:t>маламут</a:t>
            </a:r>
            <a:r>
              <a:rPr lang="uk-UA" sz="2600" dirty="0" smtClean="0">
                <a:solidFill>
                  <a:schemeClr val="bg1"/>
                </a:solidFill>
                <a:latin typeface="Bahnschrift SemiBold Condensed" panose="020B0502040204020203" pitchFamily="34" charset="0"/>
              </a:rPr>
              <a:t>. </a:t>
            </a:r>
            <a:endParaRPr lang="uk-UA" sz="2600" dirty="0">
              <a:solidFill>
                <a:schemeClr val="bg1"/>
              </a:solidFill>
              <a:latin typeface="Bahnschrift SemiBold Condensed" panose="020B0502040204020203" pitchFamily="34" charset="0"/>
            </a:endParaRPr>
          </a:p>
        </p:txBody>
      </p:sp>
      <p:pic>
        <p:nvPicPr>
          <p:cNvPr id="6146" name="Picture 2" descr="NDRG1 mutation analysis.&#10;(A) Canine NDRG1 gene structure. (B) Electropherograms of the NDRG1 c.1080_1089delTCGCCTGGAC mutation. Representative sequence traces of PCR products amplified from genomic DNA of 3 dogs with the different genotypes are shown. The presence of the mutation can be directly visualized by fragment size analysis of a fluorescently labeled PCR product containing the mutation. Note that the mutant allele with the 10 bp-deletion is present in homozygous form only in polyneuropathy affected do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426" y="1014708"/>
            <a:ext cx="5309307" cy="562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63248"/>
      </p:ext>
    </p:extLst>
  </p:cSld>
  <p:clrMapOvr>
    <a:masterClrMapping/>
  </p:clrMapOvr>
</p:sld>
</file>

<file path=ppt/theme/theme1.xml><?xml version="1.0" encoding="utf-8"?>
<a:theme xmlns:a="http://schemas.openxmlformats.org/drawingml/2006/main" name="Метрополия">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3429</TotalTime>
  <Words>1424</Words>
  <Application>Microsoft Office PowerPoint</Application>
  <PresentationFormat>Широкоэкранный</PresentationFormat>
  <Paragraphs>96</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Bahnschrift SemiBold Condensed</vt:lpstr>
      <vt:lpstr>Calibri Light</vt:lpstr>
      <vt:lpstr>Wingdings</vt:lpstr>
      <vt:lpstr>Метрополия</vt:lpstr>
      <vt:lpstr>«Спадкові хвороби, описані в популяції англійської борзої породи собак (грейхаунд)»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«Спадкові хвороби, описані в популяції англійської борзої породи собак (грейхаунд)»</dc:title>
  <dc:creator>Регина Олейник</dc:creator>
  <cp:lastModifiedBy>Регина Олейник</cp:lastModifiedBy>
  <cp:revision>46</cp:revision>
  <dcterms:created xsi:type="dcterms:W3CDTF">2021-12-08T12:52:07Z</dcterms:created>
  <dcterms:modified xsi:type="dcterms:W3CDTF">2021-12-10T22:01:15Z</dcterms:modified>
</cp:coreProperties>
</file>