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2" r:id="rId8"/>
    <p:sldId id="273" r:id="rId9"/>
    <p:sldId id="274" r:id="rId10"/>
    <p:sldId id="275" r:id="rId11"/>
    <p:sldId id="276" r:id="rId12"/>
    <p:sldId id="277" r:id="rId13"/>
    <p:sldId id="278" r:id="rId14"/>
    <p:sldId id="262" r:id="rId15"/>
    <p:sldId id="263" r:id="rId16"/>
    <p:sldId id="264" r:id="rId17"/>
    <p:sldId id="265" r:id="rId18"/>
    <p:sldId id="266" r:id="rId19"/>
    <p:sldId id="267" r:id="rId20"/>
    <p:sldId id="268" r:id="rId21"/>
    <p:sldId id="270" r:id="rId22"/>
    <p:sldId id="271" r:id="rId23"/>
    <p:sldId id="279" r:id="rId24"/>
    <p:sldId id="280"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60"/>
  </p:normalViewPr>
  <p:slideViewPr>
    <p:cSldViewPr snapToGrid="0">
      <p:cViewPr varScale="1">
        <p:scale>
          <a:sx n="84" d="100"/>
          <a:sy n="84" d="100"/>
        </p:scale>
        <p:origin x="12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6537" y="6976078"/>
            <a:ext cx="8637073" cy="1874359"/>
          </a:xfrm>
        </p:spPr>
        <p:txBody>
          <a:bodyPr>
            <a:normAutofit/>
          </a:bodyPr>
          <a:lstStyle/>
          <a:p>
            <a:endParaRPr lang="ru-RU" dirty="0">
              <a:effectLst>
                <a:outerShdw blurRad="50800" dist="50800" dir="5400000" algn="ctr" rotWithShape="0">
                  <a:schemeClr val="accent2">
                    <a:lumMod val="50000"/>
                  </a:schemeClr>
                </a:outerShdw>
              </a:effectLst>
            </a:endParaRPr>
          </a:p>
        </p:txBody>
      </p:sp>
      <p:sp>
        <p:nvSpPr>
          <p:cNvPr id="3" name="Подзаголовок 2"/>
          <p:cNvSpPr>
            <a:spLocks noGrp="1"/>
          </p:cNvSpPr>
          <p:nvPr>
            <p:ph type="subTitle" idx="1"/>
          </p:nvPr>
        </p:nvSpPr>
        <p:spPr>
          <a:xfrm>
            <a:off x="1111494" y="7087807"/>
            <a:ext cx="8637072" cy="977621"/>
          </a:xfrm>
        </p:spPr>
        <p:txBody>
          <a:bodyPr/>
          <a:lstStyle/>
          <a:p>
            <a:endParaRPr lang="ru-RU" dirty="0"/>
          </a:p>
        </p:txBody>
      </p:sp>
      <p:pic>
        <p:nvPicPr>
          <p:cNvPr id="1026" name="Picture 2" descr="Hi-Line Gift Ltd. Hanging Pug Puppy Statue &amp; Reviews | Wayf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2" y="243561"/>
            <a:ext cx="3940217" cy="3940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Cute Pug Puppy | Щенки мопса, Веселые мопсы, Самые милые животны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453" y="1712390"/>
            <a:ext cx="4176021" cy="3940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6463862" y="1712390"/>
            <a:ext cx="6379779" cy="1938992"/>
          </a:xfrm>
          <a:prstGeom prst="rect">
            <a:avLst/>
          </a:prstGeom>
          <a:effectLst>
            <a:outerShdw blurRad="50800" dist="50800" dir="5400000" algn="ctr" rotWithShape="0">
              <a:schemeClr val="bg2">
                <a:lumMod val="50000"/>
                <a:alpha val="81000"/>
              </a:schemeClr>
            </a:outerShdw>
          </a:effectLst>
        </p:spPr>
        <p:txBody>
          <a:bodyPr wrap="square">
            <a:spAutoFit/>
          </a:bodyPr>
          <a:lstStyle/>
          <a:p>
            <a:pPr algn="ctr"/>
            <a:r>
              <a:rPr lang="en-US" sz="4000" dirty="0" smtClean="0">
                <a:solidFill>
                  <a:schemeClr val="bg2">
                    <a:lumMod val="25000"/>
                  </a:schemeClr>
                </a:solidFill>
                <a:latin typeface="+mj-lt"/>
              </a:rPr>
              <a:t>GENETIC </a:t>
            </a:r>
            <a:r>
              <a:rPr lang="en-US" sz="4000" dirty="0">
                <a:solidFill>
                  <a:schemeClr val="bg2">
                    <a:lumMod val="25000"/>
                  </a:schemeClr>
                </a:solidFill>
                <a:latin typeface="+mj-lt"/>
              </a:rPr>
              <a:t>D</a:t>
            </a:r>
            <a:r>
              <a:rPr lang="en-US" sz="4000" dirty="0" smtClean="0">
                <a:solidFill>
                  <a:schemeClr val="bg2">
                    <a:lumMod val="25000"/>
                  </a:schemeClr>
                </a:solidFill>
                <a:latin typeface="+mj-lt"/>
              </a:rPr>
              <a:t>ISORDERS AND HEREDITARY DISEASES OF PUGS</a:t>
            </a:r>
            <a:endParaRPr lang="ru-RU" sz="4000" dirty="0">
              <a:solidFill>
                <a:schemeClr val="bg2">
                  <a:lumMod val="25000"/>
                </a:schemeClr>
              </a:solidFill>
              <a:latin typeface="+mj-lt"/>
            </a:endParaRPr>
          </a:p>
        </p:txBody>
      </p:sp>
      <p:sp>
        <p:nvSpPr>
          <p:cNvPr id="6" name="Прямоугольник 5"/>
          <p:cNvSpPr/>
          <p:nvPr/>
        </p:nvSpPr>
        <p:spPr>
          <a:xfrm>
            <a:off x="9785511" y="5465020"/>
            <a:ext cx="2058577" cy="646331"/>
          </a:xfrm>
          <a:prstGeom prst="rect">
            <a:avLst/>
          </a:prstGeom>
        </p:spPr>
        <p:txBody>
          <a:bodyPr wrap="none">
            <a:spAutoFit/>
          </a:bodyPr>
          <a:lstStyle/>
          <a:p>
            <a:r>
              <a:rPr lang="en-US" dirty="0" err="1" smtClean="0">
                <a:effectLst>
                  <a:outerShdw blurRad="50800" dist="50800" dir="5400000" algn="ctr" rotWithShape="0">
                    <a:schemeClr val="accent2">
                      <a:lumMod val="50000"/>
                    </a:schemeClr>
                  </a:outerShdw>
                </a:effectLst>
              </a:rPr>
              <a:t>Smulska</a:t>
            </a:r>
            <a:r>
              <a:rPr lang="en-US" dirty="0" smtClean="0">
                <a:effectLst>
                  <a:outerShdw blurRad="50800" dist="50800" dir="5400000" algn="ctr" rotWithShape="0">
                    <a:schemeClr val="accent2">
                      <a:lumMod val="50000"/>
                    </a:schemeClr>
                  </a:outerShdw>
                </a:effectLst>
              </a:rPr>
              <a:t> A.A.</a:t>
            </a:r>
          </a:p>
          <a:p>
            <a:r>
              <a:rPr lang="en-US" dirty="0" err="1" smtClean="0">
                <a:effectLst>
                  <a:outerShdw blurRad="50800" dist="50800" dir="5400000" algn="ctr" rotWithShape="0">
                    <a:schemeClr val="accent2">
                      <a:lumMod val="50000"/>
                    </a:schemeClr>
                  </a:outerShdw>
                </a:effectLst>
              </a:rPr>
              <a:t>Demchenko</a:t>
            </a:r>
            <a:r>
              <a:rPr lang="en-US" dirty="0" smtClean="0">
                <a:effectLst>
                  <a:outerShdw blurRad="50800" dist="50800" dir="5400000" algn="ctr" rotWithShape="0">
                    <a:schemeClr val="accent2">
                      <a:lumMod val="50000"/>
                    </a:schemeClr>
                  </a:outerShdw>
                </a:effectLst>
              </a:rPr>
              <a:t> A.E.</a:t>
            </a:r>
            <a:endParaRPr lang="ru-RU" dirty="0"/>
          </a:p>
        </p:txBody>
      </p:sp>
    </p:spTree>
    <p:extLst>
      <p:ext uri="{BB962C8B-B14F-4D97-AF65-F5344CB8AC3E}">
        <p14:creationId xmlns:p14="http://schemas.microsoft.com/office/powerpoint/2010/main" val="462455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750" fill="hold"/>
                                        <p:tgtEl>
                                          <p:spTgt spid="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85000" lnSpcReduction="10000"/>
          </a:bodyPr>
          <a:lstStyle/>
          <a:p>
            <a:pPr algn="just"/>
            <a:endParaRPr lang="uk-UA" dirty="0" smtClean="0"/>
          </a:p>
          <a:p>
            <a:pPr algn="just"/>
            <a:endParaRPr lang="ru-RU" dirty="0"/>
          </a:p>
        </p:txBody>
      </p:sp>
      <p:sp>
        <p:nvSpPr>
          <p:cNvPr id="7" name="Объект 6"/>
          <p:cNvSpPr>
            <a:spLocks noGrp="1"/>
          </p:cNvSpPr>
          <p:nvPr>
            <p:ph sz="half" idx="2"/>
          </p:nvPr>
        </p:nvSpPr>
        <p:spPr>
          <a:xfrm>
            <a:off x="881650" y="3416480"/>
            <a:ext cx="9965419" cy="2881450"/>
          </a:xfrm>
        </p:spPr>
        <p:txBody>
          <a:bodyPr>
            <a:normAutofit fontScale="85000" lnSpcReduction="10000"/>
          </a:bodyPr>
          <a:lstStyle/>
          <a:p>
            <a:r>
              <a:rPr lang="en-US" dirty="0"/>
              <a:t>Magnetic resonance imaging of the thoracolumbar spine of case no. 6, displaying extra-</a:t>
            </a:r>
            <a:r>
              <a:rPr lang="en-US" dirty="0" err="1"/>
              <a:t>dural</a:t>
            </a:r>
            <a:r>
              <a:rPr lang="en-US" dirty="0"/>
              <a:t> spinal cord compression associated with T11–12 disc protrusion and concurrent bilateral T11 caudal articular process aplasia. From left to right; T2-weighted mid sagittal of thoracolumbar spine, T2-weighted transverse at the affected level T11–12 (transverse level marked with a dashed line), three-dimensional reconstruction of thoracolumbar junction on CT (T11–12 marked with dashed line; the normal articular processes of T12 are highlighted with an arrow head). There is a marked focal increase in T2-weighted signal within the spinal cord despite only mild ventral extra-</a:t>
            </a:r>
            <a:r>
              <a:rPr lang="en-US" dirty="0" err="1"/>
              <a:t>dural</a:t>
            </a:r>
            <a:r>
              <a:rPr lang="en-US" dirty="0"/>
              <a:t> spinal cord compression (arrowed on transverse image)</a:t>
            </a:r>
            <a:endParaRPr lang="ru-RU" dirty="0"/>
          </a:p>
        </p:txBody>
      </p:sp>
      <p:pic>
        <p:nvPicPr>
          <p:cNvPr id="2" name="Picture 2" descr="Fig. 1"/>
          <p:cNvPicPr>
            <a:picLocks noChangeAspect="1" noChangeArrowheads="1"/>
          </p:cNvPicPr>
          <p:nvPr/>
        </p:nvPicPr>
        <p:blipFill rotWithShape="1">
          <a:blip r:embed="rId2">
            <a:extLst>
              <a:ext uri="{28A0092B-C50C-407E-A947-70E740481C1C}">
                <a14:useLocalDpi xmlns:a14="http://schemas.microsoft.com/office/drawing/2010/main" val="0"/>
              </a:ext>
            </a:extLst>
          </a:blip>
          <a:srcRect r="19367"/>
          <a:stretch/>
        </p:blipFill>
        <p:spPr bwMode="auto">
          <a:xfrm>
            <a:off x="614603" y="172936"/>
            <a:ext cx="8851265" cy="3170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Fig. 1"/>
          <p:cNvPicPr>
            <a:picLocks noChangeAspect="1" noChangeArrowheads="1"/>
          </p:cNvPicPr>
          <p:nvPr/>
        </p:nvPicPr>
        <p:blipFill rotWithShape="1">
          <a:blip r:embed="rId2">
            <a:extLst>
              <a:ext uri="{28A0092B-C50C-407E-A947-70E740481C1C}">
                <a14:useLocalDpi xmlns:a14="http://schemas.microsoft.com/office/drawing/2010/main" val="0"/>
              </a:ext>
            </a:extLst>
          </a:blip>
          <a:srcRect l="80863"/>
          <a:stretch/>
        </p:blipFill>
        <p:spPr bwMode="auto">
          <a:xfrm>
            <a:off x="9560199" y="172936"/>
            <a:ext cx="2100667" cy="3170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9549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2981784"/>
            <a:ext cx="12192000" cy="3293570"/>
          </a:xfrm>
        </p:spPr>
        <p:txBody>
          <a:bodyPr>
            <a:normAutofit fontScale="85000" lnSpcReduction="10000"/>
          </a:bodyPr>
          <a:lstStyle/>
          <a:p>
            <a:pPr algn="just"/>
            <a:r>
              <a:rPr lang="en-US" dirty="0"/>
              <a:t>Magnetic resonance imaging of the thoracolumbar spine of case no. 8 (top row) and 14 (bottom row) who display intra-</a:t>
            </a:r>
            <a:r>
              <a:rPr lang="en-US" dirty="0" err="1"/>
              <a:t>dural</a:t>
            </a:r>
            <a:r>
              <a:rPr lang="en-US" dirty="0"/>
              <a:t> spinal cord compression. From left to right; </a:t>
            </a:r>
            <a:r>
              <a:rPr lang="en-US" b="1" dirty="0"/>
              <a:t>a</a:t>
            </a:r>
            <a:r>
              <a:rPr lang="en-US" dirty="0"/>
              <a:t> = T2-weighted sagittal MRI, </a:t>
            </a:r>
            <a:r>
              <a:rPr lang="en-US" b="1" dirty="0"/>
              <a:t>b</a:t>
            </a:r>
            <a:r>
              <a:rPr lang="en-US" dirty="0"/>
              <a:t> = T2-weighted transverse MRI, </a:t>
            </a:r>
            <a:r>
              <a:rPr lang="en-US" b="1" dirty="0"/>
              <a:t>c</a:t>
            </a:r>
            <a:r>
              <a:rPr lang="en-US" dirty="0"/>
              <a:t> = CISS sequence reconstructed in sagittal plane, </a:t>
            </a:r>
            <a:r>
              <a:rPr lang="en-US" b="1" dirty="0"/>
              <a:t>d</a:t>
            </a:r>
            <a:r>
              <a:rPr lang="en-US" dirty="0"/>
              <a:t> = CISS sequence reconstructed in dorsal plane. In case 8, intra-</a:t>
            </a:r>
            <a:r>
              <a:rPr lang="en-US" dirty="0" err="1"/>
              <a:t>dural</a:t>
            </a:r>
            <a:r>
              <a:rPr lang="en-US" dirty="0"/>
              <a:t> spinal cord compression appears to be associated with an expansion of the dorsal arachnoid space, consistent with spinal arachnoid diverticula. CISS imaging highlights this CSF accumulation without apparent attachment of the dura to the pia (dashed line). In case 14, in a transverse plane (lower row image b) the spinal cord appears to develop a ‘stellate’ appearance with multiple hypo-intense bands that cross the arachnoid space (highlighted with short arrows on image b). At the corresponding level on CISS imaging (lower row, images c and d, dashed line) the hypo-intense bands appear lateral to the compressed spinal cord (level marked with dashed line) with an appearance reminiscent of the original description of ‘constrictive myelopathy</a:t>
            </a:r>
            <a:r>
              <a:rPr lang="en-US" dirty="0" smtClean="0"/>
              <a:t>’</a:t>
            </a:r>
            <a:r>
              <a:rPr lang="ru-RU" dirty="0" smtClean="0"/>
              <a:t>.</a:t>
            </a:r>
            <a:endParaRPr lang="ru-RU" dirty="0"/>
          </a:p>
        </p:txBody>
      </p:sp>
      <p:pic>
        <p:nvPicPr>
          <p:cNvPr id="5122" name="Picture 2" descr="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0" y="121693"/>
            <a:ext cx="7401242" cy="2860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89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047046" y="769643"/>
            <a:ext cx="7144954" cy="4950372"/>
          </a:xfrm>
        </p:spPr>
        <p:txBody>
          <a:bodyPr>
            <a:normAutofit fontScale="92500" lnSpcReduction="20000"/>
          </a:bodyPr>
          <a:lstStyle/>
          <a:p>
            <a:pPr algn="just"/>
            <a:r>
              <a:rPr lang="en-US" dirty="0"/>
              <a:t>Magnetic resonance imaging and computed tomography of the thoracolumbar spine of case no. 13, which does not clearly display spinal cord compression. Top row left to right; sagittal T2-weighted image of the thoracolumbar spine, transverse T2-weighted image at the level of the spinal cord lesion at T11–12 (corresponding to dashed line labelled 1). Bottom row left to right; transverse computed tomography slice at affected level T11–12 (corresponding to dashed line labelled 1) displaying concurrent bilateral caudal articular process dysplasia (left-sided hypoplasia, arrowed, right-sided aplasia, arrow-head), transverse computed tomography slice at unaffected level T12–13 (corresponding to dashed line labelled 2) displaying unilateral (right-sided; arrow-head) caudal articular process aplasia</a:t>
            </a:r>
            <a:endParaRPr lang="ru-RU" dirty="0"/>
          </a:p>
        </p:txBody>
      </p:sp>
      <p:pic>
        <p:nvPicPr>
          <p:cNvPr id="6146" name="Picture 2" descr="Fi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1" y="1215811"/>
            <a:ext cx="5047046" cy="3837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68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0010" y="1085849"/>
            <a:ext cx="7212330" cy="4919761"/>
          </a:xfrm>
        </p:spPr>
        <p:txBody>
          <a:bodyPr>
            <a:normAutofit fontScale="85000" lnSpcReduction="10000"/>
          </a:bodyPr>
          <a:lstStyle/>
          <a:p>
            <a:pPr algn="just"/>
            <a:r>
              <a:rPr lang="en-US" dirty="0"/>
              <a:t>Magnetic resonance imaging and computed tomography of the thoracolumbar spine of case no. 18. </a:t>
            </a:r>
            <a:r>
              <a:rPr lang="en-US" b="1" dirty="0"/>
              <a:t>a</a:t>
            </a:r>
            <a:r>
              <a:rPr lang="en-US" dirty="0"/>
              <a:t> = T2-weighted sagittal MRI, </a:t>
            </a:r>
            <a:r>
              <a:rPr lang="en-US" b="1" dirty="0"/>
              <a:t>b</a:t>
            </a:r>
            <a:r>
              <a:rPr lang="en-US" dirty="0"/>
              <a:t> = T2-weighted transverse MRI at affected level T11–12 (corresponding to dashed line from image a), </a:t>
            </a:r>
            <a:r>
              <a:rPr lang="en-US" b="1" dirty="0"/>
              <a:t>c</a:t>
            </a:r>
            <a:r>
              <a:rPr lang="en-US" dirty="0"/>
              <a:t> = sagittal reconstruction of CT </a:t>
            </a:r>
            <a:r>
              <a:rPr lang="en-US" dirty="0" err="1"/>
              <a:t>centred</a:t>
            </a:r>
            <a:r>
              <a:rPr lang="en-US" dirty="0"/>
              <a:t> on T11–12, </a:t>
            </a:r>
            <a:r>
              <a:rPr lang="en-US" b="1" dirty="0"/>
              <a:t>d</a:t>
            </a:r>
            <a:r>
              <a:rPr lang="en-US" dirty="0"/>
              <a:t> = Three-dimensional reconstruction of CT viewed from a dorsolateral aspect. There is extra-</a:t>
            </a:r>
            <a:r>
              <a:rPr lang="en-US" dirty="0" err="1"/>
              <a:t>dural</a:t>
            </a:r>
            <a:r>
              <a:rPr lang="en-US" dirty="0"/>
              <a:t> spinal cord compression due to T11–12 intervertebral disc protrusion (images a and b). The vertebral column adopts a kyphotic appearance with marked narrowing of the T11–12 intervertebral disc space, with apposing vertebral end-plate sclerosis, ventral spondylosis </a:t>
            </a:r>
            <a:r>
              <a:rPr lang="en-US" dirty="0" err="1"/>
              <a:t>deformans</a:t>
            </a:r>
            <a:r>
              <a:rPr lang="en-US" dirty="0"/>
              <a:t> and slight </a:t>
            </a:r>
            <a:r>
              <a:rPr lang="en-US" dirty="0" err="1"/>
              <a:t>retrolisthesis</a:t>
            </a:r>
            <a:r>
              <a:rPr lang="en-US" dirty="0"/>
              <a:t> (image c; arrowed). There is bilateral aplasia of the caudal articular processes of T11 with an increase in the distance between the dorsal laminae of T11 and T12 (image d; asterisk</a:t>
            </a:r>
            <a:r>
              <a:rPr lang="en-US" dirty="0" smtClean="0"/>
              <a:t>)</a:t>
            </a:r>
            <a:endParaRPr lang="ru-RU" dirty="0"/>
          </a:p>
        </p:txBody>
      </p:sp>
      <p:pic>
        <p:nvPicPr>
          <p:cNvPr id="7170" name="Picture 2" descr="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320" y="1360171"/>
            <a:ext cx="4966686" cy="359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6287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Eye problems</a:t>
            </a:r>
            <a:endParaRPr lang="ru-RU" dirty="0"/>
          </a:p>
        </p:txBody>
      </p:sp>
      <p:sp>
        <p:nvSpPr>
          <p:cNvPr id="3" name="Объект 2"/>
          <p:cNvSpPr>
            <a:spLocks noGrp="1"/>
          </p:cNvSpPr>
          <p:nvPr>
            <p:ph idx="1"/>
          </p:nvPr>
        </p:nvSpPr>
        <p:spPr>
          <a:xfrm>
            <a:off x="1" y="1853754"/>
            <a:ext cx="9381506" cy="4428294"/>
          </a:xfrm>
        </p:spPr>
        <p:txBody>
          <a:bodyPr>
            <a:normAutofit fontScale="77500" lnSpcReduction="20000"/>
          </a:bodyPr>
          <a:lstStyle/>
          <a:p>
            <a:pPr algn="just"/>
            <a:r>
              <a:rPr lang="en-US" dirty="0"/>
              <a:t>Among what a pug can hurt, the eyes play a paramount role. Due to the structural features, the eyeball may fall out of the eye socket, which requires urgent help from a veterinarian.</a:t>
            </a:r>
          </a:p>
          <a:p>
            <a:pPr algn="just"/>
            <a:endParaRPr lang="en-US" dirty="0"/>
          </a:p>
          <a:p>
            <a:pPr marL="0" indent="0" algn="just">
              <a:buNone/>
            </a:pPr>
            <a:r>
              <a:rPr lang="ru-RU" dirty="0" smtClean="0"/>
              <a:t>   </a:t>
            </a:r>
            <a:r>
              <a:rPr lang="en-US" dirty="0" smtClean="0"/>
              <a:t>Also </a:t>
            </a:r>
            <a:r>
              <a:rPr lang="en-US" dirty="0"/>
              <a:t>often observed:</a:t>
            </a:r>
          </a:p>
          <a:p>
            <a:pPr algn="just"/>
            <a:endParaRPr lang="en-US" dirty="0"/>
          </a:p>
          <a:p>
            <a:pPr algn="just"/>
            <a:r>
              <a:rPr lang="en-US" dirty="0" smtClean="0"/>
              <a:t>A) Dry </a:t>
            </a:r>
            <a:r>
              <a:rPr lang="en-US" dirty="0"/>
              <a:t>eye syndrome (</a:t>
            </a:r>
            <a:r>
              <a:rPr lang="en-US" dirty="0" err="1">
                <a:effectLst>
                  <a:outerShdw blurRad="38100" dist="38100" dir="2700000" algn="tl">
                    <a:srgbClr val="000000">
                      <a:alpha val="43137"/>
                    </a:srgbClr>
                  </a:outerShdw>
                </a:effectLst>
              </a:rPr>
              <a:t>keratoconjunctivitis</a:t>
            </a:r>
            <a:r>
              <a:rPr lang="en-US" dirty="0"/>
              <a:t>). It develops due to insufficient production of tear fluid and is accompanied by redness and inflammation of the eyes. Sometimes this can be complicated by the addition of a secondary infection.</a:t>
            </a:r>
          </a:p>
          <a:p>
            <a:pPr algn="just"/>
            <a:r>
              <a:rPr lang="en-US" dirty="0" smtClean="0"/>
              <a:t>B) </a:t>
            </a:r>
            <a:r>
              <a:rPr lang="en-US" dirty="0" err="1" smtClean="0">
                <a:effectLst>
                  <a:outerShdw blurRad="38100" dist="38100" dir="2700000" algn="tl">
                    <a:srgbClr val="000000">
                      <a:alpha val="43137"/>
                    </a:srgbClr>
                  </a:outerShdw>
                </a:effectLst>
              </a:rPr>
              <a:t>Entropion</a:t>
            </a:r>
            <a:r>
              <a:rPr lang="en-US" dirty="0" smtClean="0"/>
              <a:t> </a:t>
            </a:r>
            <a:r>
              <a:rPr lang="en-US" dirty="0"/>
              <a:t>is an eversion of the edge of the century inward. This leads to constant irritation of the mucous membrane of the eye with eyelashes, which provokes an inflammatory process. The disease is treated surgically.</a:t>
            </a:r>
          </a:p>
          <a:p>
            <a:pPr algn="just"/>
            <a:r>
              <a:rPr lang="en-US" dirty="0" smtClean="0"/>
              <a:t>C) </a:t>
            </a:r>
            <a:r>
              <a:rPr lang="en-US" dirty="0" smtClean="0">
                <a:effectLst>
                  <a:outerShdw blurRad="38100" dist="38100" dir="2700000" algn="tl">
                    <a:srgbClr val="000000">
                      <a:alpha val="43137"/>
                    </a:srgbClr>
                  </a:outerShdw>
                </a:effectLst>
              </a:rPr>
              <a:t>Keratitis</a:t>
            </a:r>
            <a:r>
              <a:rPr lang="en-US" dirty="0" smtClean="0"/>
              <a:t> </a:t>
            </a:r>
            <a:r>
              <a:rPr lang="en-US" dirty="0"/>
              <a:t>is an inflammation of the cornea, which is accompanied by redness of the eyeball and clouding of the cornea.</a:t>
            </a:r>
            <a:endParaRPr lang="ru-RU" dirty="0"/>
          </a:p>
        </p:txBody>
      </p:sp>
      <p:pic>
        <p:nvPicPr>
          <p:cNvPr id="7172" name="Picture 4" descr="Кератоконъюнктивит у собак: симптомы и лечение | как вылечи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1923" y="83948"/>
            <a:ext cx="2675908" cy="1666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4" name="Picture 6" descr="Заворот и выворот век у животных, собак и коше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923" y="2060970"/>
            <a:ext cx="2675908" cy="2006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6" name="Picture 8" descr="Пигментозный кератит у собак: причины, симптомы, леч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715" y="4275117"/>
            <a:ext cx="2675908" cy="2171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Прямоугольник 3"/>
          <p:cNvSpPr/>
          <p:nvPr/>
        </p:nvSpPr>
        <p:spPr>
          <a:xfrm>
            <a:off x="8917737" y="83948"/>
            <a:ext cx="505267" cy="369332"/>
          </a:xfrm>
          <a:prstGeom prst="rect">
            <a:avLst/>
          </a:prstGeom>
        </p:spPr>
        <p:txBody>
          <a:bodyPr wrap="none">
            <a:spAutoFit/>
          </a:bodyPr>
          <a:lstStyle/>
          <a:p>
            <a:r>
              <a:rPr lang="en-US" dirty="0"/>
              <a:t>A) </a:t>
            </a:r>
            <a:endParaRPr lang="ru-RU" dirty="0"/>
          </a:p>
        </p:txBody>
      </p:sp>
      <p:sp>
        <p:nvSpPr>
          <p:cNvPr id="5" name="Прямоугольник 4"/>
          <p:cNvSpPr/>
          <p:nvPr/>
        </p:nvSpPr>
        <p:spPr>
          <a:xfrm>
            <a:off x="8956210" y="3196502"/>
            <a:ext cx="466794" cy="369332"/>
          </a:xfrm>
          <a:prstGeom prst="rect">
            <a:avLst/>
          </a:prstGeom>
        </p:spPr>
        <p:txBody>
          <a:bodyPr wrap="none">
            <a:spAutoFit/>
          </a:bodyPr>
          <a:lstStyle/>
          <a:p>
            <a:r>
              <a:rPr lang="en-US" dirty="0" smtClean="0"/>
              <a:t>B) </a:t>
            </a:r>
            <a:endParaRPr lang="ru-RU" dirty="0"/>
          </a:p>
        </p:txBody>
      </p:sp>
      <p:sp>
        <p:nvSpPr>
          <p:cNvPr id="6" name="Прямоугольник 5"/>
          <p:cNvSpPr/>
          <p:nvPr/>
        </p:nvSpPr>
        <p:spPr>
          <a:xfrm>
            <a:off x="8956210" y="5810302"/>
            <a:ext cx="521297" cy="369332"/>
          </a:xfrm>
          <a:prstGeom prst="rect">
            <a:avLst/>
          </a:prstGeom>
        </p:spPr>
        <p:txBody>
          <a:bodyPr wrap="none">
            <a:spAutoFit/>
          </a:bodyPr>
          <a:lstStyle/>
          <a:p>
            <a:r>
              <a:rPr lang="en-US" dirty="0" smtClean="0"/>
              <a:t>C) </a:t>
            </a:r>
            <a:endParaRPr lang="ru-RU" dirty="0"/>
          </a:p>
        </p:txBody>
      </p:sp>
    </p:spTree>
    <p:extLst>
      <p:ext uri="{BB962C8B-B14F-4D97-AF65-F5344CB8AC3E}">
        <p14:creationId xmlns:p14="http://schemas.microsoft.com/office/powerpoint/2010/main" val="12512206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750"/>
                                  </p:stCondLst>
                                  <p:childTnLst>
                                    <p:set>
                                      <p:cBhvr>
                                        <p:cTn id="6" dur="1" fill="hold">
                                          <p:stCondLst>
                                            <p:cond delay="0"/>
                                          </p:stCondLst>
                                        </p:cTn>
                                        <p:tgtEl>
                                          <p:spTgt spid="7172"/>
                                        </p:tgtEl>
                                        <p:attrNameLst>
                                          <p:attrName>style.visibility</p:attrName>
                                        </p:attrNameLst>
                                      </p:cBhvr>
                                      <p:to>
                                        <p:strVal val="visible"/>
                                      </p:to>
                                    </p:set>
                                    <p:animEffect transition="in" filter="barn(inVertical)">
                                      <p:cBhvr>
                                        <p:cTn id="7" dur="500"/>
                                        <p:tgtEl>
                                          <p:spTgt spid="7172"/>
                                        </p:tgtEl>
                                      </p:cBhvr>
                                    </p:animEffect>
                                  </p:childTnLst>
                                </p:cTn>
                              </p:par>
                            </p:childTnLst>
                          </p:cTn>
                        </p:par>
                        <p:par>
                          <p:cTn id="8" fill="hold">
                            <p:stCondLst>
                              <p:cond delay="1250"/>
                            </p:stCondLst>
                            <p:childTnLst>
                              <p:par>
                                <p:cTn id="9" presetID="6" presetClass="entr" presetSubtype="16" fill="hold" nodeType="afterEffect">
                                  <p:stCondLst>
                                    <p:cond delay="750"/>
                                  </p:stCondLst>
                                  <p:childTnLst>
                                    <p:set>
                                      <p:cBhvr>
                                        <p:cTn id="10" dur="1" fill="hold">
                                          <p:stCondLst>
                                            <p:cond delay="0"/>
                                          </p:stCondLst>
                                        </p:cTn>
                                        <p:tgtEl>
                                          <p:spTgt spid="7174"/>
                                        </p:tgtEl>
                                        <p:attrNameLst>
                                          <p:attrName>style.visibility</p:attrName>
                                        </p:attrNameLst>
                                      </p:cBhvr>
                                      <p:to>
                                        <p:strVal val="visible"/>
                                      </p:to>
                                    </p:set>
                                    <p:animEffect transition="in" filter="circle(in)">
                                      <p:cBhvr>
                                        <p:cTn id="11" dur="2000"/>
                                        <p:tgtEl>
                                          <p:spTgt spid="7174"/>
                                        </p:tgtEl>
                                      </p:cBhvr>
                                    </p:animEffect>
                                  </p:childTnLst>
                                </p:cTn>
                              </p:par>
                            </p:childTnLst>
                          </p:cTn>
                        </p:par>
                        <p:par>
                          <p:cTn id="12" fill="hold">
                            <p:stCondLst>
                              <p:cond delay="4000"/>
                            </p:stCondLst>
                            <p:childTnLst>
                              <p:par>
                                <p:cTn id="13" presetID="42" presetClass="entr" presetSubtype="0" fill="hold" nodeType="afterEffect">
                                  <p:stCondLst>
                                    <p:cond delay="750"/>
                                  </p:stCondLst>
                                  <p:childTnLst>
                                    <p:set>
                                      <p:cBhvr>
                                        <p:cTn id="14" dur="1" fill="hold">
                                          <p:stCondLst>
                                            <p:cond delay="0"/>
                                          </p:stCondLst>
                                        </p:cTn>
                                        <p:tgtEl>
                                          <p:spTgt spid="7176"/>
                                        </p:tgtEl>
                                        <p:attrNameLst>
                                          <p:attrName>style.visibility</p:attrName>
                                        </p:attrNameLst>
                                      </p:cBhvr>
                                      <p:to>
                                        <p:strVal val="visible"/>
                                      </p:to>
                                    </p:set>
                                    <p:animEffect transition="in" filter="fade">
                                      <p:cBhvr>
                                        <p:cTn id="15" dur="1000"/>
                                        <p:tgtEl>
                                          <p:spTgt spid="7176"/>
                                        </p:tgtEl>
                                      </p:cBhvr>
                                    </p:animEffect>
                                    <p:anim calcmode="lin" valueType="num">
                                      <p:cBhvr>
                                        <p:cTn id="16" dur="1000" fill="hold"/>
                                        <p:tgtEl>
                                          <p:spTgt spid="7176"/>
                                        </p:tgtEl>
                                        <p:attrNameLst>
                                          <p:attrName>ppt_x</p:attrName>
                                        </p:attrNameLst>
                                      </p:cBhvr>
                                      <p:tavLst>
                                        <p:tav tm="0">
                                          <p:val>
                                            <p:strVal val="#ppt_x"/>
                                          </p:val>
                                        </p:tav>
                                        <p:tav tm="100000">
                                          <p:val>
                                            <p:strVal val="#ppt_x"/>
                                          </p:val>
                                        </p:tav>
                                      </p:tavLst>
                                    </p:anim>
                                    <p:anim calcmode="lin" valueType="num">
                                      <p:cBhvr>
                                        <p:cTn id="17" dur="1000" fill="hold"/>
                                        <p:tgtEl>
                                          <p:spTgt spid="7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Obesity</a:t>
            </a:r>
            <a:endParaRPr lang="ru-RU" dirty="0"/>
          </a:p>
        </p:txBody>
      </p:sp>
      <p:sp>
        <p:nvSpPr>
          <p:cNvPr id="3" name="Объект 2"/>
          <p:cNvSpPr>
            <a:spLocks noGrp="1"/>
          </p:cNvSpPr>
          <p:nvPr>
            <p:ph idx="1"/>
          </p:nvPr>
        </p:nvSpPr>
        <p:spPr>
          <a:xfrm>
            <a:off x="109667" y="1853754"/>
            <a:ext cx="9603275" cy="3450613"/>
          </a:xfrm>
        </p:spPr>
        <p:txBody>
          <a:bodyPr/>
          <a:lstStyle/>
          <a:p>
            <a:pPr algn="just"/>
            <a:r>
              <a:rPr lang="en-US" dirty="0">
                <a:effectLst>
                  <a:outerShdw blurRad="38100" dist="38100" dir="2700000" algn="tl">
                    <a:srgbClr val="000000">
                      <a:alpha val="43137"/>
                    </a:srgbClr>
                  </a:outerShdw>
                </a:effectLst>
              </a:rPr>
              <a:t>Being overweight </a:t>
            </a:r>
            <a:r>
              <a:rPr lang="en-US" dirty="0"/>
              <a:t>is a problem due to improper grooming of the pug. When its signs appear, the dog necessarily needs a diet. Otherwise, the dog may manifest persistent constipation, colitis, the development of heart disease and serious breathing problems.</a:t>
            </a:r>
            <a:endParaRPr lang="ru-RU" dirty="0"/>
          </a:p>
        </p:txBody>
      </p:sp>
      <p:pic>
        <p:nvPicPr>
          <p:cNvPr id="8194" name="Picture 2" descr="Ожирение у мопса – причины, диета, профилак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7" y="3455719"/>
            <a:ext cx="3852152" cy="25681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Учитывая, что мопсы нередко страдают ожирением, хозяевам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932" y="3455719"/>
            <a:ext cx="3528716" cy="25638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Ожирение у миниатюрных собак - Внимательно следите за тем, сколько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762" y="3403640"/>
            <a:ext cx="3923868" cy="26159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49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8198"/>
                                        </p:tgtEl>
                                        <p:attrNameLst>
                                          <p:attrName>style.visibility</p:attrName>
                                        </p:attrNameLst>
                                      </p:cBhvr>
                                      <p:to>
                                        <p:strVal val="visible"/>
                                      </p:to>
                                    </p:set>
                                    <p:anim calcmode="lin" valueType="num">
                                      <p:cBhvr additive="base">
                                        <p:cTn id="15" dur="500" fill="hold"/>
                                        <p:tgtEl>
                                          <p:spTgt spid="8198"/>
                                        </p:tgtEl>
                                        <p:attrNameLst>
                                          <p:attrName>ppt_x</p:attrName>
                                        </p:attrNameLst>
                                      </p:cBhvr>
                                      <p:tavLst>
                                        <p:tav tm="0">
                                          <p:val>
                                            <p:strVal val="#ppt_x"/>
                                          </p:val>
                                        </p:tav>
                                        <p:tav tm="100000">
                                          <p:val>
                                            <p:strVal val="#ppt_x"/>
                                          </p:val>
                                        </p:tav>
                                      </p:tavLst>
                                    </p:anim>
                                    <p:anim calcmode="lin" valueType="num">
                                      <p:cBhvr additive="base">
                                        <p:cTn id="16"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Skin diseases</a:t>
            </a:r>
            <a:endParaRPr lang="ru-RU" dirty="0"/>
          </a:p>
        </p:txBody>
      </p:sp>
      <p:sp>
        <p:nvSpPr>
          <p:cNvPr id="3" name="Объект 2"/>
          <p:cNvSpPr>
            <a:spLocks noGrp="1"/>
          </p:cNvSpPr>
          <p:nvPr>
            <p:ph idx="1"/>
          </p:nvPr>
        </p:nvSpPr>
        <p:spPr>
          <a:xfrm>
            <a:off x="2683727" y="1758752"/>
            <a:ext cx="9603275" cy="4463920"/>
          </a:xfrm>
        </p:spPr>
        <p:txBody>
          <a:bodyPr>
            <a:normAutofit fontScale="70000" lnSpcReduction="20000"/>
          </a:bodyPr>
          <a:lstStyle/>
          <a:p>
            <a:pPr algn="just"/>
            <a:r>
              <a:rPr lang="en-US" dirty="0"/>
              <a:t>The pug’s health problems often affect the condition of the coat, it becomes dull and may fall out.</a:t>
            </a:r>
          </a:p>
          <a:p>
            <a:pPr algn="just"/>
            <a:endParaRPr lang="en-US" dirty="0" smtClean="0"/>
          </a:p>
          <a:p>
            <a:pPr algn="just"/>
            <a:r>
              <a:rPr lang="en-US" dirty="0"/>
              <a:t>Very often this is an allergy to certain foods, dry food, plant pollen, household chemicals, collar material, bedding, etc.</a:t>
            </a:r>
          </a:p>
          <a:p>
            <a:pPr algn="just"/>
            <a:endParaRPr lang="en-US" dirty="0"/>
          </a:p>
          <a:p>
            <a:pPr algn="just"/>
            <a:r>
              <a:rPr lang="en-US" dirty="0"/>
              <a:t>Pugs tend to comb the place of an allergic reaction to blood.</a:t>
            </a:r>
          </a:p>
          <a:p>
            <a:pPr algn="just"/>
            <a:endParaRPr lang="en-US" dirty="0"/>
          </a:p>
          <a:p>
            <a:pPr algn="just"/>
            <a:r>
              <a:rPr lang="en-US" dirty="0"/>
              <a:t>There are other skin pathologies:</a:t>
            </a:r>
          </a:p>
          <a:p>
            <a:pPr algn="just"/>
            <a:endParaRPr lang="en-US" dirty="0"/>
          </a:p>
          <a:p>
            <a:pPr algn="just"/>
            <a:r>
              <a:rPr lang="en-US" dirty="0" smtClean="0"/>
              <a:t>A) </a:t>
            </a:r>
            <a:r>
              <a:rPr lang="en-US" dirty="0" smtClean="0">
                <a:effectLst>
                  <a:outerShdw blurRad="38100" dist="38100" dir="2700000" algn="tl">
                    <a:srgbClr val="000000">
                      <a:alpha val="43137"/>
                    </a:srgbClr>
                  </a:outerShdw>
                </a:effectLst>
              </a:rPr>
              <a:t>juvenile </a:t>
            </a:r>
            <a:r>
              <a:rPr lang="en-US" dirty="0" err="1">
                <a:effectLst>
                  <a:outerShdw blurRad="38100" dist="38100" dir="2700000" algn="tl">
                    <a:srgbClr val="000000">
                      <a:alpha val="43137"/>
                    </a:srgbClr>
                  </a:outerShdw>
                </a:effectLst>
              </a:rPr>
              <a:t>demacosis</a:t>
            </a:r>
            <a:r>
              <a:rPr lang="en-US" dirty="0">
                <a:effectLst>
                  <a:outerShdw blurRad="38100" dist="38100" dir="2700000" algn="tl">
                    <a:srgbClr val="000000">
                      <a:alpha val="43137"/>
                    </a:srgbClr>
                  </a:outerShdw>
                </a:effectLst>
              </a:rPr>
              <a:t> </a:t>
            </a:r>
            <a:r>
              <a:rPr lang="en-US" dirty="0"/>
              <a:t>- a disease caused by a specific tick and accompanied by baldness, reddening of the skin, itching and the formation of red pimples with a dark spot in the middle in the genital area and abdomen;</a:t>
            </a:r>
          </a:p>
          <a:p>
            <a:pPr algn="just"/>
            <a:r>
              <a:rPr lang="en-US" dirty="0" smtClean="0"/>
              <a:t>B) </a:t>
            </a:r>
            <a:r>
              <a:rPr lang="en-US" dirty="0" smtClean="0">
                <a:effectLst>
                  <a:outerShdw blurRad="38100" dist="38100" dir="2700000" algn="tl">
                    <a:srgbClr val="000000">
                      <a:alpha val="43137"/>
                    </a:srgbClr>
                  </a:outerShdw>
                </a:effectLst>
              </a:rPr>
              <a:t>dermatitis</a:t>
            </a:r>
            <a:r>
              <a:rPr lang="en-US" dirty="0" smtClean="0"/>
              <a:t> </a:t>
            </a:r>
            <a:r>
              <a:rPr lang="en-US" dirty="0"/>
              <a:t>- a disease provoked by an allergic reaction to something and accompanied by the appearance of itching and foci of inflammation on the muzzle, between the fingers, in the anus and under the paws.</a:t>
            </a:r>
            <a:endParaRPr lang="ru-RU" dirty="0"/>
          </a:p>
        </p:txBody>
      </p:sp>
      <p:pic>
        <p:nvPicPr>
          <p:cNvPr id="9218" name="Picture 2" descr="Демодекоз у собак - симптомы и лечение, анализы, препара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78" y="1950504"/>
            <a:ext cx="2572449" cy="1714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Кожные дерматиты у собак: фото, симптомы и лечение атопическо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00" y="3762220"/>
            <a:ext cx="2219727" cy="2959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Прямоугольник 3"/>
          <p:cNvSpPr/>
          <p:nvPr/>
        </p:nvSpPr>
        <p:spPr>
          <a:xfrm>
            <a:off x="111278" y="1581172"/>
            <a:ext cx="505267" cy="369332"/>
          </a:xfrm>
          <a:prstGeom prst="rect">
            <a:avLst/>
          </a:prstGeom>
        </p:spPr>
        <p:txBody>
          <a:bodyPr wrap="none">
            <a:spAutoFit/>
          </a:bodyPr>
          <a:lstStyle/>
          <a:p>
            <a:r>
              <a:rPr lang="en-US" dirty="0"/>
              <a:t>A) </a:t>
            </a:r>
            <a:endParaRPr lang="ru-RU" dirty="0"/>
          </a:p>
        </p:txBody>
      </p:sp>
      <p:sp>
        <p:nvSpPr>
          <p:cNvPr id="5" name="Прямоугольник 4"/>
          <p:cNvSpPr/>
          <p:nvPr/>
        </p:nvSpPr>
        <p:spPr>
          <a:xfrm>
            <a:off x="0" y="5774098"/>
            <a:ext cx="466794" cy="369332"/>
          </a:xfrm>
          <a:prstGeom prst="rect">
            <a:avLst/>
          </a:prstGeom>
        </p:spPr>
        <p:txBody>
          <a:bodyPr wrap="none">
            <a:spAutoFit/>
          </a:bodyPr>
          <a:lstStyle/>
          <a:p>
            <a:r>
              <a:rPr lang="en-US" dirty="0" smtClean="0"/>
              <a:t>B) </a:t>
            </a:r>
            <a:endParaRPr lang="ru-RU" dirty="0"/>
          </a:p>
        </p:txBody>
      </p:sp>
    </p:spTree>
    <p:extLst>
      <p:ext uri="{BB962C8B-B14F-4D97-AF65-F5344CB8AC3E}">
        <p14:creationId xmlns:p14="http://schemas.microsoft.com/office/powerpoint/2010/main" val="26691463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250"/>
                                        <p:tgtEl>
                                          <p:spTgt spid="9220"/>
                                        </p:tgtEl>
                                      </p:cBhvr>
                                    </p:animEffect>
                                    <p:anim calcmode="lin" valueType="num">
                                      <p:cBhvr>
                                        <p:cTn id="25" dur="1250" fill="hold"/>
                                        <p:tgtEl>
                                          <p:spTgt spid="9220"/>
                                        </p:tgtEl>
                                        <p:attrNameLst>
                                          <p:attrName>ppt_x</p:attrName>
                                        </p:attrNameLst>
                                      </p:cBhvr>
                                      <p:tavLst>
                                        <p:tav tm="0">
                                          <p:val>
                                            <p:strVal val="#ppt_x"/>
                                          </p:val>
                                        </p:tav>
                                        <p:tav tm="100000">
                                          <p:val>
                                            <p:strVal val="#ppt_x"/>
                                          </p:val>
                                        </p:tav>
                                      </p:tavLst>
                                    </p:anim>
                                    <p:anim calcmode="lin" valueType="num">
                                      <p:cBhvr>
                                        <p:cTn id="26" dur="125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Ear pathology</a:t>
            </a:r>
            <a:endParaRPr lang="ru-RU" dirty="0"/>
          </a:p>
        </p:txBody>
      </p:sp>
      <p:sp>
        <p:nvSpPr>
          <p:cNvPr id="3" name="Объект 2"/>
          <p:cNvSpPr>
            <a:spLocks noGrp="1"/>
          </p:cNvSpPr>
          <p:nvPr>
            <p:ph idx="1"/>
          </p:nvPr>
        </p:nvSpPr>
        <p:spPr>
          <a:xfrm>
            <a:off x="0" y="1853754"/>
            <a:ext cx="9603275" cy="3450613"/>
          </a:xfrm>
        </p:spPr>
        <p:txBody>
          <a:bodyPr>
            <a:normAutofit fontScale="85000" lnSpcReduction="20000"/>
          </a:bodyPr>
          <a:lstStyle/>
          <a:p>
            <a:pPr algn="just"/>
            <a:r>
              <a:rPr lang="en-US" dirty="0"/>
              <a:t>Pugs no less than dogs of other breeds are subject to </a:t>
            </a:r>
            <a:r>
              <a:rPr lang="en-US" dirty="0">
                <a:effectLst>
                  <a:outerShdw blurRad="38100" dist="38100" dir="2700000" algn="tl">
                    <a:srgbClr val="000000">
                      <a:alpha val="43137"/>
                    </a:srgbClr>
                  </a:outerShdw>
                </a:effectLst>
              </a:rPr>
              <a:t>otitis</a:t>
            </a:r>
            <a:r>
              <a:rPr lang="en-US" dirty="0"/>
              <a:t> media. Ear infection can occur:</a:t>
            </a:r>
          </a:p>
          <a:p>
            <a:pPr algn="just"/>
            <a:endParaRPr lang="en-US" dirty="0"/>
          </a:p>
          <a:p>
            <a:pPr algn="just"/>
            <a:r>
              <a:rPr lang="en-US" dirty="0"/>
              <a:t>redness of the ear canal;</a:t>
            </a:r>
          </a:p>
          <a:p>
            <a:pPr algn="just"/>
            <a:r>
              <a:rPr lang="en-US" dirty="0"/>
              <a:t>lethargy;</a:t>
            </a:r>
          </a:p>
          <a:p>
            <a:pPr algn="just"/>
            <a:r>
              <a:rPr lang="en-US" dirty="0"/>
              <a:t>itchy ears;</a:t>
            </a:r>
          </a:p>
          <a:p>
            <a:pPr algn="just"/>
            <a:r>
              <a:rPr lang="en-US" dirty="0"/>
              <a:t>fever;</a:t>
            </a:r>
          </a:p>
          <a:p>
            <a:pPr algn="just"/>
            <a:r>
              <a:rPr lang="en-US" dirty="0"/>
              <a:t>the appearance of discharge (in severe cases).</a:t>
            </a:r>
          </a:p>
          <a:p>
            <a:pPr algn="just"/>
            <a:r>
              <a:rPr lang="en-US" dirty="0"/>
              <a:t>Treatment is carried out using special antibacterial drops.</a:t>
            </a:r>
            <a:endParaRPr lang="ru-RU" dirty="0"/>
          </a:p>
        </p:txBody>
      </p:sp>
      <p:pic>
        <p:nvPicPr>
          <p:cNvPr id="10242" name="Picture 2" descr="Отит у собак – причины, симптомы, виды, леч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888" y="2235885"/>
            <a:ext cx="3581800" cy="26863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44" name="Picture 4" descr="Отит - Форум ветеринарной клиники Белый Клы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208" y="2235885"/>
            <a:ext cx="2014762" cy="26863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Прямоугольник 3"/>
          <p:cNvSpPr/>
          <p:nvPr/>
        </p:nvSpPr>
        <p:spPr>
          <a:xfrm>
            <a:off x="7670788" y="4941435"/>
            <a:ext cx="505267" cy="369332"/>
          </a:xfrm>
          <a:prstGeom prst="rect">
            <a:avLst/>
          </a:prstGeom>
        </p:spPr>
        <p:txBody>
          <a:bodyPr wrap="none">
            <a:spAutoFit/>
          </a:bodyPr>
          <a:lstStyle/>
          <a:p>
            <a:r>
              <a:rPr lang="en-US" dirty="0"/>
              <a:t>A) </a:t>
            </a:r>
            <a:endParaRPr lang="ru-RU" dirty="0"/>
          </a:p>
        </p:txBody>
      </p:sp>
      <p:sp>
        <p:nvSpPr>
          <p:cNvPr id="5" name="Прямоугольник 4"/>
          <p:cNvSpPr/>
          <p:nvPr/>
        </p:nvSpPr>
        <p:spPr>
          <a:xfrm>
            <a:off x="10821457" y="4941435"/>
            <a:ext cx="466794" cy="369332"/>
          </a:xfrm>
          <a:prstGeom prst="rect">
            <a:avLst/>
          </a:prstGeom>
        </p:spPr>
        <p:txBody>
          <a:bodyPr wrap="none">
            <a:spAutoFit/>
          </a:bodyPr>
          <a:lstStyle/>
          <a:p>
            <a:r>
              <a:rPr lang="en-US" dirty="0" smtClean="0"/>
              <a:t>B) </a:t>
            </a:r>
            <a:endParaRPr lang="ru-RU" dirty="0"/>
          </a:p>
        </p:txBody>
      </p:sp>
      <p:sp>
        <p:nvSpPr>
          <p:cNvPr id="6" name="Прямоугольник 5"/>
          <p:cNvSpPr/>
          <p:nvPr/>
        </p:nvSpPr>
        <p:spPr>
          <a:xfrm>
            <a:off x="0" y="5798348"/>
            <a:ext cx="1701107" cy="369332"/>
          </a:xfrm>
          <a:prstGeom prst="rect">
            <a:avLst/>
          </a:prstGeom>
        </p:spPr>
        <p:txBody>
          <a:bodyPr wrap="none">
            <a:spAutoFit/>
          </a:bodyPr>
          <a:lstStyle/>
          <a:p>
            <a:r>
              <a:rPr lang="en-US" dirty="0"/>
              <a:t>A</a:t>
            </a:r>
            <a:r>
              <a:rPr lang="en-US" dirty="0" smtClean="0"/>
              <a:t>)</a:t>
            </a:r>
            <a:r>
              <a:rPr lang="uk-UA" dirty="0" smtClean="0"/>
              <a:t>, </a:t>
            </a:r>
            <a:r>
              <a:rPr lang="en-US" dirty="0" smtClean="0"/>
              <a:t>B) </a:t>
            </a:r>
            <a:r>
              <a:rPr lang="ru-RU" dirty="0" smtClean="0"/>
              <a:t>— </a:t>
            </a:r>
            <a:r>
              <a:rPr lang="en-US" dirty="0" smtClean="0"/>
              <a:t>otitis </a:t>
            </a:r>
            <a:endParaRPr lang="ru-RU" dirty="0"/>
          </a:p>
        </p:txBody>
      </p:sp>
    </p:spTree>
    <p:extLst>
      <p:ext uri="{BB962C8B-B14F-4D97-AF65-F5344CB8AC3E}">
        <p14:creationId xmlns:p14="http://schemas.microsoft.com/office/powerpoint/2010/main" val="258557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par>
                          <p:cTn id="8" fill="hold">
                            <p:stCondLst>
                              <p:cond delay="2500"/>
                            </p:stCondLst>
                            <p:childTnLst>
                              <p:par>
                                <p:cTn id="9" presetID="16" presetClass="entr" presetSubtype="21" fill="hold" nodeType="afterEffect">
                                  <p:stCondLst>
                                    <p:cond delay="750"/>
                                  </p:stCondLst>
                                  <p:childTnLst>
                                    <p:set>
                                      <p:cBhvr>
                                        <p:cTn id="10" dur="1" fill="hold">
                                          <p:stCondLst>
                                            <p:cond delay="0"/>
                                          </p:stCondLst>
                                        </p:cTn>
                                        <p:tgtEl>
                                          <p:spTgt spid="10244"/>
                                        </p:tgtEl>
                                        <p:attrNameLst>
                                          <p:attrName>style.visibility</p:attrName>
                                        </p:attrNameLst>
                                      </p:cBhvr>
                                      <p:to>
                                        <p:strVal val="visible"/>
                                      </p:to>
                                    </p:set>
                                    <p:animEffect transition="in" filter="barn(inVertical)">
                                      <p:cBhvr>
                                        <p:cTn id="1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Gastrointestinal diseases</a:t>
            </a:r>
            <a:endParaRPr lang="ru-RU" dirty="0"/>
          </a:p>
        </p:txBody>
      </p:sp>
      <p:sp>
        <p:nvSpPr>
          <p:cNvPr id="3" name="Объект 2"/>
          <p:cNvSpPr>
            <a:spLocks noGrp="1"/>
          </p:cNvSpPr>
          <p:nvPr>
            <p:ph idx="1"/>
          </p:nvPr>
        </p:nvSpPr>
        <p:spPr>
          <a:xfrm>
            <a:off x="1" y="1853754"/>
            <a:ext cx="8538358" cy="3450613"/>
          </a:xfrm>
        </p:spPr>
        <p:txBody>
          <a:bodyPr/>
          <a:lstStyle/>
          <a:p>
            <a:r>
              <a:rPr lang="en-US" dirty="0" smtClean="0"/>
              <a:t>A) Pugs </a:t>
            </a:r>
            <a:r>
              <a:rPr lang="en-US" dirty="0"/>
              <a:t>are prone to developing </a:t>
            </a:r>
            <a:r>
              <a:rPr lang="en-US" dirty="0">
                <a:effectLst>
                  <a:outerShdw blurRad="38100" dist="38100" dir="2700000" algn="tl">
                    <a:srgbClr val="000000">
                      <a:alpha val="43137"/>
                    </a:srgbClr>
                  </a:outerShdw>
                </a:effectLst>
              </a:rPr>
              <a:t>diseases of the gastrointestinal tract</a:t>
            </a:r>
            <a:r>
              <a:rPr lang="en-US" dirty="0"/>
              <a:t>, especially gastritis and ulcers. Their symptoms are diarrhea and vomiting, sometimes with blood.</a:t>
            </a:r>
          </a:p>
          <a:p>
            <a:endParaRPr lang="en-US" dirty="0"/>
          </a:p>
          <a:p>
            <a:pPr algn="just"/>
            <a:r>
              <a:rPr lang="en-US" dirty="0" smtClean="0"/>
              <a:t>To </a:t>
            </a:r>
            <a:r>
              <a:rPr lang="en-US" dirty="0"/>
              <a:t>normalize the condition of the dog, it is necessary to strictly observe a sparing diet, ensure a plentiful drink, give special preparations recommended by the veterinarian and never treat the dog with food from the owner's table.</a:t>
            </a:r>
            <a:endParaRPr lang="ru-RU" dirty="0"/>
          </a:p>
        </p:txBody>
      </p:sp>
      <p:pic>
        <p:nvPicPr>
          <p:cNvPr id="11266" name="Picture 2" descr="Консультация ветеринара, архив – болезни ЖКТ у соба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359" y="1936882"/>
            <a:ext cx="3659084" cy="2439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8" name="Picture 4" descr="Проблемы с ЖКТ у собаки: симптомы, диагностика, сове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771" y="4459399"/>
            <a:ext cx="4297671" cy="2271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539973" y="1567550"/>
            <a:ext cx="505267" cy="369332"/>
          </a:xfrm>
          <a:prstGeom prst="rect">
            <a:avLst/>
          </a:prstGeom>
        </p:spPr>
        <p:txBody>
          <a:bodyPr wrap="none">
            <a:spAutoFit/>
          </a:bodyPr>
          <a:lstStyle/>
          <a:p>
            <a:r>
              <a:rPr lang="en-US" dirty="0"/>
              <a:t>A) </a:t>
            </a:r>
            <a:endParaRPr lang="ru-RU" dirty="0"/>
          </a:p>
        </p:txBody>
      </p:sp>
      <p:sp>
        <p:nvSpPr>
          <p:cNvPr id="6" name="Прямоугольник 5"/>
          <p:cNvSpPr/>
          <p:nvPr/>
        </p:nvSpPr>
        <p:spPr>
          <a:xfrm>
            <a:off x="7180977" y="5765151"/>
            <a:ext cx="505267" cy="369332"/>
          </a:xfrm>
          <a:prstGeom prst="rect">
            <a:avLst/>
          </a:prstGeom>
        </p:spPr>
        <p:txBody>
          <a:bodyPr wrap="none">
            <a:spAutoFit/>
          </a:bodyPr>
          <a:lstStyle/>
          <a:p>
            <a:r>
              <a:rPr lang="en-US" dirty="0"/>
              <a:t>A</a:t>
            </a:r>
            <a:r>
              <a:rPr lang="en-US" dirty="0" smtClean="0"/>
              <a:t>) </a:t>
            </a:r>
            <a:endParaRPr lang="ru-RU" dirty="0"/>
          </a:p>
        </p:txBody>
      </p:sp>
    </p:spTree>
    <p:extLst>
      <p:ext uri="{BB962C8B-B14F-4D97-AF65-F5344CB8AC3E}">
        <p14:creationId xmlns:p14="http://schemas.microsoft.com/office/powerpoint/2010/main" val="34756209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500"/>
                                  </p:stCondLst>
                                  <p:childTnLst>
                                    <p:set>
                                      <p:cBhvr>
                                        <p:cTn id="10" dur="1" fill="hold">
                                          <p:stCondLst>
                                            <p:cond delay="0"/>
                                          </p:stCondLst>
                                        </p:cTn>
                                        <p:tgtEl>
                                          <p:spTgt spid="11268"/>
                                        </p:tgtEl>
                                        <p:attrNameLst>
                                          <p:attrName>style.visibility</p:attrName>
                                        </p:attrNameLst>
                                      </p:cBhvr>
                                      <p:to>
                                        <p:strVal val="visible"/>
                                      </p:to>
                                    </p:set>
                                    <p:animEffect transition="in" filter="barn(inVertical)">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a:t>Urolithiasis</a:t>
            </a:r>
            <a:r>
              <a:rPr lang="en-US" dirty="0"/>
              <a:t> disease</a:t>
            </a:r>
            <a:endParaRPr lang="ru-RU" dirty="0"/>
          </a:p>
        </p:txBody>
      </p:sp>
      <p:sp>
        <p:nvSpPr>
          <p:cNvPr id="3" name="Объект 2"/>
          <p:cNvSpPr>
            <a:spLocks noGrp="1"/>
          </p:cNvSpPr>
          <p:nvPr>
            <p:ph idx="1"/>
          </p:nvPr>
        </p:nvSpPr>
        <p:spPr>
          <a:xfrm>
            <a:off x="2683727" y="1853754"/>
            <a:ext cx="9603275" cy="3450613"/>
          </a:xfrm>
        </p:spPr>
        <p:txBody>
          <a:bodyPr>
            <a:normAutofit fontScale="85000" lnSpcReduction="20000"/>
          </a:bodyPr>
          <a:lstStyle/>
          <a:p>
            <a:pPr algn="just"/>
            <a:r>
              <a:rPr lang="en-US" dirty="0" err="1">
                <a:effectLst>
                  <a:outerShdw blurRad="38100" dist="38100" dir="2700000" algn="tl">
                    <a:srgbClr val="000000">
                      <a:alpha val="43137"/>
                    </a:srgbClr>
                  </a:outerShdw>
                </a:effectLst>
              </a:rPr>
              <a:t>Urolithiasis</a:t>
            </a:r>
            <a:r>
              <a:rPr lang="en-US" dirty="0"/>
              <a:t> is a dangerous pathology in which stones of different sizes form in the kidneys. Under the influence of various factors, they can begin to move along the urinary tract, causing terrible pain to the dog. Symptoms also indicate the development of the disease:</a:t>
            </a:r>
          </a:p>
          <a:p>
            <a:pPr algn="just"/>
            <a:endParaRPr lang="en-US" dirty="0"/>
          </a:p>
          <a:p>
            <a:pPr algn="just"/>
            <a:r>
              <a:rPr lang="en-US" dirty="0"/>
              <a:t>the presence of blood or pus in the urine;</a:t>
            </a:r>
          </a:p>
          <a:p>
            <a:pPr algn="just"/>
            <a:r>
              <a:rPr lang="en-US" dirty="0"/>
              <a:t>frequent urination, and not always the dog can endure a walk;</a:t>
            </a:r>
          </a:p>
          <a:p>
            <a:pPr algn="just"/>
            <a:r>
              <a:rPr lang="en-US" dirty="0"/>
              <a:t>frequent licking of the inguinal region;</a:t>
            </a:r>
          </a:p>
          <a:p>
            <a:pPr algn="just"/>
            <a:r>
              <a:rPr lang="en-US" dirty="0"/>
              <a:t>weakness.</a:t>
            </a:r>
          </a:p>
          <a:p>
            <a:pPr algn="just"/>
            <a:r>
              <a:rPr lang="en-US" dirty="0"/>
              <a:t>Treatment can be carried out conservatively or surgically.</a:t>
            </a:r>
          </a:p>
          <a:p>
            <a:pPr algn="just"/>
            <a:endParaRPr lang="ru-RU" dirty="0"/>
          </a:p>
        </p:txBody>
      </p:sp>
      <p:pic>
        <p:nvPicPr>
          <p:cNvPr id="12290" name="Picture 2" descr="Диагностика и лечение МКБ – Ветеринарный центр доктор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02" y="1995713"/>
            <a:ext cx="2560925" cy="1814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2" name="Picture 4" descr="Мочекаменная болезнь у собак,лечение, диагностика, Чуваев, МКБ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6" y="4239492"/>
            <a:ext cx="2633731" cy="1488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4" name="Picture 6" descr="Мочекаменная болезнь у собак лечение и симптом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130" y="4076406"/>
            <a:ext cx="2749838" cy="1964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804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5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5" presetClass="entr" presetSubtype="0" fill="hold" nodeType="afterEffect">
                                  <p:stCondLst>
                                    <p:cond delay="50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2000"/>
                                        <p:tgtEl>
                                          <p:spTgt spid="12292"/>
                                        </p:tgtEl>
                                      </p:cBhvr>
                                    </p:animEffect>
                                    <p:anim calcmode="lin" valueType="num">
                                      <p:cBhvr>
                                        <p:cTn id="14" dur="2000" fill="hold"/>
                                        <p:tgtEl>
                                          <p:spTgt spid="12292"/>
                                        </p:tgtEl>
                                        <p:attrNameLst>
                                          <p:attrName>ppt_w</p:attrName>
                                        </p:attrNameLst>
                                      </p:cBhvr>
                                      <p:tavLst>
                                        <p:tav tm="0" fmla="#ppt_w*sin(2.5*pi*$)">
                                          <p:val>
                                            <p:fltVal val="0"/>
                                          </p:val>
                                        </p:tav>
                                        <p:tav tm="100000">
                                          <p:val>
                                            <p:fltVal val="1"/>
                                          </p:val>
                                        </p:tav>
                                      </p:tavLst>
                                    </p:anim>
                                    <p:anim calcmode="lin" valueType="num">
                                      <p:cBhvr>
                                        <p:cTn id="15" dur="2000" fill="hold"/>
                                        <p:tgtEl>
                                          <p:spTgt spid="12292"/>
                                        </p:tgtEl>
                                        <p:attrNameLst>
                                          <p:attrName>ppt_h</p:attrName>
                                        </p:attrNameLst>
                                      </p:cBhvr>
                                      <p:tavLst>
                                        <p:tav tm="0">
                                          <p:val>
                                            <p:strVal val="#ppt_h"/>
                                          </p:val>
                                        </p:tav>
                                        <p:tav tm="100000">
                                          <p:val>
                                            <p:strVal val="#ppt_h"/>
                                          </p:val>
                                        </p:tav>
                                      </p:tavLst>
                                    </p:anim>
                                  </p:childTnLst>
                                </p:cTn>
                              </p:par>
                            </p:childTnLst>
                          </p:cTn>
                        </p:par>
                        <p:par>
                          <p:cTn id="16" fill="hold">
                            <p:stCondLst>
                              <p:cond delay="4250"/>
                            </p:stCondLst>
                            <p:childTnLst>
                              <p:par>
                                <p:cTn id="17" presetID="26" presetClass="entr" presetSubtype="0" fill="hold" nodeType="afterEffect">
                                  <p:stCondLst>
                                    <p:cond delay="1000"/>
                                  </p:stCondLst>
                                  <p:childTnLst>
                                    <p:set>
                                      <p:cBhvr>
                                        <p:cTn id="18" dur="1" fill="hold">
                                          <p:stCondLst>
                                            <p:cond delay="0"/>
                                          </p:stCondLst>
                                        </p:cTn>
                                        <p:tgtEl>
                                          <p:spTgt spid="12294"/>
                                        </p:tgtEl>
                                        <p:attrNameLst>
                                          <p:attrName>style.visibility</p:attrName>
                                        </p:attrNameLst>
                                      </p:cBhvr>
                                      <p:to>
                                        <p:strVal val="visible"/>
                                      </p:to>
                                    </p:set>
                                    <p:animEffect transition="in" filter="wipe(down)">
                                      <p:cBhvr>
                                        <p:cTn id="19" dur="580">
                                          <p:stCondLst>
                                            <p:cond delay="0"/>
                                          </p:stCondLst>
                                        </p:cTn>
                                        <p:tgtEl>
                                          <p:spTgt spid="12294"/>
                                        </p:tgtEl>
                                      </p:cBhvr>
                                    </p:animEffect>
                                    <p:anim calcmode="lin" valueType="num">
                                      <p:cBhvr>
                                        <p:cTn id="20" dur="1822"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29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29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294"/>
                                        </p:tgtEl>
                                        <p:attrNameLst>
                                          <p:attrName>ppt_y</p:attrName>
                                        </p:attrNameLst>
                                      </p:cBhvr>
                                      <p:tavLst>
                                        <p:tav tm="0" fmla="#ppt_y-sin(pi*$)/81">
                                          <p:val>
                                            <p:fltVal val="0"/>
                                          </p:val>
                                        </p:tav>
                                        <p:tav tm="100000">
                                          <p:val>
                                            <p:fltVal val="1"/>
                                          </p:val>
                                        </p:tav>
                                      </p:tavLst>
                                    </p:anim>
                                    <p:animScale>
                                      <p:cBhvr>
                                        <p:cTn id="25" dur="26">
                                          <p:stCondLst>
                                            <p:cond delay="650"/>
                                          </p:stCondLst>
                                        </p:cTn>
                                        <p:tgtEl>
                                          <p:spTgt spid="12294"/>
                                        </p:tgtEl>
                                      </p:cBhvr>
                                      <p:to x="100000" y="60000"/>
                                    </p:animScale>
                                    <p:animScale>
                                      <p:cBhvr>
                                        <p:cTn id="26" dur="166" decel="50000">
                                          <p:stCondLst>
                                            <p:cond delay="676"/>
                                          </p:stCondLst>
                                        </p:cTn>
                                        <p:tgtEl>
                                          <p:spTgt spid="12294"/>
                                        </p:tgtEl>
                                      </p:cBhvr>
                                      <p:to x="100000" y="100000"/>
                                    </p:animScale>
                                    <p:animScale>
                                      <p:cBhvr>
                                        <p:cTn id="27" dur="26">
                                          <p:stCondLst>
                                            <p:cond delay="1312"/>
                                          </p:stCondLst>
                                        </p:cTn>
                                        <p:tgtEl>
                                          <p:spTgt spid="12294"/>
                                        </p:tgtEl>
                                      </p:cBhvr>
                                      <p:to x="100000" y="80000"/>
                                    </p:animScale>
                                    <p:animScale>
                                      <p:cBhvr>
                                        <p:cTn id="28" dur="166" decel="50000">
                                          <p:stCondLst>
                                            <p:cond delay="1338"/>
                                          </p:stCondLst>
                                        </p:cTn>
                                        <p:tgtEl>
                                          <p:spTgt spid="12294"/>
                                        </p:tgtEl>
                                      </p:cBhvr>
                                      <p:to x="100000" y="100000"/>
                                    </p:animScale>
                                    <p:animScale>
                                      <p:cBhvr>
                                        <p:cTn id="29" dur="26">
                                          <p:stCondLst>
                                            <p:cond delay="1642"/>
                                          </p:stCondLst>
                                        </p:cTn>
                                        <p:tgtEl>
                                          <p:spTgt spid="12294"/>
                                        </p:tgtEl>
                                      </p:cBhvr>
                                      <p:to x="100000" y="90000"/>
                                    </p:animScale>
                                    <p:animScale>
                                      <p:cBhvr>
                                        <p:cTn id="30" dur="166" decel="50000">
                                          <p:stCondLst>
                                            <p:cond delay="1668"/>
                                          </p:stCondLst>
                                        </p:cTn>
                                        <p:tgtEl>
                                          <p:spTgt spid="12294"/>
                                        </p:tgtEl>
                                      </p:cBhvr>
                                      <p:to x="100000" y="100000"/>
                                    </p:animScale>
                                    <p:animScale>
                                      <p:cBhvr>
                                        <p:cTn id="31" dur="26">
                                          <p:stCondLst>
                                            <p:cond delay="1808"/>
                                          </p:stCondLst>
                                        </p:cTn>
                                        <p:tgtEl>
                                          <p:spTgt spid="12294"/>
                                        </p:tgtEl>
                                      </p:cBhvr>
                                      <p:to x="100000" y="95000"/>
                                    </p:animScale>
                                    <p:animScale>
                                      <p:cBhvr>
                                        <p:cTn id="32" dur="166" decel="50000">
                                          <p:stCondLst>
                                            <p:cond delay="1834"/>
                                          </p:stCondLst>
                                        </p:cTn>
                                        <p:tgtEl>
                                          <p:spTgt spid="122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87924" y="104239"/>
            <a:ext cx="9602787" cy="3449638"/>
          </a:xfrm>
        </p:spPr>
        <p:txBody>
          <a:bodyPr/>
          <a:lstStyle/>
          <a:p>
            <a:pPr algn="just"/>
            <a:r>
              <a:rPr lang="en-US" dirty="0">
                <a:latin typeface="+mj-lt"/>
              </a:rPr>
              <a:t>Dogs of the pug breed are funny, characterized by a light character and poise. The owner should know that they may be predisposed to a number of diseases. Twice a year, it is recommended to perform a pug examination and standard diagnostic measures: this will allow you to detect dog diseases at an early stage, when they are still easy to eliminate.</a:t>
            </a:r>
            <a:endParaRPr lang="ru-RU" dirty="0">
              <a:latin typeface="+mj-lt"/>
            </a:endParaRPr>
          </a:p>
        </p:txBody>
      </p:sp>
      <p:pic>
        <p:nvPicPr>
          <p:cNvPr id="2050" name="Picture 2" descr="Pug Face Pictures | Download Free Image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082" y="2001517"/>
            <a:ext cx="6138470" cy="40943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84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51579" y="840145"/>
            <a:ext cx="9603275" cy="1049235"/>
          </a:xfrm>
        </p:spPr>
        <p:txBody>
          <a:bodyPr/>
          <a:lstStyle/>
          <a:p>
            <a:pPr algn="ctr"/>
            <a:r>
              <a:rPr lang="en-US" dirty="0"/>
              <a:t>Prevention and vaccination</a:t>
            </a:r>
            <a:br>
              <a:rPr lang="en-US" dirty="0"/>
            </a:br>
            <a:endParaRPr lang="ru-RU" dirty="0"/>
          </a:p>
        </p:txBody>
      </p:sp>
      <p:sp>
        <p:nvSpPr>
          <p:cNvPr id="6" name="Объект 5"/>
          <p:cNvSpPr>
            <a:spLocks noGrp="1"/>
          </p:cNvSpPr>
          <p:nvPr>
            <p:ph idx="1"/>
          </p:nvPr>
        </p:nvSpPr>
        <p:spPr>
          <a:xfrm>
            <a:off x="0" y="1889380"/>
            <a:ext cx="9603275" cy="3450613"/>
          </a:xfrm>
        </p:spPr>
        <p:txBody>
          <a:bodyPr>
            <a:normAutofit fontScale="85000" lnSpcReduction="20000"/>
          </a:bodyPr>
          <a:lstStyle/>
          <a:p>
            <a:pPr algn="just"/>
            <a:r>
              <a:rPr lang="en-US" dirty="0" smtClean="0"/>
              <a:t>The </a:t>
            </a:r>
            <a:r>
              <a:rPr lang="en-US" dirty="0"/>
              <a:t>main prevention of disease is proper care and carefully thought out nutrition. Pugs are often allergic to chicken, eggs, fish, any sausage and dairy products. It is equally important to get vaccinations in a timely manner, according to the vaccination schedule and put on a warm jumpsuit for the dog in the cold season.</a:t>
            </a:r>
          </a:p>
          <a:p>
            <a:pPr algn="just"/>
            <a:endParaRPr lang="en-US" dirty="0"/>
          </a:p>
          <a:p>
            <a:pPr algn="just"/>
            <a:r>
              <a:rPr lang="en-US" dirty="0"/>
              <a:t>For puppies, it’s important to choose a suitable collar, as too tight or loose can cause spinal curvature and disability. Do not give pugs strong physical exertion, especially in the heat, due to weakness of the heart.</a:t>
            </a:r>
          </a:p>
          <a:p>
            <a:pPr algn="just"/>
            <a:endParaRPr lang="en-US" dirty="0"/>
          </a:p>
          <a:p>
            <a:pPr algn="just"/>
            <a:r>
              <a:rPr lang="en-US" dirty="0"/>
              <a:t>To prevent the development of skin diseases, it is necessary to bathe the dog every 2 weeks with a quality shampoo and regularly wipe every fold of skin regularly.</a:t>
            </a:r>
            <a:endParaRPr lang="ru-RU" dirty="0"/>
          </a:p>
        </p:txBody>
      </p:sp>
      <p:pic>
        <p:nvPicPr>
          <p:cNvPr id="13314" name="Picture 2" descr="Собака в медицинской маске. французский бульдог. коронавиру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418" y="2090057"/>
            <a:ext cx="2565764" cy="3854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36694"/>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Interview with </a:t>
            </a:r>
            <a:r>
              <a:rPr lang="en-US" dirty="0" smtClean="0"/>
              <a:t>veterinarians </a:t>
            </a:r>
            <a:r>
              <a:rPr lang="en-US" dirty="0"/>
              <a:t>(prepared by 1 year students of 8 </a:t>
            </a:r>
            <a:r>
              <a:rPr lang="en-US" dirty="0" smtClean="0"/>
              <a:t>group)</a:t>
            </a:r>
            <a:endParaRPr lang="ru-RU" dirty="0"/>
          </a:p>
        </p:txBody>
      </p:sp>
      <p:sp>
        <p:nvSpPr>
          <p:cNvPr id="3" name="Объект 2"/>
          <p:cNvSpPr>
            <a:spLocks noGrp="1"/>
          </p:cNvSpPr>
          <p:nvPr>
            <p:ph idx="1"/>
          </p:nvPr>
        </p:nvSpPr>
        <p:spPr>
          <a:xfrm>
            <a:off x="-18211" y="2821942"/>
            <a:ext cx="9603275" cy="3450613"/>
          </a:xfrm>
        </p:spPr>
        <p:txBody>
          <a:bodyPr>
            <a:normAutofit lnSpcReduction="10000"/>
          </a:bodyPr>
          <a:lstStyle/>
          <a:p>
            <a:pPr marL="0" indent="0" algn="just">
              <a:buNone/>
            </a:pPr>
            <a:r>
              <a:rPr lang="uk-UA" dirty="0" smtClean="0"/>
              <a:t>    </a:t>
            </a:r>
            <a:r>
              <a:rPr lang="uk-UA" dirty="0" err="1" smtClean="0"/>
              <a:t>What</a:t>
            </a:r>
            <a:r>
              <a:rPr lang="uk-UA" dirty="0" smtClean="0"/>
              <a:t> </a:t>
            </a:r>
            <a:r>
              <a:rPr lang="uk-UA" dirty="0" err="1"/>
              <a:t>congenital</a:t>
            </a:r>
            <a:r>
              <a:rPr lang="uk-UA" dirty="0"/>
              <a:t> </a:t>
            </a:r>
            <a:r>
              <a:rPr lang="uk-UA" dirty="0" err="1"/>
              <a:t>problems</a:t>
            </a:r>
            <a:r>
              <a:rPr lang="uk-UA" dirty="0"/>
              <a:t> </a:t>
            </a:r>
            <a:r>
              <a:rPr lang="uk-UA" dirty="0" err="1"/>
              <a:t>are</a:t>
            </a:r>
            <a:r>
              <a:rPr lang="uk-UA" dirty="0"/>
              <a:t> </a:t>
            </a:r>
            <a:r>
              <a:rPr lang="uk-UA" dirty="0" err="1"/>
              <a:t>most</a:t>
            </a:r>
            <a:r>
              <a:rPr lang="uk-UA" dirty="0"/>
              <a:t> </a:t>
            </a:r>
            <a:r>
              <a:rPr lang="uk-UA" dirty="0" err="1"/>
              <a:t>common</a:t>
            </a:r>
            <a:r>
              <a:rPr lang="uk-UA" dirty="0"/>
              <a:t> </a:t>
            </a:r>
            <a:r>
              <a:rPr lang="uk-UA" dirty="0" err="1"/>
              <a:t>in</a:t>
            </a:r>
            <a:r>
              <a:rPr lang="uk-UA" dirty="0"/>
              <a:t> </a:t>
            </a:r>
            <a:r>
              <a:rPr lang="uk-UA" dirty="0" err="1"/>
              <a:t>pugs</a:t>
            </a:r>
            <a:r>
              <a:rPr lang="uk-UA" dirty="0"/>
              <a:t>?</a:t>
            </a:r>
            <a:endParaRPr lang="ru-RU" dirty="0"/>
          </a:p>
          <a:p>
            <a:pPr algn="just"/>
            <a:r>
              <a:rPr lang="en-US" dirty="0" smtClean="0"/>
              <a:t>A) </a:t>
            </a:r>
            <a:r>
              <a:rPr lang="uk-UA" dirty="0" err="1" smtClean="0"/>
              <a:t>They</a:t>
            </a:r>
            <a:r>
              <a:rPr lang="uk-UA" dirty="0" smtClean="0"/>
              <a:t> </a:t>
            </a:r>
            <a:r>
              <a:rPr lang="uk-UA" dirty="0" err="1"/>
              <a:t>are</a:t>
            </a:r>
            <a:r>
              <a:rPr lang="uk-UA" dirty="0"/>
              <a:t> </a:t>
            </a:r>
            <a:r>
              <a:rPr lang="uk-UA" dirty="0" err="1">
                <a:effectLst>
                  <a:outerShdw blurRad="38100" dist="38100" dir="2700000" algn="tl">
                    <a:srgbClr val="000000">
                      <a:alpha val="43137"/>
                    </a:srgbClr>
                  </a:outerShdw>
                </a:effectLst>
              </a:rPr>
              <a:t>brachycephalic</a:t>
            </a:r>
            <a:r>
              <a:rPr lang="uk-UA" dirty="0"/>
              <a:t>, </a:t>
            </a:r>
            <a:r>
              <a:rPr lang="uk-UA" dirty="0" err="1"/>
              <a:t>ie</a:t>
            </a:r>
            <a:r>
              <a:rPr lang="uk-UA" dirty="0"/>
              <a:t> </a:t>
            </a:r>
            <a:r>
              <a:rPr lang="uk-UA" dirty="0" err="1"/>
              <a:t>flattened</a:t>
            </a:r>
            <a:r>
              <a:rPr lang="uk-UA" dirty="0"/>
              <a:t> </a:t>
            </a:r>
            <a:r>
              <a:rPr lang="uk-UA" dirty="0" err="1"/>
              <a:t>muzzle</a:t>
            </a:r>
            <a:r>
              <a:rPr lang="uk-UA" dirty="0"/>
              <a:t>. </a:t>
            </a:r>
            <a:r>
              <a:rPr lang="uk-UA" dirty="0" err="1"/>
              <a:t>Problems</a:t>
            </a:r>
            <a:r>
              <a:rPr lang="uk-UA" dirty="0"/>
              <a:t> </a:t>
            </a:r>
            <a:r>
              <a:rPr lang="uk-UA" dirty="0" err="1"/>
              <a:t>with</a:t>
            </a:r>
            <a:r>
              <a:rPr lang="uk-UA" dirty="0"/>
              <a:t> </a:t>
            </a:r>
            <a:r>
              <a:rPr lang="uk-UA" dirty="0" err="1"/>
              <a:t>the</a:t>
            </a:r>
            <a:r>
              <a:rPr lang="uk-UA" dirty="0"/>
              <a:t> </a:t>
            </a:r>
            <a:r>
              <a:rPr lang="uk-UA" dirty="0" err="1"/>
              <a:t>nasal</a:t>
            </a:r>
            <a:r>
              <a:rPr lang="uk-UA" dirty="0"/>
              <a:t> </a:t>
            </a:r>
            <a:r>
              <a:rPr lang="uk-UA" dirty="0" err="1"/>
              <a:t>passages</a:t>
            </a:r>
            <a:r>
              <a:rPr lang="uk-UA" dirty="0"/>
              <a:t>, </a:t>
            </a:r>
            <a:r>
              <a:rPr lang="uk-UA" dirty="0" err="1"/>
              <a:t>with</a:t>
            </a:r>
            <a:r>
              <a:rPr lang="uk-UA" dirty="0"/>
              <a:t> </a:t>
            </a:r>
            <a:r>
              <a:rPr lang="uk-UA" dirty="0" err="1"/>
              <a:t>the</a:t>
            </a:r>
            <a:r>
              <a:rPr lang="uk-UA" dirty="0"/>
              <a:t> </a:t>
            </a:r>
            <a:r>
              <a:rPr lang="uk-UA" dirty="0" err="1"/>
              <a:t>nasopharynx</a:t>
            </a:r>
            <a:r>
              <a:rPr lang="uk-UA" dirty="0"/>
              <a:t>. </a:t>
            </a:r>
            <a:r>
              <a:rPr lang="uk-UA" dirty="0" err="1"/>
              <a:t>Because</a:t>
            </a:r>
            <a:r>
              <a:rPr lang="uk-UA" dirty="0"/>
              <a:t> </a:t>
            </a:r>
            <a:r>
              <a:rPr lang="uk-UA" dirty="0" err="1"/>
              <a:t>of</a:t>
            </a:r>
            <a:r>
              <a:rPr lang="uk-UA" dirty="0"/>
              <a:t> </a:t>
            </a:r>
            <a:r>
              <a:rPr lang="uk-UA" dirty="0" err="1"/>
              <a:t>this</a:t>
            </a:r>
            <a:r>
              <a:rPr lang="uk-UA" dirty="0"/>
              <a:t>, </a:t>
            </a:r>
            <a:r>
              <a:rPr lang="uk-UA" dirty="0" err="1"/>
              <a:t>they</a:t>
            </a:r>
            <a:r>
              <a:rPr lang="uk-UA" dirty="0"/>
              <a:t> </a:t>
            </a:r>
            <a:r>
              <a:rPr lang="uk-UA" dirty="0" err="1"/>
              <a:t>constantly</a:t>
            </a:r>
            <a:r>
              <a:rPr lang="uk-UA" dirty="0"/>
              <a:t> </a:t>
            </a:r>
            <a:r>
              <a:rPr lang="uk-UA" dirty="0" err="1"/>
              <a:t>snore</a:t>
            </a:r>
            <a:r>
              <a:rPr lang="uk-UA" dirty="0"/>
              <a:t>, </a:t>
            </a:r>
            <a:r>
              <a:rPr lang="uk-UA" dirty="0" err="1"/>
              <a:t>under</a:t>
            </a:r>
            <a:r>
              <a:rPr lang="uk-UA" dirty="0"/>
              <a:t> </a:t>
            </a:r>
            <a:r>
              <a:rPr lang="uk-UA" dirty="0" err="1"/>
              <a:t>anesthesia</a:t>
            </a:r>
            <a:r>
              <a:rPr lang="uk-UA" dirty="0"/>
              <a:t>, </a:t>
            </a:r>
            <a:r>
              <a:rPr lang="uk-UA" dirty="0" err="1"/>
              <a:t>the</a:t>
            </a:r>
            <a:r>
              <a:rPr lang="uk-UA" dirty="0"/>
              <a:t> </a:t>
            </a:r>
            <a:r>
              <a:rPr lang="uk-UA" dirty="0" err="1"/>
              <a:t>soft</a:t>
            </a:r>
            <a:r>
              <a:rPr lang="uk-UA" dirty="0"/>
              <a:t> </a:t>
            </a:r>
            <a:r>
              <a:rPr lang="uk-UA" dirty="0" err="1" smtClean="0"/>
              <a:t>palate</a:t>
            </a:r>
            <a:r>
              <a:rPr lang="en-US" dirty="0"/>
              <a:t> </a:t>
            </a:r>
            <a:r>
              <a:rPr lang="uk-UA" dirty="0" err="1" smtClean="0"/>
              <a:t>begins</a:t>
            </a:r>
            <a:r>
              <a:rPr lang="uk-UA" dirty="0" smtClean="0"/>
              <a:t> </a:t>
            </a:r>
            <a:r>
              <a:rPr lang="uk-UA" dirty="0" err="1" smtClean="0"/>
              <a:t>to</a:t>
            </a:r>
            <a:r>
              <a:rPr lang="uk-UA" dirty="0" smtClean="0"/>
              <a:t> </a:t>
            </a:r>
            <a:r>
              <a:rPr lang="uk-UA" dirty="0" err="1" smtClean="0"/>
              <a:t>sink</a:t>
            </a:r>
            <a:r>
              <a:rPr lang="uk-UA" dirty="0" smtClean="0"/>
              <a:t> </a:t>
            </a:r>
            <a:r>
              <a:rPr lang="uk-UA" dirty="0" err="1"/>
              <a:t>and</a:t>
            </a:r>
            <a:r>
              <a:rPr lang="uk-UA" dirty="0"/>
              <a:t> </a:t>
            </a:r>
            <a:r>
              <a:rPr lang="uk-UA" dirty="0" err="1"/>
              <a:t>they</a:t>
            </a:r>
            <a:r>
              <a:rPr lang="uk-UA" dirty="0"/>
              <a:t> </a:t>
            </a:r>
            <a:r>
              <a:rPr lang="uk-UA" dirty="0" err="1"/>
              <a:t>begin</a:t>
            </a:r>
            <a:r>
              <a:rPr lang="uk-UA" dirty="0"/>
              <a:t> </a:t>
            </a:r>
            <a:r>
              <a:rPr lang="uk-UA" dirty="0" err="1"/>
              <a:t>to</a:t>
            </a:r>
            <a:r>
              <a:rPr lang="uk-UA" dirty="0"/>
              <a:t> </a:t>
            </a:r>
            <a:r>
              <a:rPr lang="uk-UA" dirty="0" err="1"/>
              <a:t>suffocate</a:t>
            </a:r>
            <a:r>
              <a:rPr lang="uk-UA" dirty="0" smtClean="0"/>
              <a:t>.</a:t>
            </a:r>
            <a:r>
              <a:rPr lang="uk-UA" dirty="0"/>
              <a:t> </a:t>
            </a:r>
            <a:endParaRPr lang="ru-RU" dirty="0"/>
          </a:p>
          <a:p>
            <a:pPr algn="just"/>
            <a:r>
              <a:rPr lang="uk-UA" dirty="0" err="1"/>
              <a:t>In</a:t>
            </a:r>
            <a:r>
              <a:rPr lang="uk-UA" dirty="0"/>
              <a:t> </a:t>
            </a:r>
            <a:r>
              <a:rPr lang="uk-UA" dirty="0" err="1"/>
              <a:t>general</a:t>
            </a:r>
            <a:r>
              <a:rPr lang="uk-UA" dirty="0"/>
              <a:t>, </a:t>
            </a:r>
            <a:r>
              <a:rPr lang="uk-UA" dirty="0" err="1"/>
              <a:t>pugs</a:t>
            </a:r>
            <a:r>
              <a:rPr lang="uk-UA" dirty="0"/>
              <a:t> </a:t>
            </a:r>
            <a:r>
              <a:rPr lang="uk-UA" dirty="0" err="1"/>
              <a:t>are</a:t>
            </a:r>
            <a:r>
              <a:rPr lang="uk-UA" dirty="0"/>
              <a:t> </a:t>
            </a:r>
            <a:r>
              <a:rPr lang="uk-UA" dirty="0" err="1"/>
              <a:t>brought</a:t>
            </a:r>
            <a:r>
              <a:rPr lang="uk-UA" dirty="0"/>
              <a:t> </a:t>
            </a:r>
            <a:r>
              <a:rPr lang="uk-UA" dirty="0" err="1"/>
              <a:t>to</a:t>
            </a:r>
            <a:r>
              <a:rPr lang="uk-UA" dirty="0"/>
              <a:t> </a:t>
            </a:r>
            <a:r>
              <a:rPr lang="uk-UA" dirty="0" err="1"/>
              <a:t>the</a:t>
            </a:r>
            <a:r>
              <a:rPr lang="uk-UA" dirty="0"/>
              <a:t> </a:t>
            </a:r>
            <a:r>
              <a:rPr lang="uk-UA" dirty="0" err="1"/>
              <a:t>clinic</a:t>
            </a:r>
            <a:r>
              <a:rPr lang="uk-UA" dirty="0"/>
              <a:t> </a:t>
            </a:r>
            <a:r>
              <a:rPr lang="uk-UA" dirty="0" err="1"/>
              <a:t>quite</a:t>
            </a:r>
            <a:r>
              <a:rPr lang="uk-UA" dirty="0"/>
              <a:t> </a:t>
            </a:r>
            <a:r>
              <a:rPr lang="uk-UA" dirty="0" err="1"/>
              <a:t>often</a:t>
            </a:r>
            <a:endParaRPr lang="ru-RU" dirty="0"/>
          </a:p>
          <a:p>
            <a:pPr marL="0" indent="0" algn="just">
              <a:buNone/>
            </a:pPr>
            <a:r>
              <a:rPr lang="uk-UA" dirty="0"/>
              <a:t> </a:t>
            </a:r>
            <a:r>
              <a:rPr lang="uk-UA" dirty="0" smtClean="0"/>
              <a:t>   </a:t>
            </a:r>
            <a:r>
              <a:rPr lang="uk-UA" dirty="0" err="1" smtClean="0"/>
              <a:t>Do</a:t>
            </a:r>
            <a:r>
              <a:rPr lang="uk-UA" dirty="0" smtClean="0"/>
              <a:t> </a:t>
            </a:r>
            <a:r>
              <a:rPr lang="en-US" dirty="0" smtClean="0"/>
              <a:t>the pugs</a:t>
            </a:r>
            <a:r>
              <a:rPr lang="uk-UA" dirty="0" smtClean="0"/>
              <a:t> </a:t>
            </a:r>
            <a:r>
              <a:rPr lang="uk-UA" dirty="0" err="1"/>
              <a:t>often</a:t>
            </a:r>
            <a:r>
              <a:rPr lang="uk-UA" dirty="0"/>
              <a:t> </a:t>
            </a:r>
            <a:r>
              <a:rPr lang="uk-UA" dirty="0" err="1"/>
              <a:t>have</a:t>
            </a:r>
            <a:r>
              <a:rPr lang="uk-UA" dirty="0"/>
              <a:t> </a:t>
            </a:r>
            <a:r>
              <a:rPr lang="uk-UA" dirty="0" err="1"/>
              <a:t>allergies</a:t>
            </a:r>
            <a:r>
              <a:rPr lang="uk-UA" dirty="0"/>
              <a:t>?</a:t>
            </a:r>
            <a:endParaRPr lang="ru-RU" dirty="0"/>
          </a:p>
          <a:p>
            <a:pPr algn="just"/>
            <a:r>
              <a:rPr lang="en-US" dirty="0" smtClean="0"/>
              <a:t>B) </a:t>
            </a:r>
            <a:r>
              <a:rPr lang="uk-UA" dirty="0" err="1" smtClean="0"/>
              <a:t>Quite</a:t>
            </a:r>
            <a:r>
              <a:rPr lang="uk-UA" dirty="0" smtClean="0"/>
              <a:t> </a:t>
            </a:r>
            <a:r>
              <a:rPr lang="uk-UA" dirty="0" err="1"/>
              <a:t>often</a:t>
            </a:r>
            <a:r>
              <a:rPr lang="uk-UA" dirty="0"/>
              <a:t>, </a:t>
            </a:r>
            <a:r>
              <a:rPr lang="uk-UA" dirty="0" err="1">
                <a:effectLst>
                  <a:outerShdw blurRad="38100" dist="38100" dir="2700000" algn="tl">
                    <a:srgbClr val="000000">
                      <a:alpha val="43137"/>
                    </a:srgbClr>
                  </a:outerShdw>
                </a:effectLst>
              </a:rPr>
              <a:t>the</a:t>
            </a:r>
            <a:r>
              <a:rPr lang="uk-UA" dirty="0">
                <a:effectLst>
                  <a:outerShdw blurRad="38100" dist="38100" dir="2700000" algn="tl">
                    <a:srgbClr val="000000">
                      <a:alpha val="43137"/>
                    </a:srgbClr>
                  </a:outerShdw>
                </a:effectLst>
              </a:rPr>
              <a:t> </a:t>
            </a:r>
            <a:r>
              <a:rPr lang="uk-UA" dirty="0" err="1">
                <a:effectLst>
                  <a:outerShdw blurRad="38100" dist="38100" dir="2700000" algn="tl">
                    <a:srgbClr val="000000">
                      <a:alpha val="43137"/>
                    </a:srgbClr>
                  </a:outerShdw>
                </a:effectLst>
              </a:rPr>
              <a:t>body's</a:t>
            </a:r>
            <a:r>
              <a:rPr lang="uk-UA" dirty="0">
                <a:effectLst>
                  <a:outerShdw blurRad="38100" dist="38100" dir="2700000" algn="tl">
                    <a:srgbClr val="000000">
                      <a:alpha val="43137"/>
                    </a:srgbClr>
                  </a:outerShdw>
                </a:effectLst>
              </a:rPr>
              <a:t> </a:t>
            </a:r>
            <a:r>
              <a:rPr lang="uk-UA" dirty="0" err="1">
                <a:effectLst>
                  <a:outerShdw blurRad="38100" dist="38100" dir="2700000" algn="tl">
                    <a:srgbClr val="000000">
                      <a:alpha val="43137"/>
                    </a:srgbClr>
                  </a:outerShdw>
                </a:effectLst>
              </a:rPr>
              <a:t>tendency</a:t>
            </a:r>
            <a:r>
              <a:rPr lang="uk-UA" dirty="0">
                <a:effectLst>
                  <a:outerShdw blurRad="38100" dist="38100" dir="2700000" algn="tl">
                    <a:srgbClr val="000000">
                      <a:alpha val="43137"/>
                    </a:srgbClr>
                  </a:outerShdw>
                </a:effectLst>
              </a:rPr>
              <a:t> </a:t>
            </a:r>
            <a:r>
              <a:rPr lang="uk-UA" dirty="0" err="1"/>
              <a:t>to</a:t>
            </a:r>
            <a:r>
              <a:rPr lang="uk-UA" dirty="0"/>
              <a:t> </a:t>
            </a:r>
            <a:r>
              <a:rPr lang="uk-UA" dirty="0" err="1"/>
              <a:t>do</a:t>
            </a:r>
            <a:r>
              <a:rPr lang="uk-UA" dirty="0"/>
              <a:t> </a:t>
            </a:r>
            <a:r>
              <a:rPr lang="uk-UA" dirty="0" err="1"/>
              <a:t>so</a:t>
            </a:r>
            <a:r>
              <a:rPr lang="uk-UA" dirty="0"/>
              <a:t>, </a:t>
            </a:r>
            <a:r>
              <a:rPr lang="uk-UA" dirty="0" err="1"/>
              <a:t>especially</a:t>
            </a:r>
            <a:r>
              <a:rPr lang="uk-UA" dirty="0"/>
              <a:t> </a:t>
            </a:r>
            <a:r>
              <a:rPr lang="en-US" dirty="0"/>
              <a:t>to </a:t>
            </a:r>
            <a:r>
              <a:rPr lang="uk-UA" dirty="0" err="1"/>
              <a:t>sweet</a:t>
            </a:r>
            <a:r>
              <a:rPr lang="uk-UA" dirty="0"/>
              <a:t> </a:t>
            </a:r>
            <a:r>
              <a:rPr lang="uk-UA" dirty="0" err="1"/>
              <a:t>and</a:t>
            </a:r>
            <a:r>
              <a:rPr lang="uk-UA" dirty="0"/>
              <a:t> </a:t>
            </a:r>
            <a:r>
              <a:rPr lang="uk-UA" dirty="0" err="1"/>
              <a:t>fatty</a:t>
            </a:r>
            <a:endParaRPr lang="ru-RU" dirty="0"/>
          </a:p>
          <a:p>
            <a:endParaRPr lang="ru-RU" dirty="0"/>
          </a:p>
        </p:txBody>
      </p:sp>
      <p:pic>
        <p:nvPicPr>
          <p:cNvPr id="1026" name="Picture 2" descr="Кто такие брахицефалы? Анатомические особенности данных животных ..."/>
          <p:cNvPicPr>
            <a:picLocks noChangeAspect="1" noChangeArrowheads="1"/>
          </p:cNvPicPr>
          <p:nvPr/>
        </p:nvPicPr>
        <p:blipFill rotWithShape="1">
          <a:blip r:embed="rId2">
            <a:extLst>
              <a:ext uri="{28A0092B-C50C-407E-A947-70E740481C1C}">
                <a14:useLocalDpi xmlns:a14="http://schemas.microsoft.com/office/drawing/2010/main" val="0"/>
              </a:ext>
            </a:extLst>
          </a:blip>
          <a:srcRect t="16589" b="8868"/>
          <a:stretch/>
        </p:blipFill>
        <p:spPr bwMode="auto">
          <a:xfrm>
            <a:off x="8607439" y="1900223"/>
            <a:ext cx="3498500" cy="1466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Последствия инбридинга на примере больного мопса с ожирение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064" y="3499886"/>
            <a:ext cx="2247378" cy="27726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Прямоугольник 3"/>
          <p:cNvSpPr/>
          <p:nvPr/>
        </p:nvSpPr>
        <p:spPr>
          <a:xfrm>
            <a:off x="11783422" y="1530891"/>
            <a:ext cx="505267" cy="369332"/>
          </a:xfrm>
          <a:prstGeom prst="rect">
            <a:avLst/>
          </a:prstGeom>
        </p:spPr>
        <p:txBody>
          <a:bodyPr wrap="none">
            <a:spAutoFit/>
          </a:bodyPr>
          <a:lstStyle/>
          <a:p>
            <a:r>
              <a:rPr lang="en-US" dirty="0"/>
              <a:t>A) </a:t>
            </a:r>
            <a:endParaRPr lang="ru-RU" dirty="0"/>
          </a:p>
        </p:txBody>
      </p:sp>
      <p:sp>
        <p:nvSpPr>
          <p:cNvPr id="5" name="Прямоугольник 4"/>
          <p:cNvSpPr/>
          <p:nvPr/>
        </p:nvSpPr>
        <p:spPr>
          <a:xfrm>
            <a:off x="11832442" y="5764501"/>
            <a:ext cx="466794" cy="369332"/>
          </a:xfrm>
          <a:prstGeom prst="rect">
            <a:avLst/>
          </a:prstGeom>
        </p:spPr>
        <p:txBody>
          <a:bodyPr wrap="none">
            <a:spAutoFit/>
          </a:bodyPr>
          <a:lstStyle/>
          <a:p>
            <a:r>
              <a:rPr lang="en-US" dirty="0" smtClean="0"/>
              <a:t>B) </a:t>
            </a:r>
            <a:endParaRPr lang="ru-RU" dirty="0"/>
          </a:p>
        </p:txBody>
      </p:sp>
      <p:sp>
        <p:nvSpPr>
          <p:cNvPr id="6" name="Прямоугольник 5"/>
          <p:cNvSpPr/>
          <p:nvPr/>
        </p:nvSpPr>
        <p:spPr>
          <a:xfrm>
            <a:off x="1451579" y="1853754"/>
            <a:ext cx="6096000" cy="646331"/>
          </a:xfrm>
          <a:prstGeom prst="rect">
            <a:avLst/>
          </a:prstGeom>
        </p:spPr>
        <p:txBody>
          <a:bodyPr>
            <a:spAutoFit/>
          </a:bodyPr>
          <a:lstStyle/>
          <a:p>
            <a:pPr algn="just"/>
            <a:r>
              <a:rPr lang="ru-RU" dirty="0" err="1">
                <a:latin typeface="+mj-lt"/>
              </a:rPr>
              <a:t>Vet</a:t>
            </a:r>
            <a:r>
              <a:rPr lang="ru-RU" dirty="0">
                <a:latin typeface="+mj-lt"/>
              </a:rPr>
              <a:t> </a:t>
            </a:r>
            <a:r>
              <a:rPr lang="ru-RU" dirty="0" err="1" smtClean="0">
                <a:latin typeface="+mj-lt"/>
              </a:rPr>
              <a:t>Doctors</a:t>
            </a:r>
            <a:r>
              <a:rPr lang="en-US" dirty="0" smtClean="0">
                <a:latin typeface="+mj-lt"/>
              </a:rPr>
              <a:t> of</a:t>
            </a:r>
            <a:r>
              <a:rPr lang="ru-RU" dirty="0" smtClean="0">
                <a:latin typeface="+mj-lt"/>
              </a:rPr>
              <a:t> </a:t>
            </a:r>
            <a:r>
              <a:rPr lang="ru-RU" dirty="0" err="1">
                <a:latin typeface="+mj-lt"/>
              </a:rPr>
              <a:t>Khartsyzsk</a:t>
            </a:r>
            <a:r>
              <a:rPr lang="ru-RU" dirty="0">
                <a:latin typeface="+mj-lt"/>
              </a:rPr>
              <a:t>, </a:t>
            </a:r>
            <a:r>
              <a:rPr lang="ru-RU" dirty="0" err="1">
                <a:latin typeface="+mj-lt"/>
              </a:rPr>
              <a:t>Volegonov</a:t>
            </a:r>
            <a:r>
              <a:rPr lang="ru-RU" dirty="0">
                <a:latin typeface="+mj-lt"/>
              </a:rPr>
              <a:t> </a:t>
            </a:r>
            <a:r>
              <a:rPr lang="ru-RU" dirty="0" smtClean="0">
                <a:latin typeface="+mj-lt"/>
              </a:rPr>
              <a:t>E.V. </a:t>
            </a:r>
            <a:r>
              <a:rPr lang="ru-RU" dirty="0" err="1">
                <a:latin typeface="+mj-lt"/>
              </a:rPr>
              <a:t>and</a:t>
            </a:r>
            <a:r>
              <a:rPr lang="ru-RU" dirty="0">
                <a:latin typeface="+mj-lt"/>
              </a:rPr>
              <a:t> </a:t>
            </a:r>
            <a:r>
              <a:rPr lang="ru-RU" dirty="0" err="1">
                <a:latin typeface="+mj-lt"/>
              </a:rPr>
              <a:t>Maryna</a:t>
            </a:r>
            <a:r>
              <a:rPr lang="ru-RU" dirty="0">
                <a:latin typeface="+mj-lt"/>
              </a:rPr>
              <a:t> </a:t>
            </a:r>
            <a:r>
              <a:rPr lang="ru-RU" dirty="0" err="1">
                <a:latin typeface="+mj-lt"/>
              </a:rPr>
              <a:t>Oleksiivna</a:t>
            </a:r>
            <a:endParaRPr lang="ru-RU" dirty="0">
              <a:latin typeface="+mj-lt"/>
            </a:endParaRPr>
          </a:p>
        </p:txBody>
      </p:sp>
    </p:spTree>
    <p:extLst>
      <p:ext uri="{BB962C8B-B14F-4D97-AF65-F5344CB8AC3E}">
        <p14:creationId xmlns:p14="http://schemas.microsoft.com/office/powerpoint/2010/main" val="7881067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6" presetClass="entr" presetSubtype="16" fill="hold" nodeType="afterEffect">
                                  <p:stCondLst>
                                    <p:cond delay="75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451945"/>
            <a:ext cx="8993906" cy="6095999"/>
          </a:xfrm>
        </p:spPr>
        <p:txBody>
          <a:bodyPr>
            <a:normAutofit fontScale="85000" lnSpcReduction="10000"/>
          </a:bodyPr>
          <a:lstStyle/>
          <a:p>
            <a:pPr marL="0" indent="0" algn="just">
              <a:buNone/>
            </a:pPr>
            <a:r>
              <a:rPr lang="uk-UA" dirty="0" smtClean="0"/>
              <a:t>    </a:t>
            </a:r>
            <a:r>
              <a:rPr lang="uk-UA" dirty="0" err="1" smtClean="0"/>
              <a:t>Is</a:t>
            </a:r>
            <a:r>
              <a:rPr lang="uk-UA" dirty="0" smtClean="0"/>
              <a:t> </a:t>
            </a:r>
            <a:r>
              <a:rPr lang="uk-UA" dirty="0" err="1"/>
              <a:t>it</a:t>
            </a:r>
            <a:r>
              <a:rPr lang="uk-UA" dirty="0"/>
              <a:t> </a:t>
            </a:r>
            <a:r>
              <a:rPr lang="uk-UA" dirty="0" err="1"/>
              <a:t>possible</a:t>
            </a:r>
            <a:r>
              <a:rPr lang="uk-UA" dirty="0"/>
              <a:t> </a:t>
            </a:r>
            <a:r>
              <a:rPr lang="uk-UA" dirty="0" err="1"/>
              <a:t>to</a:t>
            </a:r>
            <a:r>
              <a:rPr lang="uk-UA" dirty="0"/>
              <a:t> </a:t>
            </a:r>
            <a:r>
              <a:rPr lang="uk-UA" dirty="0" err="1"/>
              <a:t>somehow</a:t>
            </a:r>
            <a:r>
              <a:rPr lang="uk-UA" dirty="0"/>
              <a:t> </a:t>
            </a:r>
            <a:r>
              <a:rPr lang="uk-UA" dirty="0" err="1"/>
              <a:t>alleviate</a:t>
            </a:r>
            <a:r>
              <a:rPr lang="uk-UA" dirty="0"/>
              <a:t> </a:t>
            </a:r>
            <a:r>
              <a:rPr lang="uk-UA" dirty="0" err="1"/>
              <a:t>the</a:t>
            </a:r>
            <a:r>
              <a:rPr lang="uk-UA" dirty="0"/>
              <a:t> </a:t>
            </a:r>
            <a:r>
              <a:rPr lang="uk-UA" dirty="0" err="1"/>
              <a:t>condition</a:t>
            </a:r>
            <a:r>
              <a:rPr lang="uk-UA" dirty="0"/>
              <a:t> </a:t>
            </a:r>
            <a:r>
              <a:rPr lang="uk-UA" dirty="0" err="1"/>
              <a:t>with</a:t>
            </a:r>
            <a:r>
              <a:rPr lang="uk-UA" dirty="0"/>
              <a:t> </a:t>
            </a:r>
            <a:r>
              <a:rPr lang="uk-UA" dirty="0" err="1"/>
              <a:t>brachycephalic</a:t>
            </a:r>
            <a:r>
              <a:rPr lang="uk-UA" dirty="0"/>
              <a:t> </a:t>
            </a:r>
            <a:r>
              <a:rPr lang="uk-UA" dirty="0" err="1"/>
              <a:t>syndrome</a:t>
            </a:r>
            <a:r>
              <a:rPr lang="uk-UA" dirty="0"/>
              <a:t>?</a:t>
            </a:r>
            <a:endParaRPr lang="ru-RU" dirty="0"/>
          </a:p>
          <a:p>
            <a:pPr algn="just"/>
            <a:r>
              <a:rPr lang="uk-UA" dirty="0" err="1"/>
              <a:t>There</a:t>
            </a:r>
            <a:r>
              <a:rPr lang="uk-UA" dirty="0"/>
              <a:t> </a:t>
            </a:r>
            <a:r>
              <a:rPr lang="uk-UA" dirty="0" err="1"/>
              <a:t>is</a:t>
            </a:r>
            <a:r>
              <a:rPr lang="uk-UA" dirty="0"/>
              <a:t> </a:t>
            </a:r>
            <a:r>
              <a:rPr lang="uk-UA" dirty="0" err="1"/>
              <a:t>nothing</a:t>
            </a:r>
            <a:r>
              <a:rPr lang="uk-UA" dirty="0"/>
              <a:t> </a:t>
            </a:r>
            <a:r>
              <a:rPr lang="uk-UA" dirty="0" err="1"/>
              <a:t>you</a:t>
            </a:r>
            <a:r>
              <a:rPr lang="uk-UA" dirty="0"/>
              <a:t> </a:t>
            </a:r>
            <a:r>
              <a:rPr lang="uk-UA" dirty="0" err="1"/>
              <a:t>can</a:t>
            </a:r>
            <a:r>
              <a:rPr lang="uk-UA" dirty="0"/>
              <a:t> </a:t>
            </a:r>
            <a:r>
              <a:rPr lang="uk-UA" dirty="0" err="1"/>
              <a:t>do</a:t>
            </a:r>
            <a:r>
              <a:rPr lang="uk-UA" dirty="0"/>
              <a:t> </a:t>
            </a:r>
            <a:r>
              <a:rPr lang="uk-UA" dirty="0" err="1"/>
              <a:t>about</a:t>
            </a:r>
            <a:r>
              <a:rPr lang="uk-UA" dirty="0"/>
              <a:t> </a:t>
            </a:r>
            <a:r>
              <a:rPr lang="uk-UA" dirty="0" err="1"/>
              <a:t>it</a:t>
            </a:r>
            <a:r>
              <a:rPr lang="uk-UA" dirty="0"/>
              <a:t>, </a:t>
            </a:r>
            <a:r>
              <a:rPr lang="uk-UA" dirty="0" err="1"/>
              <a:t>you</a:t>
            </a:r>
            <a:r>
              <a:rPr lang="uk-UA" dirty="0"/>
              <a:t> </a:t>
            </a:r>
            <a:r>
              <a:rPr lang="uk-UA" dirty="0" err="1"/>
              <a:t>can't</a:t>
            </a:r>
            <a:r>
              <a:rPr lang="uk-UA" dirty="0"/>
              <a:t> </a:t>
            </a:r>
            <a:r>
              <a:rPr lang="uk-UA" dirty="0" err="1"/>
              <a:t>fix</a:t>
            </a:r>
            <a:r>
              <a:rPr lang="uk-UA" dirty="0"/>
              <a:t> </a:t>
            </a:r>
            <a:r>
              <a:rPr lang="uk-UA" dirty="0" err="1"/>
              <a:t>the</a:t>
            </a:r>
            <a:r>
              <a:rPr lang="uk-UA" dirty="0"/>
              <a:t> </a:t>
            </a:r>
            <a:r>
              <a:rPr lang="uk-UA" dirty="0" err="1"/>
              <a:t>congenital</a:t>
            </a:r>
            <a:endParaRPr lang="ru-RU" dirty="0"/>
          </a:p>
          <a:p>
            <a:pPr marL="0" indent="0" algn="just">
              <a:buNone/>
            </a:pPr>
            <a:r>
              <a:rPr lang="uk-UA" dirty="0"/>
              <a:t> </a:t>
            </a:r>
            <a:r>
              <a:rPr lang="uk-UA" dirty="0" smtClean="0"/>
              <a:t>   </a:t>
            </a:r>
            <a:r>
              <a:rPr lang="uk-UA" dirty="0" err="1" smtClean="0"/>
              <a:t>Are</a:t>
            </a:r>
            <a:r>
              <a:rPr lang="uk-UA" dirty="0" smtClean="0"/>
              <a:t> </a:t>
            </a:r>
            <a:r>
              <a:rPr lang="uk-UA" dirty="0" err="1"/>
              <a:t>there</a:t>
            </a:r>
            <a:r>
              <a:rPr lang="uk-UA" dirty="0"/>
              <a:t> </a:t>
            </a:r>
            <a:r>
              <a:rPr lang="uk-UA" dirty="0" err="1"/>
              <a:t>any</a:t>
            </a:r>
            <a:r>
              <a:rPr lang="uk-UA" dirty="0"/>
              <a:t> </a:t>
            </a:r>
            <a:r>
              <a:rPr lang="uk-UA" dirty="0" err="1"/>
              <a:t>eye</a:t>
            </a:r>
            <a:r>
              <a:rPr lang="uk-UA" dirty="0"/>
              <a:t> </a:t>
            </a:r>
            <a:r>
              <a:rPr lang="uk-UA" dirty="0" err="1"/>
              <a:t>diseases</a:t>
            </a:r>
            <a:r>
              <a:rPr lang="uk-UA" dirty="0"/>
              <a:t> </a:t>
            </a:r>
            <a:r>
              <a:rPr lang="uk-UA" dirty="0" err="1"/>
              <a:t>that</a:t>
            </a:r>
            <a:r>
              <a:rPr lang="uk-UA" dirty="0"/>
              <a:t> </a:t>
            </a:r>
            <a:r>
              <a:rPr lang="uk-UA" dirty="0" err="1"/>
              <a:t>are</a:t>
            </a:r>
            <a:r>
              <a:rPr lang="uk-UA" dirty="0"/>
              <a:t> </a:t>
            </a:r>
            <a:r>
              <a:rPr lang="uk-UA" dirty="0" err="1"/>
              <a:t>more</a:t>
            </a:r>
            <a:r>
              <a:rPr lang="uk-UA" dirty="0"/>
              <a:t> </a:t>
            </a:r>
            <a:r>
              <a:rPr lang="uk-UA" dirty="0" err="1"/>
              <a:t>common</a:t>
            </a:r>
            <a:r>
              <a:rPr lang="uk-UA" dirty="0"/>
              <a:t> </a:t>
            </a:r>
            <a:r>
              <a:rPr lang="uk-UA" dirty="0" err="1"/>
              <a:t>than</a:t>
            </a:r>
            <a:r>
              <a:rPr lang="uk-UA" dirty="0"/>
              <a:t> </a:t>
            </a:r>
            <a:r>
              <a:rPr lang="uk-UA" dirty="0" err="1"/>
              <a:t>in</a:t>
            </a:r>
            <a:r>
              <a:rPr lang="uk-UA" dirty="0"/>
              <a:t> </a:t>
            </a:r>
            <a:r>
              <a:rPr lang="uk-UA" dirty="0" err="1"/>
              <a:t>other</a:t>
            </a:r>
            <a:r>
              <a:rPr lang="uk-UA" dirty="0"/>
              <a:t> </a:t>
            </a:r>
            <a:r>
              <a:rPr lang="uk-UA" dirty="0" err="1"/>
              <a:t>dogs</a:t>
            </a:r>
            <a:r>
              <a:rPr lang="uk-UA" dirty="0"/>
              <a:t>?</a:t>
            </a:r>
            <a:endParaRPr lang="ru-RU" dirty="0"/>
          </a:p>
          <a:p>
            <a:pPr algn="just"/>
            <a:r>
              <a:rPr lang="en-US" dirty="0" smtClean="0"/>
              <a:t>A) </a:t>
            </a:r>
            <a:r>
              <a:rPr lang="uk-UA" dirty="0" err="1" smtClean="0">
                <a:effectLst>
                  <a:outerShdw blurRad="38100" dist="38100" dir="2700000" algn="tl">
                    <a:srgbClr val="000000">
                      <a:alpha val="43137"/>
                    </a:srgbClr>
                  </a:outerShdw>
                </a:effectLst>
              </a:rPr>
              <a:t>Conjunctivitis</a:t>
            </a:r>
            <a:r>
              <a:rPr lang="uk-UA" dirty="0"/>
              <a:t>. </a:t>
            </a:r>
            <a:r>
              <a:rPr lang="uk-UA" dirty="0" err="1"/>
              <a:t>Due</a:t>
            </a:r>
            <a:r>
              <a:rPr lang="uk-UA" dirty="0"/>
              <a:t> </a:t>
            </a:r>
            <a:r>
              <a:rPr lang="uk-UA" dirty="0" err="1"/>
              <a:t>to</a:t>
            </a:r>
            <a:r>
              <a:rPr lang="uk-UA" dirty="0"/>
              <a:t> </a:t>
            </a:r>
            <a:r>
              <a:rPr lang="uk-UA" dirty="0" err="1"/>
              <a:t>the</a:t>
            </a:r>
            <a:r>
              <a:rPr lang="uk-UA" dirty="0"/>
              <a:t> </a:t>
            </a:r>
            <a:r>
              <a:rPr lang="uk-UA" dirty="0" err="1"/>
              <a:t>fact</a:t>
            </a:r>
            <a:r>
              <a:rPr lang="uk-UA" dirty="0"/>
              <a:t> </a:t>
            </a:r>
            <a:r>
              <a:rPr lang="uk-UA" dirty="0" err="1"/>
              <a:t>that</a:t>
            </a:r>
            <a:r>
              <a:rPr lang="uk-UA" dirty="0"/>
              <a:t> </a:t>
            </a:r>
            <a:r>
              <a:rPr lang="uk-UA" dirty="0" err="1"/>
              <a:t>their</a:t>
            </a:r>
            <a:r>
              <a:rPr lang="uk-UA" dirty="0"/>
              <a:t> </a:t>
            </a:r>
            <a:r>
              <a:rPr lang="uk-UA" dirty="0" err="1"/>
              <a:t>eyes</a:t>
            </a:r>
            <a:r>
              <a:rPr lang="uk-UA" dirty="0"/>
              <a:t> </a:t>
            </a:r>
            <a:r>
              <a:rPr lang="uk-UA" dirty="0" err="1"/>
              <a:t>are</a:t>
            </a:r>
            <a:r>
              <a:rPr lang="uk-UA" dirty="0"/>
              <a:t> </a:t>
            </a:r>
            <a:r>
              <a:rPr lang="uk-UA" dirty="0" err="1"/>
              <a:t>wide</a:t>
            </a:r>
            <a:r>
              <a:rPr lang="uk-UA" dirty="0"/>
              <a:t> </a:t>
            </a:r>
            <a:r>
              <a:rPr lang="uk-UA" dirty="0" err="1"/>
              <a:t>open</a:t>
            </a:r>
            <a:r>
              <a:rPr lang="uk-UA" dirty="0"/>
              <a:t>, </a:t>
            </a:r>
            <a:r>
              <a:rPr lang="uk-UA" dirty="0" err="1"/>
              <a:t>the</a:t>
            </a:r>
            <a:r>
              <a:rPr lang="uk-UA" dirty="0"/>
              <a:t> </a:t>
            </a:r>
            <a:r>
              <a:rPr lang="uk-UA" dirty="0" err="1"/>
              <a:t>eyelids</a:t>
            </a:r>
            <a:r>
              <a:rPr lang="uk-UA" dirty="0"/>
              <a:t> </a:t>
            </a:r>
            <a:r>
              <a:rPr lang="uk-UA" dirty="0" err="1"/>
              <a:t>do</a:t>
            </a:r>
            <a:r>
              <a:rPr lang="uk-UA" dirty="0"/>
              <a:t> </a:t>
            </a:r>
            <a:r>
              <a:rPr lang="uk-UA" dirty="0" err="1"/>
              <a:t>not</a:t>
            </a:r>
            <a:r>
              <a:rPr lang="uk-UA" dirty="0"/>
              <a:t> </a:t>
            </a:r>
            <a:r>
              <a:rPr lang="uk-UA" dirty="0" err="1"/>
              <a:t>close</a:t>
            </a:r>
            <a:r>
              <a:rPr lang="uk-UA" dirty="0"/>
              <a:t> </a:t>
            </a:r>
            <a:r>
              <a:rPr lang="uk-UA" dirty="0" err="1"/>
              <a:t>well</a:t>
            </a:r>
            <a:r>
              <a:rPr lang="uk-UA" dirty="0"/>
              <a:t>, </a:t>
            </a:r>
            <a:r>
              <a:rPr lang="uk-UA" dirty="0" err="1"/>
              <a:t>the</a:t>
            </a:r>
            <a:r>
              <a:rPr lang="uk-UA" dirty="0"/>
              <a:t> </a:t>
            </a:r>
            <a:r>
              <a:rPr lang="uk-UA" dirty="0" err="1"/>
              <a:t>infection</a:t>
            </a:r>
            <a:r>
              <a:rPr lang="uk-UA" dirty="0"/>
              <a:t> </a:t>
            </a:r>
            <a:r>
              <a:rPr lang="uk-UA" dirty="0" err="1"/>
              <a:t>occurs</a:t>
            </a:r>
            <a:r>
              <a:rPr lang="uk-UA" dirty="0"/>
              <a:t> </a:t>
            </a:r>
            <a:r>
              <a:rPr lang="uk-UA" dirty="0" err="1"/>
              <a:t>quite</a:t>
            </a:r>
            <a:r>
              <a:rPr lang="uk-UA" dirty="0"/>
              <a:t> </a:t>
            </a:r>
            <a:r>
              <a:rPr lang="uk-UA" dirty="0" err="1"/>
              <a:t>often</a:t>
            </a:r>
            <a:r>
              <a:rPr lang="uk-UA" dirty="0"/>
              <a:t>. </a:t>
            </a:r>
            <a:r>
              <a:rPr lang="uk-UA" dirty="0" err="1"/>
              <a:t>In</a:t>
            </a:r>
            <a:r>
              <a:rPr lang="uk-UA" dirty="0"/>
              <a:t> </a:t>
            </a:r>
            <a:r>
              <a:rPr lang="uk-UA" dirty="0" err="1"/>
              <a:t>addition</a:t>
            </a:r>
            <a:r>
              <a:rPr lang="uk-UA" dirty="0"/>
              <a:t>, </a:t>
            </a:r>
            <a:r>
              <a:rPr lang="uk-UA" dirty="0" err="1"/>
              <a:t>they</a:t>
            </a:r>
            <a:r>
              <a:rPr lang="uk-UA" dirty="0"/>
              <a:t> </a:t>
            </a:r>
            <a:r>
              <a:rPr lang="uk-UA" dirty="0" err="1"/>
              <a:t>have</a:t>
            </a:r>
            <a:r>
              <a:rPr lang="uk-UA" dirty="0"/>
              <a:t> a </a:t>
            </a:r>
            <a:r>
              <a:rPr lang="uk-UA" dirty="0" err="1"/>
              <a:t>fold</a:t>
            </a:r>
            <a:r>
              <a:rPr lang="uk-UA" dirty="0"/>
              <a:t> </a:t>
            </a:r>
            <a:r>
              <a:rPr lang="uk-UA" dirty="0" err="1"/>
              <a:t>of</a:t>
            </a:r>
            <a:r>
              <a:rPr lang="uk-UA" dirty="0"/>
              <a:t> </a:t>
            </a:r>
            <a:r>
              <a:rPr lang="uk-UA" dirty="0" err="1"/>
              <a:t>skin</a:t>
            </a:r>
            <a:r>
              <a:rPr lang="uk-UA" dirty="0"/>
              <a:t> </a:t>
            </a:r>
            <a:r>
              <a:rPr lang="uk-UA" dirty="0" err="1"/>
              <a:t>over</a:t>
            </a:r>
            <a:r>
              <a:rPr lang="uk-UA" dirty="0"/>
              <a:t> </a:t>
            </a:r>
            <a:r>
              <a:rPr lang="uk-UA" dirty="0" err="1"/>
              <a:t>the</a:t>
            </a:r>
            <a:r>
              <a:rPr lang="uk-UA" dirty="0"/>
              <a:t> </a:t>
            </a:r>
            <a:r>
              <a:rPr lang="uk-UA" dirty="0" err="1"/>
              <a:t>nose</a:t>
            </a:r>
            <a:r>
              <a:rPr lang="uk-UA" dirty="0"/>
              <a:t> </a:t>
            </a:r>
            <a:r>
              <a:rPr lang="uk-UA" dirty="0" err="1"/>
              <a:t>and</a:t>
            </a:r>
            <a:r>
              <a:rPr lang="uk-UA" dirty="0"/>
              <a:t> </a:t>
            </a:r>
            <a:r>
              <a:rPr lang="uk-UA" dirty="0" err="1"/>
              <a:t>almost</a:t>
            </a:r>
            <a:r>
              <a:rPr lang="uk-UA" dirty="0"/>
              <a:t> </a:t>
            </a:r>
            <a:r>
              <a:rPr lang="uk-UA" dirty="0" err="1"/>
              <a:t>always</a:t>
            </a:r>
            <a:r>
              <a:rPr lang="uk-UA" dirty="0"/>
              <a:t> </a:t>
            </a:r>
            <a:r>
              <a:rPr lang="uk-UA" dirty="0" err="1"/>
              <a:t>there</a:t>
            </a:r>
            <a:r>
              <a:rPr lang="uk-UA" dirty="0"/>
              <a:t>, </a:t>
            </a:r>
            <a:r>
              <a:rPr lang="uk-UA" dirty="0" err="1"/>
              <a:t>it</a:t>
            </a:r>
            <a:r>
              <a:rPr lang="uk-UA" dirty="0"/>
              <a:t> </a:t>
            </a:r>
            <a:r>
              <a:rPr lang="uk-UA" dirty="0" err="1"/>
              <a:t>must</a:t>
            </a:r>
            <a:r>
              <a:rPr lang="uk-UA" dirty="0"/>
              <a:t> </a:t>
            </a:r>
            <a:r>
              <a:rPr lang="uk-UA" dirty="0" err="1"/>
              <a:t>be</a:t>
            </a:r>
            <a:r>
              <a:rPr lang="uk-UA" dirty="0"/>
              <a:t> </a:t>
            </a:r>
            <a:r>
              <a:rPr lang="uk-UA" dirty="0" err="1"/>
              <a:t>constantly</a:t>
            </a:r>
            <a:r>
              <a:rPr lang="uk-UA" dirty="0"/>
              <a:t> </a:t>
            </a:r>
            <a:r>
              <a:rPr lang="uk-UA" dirty="0" err="1"/>
              <a:t>cleaned</a:t>
            </a:r>
            <a:r>
              <a:rPr lang="uk-UA" dirty="0"/>
              <a:t> </a:t>
            </a:r>
            <a:r>
              <a:rPr lang="uk-UA" dirty="0" err="1"/>
              <a:t>and</a:t>
            </a:r>
            <a:r>
              <a:rPr lang="uk-UA" dirty="0"/>
              <a:t> </a:t>
            </a:r>
            <a:r>
              <a:rPr lang="uk-UA" dirty="0" err="1"/>
              <a:t>treated</a:t>
            </a:r>
            <a:r>
              <a:rPr lang="uk-UA" dirty="0"/>
              <a:t> </a:t>
            </a:r>
            <a:r>
              <a:rPr lang="uk-UA" dirty="0" err="1"/>
              <a:t>with</a:t>
            </a:r>
            <a:r>
              <a:rPr lang="uk-UA" dirty="0"/>
              <a:t> </a:t>
            </a:r>
            <a:r>
              <a:rPr lang="uk-UA" dirty="0" err="1"/>
              <a:t>special</a:t>
            </a:r>
            <a:r>
              <a:rPr lang="uk-UA" dirty="0"/>
              <a:t> </a:t>
            </a:r>
            <a:r>
              <a:rPr lang="uk-UA" dirty="0" err="1"/>
              <a:t>powders</a:t>
            </a:r>
            <a:r>
              <a:rPr lang="uk-UA" dirty="0"/>
              <a:t> (</a:t>
            </a:r>
            <a:r>
              <a:rPr lang="uk-UA" dirty="0" err="1"/>
              <a:t>also</a:t>
            </a:r>
            <a:r>
              <a:rPr lang="uk-UA" dirty="0"/>
              <a:t> </a:t>
            </a:r>
            <a:r>
              <a:rPr lang="uk-UA" dirty="0" err="1"/>
              <a:t>constantly</a:t>
            </a:r>
            <a:r>
              <a:rPr lang="uk-UA" dirty="0"/>
              <a:t> </a:t>
            </a:r>
            <a:r>
              <a:rPr lang="uk-UA" dirty="0" err="1"/>
              <a:t>do</a:t>
            </a:r>
            <a:r>
              <a:rPr lang="uk-UA" dirty="0"/>
              <a:t> </a:t>
            </a:r>
            <a:r>
              <a:rPr lang="uk-UA" dirty="0" err="1"/>
              <a:t>it</a:t>
            </a:r>
            <a:r>
              <a:rPr lang="uk-UA" dirty="0"/>
              <a:t>)</a:t>
            </a:r>
            <a:endParaRPr lang="ru-RU" dirty="0"/>
          </a:p>
          <a:p>
            <a:pPr marL="0" indent="0" algn="just">
              <a:buNone/>
            </a:pPr>
            <a:r>
              <a:rPr lang="uk-UA" dirty="0"/>
              <a:t> </a:t>
            </a:r>
            <a:r>
              <a:rPr lang="uk-UA" dirty="0" smtClean="0"/>
              <a:t>   </a:t>
            </a:r>
            <a:r>
              <a:rPr lang="uk-UA" dirty="0" err="1" smtClean="0"/>
              <a:t>Do</a:t>
            </a:r>
            <a:r>
              <a:rPr lang="uk-UA" dirty="0" smtClean="0"/>
              <a:t> </a:t>
            </a:r>
            <a:r>
              <a:rPr lang="uk-UA" dirty="0" err="1"/>
              <a:t>their</a:t>
            </a:r>
            <a:r>
              <a:rPr lang="uk-UA" dirty="0"/>
              <a:t> </a:t>
            </a:r>
            <a:r>
              <a:rPr lang="uk-UA" dirty="0" err="1"/>
              <a:t>eyes</a:t>
            </a:r>
            <a:r>
              <a:rPr lang="uk-UA" dirty="0"/>
              <a:t> </a:t>
            </a:r>
            <a:r>
              <a:rPr lang="uk-UA" dirty="0" err="1"/>
              <a:t>fall</a:t>
            </a:r>
            <a:r>
              <a:rPr lang="uk-UA" dirty="0"/>
              <a:t> </a:t>
            </a:r>
            <a:r>
              <a:rPr lang="uk-UA" dirty="0" err="1"/>
              <a:t>out</a:t>
            </a:r>
            <a:r>
              <a:rPr lang="uk-UA" dirty="0"/>
              <a:t>?</a:t>
            </a:r>
            <a:endParaRPr lang="ru-RU" dirty="0"/>
          </a:p>
          <a:p>
            <a:pPr algn="just"/>
            <a:r>
              <a:rPr lang="uk-UA" dirty="0" err="1"/>
              <a:t>Most</a:t>
            </a:r>
            <a:r>
              <a:rPr lang="uk-UA" dirty="0"/>
              <a:t> </a:t>
            </a:r>
            <a:r>
              <a:rPr lang="uk-UA" dirty="0" err="1"/>
              <a:t>often</a:t>
            </a:r>
            <a:r>
              <a:rPr lang="uk-UA" dirty="0"/>
              <a:t> </a:t>
            </a:r>
            <a:r>
              <a:rPr lang="uk-UA" dirty="0" err="1"/>
              <a:t>not</a:t>
            </a:r>
            <a:r>
              <a:rPr lang="uk-UA" dirty="0"/>
              <a:t>, </a:t>
            </a:r>
            <a:r>
              <a:rPr lang="uk-UA" dirty="0" err="1"/>
              <a:t>these</a:t>
            </a:r>
            <a:r>
              <a:rPr lang="uk-UA" dirty="0"/>
              <a:t> </a:t>
            </a:r>
            <a:r>
              <a:rPr lang="uk-UA" dirty="0" err="1"/>
              <a:t>are</a:t>
            </a:r>
            <a:r>
              <a:rPr lang="uk-UA" dirty="0"/>
              <a:t> </a:t>
            </a:r>
            <a:r>
              <a:rPr lang="uk-UA" dirty="0" err="1"/>
              <a:t>rare</a:t>
            </a:r>
            <a:r>
              <a:rPr lang="uk-UA" dirty="0"/>
              <a:t> </a:t>
            </a:r>
            <a:r>
              <a:rPr lang="uk-UA" dirty="0" err="1"/>
              <a:t>cases</a:t>
            </a:r>
            <a:r>
              <a:rPr lang="uk-UA" dirty="0"/>
              <a:t>. </a:t>
            </a:r>
            <a:r>
              <a:rPr lang="uk-UA" dirty="0" err="1"/>
              <a:t>This</a:t>
            </a:r>
            <a:r>
              <a:rPr lang="uk-UA" dirty="0"/>
              <a:t> </a:t>
            </a:r>
            <a:r>
              <a:rPr lang="uk-UA" dirty="0" err="1"/>
              <a:t>problem</a:t>
            </a:r>
            <a:r>
              <a:rPr lang="uk-UA" dirty="0"/>
              <a:t> </a:t>
            </a:r>
            <a:r>
              <a:rPr lang="uk-UA" dirty="0" err="1"/>
              <a:t>is</a:t>
            </a:r>
            <a:r>
              <a:rPr lang="uk-UA" dirty="0"/>
              <a:t> </a:t>
            </a:r>
            <a:r>
              <a:rPr lang="uk-UA" dirty="0" err="1"/>
              <a:t>typical</a:t>
            </a:r>
            <a:r>
              <a:rPr lang="uk-UA" dirty="0"/>
              <a:t> </a:t>
            </a:r>
            <a:r>
              <a:rPr lang="uk-UA" dirty="0" err="1"/>
              <a:t>of</a:t>
            </a:r>
            <a:r>
              <a:rPr lang="uk-UA" dirty="0"/>
              <a:t> </a:t>
            </a:r>
            <a:r>
              <a:rPr lang="uk-UA" dirty="0" err="1"/>
              <a:t>the</a:t>
            </a:r>
            <a:r>
              <a:rPr lang="uk-UA" dirty="0"/>
              <a:t> </a:t>
            </a:r>
            <a:r>
              <a:rPr lang="uk-UA" i="1" dirty="0" err="1"/>
              <a:t>Pekingese</a:t>
            </a:r>
            <a:endParaRPr lang="ru-RU" i="1" dirty="0"/>
          </a:p>
          <a:p>
            <a:pPr marL="0" indent="0" algn="just">
              <a:buNone/>
            </a:pPr>
            <a:r>
              <a:rPr lang="uk-UA" dirty="0"/>
              <a:t> </a:t>
            </a:r>
            <a:r>
              <a:rPr lang="uk-UA" dirty="0" smtClean="0"/>
              <a:t>   </a:t>
            </a:r>
            <a:r>
              <a:rPr lang="en-US" dirty="0" smtClean="0"/>
              <a:t>What </a:t>
            </a:r>
            <a:r>
              <a:rPr lang="en-US" dirty="0"/>
              <a:t>about hip </a:t>
            </a:r>
            <a:r>
              <a:rPr lang="en-US" dirty="0">
                <a:effectLst>
                  <a:outerShdw blurRad="38100" dist="38100" dir="2700000" algn="tl">
                    <a:srgbClr val="000000">
                      <a:alpha val="43137"/>
                    </a:srgbClr>
                  </a:outerShdw>
                </a:effectLst>
              </a:rPr>
              <a:t>dysplasia in pugs</a:t>
            </a:r>
            <a:r>
              <a:rPr lang="en-US" dirty="0"/>
              <a:t>?</a:t>
            </a:r>
            <a:endParaRPr lang="ru-RU" dirty="0"/>
          </a:p>
          <a:p>
            <a:pPr algn="just"/>
            <a:r>
              <a:rPr lang="en-US" dirty="0" smtClean="0"/>
              <a:t>B) </a:t>
            </a:r>
            <a:r>
              <a:rPr lang="uk-UA" dirty="0" err="1" smtClean="0"/>
              <a:t>Not</a:t>
            </a:r>
            <a:r>
              <a:rPr lang="uk-UA" dirty="0" smtClean="0"/>
              <a:t> </a:t>
            </a:r>
            <a:r>
              <a:rPr lang="uk-UA" dirty="0" err="1"/>
              <a:t>often</a:t>
            </a:r>
            <a:r>
              <a:rPr lang="uk-UA" dirty="0"/>
              <a:t>, </a:t>
            </a:r>
            <a:r>
              <a:rPr lang="uk-UA" dirty="0" err="1"/>
              <a:t>this</a:t>
            </a:r>
            <a:r>
              <a:rPr lang="uk-UA" dirty="0"/>
              <a:t> </a:t>
            </a:r>
            <a:r>
              <a:rPr lang="uk-UA" dirty="0" err="1"/>
              <a:t>is</a:t>
            </a:r>
            <a:r>
              <a:rPr lang="uk-UA" dirty="0"/>
              <a:t> </a:t>
            </a:r>
            <a:r>
              <a:rPr lang="uk-UA" dirty="0" err="1"/>
              <a:t>more</a:t>
            </a:r>
            <a:r>
              <a:rPr lang="uk-UA" dirty="0"/>
              <a:t> </a:t>
            </a:r>
            <a:r>
              <a:rPr lang="uk-UA" dirty="0" err="1"/>
              <a:t>of</a:t>
            </a:r>
            <a:r>
              <a:rPr lang="uk-UA" dirty="0"/>
              <a:t> a </a:t>
            </a:r>
            <a:r>
              <a:rPr lang="uk-UA" dirty="0" err="1"/>
              <a:t>problem</a:t>
            </a:r>
            <a:r>
              <a:rPr lang="uk-UA" dirty="0"/>
              <a:t> </a:t>
            </a:r>
            <a:r>
              <a:rPr lang="uk-UA" dirty="0" err="1"/>
              <a:t>for</a:t>
            </a:r>
            <a:r>
              <a:rPr lang="uk-UA" dirty="0"/>
              <a:t> </a:t>
            </a:r>
            <a:r>
              <a:rPr lang="uk-UA" dirty="0" err="1"/>
              <a:t>large</a:t>
            </a:r>
            <a:r>
              <a:rPr lang="uk-UA" dirty="0"/>
              <a:t> </a:t>
            </a:r>
            <a:r>
              <a:rPr lang="uk-UA" dirty="0" err="1"/>
              <a:t>dogs</a:t>
            </a:r>
            <a:r>
              <a:rPr lang="uk-UA" dirty="0"/>
              <a:t>, </a:t>
            </a:r>
            <a:r>
              <a:rPr lang="uk-UA" dirty="0" err="1"/>
              <a:t>or</a:t>
            </a:r>
            <a:r>
              <a:rPr lang="uk-UA" dirty="0"/>
              <a:t> </a:t>
            </a:r>
            <a:r>
              <a:rPr lang="uk-UA" dirty="0" err="1"/>
              <a:t>too</a:t>
            </a:r>
            <a:r>
              <a:rPr lang="uk-UA" dirty="0"/>
              <a:t> </a:t>
            </a:r>
            <a:r>
              <a:rPr lang="uk-UA" dirty="0" err="1"/>
              <a:t>dwarf</a:t>
            </a:r>
            <a:r>
              <a:rPr lang="uk-UA" dirty="0"/>
              <a:t>. </a:t>
            </a:r>
            <a:r>
              <a:rPr lang="uk-UA" dirty="0" err="1"/>
              <a:t>In</a:t>
            </a:r>
            <a:r>
              <a:rPr lang="uk-UA" dirty="0"/>
              <a:t> </a:t>
            </a:r>
            <a:r>
              <a:rPr lang="uk-UA" dirty="0" err="1"/>
              <a:t>general</a:t>
            </a:r>
            <a:r>
              <a:rPr lang="uk-UA" dirty="0"/>
              <a:t>, </a:t>
            </a:r>
            <a:r>
              <a:rPr lang="uk-UA" dirty="0" err="1"/>
              <a:t>this</a:t>
            </a:r>
            <a:r>
              <a:rPr lang="uk-UA" dirty="0"/>
              <a:t> </a:t>
            </a:r>
            <a:r>
              <a:rPr lang="uk-UA" dirty="0" err="1"/>
              <a:t>problem</a:t>
            </a:r>
            <a:r>
              <a:rPr lang="uk-UA" dirty="0"/>
              <a:t> </a:t>
            </a:r>
            <a:r>
              <a:rPr lang="uk-UA" dirty="0" err="1"/>
              <a:t>in</a:t>
            </a:r>
            <a:r>
              <a:rPr lang="uk-UA" dirty="0"/>
              <a:t> </a:t>
            </a:r>
            <a:r>
              <a:rPr lang="uk-UA" dirty="0" err="1"/>
              <a:t>all</a:t>
            </a:r>
            <a:r>
              <a:rPr lang="uk-UA" dirty="0"/>
              <a:t> </a:t>
            </a:r>
            <a:r>
              <a:rPr lang="uk-UA" dirty="0" err="1"/>
              <a:t>dogs</a:t>
            </a:r>
            <a:r>
              <a:rPr lang="uk-UA" dirty="0"/>
              <a:t> </a:t>
            </a:r>
            <a:r>
              <a:rPr lang="uk-UA" dirty="0" err="1"/>
              <a:t>is</a:t>
            </a:r>
            <a:r>
              <a:rPr lang="uk-UA" dirty="0"/>
              <a:t> </a:t>
            </a:r>
            <a:r>
              <a:rPr lang="uk-UA" dirty="0" err="1"/>
              <a:t>related</a:t>
            </a:r>
            <a:r>
              <a:rPr lang="uk-UA" dirty="0"/>
              <a:t> </a:t>
            </a:r>
            <a:r>
              <a:rPr lang="uk-UA" dirty="0" err="1"/>
              <a:t>to</a:t>
            </a:r>
            <a:r>
              <a:rPr lang="uk-UA" dirty="0"/>
              <a:t> </a:t>
            </a:r>
            <a:r>
              <a:rPr lang="uk-UA" dirty="0" err="1"/>
              <a:t>breeders</a:t>
            </a:r>
            <a:r>
              <a:rPr lang="uk-UA" dirty="0"/>
              <a:t> </a:t>
            </a:r>
            <a:r>
              <a:rPr lang="uk-UA" dirty="0" err="1"/>
              <a:t>and</a:t>
            </a:r>
            <a:r>
              <a:rPr lang="uk-UA" dirty="0"/>
              <a:t> </a:t>
            </a:r>
            <a:r>
              <a:rPr lang="uk-UA" dirty="0" err="1"/>
              <a:t>other</a:t>
            </a:r>
            <a:r>
              <a:rPr lang="uk-UA" dirty="0"/>
              <a:t> </a:t>
            </a:r>
            <a:r>
              <a:rPr lang="uk-UA" dirty="0" err="1"/>
              <a:t>people</a:t>
            </a:r>
            <a:r>
              <a:rPr lang="uk-UA" dirty="0"/>
              <a:t>. </a:t>
            </a:r>
            <a:r>
              <a:rPr lang="uk-UA" dirty="0" err="1"/>
              <a:t>Connect</a:t>
            </a:r>
            <a:r>
              <a:rPr lang="uk-UA" dirty="0"/>
              <a:t> </a:t>
            </a:r>
            <a:r>
              <a:rPr lang="uk-UA" dirty="0" err="1"/>
              <a:t>animals</a:t>
            </a:r>
            <a:r>
              <a:rPr lang="uk-UA" dirty="0"/>
              <a:t> </a:t>
            </a:r>
            <a:r>
              <a:rPr lang="uk-UA" dirty="0" err="1"/>
              <a:t>with</a:t>
            </a:r>
            <a:r>
              <a:rPr lang="uk-UA" dirty="0"/>
              <a:t> a </a:t>
            </a:r>
            <a:r>
              <a:rPr lang="uk-UA" dirty="0" err="1"/>
              <a:t>mild</a:t>
            </a:r>
            <a:r>
              <a:rPr lang="uk-UA" dirty="0"/>
              <a:t> </a:t>
            </a:r>
            <a:r>
              <a:rPr lang="uk-UA" dirty="0" err="1"/>
              <a:t>degree</a:t>
            </a:r>
            <a:r>
              <a:rPr lang="uk-UA" dirty="0"/>
              <a:t> </a:t>
            </a:r>
            <a:r>
              <a:rPr lang="uk-UA" dirty="0" err="1"/>
              <a:t>of</a:t>
            </a:r>
            <a:r>
              <a:rPr lang="uk-UA" dirty="0"/>
              <a:t> </a:t>
            </a:r>
            <a:r>
              <a:rPr lang="uk-UA" dirty="0" err="1"/>
              <a:t>dysplasia</a:t>
            </a:r>
            <a:r>
              <a:rPr lang="uk-UA" dirty="0"/>
              <a:t>, </a:t>
            </a:r>
            <a:r>
              <a:rPr lang="uk-UA" dirty="0" err="1"/>
              <a:t>and</a:t>
            </a:r>
            <a:r>
              <a:rPr lang="uk-UA" dirty="0"/>
              <a:t> </a:t>
            </a:r>
            <a:r>
              <a:rPr lang="uk-UA" dirty="0" err="1"/>
              <a:t>from</a:t>
            </a:r>
            <a:r>
              <a:rPr lang="uk-UA" dirty="0"/>
              <a:t> </a:t>
            </a:r>
            <a:r>
              <a:rPr lang="uk-UA" dirty="0" err="1"/>
              <a:t>this</a:t>
            </a:r>
            <a:r>
              <a:rPr lang="uk-UA" dirty="0"/>
              <a:t> </a:t>
            </a:r>
            <a:r>
              <a:rPr lang="uk-UA" dirty="0" err="1"/>
              <a:t>come</a:t>
            </a:r>
            <a:r>
              <a:rPr lang="uk-UA" dirty="0"/>
              <a:t> </a:t>
            </a:r>
            <a:r>
              <a:rPr lang="uk-UA" dirty="0" err="1"/>
              <a:t>puppies</a:t>
            </a:r>
            <a:r>
              <a:rPr lang="uk-UA" dirty="0"/>
              <a:t> </a:t>
            </a:r>
            <a:r>
              <a:rPr lang="uk-UA" dirty="0" err="1"/>
              <a:t>with</a:t>
            </a:r>
            <a:r>
              <a:rPr lang="uk-UA" dirty="0"/>
              <a:t> </a:t>
            </a:r>
            <a:r>
              <a:rPr lang="uk-UA" dirty="0" err="1"/>
              <a:t>serious</a:t>
            </a:r>
            <a:r>
              <a:rPr lang="uk-UA" dirty="0"/>
              <a:t> </a:t>
            </a:r>
            <a:r>
              <a:rPr lang="uk-UA" dirty="0" err="1" smtClean="0"/>
              <a:t>problems</a:t>
            </a:r>
            <a:endParaRPr lang="ru-RU" dirty="0"/>
          </a:p>
          <a:p>
            <a:pPr algn="just"/>
            <a:r>
              <a:rPr lang="uk-UA" dirty="0"/>
              <a:t>I </a:t>
            </a:r>
            <a:r>
              <a:rPr lang="uk-UA" dirty="0" err="1"/>
              <a:t>would</a:t>
            </a:r>
            <a:r>
              <a:rPr lang="uk-UA" dirty="0"/>
              <a:t> </a:t>
            </a:r>
            <a:r>
              <a:rPr lang="uk-UA" dirty="0" err="1"/>
              <a:t>also</a:t>
            </a:r>
            <a:r>
              <a:rPr lang="uk-UA" dirty="0"/>
              <a:t> </a:t>
            </a:r>
            <a:r>
              <a:rPr lang="uk-UA" dirty="0" err="1"/>
              <a:t>like</a:t>
            </a:r>
            <a:r>
              <a:rPr lang="uk-UA" dirty="0"/>
              <a:t> </a:t>
            </a:r>
            <a:r>
              <a:rPr lang="uk-UA" dirty="0" err="1"/>
              <a:t>to</a:t>
            </a:r>
            <a:r>
              <a:rPr lang="uk-UA" dirty="0"/>
              <a:t> </a:t>
            </a:r>
            <a:r>
              <a:rPr lang="uk-UA" dirty="0" err="1"/>
              <a:t>say</a:t>
            </a:r>
            <a:r>
              <a:rPr lang="uk-UA" dirty="0"/>
              <a:t> </a:t>
            </a:r>
            <a:r>
              <a:rPr lang="uk-UA" dirty="0" err="1"/>
              <a:t>that</a:t>
            </a:r>
            <a:r>
              <a:rPr lang="uk-UA" dirty="0"/>
              <a:t> </a:t>
            </a:r>
            <a:r>
              <a:rPr lang="uk-UA" dirty="0" err="1"/>
              <a:t>most</a:t>
            </a:r>
            <a:r>
              <a:rPr lang="uk-UA" dirty="0"/>
              <a:t> </a:t>
            </a:r>
            <a:r>
              <a:rPr lang="uk-UA" dirty="0" err="1"/>
              <a:t>animal</a:t>
            </a:r>
            <a:r>
              <a:rPr lang="uk-UA" dirty="0"/>
              <a:t> </a:t>
            </a:r>
            <a:r>
              <a:rPr lang="uk-UA" dirty="0" err="1"/>
              <a:t>health</a:t>
            </a:r>
            <a:r>
              <a:rPr lang="uk-UA" dirty="0"/>
              <a:t> </a:t>
            </a:r>
            <a:r>
              <a:rPr lang="uk-UA" dirty="0" err="1"/>
              <a:t>problems</a:t>
            </a:r>
            <a:r>
              <a:rPr lang="uk-UA" dirty="0"/>
              <a:t> </a:t>
            </a:r>
            <a:r>
              <a:rPr lang="uk-UA" dirty="0" err="1"/>
              <a:t>can</a:t>
            </a:r>
            <a:r>
              <a:rPr lang="uk-UA" dirty="0"/>
              <a:t> </a:t>
            </a:r>
            <a:r>
              <a:rPr lang="uk-UA" dirty="0" err="1"/>
              <a:t>be</a:t>
            </a:r>
            <a:r>
              <a:rPr lang="uk-UA" dirty="0"/>
              <a:t> </a:t>
            </a:r>
            <a:r>
              <a:rPr lang="uk-UA" dirty="0" err="1"/>
              <a:t>solved</a:t>
            </a:r>
            <a:r>
              <a:rPr lang="uk-UA" dirty="0"/>
              <a:t> </a:t>
            </a:r>
            <a:r>
              <a:rPr lang="uk-UA" dirty="0" err="1"/>
              <a:t>with</a:t>
            </a:r>
            <a:r>
              <a:rPr lang="uk-UA" dirty="0"/>
              <a:t> a </a:t>
            </a:r>
            <a:r>
              <a:rPr lang="uk-UA" dirty="0" err="1"/>
              <a:t>proper</a:t>
            </a:r>
            <a:r>
              <a:rPr lang="uk-UA" dirty="0"/>
              <a:t> </a:t>
            </a:r>
            <a:r>
              <a:rPr lang="uk-UA" dirty="0" err="1"/>
              <a:t>and</a:t>
            </a:r>
            <a:r>
              <a:rPr lang="uk-UA" dirty="0"/>
              <a:t> </a:t>
            </a:r>
            <a:r>
              <a:rPr lang="uk-UA" dirty="0" err="1"/>
              <a:t>balanced</a:t>
            </a:r>
            <a:r>
              <a:rPr lang="uk-UA" dirty="0"/>
              <a:t> </a:t>
            </a:r>
            <a:r>
              <a:rPr lang="uk-UA" dirty="0" err="1"/>
              <a:t>diet</a:t>
            </a:r>
            <a:endParaRPr lang="ru-RU" dirty="0"/>
          </a:p>
          <a:p>
            <a:endParaRPr lang="ru-RU" dirty="0"/>
          </a:p>
        </p:txBody>
      </p:sp>
      <p:pic>
        <p:nvPicPr>
          <p:cNvPr id="2050" name="Picture 2" descr="Конъюнктивит у собаки (фолликулярный, гнойный, катаральны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906" y="651641"/>
            <a:ext cx="3084655" cy="2054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Диагностика и лечение дисплазии тазобедренных суставов (ТБС) у соба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905" y="3909915"/>
            <a:ext cx="3084655" cy="218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73293" y="282309"/>
            <a:ext cx="505267" cy="369332"/>
          </a:xfrm>
          <a:prstGeom prst="rect">
            <a:avLst/>
          </a:prstGeom>
        </p:spPr>
        <p:txBody>
          <a:bodyPr wrap="none">
            <a:spAutoFit/>
          </a:bodyPr>
          <a:lstStyle/>
          <a:p>
            <a:r>
              <a:rPr lang="en-US" dirty="0"/>
              <a:t>A) </a:t>
            </a:r>
            <a:endParaRPr lang="ru-RU" dirty="0"/>
          </a:p>
        </p:txBody>
      </p:sp>
      <p:sp>
        <p:nvSpPr>
          <p:cNvPr id="4" name="Прямоугольник 3"/>
          <p:cNvSpPr/>
          <p:nvPr/>
        </p:nvSpPr>
        <p:spPr>
          <a:xfrm>
            <a:off x="11611766" y="3526447"/>
            <a:ext cx="466794" cy="369332"/>
          </a:xfrm>
          <a:prstGeom prst="rect">
            <a:avLst/>
          </a:prstGeom>
        </p:spPr>
        <p:txBody>
          <a:bodyPr wrap="none">
            <a:spAutoFit/>
          </a:bodyPr>
          <a:lstStyle/>
          <a:p>
            <a:r>
              <a:rPr lang="en-US" dirty="0" smtClean="0"/>
              <a:t>B) </a:t>
            </a:r>
            <a:endParaRPr lang="ru-RU" dirty="0"/>
          </a:p>
        </p:txBody>
      </p:sp>
    </p:spTree>
    <p:extLst>
      <p:ext uri="{BB962C8B-B14F-4D97-AF65-F5344CB8AC3E}">
        <p14:creationId xmlns:p14="http://schemas.microsoft.com/office/powerpoint/2010/main" val="449845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500" fill="hold"/>
                                        <p:tgtEl>
                                          <p:spTgt spid="2052"/>
                                        </p:tgtEl>
                                        <p:attrNameLst>
                                          <p:attrName>ppt_w</p:attrName>
                                        </p:attrNameLst>
                                      </p:cBhvr>
                                      <p:tavLst>
                                        <p:tav tm="0">
                                          <p:val>
                                            <p:fltVal val="0"/>
                                          </p:val>
                                        </p:tav>
                                        <p:tav tm="100000">
                                          <p:val>
                                            <p:strVal val="#ppt_w"/>
                                          </p:val>
                                        </p:tav>
                                      </p:tavLst>
                                    </p:anim>
                                    <p:anim calcmode="lin" valueType="num">
                                      <p:cBhvr>
                                        <p:cTn id="14" dur="500" fill="hold"/>
                                        <p:tgtEl>
                                          <p:spTgt spid="2052"/>
                                        </p:tgtEl>
                                        <p:attrNameLst>
                                          <p:attrName>ppt_h</p:attrName>
                                        </p:attrNameLst>
                                      </p:cBhvr>
                                      <p:tavLst>
                                        <p:tav tm="0">
                                          <p:val>
                                            <p:fltVal val="0"/>
                                          </p:val>
                                        </p:tav>
                                        <p:tav tm="100000">
                                          <p:val>
                                            <p:strVal val="#ppt_h"/>
                                          </p:val>
                                        </p:tav>
                                      </p:tavLst>
                                    </p:anim>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035838" y="176327"/>
            <a:ext cx="4582510" cy="2247900"/>
          </a:xfrm>
        </p:spPr>
        <p:txBody>
          <a:bodyPr/>
          <a:lstStyle/>
          <a:p>
            <a:pPr algn="just"/>
            <a:r>
              <a:rPr lang="en-US" dirty="0"/>
              <a:t>photo resources</a:t>
            </a:r>
            <a:endParaRPr lang="ru-RU" dirty="0"/>
          </a:p>
        </p:txBody>
      </p:sp>
      <p:sp>
        <p:nvSpPr>
          <p:cNvPr id="3" name="Объект 2"/>
          <p:cNvSpPr>
            <a:spLocks noGrp="1"/>
          </p:cNvSpPr>
          <p:nvPr>
            <p:ph idx="4294967295"/>
          </p:nvPr>
        </p:nvSpPr>
        <p:spPr>
          <a:xfrm>
            <a:off x="40511" y="679668"/>
            <a:ext cx="6013450" cy="4659312"/>
          </a:xfrm>
        </p:spPr>
        <p:txBody>
          <a:bodyPr>
            <a:normAutofit fontScale="25000" lnSpcReduction="20000"/>
          </a:bodyPr>
          <a:lstStyle/>
          <a:p>
            <a:pPr algn="just"/>
            <a:r>
              <a:rPr lang="uk-UA" sz="4000" dirty="0" smtClean="0"/>
              <a:t>1.)</a:t>
            </a:r>
            <a:r>
              <a:rPr lang="en-US" sz="4000" dirty="0" smtClean="0"/>
              <a:t>https</a:t>
            </a:r>
            <a:r>
              <a:rPr lang="en-US" sz="4000" dirty="0"/>
              <a:t>://</a:t>
            </a:r>
            <a:r>
              <a:rPr lang="en-US" sz="4000" dirty="0" smtClean="0"/>
              <a:t>www.wayfair.com/outdoor/pdx/hi-line-gift-ltd-hanging-pug-puppy-statue-hiln1897.html</a:t>
            </a:r>
          </a:p>
          <a:p>
            <a:pPr algn="just"/>
            <a:r>
              <a:rPr lang="uk-UA" sz="4000" dirty="0" smtClean="0"/>
              <a:t>2.)</a:t>
            </a:r>
            <a:r>
              <a:rPr lang="en-US" sz="4000" dirty="0" smtClean="0"/>
              <a:t>https</a:t>
            </a:r>
            <a:r>
              <a:rPr lang="en-US" sz="4000" dirty="0"/>
              <a:t>://www.pinterest.com/pin/475270566903222569/</a:t>
            </a:r>
            <a:endParaRPr lang="uk-UA" sz="4000" dirty="0" smtClean="0"/>
          </a:p>
          <a:p>
            <a:pPr algn="just"/>
            <a:r>
              <a:rPr lang="uk-UA" sz="4000" dirty="0" smtClean="0"/>
              <a:t>3.)</a:t>
            </a:r>
            <a:r>
              <a:rPr lang="en-US" sz="4000" dirty="0" smtClean="0"/>
              <a:t>https</a:t>
            </a:r>
            <a:r>
              <a:rPr lang="en-US" sz="4000" dirty="0"/>
              <a:t>://unsplash.com/photos/7u8m3tWqUKM</a:t>
            </a:r>
            <a:endParaRPr lang="uk-UA" sz="4000" dirty="0" smtClean="0"/>
          </a:p>
          <a:p>
            <a:pPr algn="just"/>
            <a:r>
              <a:rPr lang="uk-UA" sz="4000" dirty="0" smtClean="0"/>
              <a:t>4.)</a:t>
            </a:r>
            <a:r>
              <a:rPr lang="en-US" sz="4000" dirty="0" smtClean="0"/>
              <a:t>https</a:t>
            </a:r>
            <a:r>
              <a:rPr lang="en-US" sz="4000" dirty="0"/>
              <a:t>://provsehsobak.ru/malenkie-porody-sobak/mops/lishnij-ves-u-mopsa-chto-delat.html</a:t>
            </a:r>
            <a:endParaRPr lang="uk-UA" sz="4000" dirty="0" smtClean="0"/>
          </a:p>
          <a:p>
            <a:pPr algn="just"/>
            <a:r>
              <a:rPr lang="uk-UA" sz="4000" dirty="0" smtClean="0"/>
              <a:t>5.)</a:t>
            </a:r>
            <a:r>
              <a:rPr lang="en-US" sz="4000" dirty="0" smtClean="0"/>
              <a:t>https</a:t>
            </a:r>
            <a:r>
              <a:rPr lang="en-US" sz="4000" dirty="0"/>
              <a:t>://</a:t>
            </a:r>
            <a:r>
              <a:rPr lang="en-US" sz="4000" dirty="0" smtClean="0"/>
              <a:t>images.app.goo.gl/Eusr4JTyVJfS2SGG8</a:t>
            </a:r>
            <a:endParaRPr lang="uk-UA" sz="4000" dirty="0" smtClean="0"/>
          </a:p>
          <a:p>
            <a:pPr algn="just"/>
            <a:r>
              <a:rPr lang="uk-UA" sz="4000" dirty="0" smtClean="0"/>
              <a:t>6.)</a:t>
            </a:r>
            <a:r>
              <a:rPr lang="en-US" sz="4000" dirty="0" smtClean="0"/>
              <a:t>https</a:t>
            </a:r>
            <a:r>
              <a:rPr lang="en-US" sz="4000" dirty="0"/>
              <a:t>://</a:t>
            </a:r>
            <a:r>
              <a:rPr lang="en-US" sz="4000" dirty="0" smtClean="0"/>
              <a:t>aminoapps.com/c/grustnyemops/page/blog/viktorina-po-etomu-amino/10j6_Dqh6uW3p1M6Y1VojlqX5RZNZM7en</a:t>
            </a:r>
            <a:endParaRPr lang="uk-UA" sz="4000" dirty="0" smtClean="0"/>
          </a:p>
          <a:p>
            <a:pPr algn="just"/>
            <a:r>
              <a:rPr lang="uk-UA" sz="4000" dirty="0" smtClean="0"/>
              <a:t>7.)</a:t>
            </a:r>
            <a:r>
              <a:rPr lang="en-US" sz="4000" dirty="0" smtClean="0"/>
              <a:t>https</a:t>
            </a:r>
            <a:r>
              <a:rPr lang="en-US" sz="4000" dirty="0"/>
              <a:t>://</a:t>
            </a:r>
            <a:r>
              <a:rPr lang="en-US" sz="4000" dirty="0" smtClean="0"/>
              <a:t>www.britannica.com/animal/dog/Domestication</a:t>
            </a:r>
          </a:p>
          <a:p>
            <a:pPr algn="just"/>
            <a:r>
              <a:rPr lang="en-US" sz="4000" dirty="0" smtClean="0"/>
              <a:t>8.)https</a:t>
            </a:r>
            <a:r>
              <a:rPr lang="en-US" sz="4000" dirty="0"/>
              <a:t>://infovet.ru/lib/ortopediya/bolezn-pertesa-ili-osteokhondropatiya-golovki-bedrennoy-kosti</a:t>
            </a:r>
            <a:r>
              <a:rPr lang="en-US" sz="4000" dirty="0" smtClean="0"/>
              <a:t>/</a:t>
            </a:r>
            <a:endParaRPr lang="uk-UA" sz="4000" dirty="0" smtClean="0"/>
          </a:p>
          <a:p>
            <a:pPr algn="just"/>
            <a:r>
              <a:rPr lang="uk-UA" sz="4000" dirty="0" smtClean="0"/>
              <a:t>9.)</a:t>
            </a:r>
            <a:r>
              <a:rPr lang="en-US" sz="4000" dirty="0" smtClean="0"/>
              <a:t>https</a:t>
            </a:r>
            <a:r>
              <a:rPr lang="en-US" sz="4000" dirty="0"/>
              <a:t>://</a:t>
            </a:r>
            <a:r>
              <a:rPr lang="en-US" sz="4000" dirty="0" smtClean="0"/>
              <a:t>med-vet.ru/stati/nevrologiya/meningoencefalit-u-sobak/</a:t>
            </a:r>
            <a:endParaRPr lang="uk-UA" sz="4000" dirty="0" smtClean="0"/>
          </a:p>
          <a:p>
            <a:pPr algn="just"/>
            <a:r>
              <a:rPr lang="uk-UA" sz="4000" dirty="0" smtClean="0"/>
              <a:t>10.)</a:t>
            </a:r>
            <a:r>
              <a:rPr lang="en-US" sz="4000" dirty="0" smtClean="0"/>
              <a:t>https</a:t>
            </a:r>
            <a:r>
              <a:rPr lang="en-US" sz="4000" dirty="0"/>
              <a:t>://</a:t>
            </a:r>
            <a:r>
              <a:rPr lang="en-US" sz="4000" dirty="0" smtClean="0"/>
              <a:t>vetpraktika.ru/article/piometra-u-sobak-i-koshek-opisanie-vospaleniya-matki-priznaki-piometry</a:t>
            </a:r>
            <a:endParaRPr lang="uk-UA" sz="4000" dirty="0" smtClean="0"/>
          </a:p>
          <a:p>
            <a:pPr algn="just"/>
            <a:r>
              <a:rPr lang="uk-UA" sz="4000" dirty="0" smtClean="0"/>
              <a:t>11.)</a:t>
            </a:r>
            <a:r>
              <a:rPr lang="en-US" sz="4000" dirty="0" smtClean="0"/>
              <a:t>https</a:t>
            </a:r>
            <a:r>
              <a:rPr lang="en-US" sz="4000" dirty="0"/>
              <a:t>://</a:t>
            </a:r>
            <a:r>
              <a:rPr lang="en-US" sz="4000" dirty="0" smtClean="0"/>
              <a:t>aybolit.od.ua/stati/braxiczefalicheskij-sindrom.html</a:t>
            </a:r>
            <a:endParaRPr lang="uk-UA" sz="4000" dirty="0" smtClean="0"/>
          </a:p>
          <a:p>
            <a:pPr algn="just"/>
            <a:r>
              <a:rPr lang="uk-UA" sz="4000" dirty="0" smtClean="0"/>
              <a:t>12</a:t>
            </a:r>
            <a:r>
              <a:rPr lang="uk-UA" sz="4000" dirty="0" smtClean="0"/>
              <a:t>.)</a:t>
            </a:r>
            <a:r>
              <a:rPr lang="en-US" sz="4000" dirty="0" smtClean="0"/>
              <a:t>http</a:t>
            </a:r>
            <a:r>
              <a:rPr lang="en-US" sz="4000" dirty="0"/>
              <a:t>://olvaldenis.mybb.ru/viewtopic.php?id=177</a:t>
            </a:r>
            <a:r>
              <a:rPr lang="en-US" sz="4000" dirty="0" smtClean="0">
                <a:solidFill>
                  <a:schemeClr val="tx1">
                    <a:lumMod val="95000"/>
                    <a:lumOff val="5000"/>
                  </a:schemeClr>
                </a:solidFill>
              </a:rPr>
              <a:t> </a:t>
            </a:r>
            <a:endParaRPr lang="ru-RU" sz="4000" dirty="0" smtClean="0">
              <a:solidFill>
                <a:schemeClr val="tx1">
                  <a:lumMod val="95000"/>
                  <a:lumOff val="5000"/>
                </a:schemeClr>
              </a:solidFill>
            </a:endParaRPr>
          </a:p>
          <a:p>
            <a:pPr algn="just"/>
            <a:r>
              <a:rPr lang="uk-UA" sz="4000" dirty="0" smtClean="0">
                <a:solidFill>
                  <a:schemeClr val="tx1">
                    <a:lumMod val="95000"/>
                    <a:lumOff val="5000"/>
                  </a:schemeClr>
                </a:solidFill>
              </a:rPr>
              <a:t>13.)</a:t>
            </a:r>
            <a:r>
              <a:rPr lang="en-US" sz="4000" dirty="0" smtClean="0"/>
              <a:t>https</a:t>
            </a:r>
            <a:r>
              <a:rPr lang="en-US" sz="4000" dirty="0"/>
              <a:t>://www.eduherald.ru/ru/article/view?id=16273</a:t>
            </a:r>
            <a:r>
              <a:rPr lang="en-US" sz="4000" dirty="0" smtClean="0">
                <a:solidFill>
                  <a:schemeClr val="tx1">
                    <a:lumMod val="95000"/>
                    <a:lumOff val="5000"/>
                  </a:schemeClr>
                </a:solidFill>
              </a:rPr>
              <a:t> </a:t>
            </a:r>
            <a:endParaRPr lang="ru-RU" sz="4000" dirty="0" smtClean="0">
              <a:solidFill>
                <a:schemeClr val="tx1">
                  <a:lumMod val="95000"/>
                  <a:lumOff val="5000"/>
                </a:schemeClr>
              </a:solidFill>
            </a:endParaRPr>
          </a:p>
          <a:p>
            <a:pPr algn="just"/>
            <a:r>
              <a:rPr lang="en-US" sz="4000" dirty="0" smtClean="0"/>
              <a:t>14.)</a:t>
            </a:r>
            <a:r>
              <a:rPr lang="en-US" sz="4000" dirty="0" smtClean="0"/>
              <a:t>https</a:t>
            </a:r>
            <a:r>
              <a:rPr lang="en-US" sz="4000" dirty="0"/>
              <a:t>://tvoidrug.com/health/bolezni/displaziya.html</a:t>
            </a:r>
            <a:r>
              <a:rPr lang="en-US" sz="4000" dirty="0" smtClean="0"/>
              <a:t> 15.)</a:t>
            </a:r>
            <a:r>
              <a:rPr lang="en-US" sz="4000" dirty="0" smtClean="0"/>
              <a:t>http</a:t>
            </a:r>
            <a:r>
              <a:rPr lang="en-US" sz="4000" dirty="0"/>
              <a:t>://yagnikov.ru/directions/orthopedy/97-dysplasia</a:t>
            </a:r>
            <a:endParaRPr lang="uk-UA" sz="4000" dirty="0" smtClean="0"/>
          </a:p>
        </p:txBody>
      </p:sp>
      <p:sp>
        <p:nvSpPr>
          <p:cNvPr id="5" name="Объект 4"/>
          <p:cNvSpPr>
            <a:spLocks noGrp="1"/>
          </p:cNvSpPr>
          <p:nvPr>
            <p:ph type="body" sz="half" idx="4294967295"/>
          </p:nvPr>
        </p:nvSpPr>
        <p:spPr>
          <a:xfrm>
            <a:off x="6053962" y="711512"/>
            <a:ext cx="5906812" cy="4901012"/>
          </a:xfrm>
        </p:spPr>
        <p:txBody>
          <a:bodyPr>
            <a:normAutofit/>
          </a:bodyPr>
          <a:lstStyle/>
          <a:p>
            <a:pPr algn="just"/>
            <a:r>
              <a:rPr lang="uk-UA" sz="1000" dirty="0" smtClean="0"/>
              <a:t>1</a:t>
            </a:r>
            <a:r>
              <a:rPr lang="en-US" sz="1000" dirty="0" smtClean="0"/>
              <a:t>6</a:t>
            </a:r>
            <a:r>
              <a:rPr lang="uk-UA" sz="1000" dirty="0" smtClean="0"/>
              <a:t>.)</a:t>
            </a:r>
            <a:r>
              <a:rPr lang="en-US" sz="1000" dirty="0" smtClean="0"/>
              <a:t>https</a:t>
            </a:r>
            <a:r>
              <a:rPr lang="en-US" sz="1000" dirty="0"/>
              <a:t>://</a:t>
            </a:r>
            <a:r>
              <a:rPr lang="en-US" sz="1000" dirty="0" smtClean="0"/>
              <a:t>bmcvetres.biomedcentral.com/articles/10.1186/s12917-019-1866-0/figures/1</a:t>
            </a:r>
            <a:endParaRPr lang="ru-RU" sz="1000" dirty="0" smtClean="0"/>
          </a:p>
          <a:p>
            <a:pPr algn="just"/>
            <a:r>
              <a:rPr lang="en-US" sz="1000" dirty="0" smtClean="0"/>
              <a:t> </a:t>
            </a:r>
            <a:r>
              <a:rPr lang="uk-UA" sz="1000" dirty="0" smtClean="0"/>
              <a:t>1</a:t>
            </a:r>
            <a:r>
              <a:rPr lang="en-US" sz="1000" dirty="0" smtClean="0"/>
              <a:t>7</a:t>
            </a:r>
            <a:r>
              <a:rPr lang="uk-UA" sz="1000" dirty="0" smtClean="0"/>
              <a:t>.)</a:t>
            </a:r>
            <a:r>
              <a:rPr lang="en-US" sz="1000" dirty="0" smtClean="0"/>
              <a:t>https</a:t>
            </a:r>
            <a:r>
              <a:rPr lang="en-US" sz="1000" dirty="0"/>
              <a:t>://</a:t>
            </a:r>
            <a:r>
              <a:rPr lang="en-US" sz="1000" dirty="0" smtClean="0"/>
              <a:t>bmcvetres.biomedcentral.com/articles/10.1186/s12917-019-1866-0/figures/1</a:t>
            </a:r>
            <a:endParaRPr lang="ru-RU" sz="1000" dirty="0"/>
          </a:p>
          <a:p>
            <a:pPr algn="just"/>
            <a:r>
              <a:rPr lang="uk-UA" sz="1000" dirty="0" smtClean="0"/>
              <a:t>1</a:t>
            </a:r>
            <a:r>
              <a:rPr lang="en-US" sz="1000" dirty="0" smtClean="0"/>
              <a:t>8</a:t>
            </a:r>
            <a:r>
              <a:rPr lang="uk-UA" sz="1000" dirty="0" smtClean="0"/>
              <a:t>.)</a:t>
            </a:r>
            <a:r>
              <a:rPr lang="en-US" sz="1000" dirty="0" smtClean="0"/>
              <a:t>https</a:t>
            </a:r>
            <a:r>
              <a:rPr lang="en-US" sz="1000" dirty="0"/>
              <a:t>://bmcvetres.biomedcentral.com/articles/10.1186/s12917-019-1866-0/figures/2</a:t>
            </a:r>
            <a:r>
              <a:rPr lang="en-US" sz="1000" dirty="0" smtClean="0"/>
              <a:t> </a:t>
            </a:r>
            <a:endParaRPr lang="ru-RU" sz="1000" dirty="0" smtClean="0"/>
          </a:p>
          <a:p>
            <a:pPr algn="just"/>
            <a:r>
              <a:rPr lang="en-US" sz="1000" dirty="0" smtClean="0"/>
              <a:t>19</a:t>
            </a:r>
            <a:r>
              <a:rPr lang="en-US" sz="1000" dirty="0" smtClean="0"/>
              <a:t>. </a:t>
            </a:r>
            <a:r>
              <a:rPr lang="ru-RU" sz="1000" dirty="0" smtClean="0"/>
              <a:t>)</a:t>
            </a:r>
            <a:r>
              <a:rPr lang="en-US" sz="1000" dirty="0" smtClean="0"/>
              <a:t>https</a:t>
            </a:r>
            <a:r>
              <a:rPr lang="en-US" sz="1000" dirty="0"/>
              <a:t>://</a:t>
            </a:r>
            <a:r>
              <a:rPr lang="en-US" sz="1000" dirty="0" smtClean="0"/>
              <a:t>bmcvetres.biomedcentral.com/articles/10.1186/s12917-019-1866-0/figures/3</a:t>
            </a:r>
            <a:endParaRPr lang="ru-RU" sz="1000" dirty="0" smtClean="0"/>
          </a:p>
          <a:p>
            <a:pPr algn="just"/>
            <a:r>
              <a:rPr lang="en-US" sz="1000" dirty="0" smtClean="0"/>
              <a:t>20.)</a:t>
            </a:r>
            <a:r>
              <a:rPr lang="en-US" sz="1000" dirty="0" smtClean="0"/>
              <a:t>https</a:t>
            </a:r>
            <a:r>
              <a:rPr lang="en-US" sz="1000" dirty="0"/>
              <a:t>://bmcvetres.biomedcentral.com/articles/10.1186/s12917-019-1866-0/figures/4</a:t>
            </a:r>
            <a:r>
              <a:rPr lang="en-US" sz="1000" dirty="0" smtClean="0"/>
              <a:t> </a:t>
            </a:r>
            <a:endParaRPr lang="ru-RU" sz="1000" dirty="0" smtClean="0"/>
          </a:p>
          <a:p>
            <a:pPr algn="just"/>
            <a:r>
              <a:rPr lang="en-US" sz="1000" dirty="0" smtClean="0"/>
              <a:t>21</a:t>
            </a:r>
            <a:r>
              <a:rPr lang="en-US" sz="1000" dirty="0" smtClean="0"/>
              <a:t>.)http</a:t>
            </a:r>
            <a:r>
              <a:rPr lang="en-US" sz="1000" dirty="0"/>
              <a:t>://</a:t>
            </a:r>
            <a:r>
              <a:rPr lang="en-US" sz="1000" dirty="0" smtClean="0"/>
              <a:t>okovet.ru/vivorot-zavorot-vek.php</a:t>
            </a:r>
          </a:p>
          <a:p>
            <a:pPr algn="just"/>
            <a:r>
              <a:rPr lang="en-US" sz="1000" dirty="0"/>
              <a:t>22</a:t>
            </a:r>
            <a:r>
              <a:rPr lang="en-US" sz="1000" dirty="0" smtClean="0"/>
              <a:t>.)https</a:t>
            </a:r>
            <a:r>
              <a:rPr lang="en-US" sz="1000" dirty="0"/>
              <a:t>://</a:t>
            </a:r>
            <a:r>
              <a:rPr lang="en-US" sz="1000" dirty="0" smtClean="0"/>
              <a:t>images.app.goo.gl/vxjDZ6QcJ58q3BoMA</a:t>
            </a:r>
          </a:p>
          <a:p>
            <a:pPr algn="just"/>
            <a:r>
              <a:rPr lang="en-US" sz="1000" dirty="0" smtClean="0"/>
              <a:t>23.)https</a:t>
            </a:r>
            <a:r>
              <a:rPr lang="en-US" sz="1000" dirty="0"/>
              <a:t>://poroda-mops.ru/ozhirenie-u-mopsov</a:t>
            </a:r>
            <a:r>
              <a:rPr lang="en-US" sz="1000" dirty="0" smtClean="0"/>
              <a:t>/</a:t>
            </a:r>
            <a:endParaRPr lang="uk-UA" sz="1000" dirty="0" smtClean="0"/>
          </a:p>
          <a:p>
            <a:pPr algn="just"/>
            <a:r>
              <a:rPr lang="uk-UA" sz="1000" dirty="0" smtClean="0"/>
              <a:t>24.)</a:t>
            </a:r>
            <a:r>
              <a:rPr lang="en-US" sz="1000" dirty="0" smtClean="0"/>
              <a:t>https</a:t>
            </a:r>
            <a:r>
              <a:rPr lang="en-US" sz="1000" dirty="0"/>
              <a:t>://zoo-bazar.com/i/kormlenie-mopsa</a:t>
            </a:r>
            <a:r>
              <a:rPr lang="en-US" sz="1000" dirty="0" smtClean="0"/>
              <a:t>/</a:t>
            </a:r>
            <a:endParaRPr lang="uk-UA" sz="1000" dirty="0" smtClean="0"/>
          </a:p>
          <a:p>
            <a:pPr algn="just"/>
            <a:r>
              <a:rPr lang="uk-UA" sz="1000" dirty="0" smtClean="0"/>
              <a:t>25.)</a:t>
            </a:r>
            <a:r>
              <a:rPr lang="en-US" sz="1000" dirty="0" smtClean="0"/>
              <a:t>https</a:t>
            </a:r>
            <a:r>
              <a:rPr lang="en-US" sz="1000" dirty="0"/>
              <a:t>://</a:t>
            </a:r>
            <a:r>
              <a:rPr lang="en-US" sz="1000" dirty="0" smtClean="0"/>
              <a:t>www.mini-dogs.ru/articles-health/ozhirenie-u-miniatyurnyh-sobak.html</a:t>
            </a:r>
            <a:endParaRPr lang="uk-UA" sz="1000" dirty="0" smtClean="0"/>
          </a:p>
          <a:p>
            <a:pPr algn="just"/>
            <a:r>
              <a:rPr lang="uk-UA" sz="1000" dirty="0" smtClean="0"/>
              <a:t>26.)</a:t>
            </a:r>
            <a:r>
              <a:rPr lang="en-US" sz="1000" dirty="0" smtClean="0"/>
              <a:t>https</a:t>
            </a:r>
            <a:r>
              <a:rPr lang="en-US" sz="1000" dirty="0"/>
              <a:t>://kot-pes.com/demodekoz-u-sobak-lechenie</a:t>
            </a:r>
            <a:r>
              <a:rPr lang="en-US" sz="1000" dirty="0" smtClean="0"/>
              <a:t>/</a:t>
            </a:r>
            <a:endParaRPr lang="uk-UA" sz="1000" dirty="0" smtClean="0"/>
          </a:p>
          <a:p>
            <a:pPr algn="just"/>
            <a:r>
              <a:rPr lang="uk-UA" sz="1000" dirty="0" smtClean="0"/>
              <a:t>27.)</a:t>
            </a:r>
            <a:r>
              <a:rPr lang="en-US" sz="1000" dirty="0" smtClean="0"/>
              <a:t>https</a:t>
            </a:r>
            <a:r>
              <a:rPr lang="en-US" sz="1000" dirty="0"/>
              <a:t>://</a:t>
            </a:r>
            <a:r>
              <a:rPr lang="en-US" sz="1000" dirty="0" smtClean="0"/>
              <a:t>www.1001dog.com/polezno-znat/vidy-dermatitov-u-sobak-kak-vyglyadyat-i-chem-lechit.html</a:t>
            </a:r>
            <a:endParaRPr lang="uk-UA" sz="1000" dirty="0" smtClean="0"/>
          </a:p>
          <a:p>
            <a:pPr algn="just"/>
            <a:r>
              <a:rPr lang="uk-UA" sz="1000" dirty="0" smtClean="0"/>
              <a:t>28.)</a:t>
            </a:r>
            <a:r>
              <a:rPr lang="en-US" sz="1000" dirty="0" smtClean="0"/>
              <a:t>https</a:t>
            </a:r>
            <a:r>
              <a:rPr lang="en-US" sz="1000" dirty="0"/>
              <a:t>://</a:t>
            </a:r>
            <a:r>
              <a:rPr lang="en-US" sz="1000" dirty="0" smtClean="0"/>
              <a:t>images.app.goo.gl/yBrZMn9A1bPxTygT6</a:t>
            </a:r>
            <a:endParaRPr lang="uk-UA" sz="1000" dirty="0" smtClean="0"/>
          </a:p>
          <a:p>
            <a:pPr algn="just"/>
            <a:r>
              <a:rPr lang="uk-UA" sz="1000" dirty="0" smtClean="0"/>
              <a:t>29.)</a:t>
            </a:r>
            <a:r>
              <a:rPr lang="en-US" sz="1000" dirty="0" smtClean="0"/>
              <a:t>http</a:t>
            </a:r>
            <a:r>
              <a:rPr lang="en-US" sz="1000" dirty="0"/>
              <a:t>://</a:t>
            </a:r>
            <a:r>
              <a:rPr lang="en-US" sz="1000" dirty="0" smtClean="0"/>
              <a:t>www.bkvet.ru/forum/showthread.php?t=6165</a:t>
            </a:r>
            <a:endParaRPr lang="uk-UA" sz="1000" dirty="0" smtClean="0"/>
          </a:p>
          <a:p>
            <a:pPr algn="just"/>
            <a:r>
              <a:rPr lang="uk-UA" sz="1000" dirty="0" smtClean="0"/>
              <a:t>30.)</a:t>
            </a:r>
            <a:r>
              <a:rPr lang="en-US" sz="1000" dirty="0" smtClean="0"/>
              <a:t>https</a:t>
            </a:r>
            <a:r>
              <a:rPr lang="en-US" sz="1000" dirty="0"/>
              <a:t>://</a:t>
            </a:r>
            <a:r>
              <a:rPr lang="en-US" sz="1000" dirty="0" smtClean="0"/>
              <a:t>images.app.goo.gl/RMJcAgjTPY2zMf7KA</a:t>
            </a:r>
            <a:endParaRPr lang="uk-UA" sz="1000" dirty="0" smtClean="0"/>
          </a:p>
          <a:p>
            <a:pPr marL="0" indent="0" algn="just">
              <a:buNone/>
            </a:pPr>
            <a:endParaRPr lang="ru-RU" sz="1000" dirty="0"/>
          </a:p>
        </p:txBody>
      </p:sp>
      <p:sp>
        <p:nvSpPr>
          <p:cNvPr id="7" name="Прямоугольник 6"/>
          <p:cNvSpPr/>
          <p:nvPr/>
        </p:nvSpPr>
        <p:spPr>
          <a:xfrm>
            <a:off x="4740167" y="6012230"/>
            <a:ext cx="6096000" cy="646331"/>
          </a:xfrm>
          <a:prstGeom prst="rect">
            <a:avLst/>
          </a:prstGeom>
        </p:spPr>
        <p:txBody>
          <a:bodyPr>
            <a:spAutoFit/>
          </a:bodyPr>
          <a:lstStyle/>
          <a:p>
            <a:r>
              <a:rPr lang="uk-UA" dirty="0" smtClean="0"/>
              <a:t> </a:t>
            </a:r>
          </a:p>
          <a:p>
            <a:endParaRPr lang="ru-RU" dirty="0"/>
          </a:p>
        </p:txBody>
      </p:sp>
    </p:spTree>
    <p:extLst>
      <p:ext uri="{BB962C8B-B14F-4D97-AF65-F5344CB8AC3E}">
        <p14:creationId xmlns:p14="http://schemas.microsoft.com/office/powerpoint/2010/main" val="1147857127"/>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idx="4294967295"/>
          </p:nvPr>
        </p:nvSpPr>
        <p:spPr>
          <a:xfrm>
            <a:off x="4153307" y="120898"/>
            <a:ext cx="4729162" cy="1060450"/>
          </a:xfrm>
        </p:spPr>
        <p:txBody>
          <a:bodyPr/>
          <a:lstStyle/>
          <a:p>
            <a:pPr algn="just"/>
            <a:r>
              <a:rPr lang="en-US" dirty="0"/>
              <a:t>photo resources</a:t>
            </a:r>
            <a:endParaRPr lang="ru-RU" dirty="0"/>
          </a:p>
        </p:txBody>
      </p:sp>
      <p:sp>
        <p:nvSpPr>
          <p:cNvPr id="8" name="Объект 7"/>
          <p:cNvSpPr>
            <a:spLocks noGrp="1"/>
          </p:cNvSpPr>
          <p:nvPr>
            <p:ph sz="half" idx="4294967295"/>
          </p:nvPr>
        </p:nvSpPr>
        <p:spPr>
          <a:xfrm>
            <a:off x="319223" y="651122"/>
            <a:ext cx="5544367" cy="5669667"/>
          </a:xfrm>
        </p:spPr>
        <p:txBody>
          <a:bodyPr>
            <a:normAutofit fontScale="70000" lnSpcReduction="20000"/>
          </a:bodyPr>
          <a:lstStyle/>
          <a:p>
            <a:pPr algn="just"/>
            <a:r>
              <a:rPr lang="uk-UA" dirty="0" smtClean="0"/>
              <a:t>31.)</a:t>
            </a:r>
            <a:r>
              <a:rPr lang="en-US" dirty="0" smtClean="0"/>
              <a:t>https</a:t>
            </a:r>
            <a:r>
              <a:rPr lang="en-US" dirty="0"/>
              <a:t>://www.vetmag.ru/advice/sobaki-bolezni/problemy-s-zhkt-u-sobaki</a:t>
            </a:r>
            <a:r>
              <a:rPr lang="en-US" dirty="0" smtClean="0"/>
              <a:t>/</a:t>
            </a:r>
            <a:endParaRPr lang="uk-UA" dirty="0" smtClean="0"/>
          </a:p>
          <a:p>
            <a:pPr algn="just"/>
            <a:r>
              <a:rPr lang="uk-UA" dirty="0" smtClean="0"/>
              <a:t>32.)</a:t>
            </a:r>
            <a:r>
              <a:rPr lang="en-US" dirty="0" smtClean="0"/>
              <a:t>https</a:t>
            </a:r>
            <a:r>
              <a:rPr lang="en-US" dirty="0"/>
              <a:t>://vet-centre.by/services/nephrology/diagnostika-i-lechenie-mkb</a:t>
            </a:r>
            <a:r>
              <a:rPr lang="en-US" dirty="0" smtClean="0"/>
              <a:t>/</a:t>
            </a:r>
            <a:endParaRPr lang="uk-UA" dirty="0" smtClean="0"/>
          </a:p>
          <a:p>
            <a:pPr algn="just"/>
            <a:r>
              <a:rPr lang="uk-UA" dirty="0" smtClean="0"/>
              <a:t>33.)</a:t>
            </a:r>
            <a:r>
              <a:rPr lang="en-US" dirty="0" smtClean="0"/>
              <a:t>http</a:t>
            </a:r>
            <a:r>
              <a:rPr lang="en-US" dirty="0"/>
              <a:t>://</a:t>
            </a:r>
            <a:r>
              <a:rPr lang="en-US" dirty="0" smtClean="0"/>
              <a:t>invetbio.spb.ru/school/lecture6.htm</a:t>
            </a:r>
            <a:endParaRPr lang="uk-UA" dirty="0" smtClean="0"/>
          </a:p>
          <a:p>
            <a:pPr algn="just"/>
            <a:r>
              <a:rPr lang="uk-UA" dirty="0" smtClean="0"/>
              <a:t>34.)</a:t>
            </a:r>
            <a:r>
              <a:rPr lang="en-US" dirty="0" smtClean="0"/>
              <a:t>https</a:t>
            </a:r>
            <a:r>
              <a:rPr lang="en-US" dirty="0"/>
              <a:t>://</a:t>
            </a:r>
            <a:r>
              <a:rPr lang="en-US" dirty="0" smtClean="0"/>
              <a:t>vodoleyvet.ru/articles/mochekamennaya-bolezn-u-sobak-lechenie-i-simptomyi.html</a:t>
            </a:r>
            <a:endParaRPr lang="uk-UA" dirty="0" smtClean="0"/>
          </a:p>
          <a:p>
            <a:pPr algn="just"/>
            <a:r>
              <a:rPr lang="uk-UA" dirty="0" smtClean="0"/>
              <a:t>35.)</a:t>
            </a:r>
            <a:r>
              <a:rPr lang="en-US" dirty="0" smtClean="0"/>
              <a:t>https</a:t>
            </a:r>
            <a:r>
              <a:rPr lang="en-US" dirty="0"/>
              <a:t>://</a:t>
            </a:r>
            <a:r>
              <a:rPr lang="en-US" dirty="0" smtClean="0"/>
              <a:t>images.app.goo.gl/5JdwjrV5WUrGV6vg8</a:t>
            </a:r>
            <a:endParaRPr lang="uk-UA" dirty="0" smtClean="0"/>
          </a:p>
          <a:p>
            <a:pPr algn="just"/>
            <a:endParaRPr lang="uk-UA" dirty="0"/>
          </a:p>
          <a:p>
            <a:pPr algn="just"/>
            <a:r>
              <a:rPr lang="en-US" dirty="0" smtClean="0"/>
              <a:t>Articles</a:t>
            </a:r>
            <a:r>
              <a:rPr lang="uk-UA" dirty="0" smtClean="0"/>
              <a:t>:</a:t>
            </a:r>
          </a:p>
          <a:p>
            <a:pPr algn="just"/>
            <a:r>
              <a:rPr lang="en-US" dirty="0" smtClean="0"/>
              <a:t>https</a:t>
            </a:r>
            <a:r>
              <a:rPr lang="en-US" dirty="0"/>
              <a:t>://</a:t>
            </a:r>
            <a:r>
              <a:rPr lang="en-US" dirty="0" smtClean="0"/>
              <a:t>zooset.ru/articlesbreed/bolezni_mopsov</a:t>
            </a:r>
            <a:endParaRPr lang="uk-UA" dirty="0" smtClean="0"/>
          </a:p>
          <a:p>
            <a:pPr algn="just"/>
            <a:r>
              <a:rPr lang="en-US" dirty="0"/>
              <a:t>https://pubmed.ncbi.nlm.nih.gov/31151444/?</a:t>
            </a:r>
            <a:r>
              <a:rPr lang="en-US" dirty="0" smtClean="0"/>
              <a:t>from_term=pug&amp;from_sort=date&amp;from_page=2&amp;from_pos=7</a:t>
            </a:r>
            <a:endParaRPr lang="uk-UA" dirty="0" smtClean="0"/>
          </a:p>
          <a:p>
            <a:pPr algn="just"/>
            <a:r>
              <a:rPr lang="en-US" dirty="0"/>
              <a:t>https://</a:t>
            </a:r>
            <a:r>
              <a:rPr lang="en-US" dirty="0" smtClean="0"/>
              <a:t>bmcvetres.biomedcentral.com/articles/10.1186/s12917-019-1866-0</a:t>
            </a:r>
            <a:endParaRPr lang="uk-UA" dirty="0" smtClean="0"/>
          </a:p>
          <a:p>
            <a:pPr algn="just"/>
            <a:r>
              <a:rPr lang="en-US" dirty="0"/>
              <a:t>O’Neill DG, </a:t>
            </a:r>
            <a:r>
              <a:rPr lang="en-US" dirty="0" err="1"/>
              <a:t>Darwent</a:t>
            </a:r>
            <a:r>
              <a:rPr lang="en-US" dirty="0"/>
              <a:t> EC, Church DB, </a:t>
            </a:r>
            <a:r>
              <a:rPr lang="en-US" dirty="0" err="1"/>
              <a:t>Brodbelt</a:t>
            </a:r>
            <a:r>
              <a:rPr lang="en-US" dirty="0"/>
              <a:t> DC. Demography and health of pugs under primary veterinary care in England. Canine </a:t>
            </a:r>
            <a:r>
              <a:rPr lang="en-US" dirty="0" err="1"/>
              <a:t>Geneti</a:t>
            </a:r>
            <a:r>
              <a:rPr lang="en-US" dirty="0"/>
              <a:t> </a:t>
            </a:r>
            <a:r>
              <a:rPr lang="en-US" dirty="0" err="1"/>
              <a:t>Epidmiol</a:t>
            </a:r>
            <a:r>
              <a:rPr lang="en-US" dirty="0"/>
              <a:t>. 2016;3:5. </a:t>
            </a:r>
            <a:r>
              <a:rPr lang="en-US" u="sng" dirty="0"/>
              <a:t>https://doi.org/10.1186/s40575-016-0035-z</a:t>
            </a:r>
            <a:r>
              <a:rPr lang="en-US" dirty="0"/>
              <a:t>.</a:t>
            </a:r>
            <a:endParaRPr lang="uk-UA" dirty="0" smtClean="0"/>
          </a:p>
          <a:p>
            <a:pPr algn="just"/>
            <a:endParaRPr lang="uk-UA" dirty="0" smtClean="0"/>
          </a:p>
          <a:p>
            <a:pPr algn="just"/>
            <a:endParaRPr lang="uk-UA" dirty="0" smtClean="0"/>
          </a:p>
          <a:p>
            <a:pPr algn="just"/>
            <a:endParaRPr lang="ru-RU" dirty="0"/>
          </a:p>
        </p:txBody>
      </p:sp>
      <p:sp>
        <p:nvSpPr>
          <p:cNvPr id="9" name="Объект 8"/>
          <p:cNvSpPr>
            <a:spLocks noGrp="1"/>
          </p:cNvSpPr>
          <p:nvPr>
            <p:ph sz="half" idx="4294967295"/>
          </p:nvPr>
        </p:nvSpPr>
        <p:spPr>
          <a:xfrm>
            <a:off x="5714526" y="651122"/>
            <a:ext cx="4645025" cy="3441700"/>
          </a:xfrm>
        </p:spPr>
        <p:txBody>
          <a:bodyPr>
            <a:normAutofit fontScale="70000" lnSpcReduction="20000"/>
          </a:bodyPr>
          <a:lstStyle/>
          <a:p>
            <a:pPr algn="just"/>
            <a:r>
              <a:rPr lang="uk-UA" dirty="0" smtClean="0"/>
              <a:t>36.)</a:t>
            </a:r>
            <a:r>
              <a:rPr lang="en-US" dirty="0" smtClean="0"/>
              <a:t>http</a:t>
            </a:r>
            <a:r>
              <a:rPr lang="en-US" dirty="0"/>
              <a:t>://</a:t>
            </a:r>
            <a:r>
              <a:rPr lang="en-US" dirty="0" smtClean="0"/>
              <a:t>vet-panda.dp.ua/o-sobakah/kto-takie-brahitsefaly-anatomicheskie.html</a:t>
            </a:r>
            <a:endParaRPr lang="uk-UA" dirty="0" smtClean="0"/>
          </a:p>
          <a:p>
            <a:pPr algn="just"/>
            <a:r>
              <a:rPr lang="uk-UA" dirty="0" smtClean="0"/>
              <a:t>37.)</a:t>
            </a:r>
            <a:r>
              <a:rPr lang="en-US" dirty="0" smtClean="0"/>
              <a:t>https</a:t>
            </a:r>
            <a:r>
              <a:rPr lang="en-US" dirty="0"/>
              <a:t>://</a:t>
            </a:r>
            <a:r>
              <a:rPr lang="en-US" dirty="0" smtClean="0"/>
              <a:t>images.app.goo.gl/M2kK8DjvxhQsfWQc8</a:t>
            </a:r>
            <a:endParaRPr lang="uk-UA" dirty="0" smtClean="0"/>
          </a:p>
          <a:p>
            <a:pPr algn="just"/>
            <a:r>
              <a:rPr lang="uk-UA" dirty="0" smtClean="0"/>
              <a:t>38.)</a:t>
            </a:r>
            <a:r>
              <a:rPr lang="en-US" dirty="0" smtClean="0"/>
              <a:t>https</a:t>
            </a:r>
            <a:r>
              <a:rPr lang="en-US" dirty="0"/>
              <a:t>://</a:t>
            </a:r>
            <a:r>
              <a:rPr lang="en-US" dirty="0" smtClean="0"/>
              <a:t>images.app.goo.gl/9h1MznJDyVoemeUt8</a:t>
            </a:r>
            <a:endParaRPr lang="uk-UA" dirty="0" smtClean="0"/>
          </a:p>
          <a:p>
            <a:pPr algn="just"/>
            <a:r>
              <a:rPr lang="uk-UA" dirty="0" smtClean="0"/>
              <a:t>39.)</a:t>
            </a:r>
            <a:r>
              <a:rPr lang="en-US" dirty="0" smtClean="0"/>
              <a:t>https</a:t>
            </a:r>
            <a:r>
              <a:rPr lang="en-US" dirty="0"/>
              <a:t>://</a:t>
            </a:r>
            <a:r>
              <a:rPr lang="en-US" dirty="0" smtClean="0"/>
              <a:t>www.biocontrol.ru/specialistam/xirurgiya/diagnostika-i-lechenie-displazii-tazobedrennyx-sustavov-tbs-u-sobak.html</a:t>
            </a:r>
            <a:endParaRPr lang="uk-UA" dirty="0" smtClean="0"/>
          </a:p>
          <a:p>
            <a:pPr algn="just"/>
            <a:r>
              <a:rPr lang="uk-UA" dirty="0" smtClean="0"/>
              <a:t>40.)</a:t>
            </a:r>
            <a:r>
              <a:rPr lang="en-US" dirty="0" smtClean="0"/>
              <a:t>https</a:t>
            </a:r>
            <a:r>
              <a:rPr lang="en-US" dirty="0"/>
              <a:t>://www.pinterest.com/pin/551620654339076071/</a:t>
            </a:r>
            <a:endParaRPr lang="ru-RU" dirty="0"/>
          </a:p>
        </p:txBody>
      </p:sp>
    </p:spTree>
    <p:extLst>
      <p:ext uri="{BB962C8B-B14F-4D97-AF65-F5344CB8AC3E}">
        <p14:creationId xmlns:p14="http://schemas.microsoft.com/office/powerpoint/2010/main" val="568790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23803" y="928645"/>
            <a:ext cx="9710057" cy="738664"/>
          </a:xfrm>
          <a:prstGeom prst="rect">
            <a:avLst/>
          </a:prstGeom>
        </p:spPr>
        <p:txBody>
          <a:bodyPr wrap="square">
            <a:spAutoFit/>
          </a:bodyPr>
          <a:lstStyle/>
          <a:p>
            <a:pPr algn="just"/>
            <a:r>
              <a:rPr lang="ru-RU" sz="4200" dirty="0">
                <a:latin typeface="+mj-lt"/>
              </a:rPr>
              <a:t>THANK YOU FOR THE ATTENTION!</a:t>
            </a:r>
          </a:p>
        </p:txBody>
      </p:sp>
      <p:pic>
        <p:nvPicPr>
          <p:cNvPr id="14338" name="Picture 2" descr="милый пёсик (с изображениями) | Веселые мопсы, Морды животны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817" y="1667309"/>
            <a:ext cx="3264070" cy="43641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053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25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latin typeface="+mn-lt"/>
              </a:rPr>
              <a:t>What can a pug hurt?</a:t>
            </a:r>
            <a:endParaRPr lang="ru-RU" dirty="0">
              <a:latin typeface="+mn-lt"/>
            </a:endParaRPr>
          </a:p>
        </p:txBody>
      </p:sp>
      <p:sp>
        <p:nvSpPr>
          <p:cNvPr id="3" name="Объект 2"/>
          <p:cNvSpPr>
            <a:spLocks noGrp="1"/>
          </p:cNvSpPr>
          <p:nvPr>
            <p:ph idx="1"/>
          </p:nvPr>
        </p:nvSpPr>
        <p:spPr>
          <a:xfrm>
            <a:off x="190005" y="1959429"/>
            <a:ext cx="8427618" cy="3059930"/>
          </a:xfrm>
        </p:spPr>
        <p:txBody>
          <a:bodyPr/>
          <a:lstStyle/>
          <a:p>
            <a:pPr algn="just"/>
            <a:r>
              <a:rPr lang="en-US" dirty="0"/>
              <a:t>Pug diseases are quite versatile. They can affect the ears, eyes, skin and coat, respiratory organs, heart, etc. Often these dogs suffer from allergies of various origins.</a:t>
            </a:r>
          </a:p>
          <a:p>
            <a:pPr algn="just"/>
            <a:endParaRPr lang="en-US" dirty="0"/>
          </a:p>
          <a:p>
            <a:pPr algn="just"/>
            <a:r>
              <a:rPr lang="en-US" dirty="0"/>
              <a:t>In connection with the peculiarities of the anatomy, pugs are prone to problems with excess weight, the digestive tract and the musculoskeletal system. Colds are also not alien to them.</a:t>
            </a:r>
            <a:endParaRPr lang="ru-RU" dirty="0"/>
          </a:p>
        </p:txBody>
      </p:sp>
      <p:pic>
        <p:nvPicPr>
          <p:cNvPr id="3074" name="Picture 2" descr="Лишний вес у мопса. Что дел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0640" y="1927530"/>
            <a:ext cx="3008856" cy="2356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Особенности ухода за мопсами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621" y="4287091"/>
            <a:ext cx="3257702" cy="2443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71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par>
                          <p:cTn id="8" fill="hold">
                            <p:stCondLst>
                              <p:cond delay="1250"/>
                            </p:stCondLst>
                            <p:childTnLst>
                              <p:par>
                                <p:cTn id="9" presetID="42" presetClass="entr" presetSubtype="0" fill="hold" nodeType="afterEffect">
                                  <p:stCondLst>
                                    <p:cond delay="50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anim calcmode="lin" valueType="num">
                                      <p:cBhvr>
                                        <p:cTn id="12" dur="1000" fill="hold"/>
                                        <p:tgtEl>
                                          <p:spTgt spid="3076"/>
                                        </p:tgtEl>
                                        <p:attrNameLst>
                                          <p:attrName>ppt_x</p:attrName>
                                        </p:attrNameLst>
                                      </p:cBhvr>
                                      <p:tavLst>
                                        <p:tav tm="0">
                                          <p:val>
                                            <p:strVal val="#ppt_x"/>
                                          </p:val>
                                        </p:tav>
                                        <p:tav tm="100000">
                                          <p:val>
                                            <p:strVal val="#ppt_x"/>
                                          </p:val>
                                        </p:tav>
                                      </p:tavLst>
                                    </p:anim>
                                    <p:anim calcmode="lin" valueType="num">
                                      <p:cBhvr>
                                        <p:cTn id="1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Symptoms of diseases in pugs:</a:t>
            </a:r>
            <a:endParaRPr lang="ru-RU" dirty="0"/>
          </a:p>
        </p:txBody>
      </p:sp>
      <p:sp>
        <p:nvSpPr>
          <p:cNvPr id="3" name="Объект 2"/>
          <p:cNvSpPr>
            <a:spLocks noGrp="1"/>
          </p:cNvSpPr>
          <p:nvPr>
            <p:ph idx="1"/>
          </p:nvPr>
        </p:nvSpPr>
        <p:spPr>
          <a:xfrm>
            <a:off x="0" y="1960631"/>
            <a:ext cx="11456898" cy="4272252"/>
          </a:xfrm>
        </p:spPr>
        <p:txBody>
          <a:bodyPr>
            <a:normAutofit/>
          </a:bodyPr>
          <a:lstStyle/>
          <a:p>
            <a:pPr algn="just"/>
            <a:r>
              <a:rPr lang="en-US" dirty="0"/>
              <a:t>increased drowsiness;</a:t>
            </a:r>
          </a:p>
          <a:p>
            <a:pPr algn="just"/>
            <a:r>
              <a:rPr lang="en-US" dirty="0" smtClean="0"/>
              <a:t>lethargy;</a:t>
            </a:r>
            <a:endParaRPr lang="en-US" dirty="0"/>
          </a:p>
          <a:p>
            <a:pPr algn="just"/>
            <a:r>
              <a:rPr lang="en-US" dirty="0"/>
              <a:t>vomiting</a:t>
            </a:r>
          </a:p>
          <a:p>
            <a:pPr algn="just"/>
            <a:r>
              <a:rPr lang="en-US" dirty="0"/>
              <a:t>the dog often scratches his eyes;</a:t>
            </a:r>
          </a:p>
          <a:p>
            <a:pPr algn="just"/>
            <a:r>
              <a:rPr lang="en-US" dirty="0"/>
              <a:t>increase in body temperature;</a:t>
            </a:r>
          </a:p>
          <a:p>
            <a:pPr algn="just"/>
            <a:r>
              <a:rPr lang="en-US" dirty="0"/>
              <a:t>increased aggressiveness and irritability;</a:t>
            </a:r>
          </a:p>
          <a:p>
            <a:pPr algn="just"/>
            <a:r>
              <a:rPr lang="en-US" dirty="0"/>
              <a:t>fecal change;</a:t>
            </a:r>
          </a:p>
          <a:p>
            <a:pPr algn="just"/>
            <a:r>
              <a:rPr lang="en-US" dirty="0"/>
              <a:t>discharge from the nose, eyes, or ears</a:t>
            </a:r>
            <a:r>
              <a:rPr lang="en-US" dirty="0" smtClean="0"/>
              <a:t>.</a:t>
            </a:r>
            <a:endParaRPr lang="en-US" dirty="0"/>
          </a:p>
        </p:txBody>
      </p:sp>
      <p:pic>
        <p:nvPicPr>
          <p:cNvPr id="5122" name="Picture 2" descr="Викторина по этому амино | Грустные Мопсы 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938" y="2053542"/>
            <a:ext cx="5138100" cy="3917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93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25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latin typeface="+mn-lt"/>
              </a:rPr>
              <a:t>Genetic pathology</a:t>
            </a:r>
            <a:endParaRPr lang="ru-RU" dirty="0">
              <a:latin typeface="+mn-lt"/>
            </a:endParaRPr>
          </a:p>
        </p:txBody>
      </p:sp>
      <p:sp>
        <p:nvSpPr>
          <p:cNvPr id="3" name="Объект 2"/>
          <p:cNvSpPr>
            <a:spLocks noGrp="1"/>
          </p:cNvSpPr>
          <p:nvPr>
            <p:ph idx="1"/>
          </p:nvPr>
        </p:nvSpPr>
        <p:spPr>
          <a:xfrm>
            <a:off x="-36699" y="1956355"/>
            <a:ext cx="8966943" cy="4171312"/>
          </a:xfrm>
        </p:spPr>
        <p:txBody>
          <a:bodyPr>
            <a:normAutofit fontScale="92500" lnSpcReduction="20000"/>
          </a:bodyPr>
          <a:lstStyle/>
          <a:p>
            <a:pPr algn="just"/>
            <a:r>
              <a:rPr lang="en-US" dirty="0" smtClean="0"/>
              <a:t>A) Pug </a:t>
            </a:r>
            <a:r>
              <a:rPr lang="en-US" dirty="0"/>
              <a:t>breed genetic diseases are caused by the peculiarities of </a:t>
            </a:r>
            <a:r>
              <a:rPr lang="en-US" dirty="0">
                <a:effectLst>
                  <a:outerShdw blurRad="38100" dist="38100" dir="2700000" algn="tl">
                    <a:srgbClr val="000000">
                      <a:alpha val="43137"/>
                    </a:srgbClr>
                  </a:outerShdw>
                </a:effectLst>
              </a:rPr>
              <a:t>paw structure</a:t>
            </a:r>
            <a:r>
              <a:rPr lang="en-US" dirty="0"/>
              <a:t>, strong physique and the presence of a short muzzle while maintaining a long palate. Thus, the physiology of dogs is a prerequisite for the development of a number of pathologies that, in the absence of timely treatment (often surgical), can lead to irreversible consequences.</a:t>
            </a:r>
          </a:p>
          <a:p>
            <a:pPr algn="just"/>
            <a:endParaRPr lang="en-US" dirty="0"/>
          </a:p>
          <a:p>
            <a:pPr algn="just"/>
            <a:r>
              <a:rPr lang="en-US" dirty="0" smtClean="0"/>
              <a:t>B) </a:t>
            </a:r>
            <a:r>
              <a:rPr lang="en-US" dirty="0" smtClean="0">
                <a:effectLst>
                  <a:outerShdw blurRad="38100" dist="38100" dir="2700000" algn="tl">
                    <a:srgbClr val="000000">
                      <a:alpha val="43137"/>
                    </a:srgbClr>
                  </a:outerShdw>
                </a:effectLst>
              </a:rPr>
              <a:t>Aseptic </a:t>
            </a:r>
            <a:r>
              <a:rPr lang="en-US" dirty="0">
                <a:effectLst>
                  <a:outerShdw blurRad="38100" dist="38100" dir="2700000" algn="tl">
                    <a:srgbClr val="000000">
                      <a:alpha val="43137"/>
                    </a:srgbClr>
                  </a:outerShdw>
                </a:effectLst>
              </a:rPr>
              <a:t>necrosis of the femoral head </a:t>
            </a:r>
            <a:r>
              <a:rPr lang="en-US" dirty="0"/>
              <a:t>is a pathology accompanied by a violation of the blood supply to the femur, most often of both hind legs. As a result, the dog becomes inactive and uncomfortable with any touch of the affected paws. If at this stage you do not intervene during the pathological process, gradually the limbs begin to fail, and the muscles atrophy and dry out. To restore the animal's mobility will help a timely operation.</a:t>
            </a:r>
            <a:endParaRPr lang="ru-RU" dirty="0"/>
          </a:p>
        </p:txBody>
      </p:sp>
      <p:pic>
        <p:nvPicPr>
          <p:cNvPr id="5124" name="Picture 4" descr="Болезнь Пертеса или остеохондропатия головки бедренной к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0244" y="3933162"/>
            <a:ext cx="3039869" cy="2229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dog | History, Domestication, Physical Traits, &amp; Breeds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220" y="1545021"/>
            <a:ext cx="2630837" cy="22855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677610" y="1484422"/>
            <a:ext cx="505267" cy="369332"/>
          </a:xfrm>
          <a:prstGeom prst="rect">
            <a:avLst/>
          </a:prstGeom>
        </p:spPr>
        <p:txBody>
          <a:bodyPr wrap="none">
            <a:spAutoFit/>
          </a:bodyPr>
          <a:lstStyle/>
          <a:p>
            <a:r>
              <a:rPr lang="en-US" dirty="0"/>
              <a:t>A) </a:t>
            </a:r>
            <a:endParaRPr lang="ru-RU" dirty="0"/>
          </a:p>
        </p:txBody>
      </p:sp>
      <p:sp>
        <p:nvSpPr>
          <p:cNvPr id="5" name="Прямоугольник 4"/>
          <p:cNvSpPr/>
          <p:nvPr/>
        </p:nvSpPr>
        <p:spPr>
          <a:xfrm>
            <a:off x="8578426" y="5758335"/>
            <a:ext cx="466794" cy="369332"/>
          </a:xfrm>
          <a:prstGeom prst="rect">
            <a:avLst/>
          </a:prstGeom>
        </p:spPr>
        <p:txBody>
          <a:bodyPr wrap="none">
            <a:spAutoFit/>
          </a:bodyPr>
          <a:lstStyle/>
          <a:p>
            <a:r>
              <a:rPr lang="en-US" dirty="0" smtClean="0"/>
              <a:t>B) </a:t>
            </a:r>
            <a:endParaRPr lang="ru-RU" dirty="0"/>
          </a:p>
        </p:txBody>
      </p:sp>
    </p:spTree>
    <p:extLst>
      <p:ext uri="{BB962C8B-B14F-4D97-AF65-F5344CB8AC3E}">
        <p14:creationId xmlns:p14="http://schemas.microsoft.com/office/powerpoint/2010/main" val="191368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75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4294967295"/>
          </p:nvPr>
        </p:nvSpPr>
        <p:spPr>
          <a:xfrm>
            <a:off x="5712031" y="1092530"/>
            <a:ext cx="6479969" cy="5457825"/>
          </a:xfrm>
        </p:spPr>
        <p:txBody>
          <a:bodyPr>
            <a:normAutofit fontScale="70000" lnSpcReduction="20000"/>
          </a:bodyPr>
          <a:lstStyle/>
          <a:p>
            <a:pPr algn="just"/>
            <a:r>
              <a:rPr lang="en-US" dirty="0" smtClean="0"/>
              <a:t>A) </a:t>
            </a:r>
            <a:r>
              <a:rPr lang="en-US" dirty="0" smtClean="0">
                <a:effectLst>
                  <a:outerShdw blurRad="38100" dist="38100" dir="2700000" algn="tl">
                    <a:srgbClr val="000000">
                      <a:alpha val="43137"/>
                    </a:srgbClr>
                  </a:outerShdw>
                </a:effectLst>
              </a:rPr>
              <a:t>Necrotizing </a:t>
            </a:r>
            <a:r>
              <a:rPr lang="en-US" dirty="0">
                <a:effectLst>
                  <a:outerShdw blurRad="38100" dist="38100" dir="2700000" algn="tl">
                    <a:srgbClr val="000000">
                      <a:alpha val="43137"/>
                    </a:srgbClr>
                  </a:outerShdw>
                </a:effectLst>
              </a:rPr>
              <a:t>meningoencephalitis </a:t>
            </a:r>
            <a:r>
              <a:rPr lang="en-US" dirty="0"/>
              <a:t>is a common genetic disease in small breed dogs. Typically, inflammation of the membranes of the brain is typical for him, which leads to seizures, paralysis, weakness of the paws. Treatment is carried out conservatively.</a:t>
            </a:r>
          </a:p>
          <a:p>
            <a:pPr algn="just"/>
            <a:r>
              <a:rPr lang="en-US" dirty="0" smtClean="0"/>
              <a:t>B) </a:t>
            </a:r>
            <a:r>
              <a:rPr lang="en-US" dirty="0" smtClean="0">
                <a:effectLst>
                  <a:outerShdw blurRad="38100" dist="38100" dir="2700000" algn="tl">
                    <a:srgbClr val="000000">
                      <a:alpha val="43137"/>
                    </a:srgbClr>
                  </a:outerShdw>
                </a:effectLst>
              </a:rPr>
              <a:t>Uterine </a:t>
            </a:r>
            <a:r>
              <a:rPr lang="en-US" dirty="0">
                <a:effectLst>
                  <a:outerShdw blurRad="38100" dist="38100" dir="2700000" algn="tl">
                    <a:srgbClr val="000000">
                      <a:alpha val="43137"/>
                    </a:srgbClr>
                  </a:outerShdw>
                </a:effectLst>
              </a:rPr>
              <a:t>inflammation in </a:t>
            </a:r>
            <a:r>
              <a:rPr lang="en-US" dirty="0" smtClean="0">
                <a:effectLst>
                  <a:outerShdw blurRad="38100" dist="38100" dir="2700000" algn="tl">
                    <a:srgbClr val="000000">
                      <a:alpha val="43137"/>
                    </a:srgbClr>
                  </a:outerShdw>
                </a:effectLst>
              </a:rPr>
              <a:t>female dog </a:t>
            </a:r>
            <a:r>
              <a:rPr lang="en-US" dirty="0"/>
              <a:t>is a pathology common among pugs of middle and older age. It is accompanied by frequent urge to urinate amid intense thirst and general weakness. In some cases, purulent discharge is noted. At the initial stages of the development of inflammation, a conservative treatment is possible, but in advanced cases, it is often necessary to surgically remove the uterus and appendages.</a:t>
            </a:r>
          </a:p>
          <a:p>
            <a:pPr algn="just"/>
            <a:r>
              <a:rPr lang="en-US" dirty="0" smtClean="0"/>
              <a:t>C) </a:t>
            </a:r>
            <a:r>
              <a:rPr lang="en-US" dirty="0" smtClean="0">
                <a:effectLst>
                  <a:outerShdw blurRad="38100" dist="38100" dir="2700000" algn="tl">
                    <a:srgbClr val="000000">
                      <a:alpha val="43137"/>
                    </a:srgbClr>
                  </a:outerShdw>
                </a:effectLst>
              </a:rPr>
              <a:t>Brachycephalic </a:t>
            </a:r>
            <a:r>
              <a:rPr lang="en-US" dirty="0">
                <a:effectLst>
                  <a:outerShdw blurRad="38100" dist="38100" dir="2700000" algn="tl">
                    <a:srgbClr val="000000">
                      <a:alpha val="43137"/>
                    </a:srgbClr>
                  </a:outerShdw>
                </a:effectLst>
              </a:rPr>
              <a:t>syndrome </a:t>
            </a:r>
            <a:r>
              <a:rPr lang="en-US" dirty="0"/>
              <a:t>is the most common genetically caused pug disease, provoked by the features of the structure of the muzzle. Her typical cough and grunts are typical. Pugs after a long walk, high physical activity, or during the heat may have difficulty breathing and begin to grunt. An animal with a brachycephalic syndrome snores from birth and this is normal for him. But when snoring occurs in adulthood, it is worth suspecting other diseases.</a:t>
            </a:r>
            <a:endParaRPr lang="ru-RU" dirty="0"/>
          </a:p>
        </p:txBody>
      </p:sp>
      <p:pic>
        <p:nvPicPr>
          <p:cNvPr id="6147" name="Picture 3" descr="Менингоэнцефалит у собак - симптомы, диагностика, лечение - Сеть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66254"/>
            <a:ext cx="3715781" cy="27868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1" name="Picture 7" descr="Как лечить воспаление матки у собак - Здоровые ушки"/>
          <p:cNvPicPr>
            <a:picLocks noChangeAspect="1" noChangeArrowheads="1"/>
          </p:cNvPicPr>
          <p:nvPr/>
        </p:nvPicPr>
        <p:blipFill rotWithShape="1">
          <a:blip r:embed="rId3">
            <a:extLst>
              <a:ext uri="{28A0092B-C50C-407E-A947-70E740481C1C}">
                <a14:useLocalDpi xmlns:a14="http://schemas.microsoft.com/office/drawing/2010/main" val="0"/>
              </a:ext>
            </a:extLst>
          </a:blip>
          <a:srcRect t="8203" r="24821"/>
          <a:stretch/>
        </p:blipFill>
        <p:spPr bwMode="auto">
          <a:xfrm>
            <a:off x="2835280" y="2185059"/>
            <a:ext cx="2876751" cy="2505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3" name="Picture 9" descr="Брахицефалический синдром у соба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41" y="3821441"/>
            <a:ext cx="3224688" cy="2567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30732" y="78065"/>
            <a:ext cx="505267" cy="369332"/>
          </a:xfrm>
          <a:prstGeom prst="rect">
            <a:avLst/>
          </a:prstGeom>
        </p:spPr>
        <p:txBody>
          <a:bodyPr wrap="none">
            <a:spAutoFit/>
          </a:bodyPr>
          <a:lstStyle/>
          <a:p>
            <a:r>
              <a:rPr lang="en-US" dirty="0"/>
              <a:t>A) </a:t>
            </a:r>
            <a:endParaRPr lang="ru-RU" dirty="0"/>
          </a:p>
        </p:txBody>
      </p:sp>
      <p:sp>
        <p:nvSpPr>
          <p:cNvPr id="3" name="Прямоугольник 2"/>
          <p:cNvSpPr/>
          <p:nvPr/>
        </p:nvSpPr>
        <p:spPr>
          <a:xfrm>
            <a:off x="2491585" y="2953090"/>
            <a:ext cx="466794" cy="369332"/>
          </a:xfrm>
          <a:prstGeom prst="rect">
            <a:avLst/>
          </a:prstGeom>
        </p:spPr>
        <p:txBody>
          <a:bodyPr wrap="none">
            <a:spAutoFit/>
          </a:bodyPr>
          <a:lstStyle/>
          <a:p>
            <a:r>
              <a:rPr lang="en-US" dirty="0" smtClean="0"/>
              <a:t>B) </a:t>
            </a:r>
            <a:endParaRPr lang="ru-RU" dirty="0"/>
          </a:p>
        </p:txBody>
      </p:sp>
      <p:sp>
        <p:nvSpPr>
          <p:cNvPr id="5" name="Прямоугольник 4"/>
          <p:cNvSpPr/>
          <p:nvPr/>
        </p:nvSpPr>
        <p:spPr>
          <a:xfrm>
            <a:off x="3339429" y="5783281"/>
            <a:ext cx="521297" cy="369332"/>
          </a:xfrm>
          <a:prstGeom prst="rect">
            <a:avLst/>
          </a:prstGeom>
        </p:spPr>
        <p:txBody>
          <a:bodyPr wrap="none">
            <a:spAutoFit/>
          </a:bodyPr>
          <a:lstStyle/>
          <a:p>
            <a:r>
              <a:rPr lang="en-US" dirty="0" smtClean="0"/>
              <a:t>C) </a:t>
            </a:r>
            <a:endParaRPr lang="ru-RU" dirty="0"/>
          </a:p>
        </p:txBody>
      </p:sp>
    </p:spTree>
    <p:extLst>
      <p:ext uri="{BB962C8B-B14F-4D97-AF65-F5344CB8AC3E}">
        <p14:creationId xmlns:p14="http://schemas.microsoft.com/office/powerpoint/2010/main" val="22713303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75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fltVal val="0"/>
                                          </p:val>
                                        </p:tav>
                                        <p:tav tm="100000">
                                          <p:val>
                                            <p:strVal val="#ppt_w"/>
                                          </p:val>
                                        </p:tav>
                                      </p:tavLst>
                                    </p:anim>
                                    <p:anim calcmode="lin" valueType="num">
                                      <p:cBhvr>
                                        <p:cTn id="8" dur="1000" fill="hold"/>
                                        <p:tgtEl>
                                          <p:spTgt spid="6147"/>
                                        </p:tgtEl>
                                        <p:attrNameLst>
                                          <p:attrName>ppt_h</p:attrName>
                                        </p:attrNameLst>
                                      </p:cBhvr>
                                      <p:tavLst>
                                        <p:tav tm="0">
                                          <p:val>
                                            <p:fltVal val="0"/>
                                          </p:val>
                                        </p:tav>
                                        <p:tav tm="100000">
                                          <p:val>
                                            <p:strVal val="#ppt_h"/>
                                          </p:val>
                                        </p:tav>
                                      </p:tavLst>
                                    </p:anim>
                                    <p:anim calcmode="lin" valueType="num">
                                      <p:cBhvr>
                                        <p:cTn id="9" dur="1000" fill="hold"/>
                                        <p:tgtEl>
                                          <p:spTgt spid="6147"/>
                                        </p:tgtEl>
                                        <p:attrNameLst>
                                          <p:attrName>style.rotation</p:attrName>
                                        </p:attrNameLst>
                                      </p:cBhvr>
                                      <p:tavLst>
                                        <p:tav tm="0">
                                          <p:val>
                                            <p:fltVal val="90"/>
                                          </p:val>
                                        </p:tav>
                                        <p:tav tm="100000">
                                          <p:val>
                                            <p:fltVal val="0"/>
                                          </p:val>
                                        </p:tav>
                                      </p:tavLst>
                                    </p:anim>
                                    <p:animEffect transition="in" filter="fade">
                                      <p:cBhvr>
                                        <p:cTn id="10" dur="1000"/>
                                        <p:tgtEl>
                                          <p:spTgt spid="6147"/>
                                        </p:tgtEl>
                                      </p:cBhvr>
                                    </p:animEffect>
                                  </p:childTnLst>
                                </p:cTn>
                              </p:par>
                            </p:childTnLst>
                          </p:cTn>
                        </p:par>
                        <p:par>
                          <p:cTn id="11" fill="hold">
                            <p:stCondLst>
                              <p:cond delay="1750"/>
                            </p:stCondLst>
                            <p:childTnLst>
                              <p:par>
                                <p:cTn id="12" presetID="53" presetClass="entr" presetSubtype="16" fill="hold" nodeType="afterEffect">
                                  <p:stCondLst>
                                    <p:cond delay="1000"/>
                                  </p:stCondLst>
                                  <p:childTnLst>
                                    <p:set>
                                      <p:cBhvr>
                                        <p:cTn id="13" dur="1" fill="hold">
                                          <p:stCondLst>
                                            <p:cond delay="0"/>
                                          </p:stCondLst>
                                        </p:cTn>
                                        <p:tgtEl>
                                          <p:spTgt spid="6151"/>
                                        </p:tgtEl>
                                        <p:attrNameLst>
                                          <p:attrName>style.visibility</p:attrName>
                                        </p:attrNameLst>
                                      </p:cBhvr>
                                      <p:to>
                                        <p:strVal val="visible"/>
                                      </p:to>
                                    </p:set>
                                    <p:anim calcmode="lin" valueType="num">
                                      <p:cBhvr>
                                        <p:cTn id="14" dur="500" fill="hold"/>
                                        <p:tgtEl>
                                          <p:spTgt spid="6151"/>
                                        </p:tgtEl>
                                        <p:attrNameLst>
                                          <p:attrName>ppt_w</p:attrName>
                                        </p:attrNameLst>
                                      </p:cBhvr>
                                      <p:tavLst>
                                        <p:tav tm="0">
                                          <p:val>
                                            <p:fltVal val="0"/>
                                          </p:val>
                                        </p:tav>
                                        <p:tav tm="100000">
                                          <p:val>
                                            <p:strVal val="#ppt_w"/>
                                          </p:val>
                                        </p:tav>
                                      </p:tavLst>
                                    </p:anim>
                                    <p:anim calcmode="lin" valueType="num">
                                      <p:cBhvr>
                                        <p:cTn id="15" dur="500" fill="hold"/>
                                        <p:tgtEl>
                                          <p:spTgt spid="6151"/>
                                        </p:tgtEl>
                                        <p:attrNameLst>
                                          <p:attrName>ppt_h</p:attrName>
                                        </p:attrNameLst>
                                      </p:cBhvr>
                                      <p:tavLst>
                                        <p:tav tm="0">
                                          <p:val>
                                            <p:fltVal val="0"/>
                                          </p:val>
                                        </p:tav>
                                        <p:tav tm="100000">
                                          <p:val>
                                            <p:strVal val="#ppt_h"/>
                                          </p:val>
                                        </p:tav>
                                      </p:tavLst>
                                    </p:anim>
                                    <p:animEffect transition="in" filter="fade">
                                      <p:cBhvr>
                                        <p:cTn id="16" dur="500"/>
                                        <p:tgtEl>
                                          <p:spTgt spid="6151"/>
                                        </p:tgtEl>
                                      </p:cBhvr>
                                    </p:animEffect>
                                  </p:childTnLst>
                                </p:cTn>
                              </p:par>
                            </p:childTnLst>
                          </p:cTn>
                        </p:par>
                        <p:par>
                          <p:cTn id="17" fill="hold">
                            <p:stCondLst>
                              <p:cond delay="3250"/>
                            </p:stCondLst>
                            <p:childTnLst>
                              <p:par>
                                <p:cTn id="18" presetID="45" presetClass="entr" presetSubtype="0" fill="hold" nodeType="afterEffect">
                                  <p:stCondLst>
                                    <p:cond delay="1000"/>
                                  </p:stCondLst>
                                  <p:childTnLst>
                                    <p:set>
                                      <p:cBhvr>
                                        <p:cTn id="19" dur="1" fill="hold">
                                          <p:stCondLst>
                                            <p:cond delay="0"/>
                                          </p:stCondLst>
                                        </p:cTn>
                                        <p:tgtEl>
                                          <p:spTgt spid="6153"/>
                                        </p:tgtEl>
                                        <p:attrNameLst>
                                          <p:attrName>style.visibility</p:attrName>
                                        </p:attrNameLst>
                                      </p:cBhvr>
                                      <p:to>
                                        <p:strVal val="visible"/>
                                      </p:to>
                                    </p:set>
                                    <p:animEffect transition="in" filter="fade">
                                      <p:cBhvr>
                                        <p:cTn id="20" dur="2000"/>
                                        <p:tgtEl>
                                          <p:spTgt spid="6153"/>
                                        </p:tgtEl>
                                      </p:cBhvr>
                                    </p:animEffect>
                                    <p:anim calcmode="lin" valueType="num">
                                      <p:cBhvr>
                                        <p:cTn id="21" dur="2000" fill="hold"/>
                                        <p:tgtEl>
                                          <p:spTgt spid="6153"/>
                                        </p:tgtEl>
                                        <p:attrNameLst>
                                          <p:attrName>ppt_w</p:attrName>
                                        </p:attrNameLst>
                                      </p:cBhvr>
                                      <p:tavLst>
                                        <p:tav tm="0" fmla="#ppt_w*sin(2.5*pi*$)">
                                          <p:val>
                                            <p:fltVal val="0"/>
                                          </p:val>
                                        </p:tav>
                                        <p:tav tm="100000">
                                          <p:val>
                                            <p:fltVal val="1"/>
                                          </p:val>
                                        </p:tav>
                                      </p:tavLst>
                                    </p:anim>
                                    <p:anim calcmode="lin" valueType="num">
                                      <p:cBhvr>
                                        <p:cTn id="22" dur="2000" fill="hold"/>
                                        <p:tgtEl>
                                          <p:spTgt spid="61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0109" y="227615"/>
            <a:ext cx="9603275" cy="1049235"/>
          </a:xfrm>
        </p:spPr>
        <p:txBody>
          <a:bodyPr>
            <a:normAutofit fontScale="90000"/>
          </a:bodyPr>
          <a:lstStyle/>
          <a:p>
            <a:pPr algn="ctr"/>
            <a:r>
              <a:rPr lang="en-US" dirty="0"/>
              <a:t>Magnetic resonance image findings in pug dogs with thoracolumbar myelopathy and concurrent caudal articular process dysplasia</a:t>
            </a:r>
            <a:br>
              <a:rPr lang="en-US" dirty="0"/>
            </a:br>
            <a:r>
              <a:rPr lang="en-US" dirty="0"/>
              <a:t/>
            </a:r>
            <a:br>
              <a:rPr lang="en-US" dirty="0"/>
            </a:br>
            <a:endParaRPr lang="ru-RU" dirty="0"/>
          </a:p>
        </p:txBody>
      </p:sp>
      <p:sp>
        <p:nvSpPr>
          <p:cNvPr id="3" name="Объект 2"/>
          <p:cNvSpPr>
            <a:spLocks noGrp="1"/>
          </p:cNvSpPr>
          <p:nvPr>
            <p:ph idx="1"/>
          </p:nvPr>
        </p:nvSpPr>
        <p:spPr>
          <a:xfrm>
            <a:off x="0" y="1959917"/>
            <a:ext cx="8135006" cy="4298731"/>
          </a:xfrm>
        </p:spPr>
        <p:txBody>
          <a:bodyPr>
            <a:normAutofit fontScale="85000" lnSpcReduction="10000"/>
          </a:bodyPr>
          <a:lstStyle/>
          <a:p>
            <a:pPr algn="ctr"/>
            <a:r>
              <a:rPr lang="en-US" dirty="0"/>
              <a:t>Background</a:t>
            </a:r>
          </a:p>
          <a:p>
            <a:pPr algn="just"/>
            <a:r>
              <a:rPr lang="en-US" dirty="0"/>
              <a:t>A retrospective case series study was undertaken to describe the magnetic resonance imaging (MRI) findings in Pug dogs with thoracolumbar myelopathy and concurrent caudal articular process (CAP) dysplasia. Electronic clinical records were searched for Pug dogs who underwent MRI for the investigation of a T3-L3 spinal cord segment disease with subsequent confirmation of CAP dysplasia with computed tomography between January 2013 and June 2017. Clinical parameters age, gender, neuter status, body weight, urinary or </a:t>
            </a:r>
            <a:r>
              <a:rPr lang="en-US" dirty="0" err="1"/>
              <a:t>faecal</a:t>
            </a:r>
            <a:r>
              <a:rPr lang="en-US" dirty="0"/>
              <a:t> incontinence, severity and duration of clinical signs were recorded. MRI abnormalities were described. </a:t>
            </a:r>
            <a:r>
              <a:rPr lang="en-US" dirty="0" err="1"/>
              <a:t>Univariable</a:t>
            </a:r>
            <a:r>
              <a:rPr lang="en-US" dirty="0"/>
              <a:t> non-parametric tests investigated the association between the clinical parameters and evidence of extra- or intra-</a:t>
            </a:r>
            <a:r>
              <a:rPr lang="en-US" dirty="0" err="1"/>
              <a:t>dural</a:t>
            </a:r>
            <a:r>
              <a:rPr lang="en-US" dirty="0"/>
              <a:t> spinal cord compression on MRI.</a:t>
            </a:r>
          </a:p>
          <a:p>
            <a:endParaRPr lang="ru-RU" dirty="0"/>
          </a:p>
        </p:txBody>
      </p:sp>
      <p:pic>
        <p:nvPicPr>
          <p:cNvPr id="1028" name="Picture 4" descr="ДИСПЛАЗИЯ СУСТАВ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006" y="2687284"/>
            <a:ext cx="3957934" cy="264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23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750" fill="hold"/>
                                        <p:tgtEl>
                                          <p:spTgt spid="2"/>
                                        </p:tgtEl>
                                        <p:attrNameLst>
                                          <p:attrName>style.color</p:attrName>
                                        </p:attrNameLst>
                                      </p:cBhvr>
                                      <p:to>
                                        <p:clrVal>
                                          <a:srgbClr val="0D78C9"/>
                                        </p:clrVal>
                                      </p:to>
                                    </p:set>
                                    <p:set>
                                      <p:cBhvr>
                                        <p:cTn id="7" dur="750" fill="hold"/>
                                        <p:tgtEl>
                                          <p:spTgt spid="2"/>
                                        </p:tgtEl>
                                        <p:attrNameLst>
                                          <p:attrName>fillcolor</p:attrName>
                                        </p:attrNameLst>
                                      </p:cBhvr>
                                      <p:to>
                                        <p:clrVal>
                                          <a:srgbClr val="0D78C9"/>
                                        </p:clrVal>
                                      </p:to>
                                    </p:set>
                                    <p:set>
                                      <p:cBhvr>
                                        <p:cTn id="8" dur="750" fill="hold"/>
                                        <p:tgtEl>
                                          <p:spTgt spid="2"/>
                                        </p:tgtEl>
                                        <p:attrNameLst>
                                          <p:attrName>fill.type</p:attrName>
                                        </p:attrNameLst>
                                      </p:cBhvr>
                                      <p:to>
                                        <p:strVal val="solid"/>
                                      </p:to>
                                    </p:set>
                                  </p:childTnLst>
                                </p:cTn>
                              </p:par>
                            </p:childTnLst>
                          </p:cTn>
                        </p:par>
                        <p:par>
                          <p:cTn id="9" fill="hold">
                            <p:stCondLst>
                              <p:cond delay="4020"/>
                            </p:stCondLst>
                            <p:childTnLst>
                              <p:par>
                                <p:cTn id="10" presetID="42" presetClass="entr" presetSubtype="0" fill="hold" nodeType="afterEffect">
                                  <p:stCondLst>
                                    <p:cond delay="25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5417820" y="457200"/>
            <a:ext cx="6774180" cy="5704883"/>
          </a:xfrm>
        </p:spPr>
        <p:txBody>
          <a:bodyPr>
            <a:normAutofit fontScale="85000" lnSpcReduction="20000"/>
          </a:bodyPr>
          <a:lstStyle/>
          <a:p>
            <a:pPr algn="ctr"/>
            <a:r>
              <a:rPr lang="en-US" dirty="0"/>
              <a:t>Results</a:t>
            </a:r>
          </a:p>
          <a:p>
            <a:pPr algn="just"/>
            <a:r>
              <a:rPr lang="en-US" dirty="0"/>
              <a:t>18 Pug dogs were included. The median age was 106 months with median duration of clinical signs 5 months. All presented with variable severity of spastic </a:t>
            </a:r>
            <a:r>
              <a:rPr lang="en-US" dirty="0" err="1"/>
              <a:t>paraparesis</a:t>
            </a:r>
            <a:r>
              <a:rPr lang="en-US" dirty="0"/>
              <a:t> and ataxia; 50% suffered urinary/</a:t>
            </a:r>
            <a:r>
              <a:rPr lang="en-US" dirty="0" err="1"/>
              <a:t>faecal</a:t>
            </a:r>
            <a:r>
              <a:rPr lang="en-US" dirty="0"/>
              <a:t> incontinence. In all cases, MRI revealed a focal increase in T2-weighted signal intensity within the spinal cord at an intervertebral level where bilateral CAP dysplasia was present; this was bilateral aplasia in all but one case, which had one aplastic and one severely </a:t>
            </a:r>
            <a:r>
              <a:rPr lang="en-US" dirty="0" err="1"/>
              <a:t>hypoplastic</a:t>
            </a:r>
            <a:r>
              <a:rPr lang="en-US" dirty="0"/>
              <a:t> CAP. MRI lesions were associated with spinal cord compression in all but one case; intervertebral disc protrusion resulted in extra-</a:t>
            </a:r>
            <a:r>
              <a:rPr lang="en-US" dirty="0" err="1"/>
              <a:t>dural</a:t>
            </a:r>
            <a:r>
              <a:rPr lang="en-US" dirty="0"/>
              <a:t> compression in 10 (56%) cases; intra-</a:t>
            </a:r>
            <a:r>
              <a:rPr lang="en-US" dirty="0" err="1"/>
              <a:t>dural</a:t>
            </a:r>
            <a:r>
              <a:rPr lang="en-US" dirty="0"/>
              <a:t> compression was associated with a suspected arachnoid diverticulum in 4 (22%) cases and suspected pia-arachnoid fibrosis in 3 cases (17%). There was no association between clinical parameters and a diagnosis of intra-</a:t>
            </a:r>
            <a:r>
              <a:rPr lang="en-US" dirty="0" err="1"/>
              <a:t>dural</a:t>
            </a:r>
            <a:r>
              <a:rPr lang="en-US" dirty="0"/>
              <a:t> vs extra-</a:t>
            </a:r>
            <a:r>
              <a:rPr lang="en-US" dirty="0" err="1"/>
              <a:t>dural</a:t>
            </a:r>
            <a:r>
              <a:rPr lang="en-US" dirty="0"/>
              <a:t> compression. CAP dysplasia occurred at multiple levels in the T10–13 region with bilateral aplasia at T11–12 most often associated with corresponding spinal cord lesions on MRI.</a:t>
            </a:r>
          </a:p>
          <a:p>
            <a:pPr algn="just"/>
            <a:endParaRPr lang="ru-RU" sz="2100" dirty="0"/>
          </a:p>
        </p:txBody>
      </p:sp>
      <p:pic>
        <p:nvPicPr>
          <p:cNvPr id="2" name="Picture 2" descr="РЕЗЕКЦИЯ ГОЛОВКИ БЕДРЕННОЙ КОСТИ КАК СПОСОБ ЛЕЧЕНИЯ ДИСПЛАЗИ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7" y="1153487"/>
            <a:ext cx="5433695" cy="4541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6643"/>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4294967295"/>
          </p:nvPr>
        </p:nvSpPr>
        <p:spPr>
          <a:xfrm>
            <a:off x="0" y="186447"/>
            <a:ext cx="6684579" cy="3306871"/>
          </a:xfrm>
        </p:spPr>
        <p:txBody>
          <a:bodyPr>
            <a:noAutofit/>
          </a:bodyPr>
          <a:lstStyle/>
          <a:p>
            <a:pPr algn="ctr"/>
            <a:r>
              <a:rPr lang="en-US" dirty="0"/>
              <a:t>Conclusions</a:t>
            </a:r>
          </a:p>
          <a:p>
            <a:pPr algn="just"/>
            <a:r>
              <a:rPr lang="en-US" dirty="0"/>
              <a:t>All Pugs dogs in this study were presented for chronic progressive ambulatory </a:t>
            </a:r>
            <a:r>
              <a:rPr lang="en-US" dirty="0" err="1"/>
              <a:t>paraparesis</a:t>
            </a:r>
            <a:r>
              <a:rPr lang="en-US" dirty="0"/>
              <a:t>; incontinence was commonly reported. Although intervertebral disc disease was the most common radiologic diagnosis, intra-</a:t>
            </a:r>
            <a:r>
              <a:rPr lang="en-US" dirty="0" err="1"/>
              <a:t>dural</a:t>
            </a:r>
            <a:r>
              <a:rPr lang="en-US" dirty="0"/>
              <a:t> compression associated with arachnoid </a:t>
            </a:r>
            <a:r>
              <a:rPr lang="en-US" dirty="0" err="1"/>
              <a:t>diverticulae</a:t>
            </a:r>
            <a:r>
              <a:rPr lang="en-US" dirty="0"/>
              <a:t>/fibrosis was also common. Bilateral CAP aplasia was present in all but one Pug dog at the level of MRI detectable spinal cord lesions. A causal relationship between CAP dysplasia and causes of thoracolumbar myelopathy is speculated but is not confirmed by this study</a:t>
            </a:r>
            <a:r>
              <a:rPr lang="en-US" dirty="0" smtClean="0"/>
              <a:t>.</a:t>
            </a:r>
            <a:endParaRPr lang="uk-UA" dirty="0" smtClean="0"/>
          </a:p>
          <a:p>
            <a:pPr algn="just"/>
            <a:endParaRPr lang="ru-RU" dirty="0" smtClean="0"/>
          </a:p>
          <a:p>
            <a:pPr algn="just"/>
            <a:r>
              <a:rPr lang="en-US" dirty="0" smtClean="0"/>
              <a:t>Source</a:t>
            </a:r>
            <a:r>
              <a:rPr lang="uk-UA" dirty="0" smtClean="0"/>
              <a:t>: </a:t>
            </a:r>
            <a:r>
              <a:rPr lang="en-US" dirty="0"/>
              <a:t>DOI: 10.1186/s12917-019-1866-0</a:t>
            </a:r>
          </a:p>
          <a:p>
            <a:pPr algn="just"/>
            <a:endParaRPr lang="en-US" dirty="0"/>
          </a:p>
        </p:txBody>
      </p:sp>
      <p:pic>
        <p:nvPicPr>
          <p:cNvPr id="2" name="Picture 4" descr="Дисплазия у собак: что это такое, как проявляется, причин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79" y="634901"/>
            <a:ext cx="5456851" cy="2728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6" descr="Дисплазия тазобедренных суставов у собак. Диагностика и лечение (ТБ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579" y="3623310"/>
            <a:ext cx="5459265" cy="234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2718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750"/>
                            </p:stCondLst>
                            <p:childTnLst>
                              <p:par>
                                <p:cTn id="9" presetID="53" presetClass="entr" presetSubtype="16"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409</TotalTime>
  <Words>2388</Words>
  <Application>Microsoft Office PowerPoint</Application>
  <PresentationFormat>Широкоэкранный</PresentationFormat>
  <Paragraphs>170</Paragraphs>
  <Slides>25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Gill Sans MT</vt:lpstr>
      <vt:lpstr>Gallery</vt:lpstr>
      <vt:lpstr>Презентация PowerPoint</vt:lpstr>
      <vt:lpstr>Презентация PowerPoint</vt:lpstr>
      <vt:lpstr>What can a pug hurt?</vt:lpstr>
      <vt:lpstr>Symptoms of diseases in pugs:</vt:lpstr>
      <vt:lpstr>Genetic pathology</vt:lpstr>
      <vt:lpstr>Презентация PowerPoint</vt:lpstr>
      <vt:lpstr>Magnetic resonance image findings in pug dogs with thoracolumbar myelopathy and concurrent caudal articular process dysplasia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Eye problems</vt:lpstr>
      <vt:lpstr>Obesity</vt:lpstr>
      <vt:lpstr>Skin diseases</vt:lpstr>
      <vt:lpstr>Ear pathology</vt:lpstr>
      <vt:lpstr>Gastrointestinal diseases</vt:lpstr>
      <vt:lpstr>Urolithiasis disease</vt:lpstr>
      <vt:lpstr>Prevention and vaccination </vt:lpstr>
      <vt:lpstr>Interview with veterinarians (prepared by 1 year students of 8 group)</vt:lpstr>
      <vt:lpstr>Презентация PowerPoint</vt:lpstr>
      <vt:lpstr>photo resources</vt:lpstr>
      <vt:lpstr>photo resources</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Fossy Fox</dc:creator>
  <cp:lastModifiedBy>Fossy Fox</cp:lastModifiedBy>
  <cp:revision>48</cp:revision>
  <dcterms:created xsi:type="dcterms:W3CDTF">2020-05-19T14:07:03Z</dcterms:created>
  <dcterms:modified xsi:type="dcterms:W3CDTF">2020-06-02T09:42:09Z</dcterms:modified>
</cp:coreProperties>
</file>