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75" r:id="rId7"/>
    <p:sldId id="276" r:id="rId8"/>
    <p:sldId id="266" r:id="rId9"/>
    <p:sldId id="271" r:id="rId10"/>
    <p:sldId id="274" r:id="rId11"/>
    <p:sldId id="268" r:id="rId12"/>
    <p:sldId id="279" r:id="rId13"/>
    <p:sldId id="269" r:id="rId14"/>
    <p:sldId id="278" r:id="rId15"/>
    <p:sldId id="280" r:id="rId16"/>
    <p:sldId id="283" r:id="rId17"/>
    <p:sldId id="282" r:id="rId18"/>
    <p:sldId id="262" r:id="rId19"/>
    <p:sldId id="25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A2A1-25E6-4EE7-BAA7-16992BDE6C1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8BDC-18B7-44A1-BE3E-78C3E0AF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1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A2A1-25E6-4EE7-BAA7-16992BDE6C1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8BDC-18B7-44A1-BE3E-78C3E0AF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0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A2A1-25E6-4EE7-BAA7-16992BDE6C1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8BDC-18B7-44A1-BE3E-78C3E0AF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6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A2A1-25E6-4EE7-BAA7-16992BDE6C1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8BDC-18B7-44A1-BE3E-78C3E0AF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2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A2A1-25E6-4EE7-BAA7-16992BDE6C1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8BDC-18B7-44A1-BE3E-78C3E0AF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A2A1-25E6-4EE7-BAA7-16992BDE6C1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8BDC-18B7-44A1-BE3E-78C3E0AF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9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A2A1-25E6-4EE7-BAA7-16992BDE6C1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8BDC-18B7-44A1-BE3E-78C3E0AF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A2A1-25E6-4EE7-BAA7-16992BDE6C1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8BDC-18B7-44A1-BE3E-78C3E0AF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1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A2A1-25E6-4EE7-BAA7-16992BDE6C1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8BDC-18B7-44A1-BE3E-78C3E0AF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A2A1-25E6-4EE7-BAA7-16992BDE6C1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8BDC-18B7-44A1-BE3E-78C3E0AF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A2A1-25E6-4EE7-BAA7-16992BDE6C1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8BDC-18B7-44A1-BE3E-78C3E0AF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8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A2A1-25E6-4EE7-BAA7-16992BDE6C1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E8BDC-18B7-44A1-BE3E-78C3E0AF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59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mia.org/omia000437/" TargetMode="External"/><Relationship Id="rId2" Type="http://schemas.openxmlformats.org/officeDocument/2006/relationships/hyperlink" Target="http://www.vet.cornell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eb.archive.org/web/20090210190547/http:/hemostas.ru/public/m2.ht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igcse-biology-2017.blogspot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eb.archive.org/web/20090210190547/http:/hemostas.ru/public/m2.ht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6704" y="2156346"/>
            <a:ext cx="9144000" cy="1162549"/>
          </a:xfrm>
        </p:spPr>
        <p:txBody>
          <a:bodyPr>
            <a:normAutofit/>
          </a:bodyPr>
          <a:lstStyle/>
          <a:p>
            <a:r>
              <a:rPr lang="uk-UA" dirty="0"/>
              <a:t>Гемофілія у собак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69707" y="5172501"/>
            <a:ext cx="4922293" cy="1487606"/>
          </a:xfrm>
        </p:spPr>
        <p:txBody>
          <a:bodyPr>
            <a:normAutofit/>
          </a:bodyPr>
          <a:lstStyle/>
          <a:p>
            <a:r>
              <a:rPr lang="uk-UA" dirty="0"/>
              <a:t>Підготувала </a:t>
            </a:r>
          </a:p>
          <a:p>
            <a:r>
              <a:rPr lang="uk-UA" dirty="0"/>
              <a:t>Мартинова Аліна</a:t>
            </a:r>
          </a:p>
          <a:p>
            <a:r>
              <a:rPr lang="uk-UA" dirty="0"/>
              <a:t>1-3 ФВМ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603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7663" y="123186"/>
            <a:ext cx="5582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Схема наслідування гемофілії собак</a:t>
            </a:r>
            <a:endParaRPr lang="ru-RU" sz="28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106905"/>
            <a:ext cx="12192000" cy="0"/>
          </a:xfrm>
          <a:prstGeom prst="line">
            <a:avLst/>
          </a:prstGeom>
          <a:ln>
            <a:solidFill>
              <a:srgbClr val="99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67797" y="1106904"/>
            <a:ext cx="16042" cy="5751096"/>
          </a:xfrm>
          <a:prstGeom prst="line">
            <a:avLst/>
          </a:prstGeom>
          <a:ln>
            <a:solidFill>
              <a:srgbClr val="99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76463" y="230832"/>
            <a:ext cx="368968" cy="346684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6463" y="680900"/>
            <a:ext cx="401053" cy="3226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77516" y="230832"/>
            <a:ext cx="2277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Хворий самець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3558" y="668868"/>
            <a:ext cx="2261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Здоровий самець</a:t>
            </a:r>
            <a:endParaRPr lang="ru-RU" sz="2000" b="1" dirty="0"/>
          </a:p>
        </p:txBody>
      </p:sp>
      <p:sp>
        <p:nvSpPr>
          <p:cNvPr id="22" name="Овал 21"/>
          <p:cNvSpPr/>
          <p:nvPr/>
        </p:nvSpPr>
        <p:spPr>
          <a:xfrm>
            <a:off x="9063791" y="153978"/>
            <a:ext cx="465221" cy="420205"/>
          </a:xfrm>
          <a:prstGeom prst="ellipse">
            <a:avLst/>
          </a:prstGeom>
          <a:solidFill>
            <a:srgbClr val="99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9296401" y="171809"/>
            <a:ext cx="0" cy="42020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529012" y="179414"/>
            <a:ext cx="243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Самка- переносник</a:t>
            </a:r>
            <a:endParaRPr lang="ru-RU" sz="2000" b="1" dirty="0"/>
          </a:p>
        </p:txBody>
      </p:sp>
      <p:sp>
        <p:nvSpPr>
          <p:cNvPr id="26" name="Овал 25"/>
          <p:cNvSpPr/>
          <p:nvPr/>
        </p:nvSpPr>
        <p:spPr>
          <a:xfrm>
            <a:off x="9063791" y="642888"/>
            <a:ext cx="465221" cy="39113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529012" y="680900"/>
            <a:ext cx="1941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Здорова самка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6463" y="1219200"/>
            <a:ext cx="577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Якщо самка переносник гемофілії, а самець- здоровий</a:t>
            </a:r>
            <a:endParaRPr lang="ru-RU" b="1" dirty="0"/>
          </a:p>
        </p:txBody>
      </p:sp>
      <p:sp>
        <p:nvSpPr>
          <p:cNvPr id="30" name="Овал 29"/>
          <p:cNvSpPr/>
          <p:nvPr/>
        </p:nvSpPr>
        <p:spPr>
          <a:xfrm>
            <a:off x="3655070" y="2473223"/>
            <a:ext cx="465221" cy="420205"/>
          </a:xfrm>
          <a:prstGeom prst="ellipse">
            <a:avLst/>
          </a:prstGeom>
          <a:solidFill>
            <a:srgbClr val="99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887680" y="2491054"/>
            <a:ext cx="0" cy="42020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566737" y="2491054"/>
            <a:ext cx="497305" cy="420205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594393" y="2491054"/>
            <a:ext cx="469649" cy="420205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25979" y="2735778"/>
            <a:ext cx="802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Х</a:t>
            </a:r>
            <a:r>
              <a:rPr lang="en-US" sz="3200" b="1" dirty="0">
                <a:solidFill>
                  <a:srgbClr val="002060"/>
                </a:solidFill>
              </a:rPr>
              <a:t>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39110" y="2804119"/>
            <a:ext cx="785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X</a:t>
            </a:r>
            <a:r>
              <a:rPr lang="en-US" sz="3200" b="1" dirty="0">
                <a:solidFill>
                  <a:srgbClr val="002060"/>
                </a:solidFill>
              </a:rPr>
              <a:t>X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58" y="4482840"/>
            <a:ext cx="377985" cy="359695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3401923" y="4452310"/>
            <a:ext cx="465221" cy="420205"/>
          </a:xfrm>
          <a:prstGeom prst="ellipse">
            <a:avLst/>
          </a:prstGeom>
          <a:solidFill>
            <a:srgbClr val="99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634533" y="4452310"/>
            <a:ext cx="0" cy="42020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4615986" y="4479315"/>
            <a:ext cx="465221" cy="39113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483061" y="4901225"/>
            <a:ext cx="1018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00"/>
                </a:solidFill>
              </a:rPr>
              <a:t>X</a:t>
            </a:r>
            <a:r>
              <a:rPr lang="en-US" sz="3200" b="1" dirty="0">
                <a:solidFill>
                  <a:srgbClr val="002060"/>
                </a:solidFill>
              </a:rPr>
              <a:t>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86822" y="4901225"/>
            <a:ext cx="77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XY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00927" y="4870448"/>
            <a:ext cx="866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X</a:t>
            </a:r>
            <a:r>
              <a:rPr lang="en-US" sz="3200" b="1" dirty="0">
                <a:solidFill>
                  <a:srgbClr val="002060"/>
                </a:solidFill>
              </a:rPr>
              <a:t>X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9978" y="4901225"/>
            <a:ext cx="82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XX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54" name="Прямая соединительная линия 53"/>
          <p:cNvCxnSpPr>
            <a:stCxn id="36" idx="2"/>
            <a:endCxn id="38" idx="0"/>
          </p:cNvCxnSpPr>
          <p:nvPr/>
        </p:nvCxnSpPr>
        <p:spPr>
          <a:xfrm flipH="1">
            <a:off x="782551" y="3320553"/>
            <a:ext cx="1144481" cy="11622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36" idx="2"/>
          </p:cNvCxnSpPr>
          <p:nvPr/>
        </p:nvCxnSpPr>
        <p:spPr>
          <a:xfrm>
            <a:off x="1927032" y="3320553"/>
            <a:ext cx="296847" cy="118667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36" idx="2"/>
            <a:endCxn id="42" idx="0"/>
          </p:cNvCxnSpPr>
          <p:nvPr/>
        </p:nvCxnSpPr>
        <p:spPr>
          <a:xfrm>
            <a:off x="1927032" y="3320553"/>
            <a:ext cx="1707502" cy="113175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36" idx="2"/>
            <a:endCxn id="44" idx="0"/>
          </p:cNvCxnSpPr>
          <p:nvPr/>
        </p:nvCxnSpPr>
        <p:spPr>
          <a:xfrm>
            <a:off x="1927032" y="3320553"/>
            <a:ext cx="2921565" cy="115876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44" idx="0"/>
            <a:endCxn id="37" idx="2"/>
          </p:cNvCxnSpPr>
          <p:nvPr/>
        </p:nvCxnSpPr>
        <p:spPr>
          <a:xfrm flipH="1" flipV="1">
            <a:off x="4031926" y="3388894"/>
            <a:ext cx="816671" cy="109042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37" idx="2"/>
          </p:cNvCxnSpPr>
          <p:nvPr/>
        </p:nvCxnSpPr>
        <p:spPr>
          <a:xfrm flipH="1">
            <a:off x="2223879" y="3388894"/>
            <a:ext cx="1808047" cy="11183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37" idx="2"/>
            <a:endCxn id="38" idx="0"/>
          </p:cNvCxnSpPr>
          <p:nvPr/>
        </p:nvCxnSpPr>
        <p:spPr>
          <a:xfrm flipH="1">
            <a:off x="782551" y="3388894"/>
            <a:ext cx="3249375" cy="1093946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37" idx="2"/>
            <a:endCxn id="42" idx="0"/>
          </p:cNvCxnSpPr>
          <p:nvPr/>
        </p:nvCxnSpPr>
        <p:spPr>
          <a:xfrm flipH="1">
            <a:off x="3634534" y="3388894"/>
            <a:ext cx="397392" cy="1063416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6463" y="5818445"/>
            <a:ext cx="5550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50% </a:t>
            </a:r>
            <a:r>
              <a:rPr lang="uk-UA" sz="2000" b="1" dirty="0"/>
              <a:t>, що самець буде хворий на гемофілію</a:t>
            </a:r>
          </a:p>
          <a:p>
            <a:r>
              <a:rPr lang="uk-UA" sz="2000" b="1" dirty="0"/>
              <a:t>50%, що самка буде переносником гена гемофілії </a:t>
            </a:r>
            <a:endParaRPr lang="ru-RU" sz="20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6192252" y="1194078"/>
            <a:ext cx="587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Якщо самець хворий на гемофілію, а самка здорова</a:t>
            </a:r>
            <a:endParaRPr lang="ru-RU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7702057" y="2520417"/>
            <a:ext cx="368968" cy="346684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H="1">
            <a:off x="8867688" y="2446896"/>
            <a:ext cx="497305" cy="420205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8895344" y="2446896"/>
            <a:ext cx="469649" cy="420205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Овал 77"/>
          <p:cNvSpPr/>
          <p:nvPr/>
        </p:nvSpPr>
        <p:spPr>
          <a:xfrm>
            <a:off x="10127628" y="2524370"/>
            <a:ext cx="465221" cy="39113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7602764" y="2762809"/>
            <a:ext cx="75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X</a:t>
            </a:r>
            <a:r>
              <a:rPr lang="en-US" sz="3200" b="1" dirty="0">
                <a:solidFill>
                  <a:srgbClr val="002060"/>
                </a:solidFill>
              </a:rPr>
              <a:t>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73163" y="2804119"/>
            <a:ext cx="106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XX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9747387" y="4557518"/>
            <a:ext cx="465221" cy="420205"/>
          </a:xfrm>
          <a:prstGeom prst="ellipse">
            <a:avLst/>
          </a:prstGeom>
          <a:solidFill>
            <a:srgbClr val="99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9997750" y="4576384"/>
            <a:ext cx="0" cy="42020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Овал 90"/>
          <p:cNvSpPr/>
          <p:nvPr/>
        </p:nvSpPr>
        <p:spPr>
          <a:xfrm>
            <a:off x="10985199" y="4558553"/>
            <a:ext cx="465221" cy="420205"/>
          </a:xfrm>
          <a:prstGeom prst="ellipse">
            <a:avLst/>
          </a:prstGeom>
          <a:solidFill>
            <a:srgbClr val="99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11217809" y="4576384"/>
            <a:ext cx="0" cy="42020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6864935" y="4901225"/>
            <a:ext cx="623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XY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8099874" y="4901864"/>
            <a:ext cx="623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XY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9640026" y="4898868"/>
            <a:ext cx="866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X</a:t>
            </a:r>
            <a:r>
              <a:rPr lang="en-US" sz="3200" b="1" dirty="0">
                <a:solidFill>
                  <a:srgbClr val="002060"/>
                </a:solidFill>
              </a:rPr>
              <a:t>X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0982326" y="4896044"/>
            <a:ext cx="866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X</a:t>
            </a:r>
            <a:r>
              <a:rPr lang="en-US" sz="3200" b="1" dirty="0">
                <a:solidFill>
                  <a:srgbClr val="002060"/>
                </a:solidFill>
              </a:rPr>
              <a:t>X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98" name="Прямая соединительная линия 97"/>
          <p:cNvCxnSpPr>
            <a:stCxn id="79" idx="2"/>
            <a:endCxn id="91" idx="0"/>
          </p:cNvCxnSpPr>
          <p:nvPr/>
        </p:nvCxnSpPr>
        <p:spPr>
          <a:xfrm>
            <a:off x="7979246" y="3347584"/>
            <a:ext cx="3238564" cy="1210969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79" idx="2"/>
            <a:endCxn id="89" idx="0"/>
          </p:cNvCxnSpPr>
          <p:nvPr/>
        </p:nvCxnSpPr>
        <p:spPr>
          <a:xfrm>
            <a:off x="7979246" y="3347584"/>
            <a:ext cx="2000752" cy="1209934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endCxn id="91" idx="0"/>
          </p:cNvCxnSpPr>
          <p:nvPr/>
        </p:nvCxnSpPr>
        <p:spPr>
          <a:xfrm>
            <a:off x="10360238" y="3320553"/>
            <a:ext cx="857572" cy="1238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>
            <a:endCxn id="89" idx="0"/>
          </p:cNvCxnSpPr>
          <p:nvPr/>
        </p:nvCxnSpPr>
        <p:spPr>
          <a:xfrm flipH="1">
            <a:off x="9979998" y="3237987"/>
            <a:ext cx="378653" cy="131953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>
            <a:off x="8394176" y="3347584"/>
            <a:ext cx="1964475" cy="120993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>
            <a:off x="7207361" y="3237987"/>
            <a:ext cx="3209971" cy="133839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endCxn id="79" idx="2"/>
          </p:cNvCxnSpPr>
          <p:nvPr/>
        </p:nvCxnSpPr>
        <p:spPr>
          <a:xfrm flipH="1" flipV="1">
            <a:off x="7979246" y="3347584"/>
            <a:ext cx="414930" cy="120993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endCxn id="79" idx="2"/>
          </p:cNvCxnSpPr>
          <p:nvPr/>
        </p:nvCxnSpPr>
        <p:spPr>
          <a:xfrm flipV="1">
            <a:off x="7207361" y="3347584"/>
            <a:ext cx="771885" cy="1228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320588" y="5960718"/>
            <a:ext cx="5614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Жоден самець не буде хворий на гемофілію</a:t>
            </a:r>
          </a:p>
          <a:p>
            <a:r>
              <a:rPr lang="uk-UA" sz="2000" b="1" dirty="0"/>
              <a:t>Усі самки будуть переносниками гена гемофілії</a:t>
            </a:r>
            <a:endParaRPr lang="ru-RU" sz="20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626067" y="2447601"/>
            <a:ext cx="401053" cy="3226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059201" y="4583820"/>
            <a:ext cx="401053" cy="3226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8211291" y="4655103"/>
            <a:ext cx="401053" cy="3226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6990194" y="4655103"/>
            <a:ext cx="401053" cy="3226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427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0508" y="0"/>
            <a:ext cx="9183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Гемофілія А - недолік 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антигемофильного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глобуліну (FVIII)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1735" y="523220"/>
            <a:ext cx="96846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--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поширене</a:t>
            </a:r>
            <a:r>
              <a:rPr lang="ru-RU" dirty="0"/>
              <a:t> </a:t>
            </a:r>
            <a:r>
              <a:rPr lang="ru-RU" dirty="0" err="1"/>
              <a:t>важке</a:t>
            </a:r>
            <a:r>
              <a:rPr lang="ru-RU" dirty="0"/>
              <a:t> </a:t>
            </a:r>
            <a:r>
              <a:rPr lang="ru-RU" dirty="0" err="1"/>
              <a:t>спадкове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згортання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у </a:t>
            </a:r>
            <a:r>
              <a:rPr lang="ru-RU" dirty="0" err="1"/>
              <a:t>тварин</a:t>
            </a:r>
            <a:r>
              <a:rPr lang="ru-RU" dirty="0"/>
              <a:t> </a:t>
            </a:r>
          </a:p>
          <a:p>
            <a:r>
              <a:rPr lang="ru-RU" b="1" dirty="0">
                <a:solidFill>
                  <a:srgbClr val="C00000"/>
                </a:solidFill>
              </a:rPr>
              <a:t>( </a:t>
            </a:r>
            <a:r>
              <a:rPr lang="ru-RU" b="1" dirty="0" err="1">
                <a:solidFill>
                  <a:srgbClr val="C00000"/>
                </a:solidFill>
              </a:rPr>
              <a:t>хворіють</a:t>
            </a:r>
            <a:r>
              <a:rPr lang="ru-RU" b="1" dirty="0">
                <a:solidFill>
                  <a:srgbClr val="C00000"/>
                </a:solidFill>
              </a:rPr>
              <a:t> 80-85%)</a:t>
            </a:r>
          </a:p>
          <a:p>
            <a:r>
              <a:rPr lang="ru-RU" dirty="0"/>
              <a:t>--</a:t>
            </a:r>
            <a:r>
              <a:rPr lang="ru-RU" dirty="0" err="1"/>
              <a:t>Схильність</a:t>
            </a:r>
            <a:r>
              <a:rPr lang="ru-RU" dirty="0"/>
              <a:t> до </a:t>
            </a:r>
            <a:r>
              <a:rPr lang="ru-RU" dirty="0" err="1"/>
              <a:t>кровотеч</a:t>
            </a:r>
            <a:r>
              <a:rPr lang="ru-RU" dirty="0"/>
              <a:t> при </a:t>
            </a:r>
            <a:r>
              <a:rPr lang="ru-RU" dirty="0" err="1"/>
              <a:t>гемофілії</a:t>
            </a:r>
            <a:r>
              <a:rPr lang="ru-RU" dirty="0"/>
              <a:t> А </a:t>
            </a:r>
            <a:r>
              <a:rPr lang="ru-RU" dirty="0" err="1"/>
              <a:t>викликана</a:t>
            </a:r>
            <a:r>
              <a:rPr lang="ru-RU" dirty="0"/>
              <a:t> </a:t>
            </a:r>
            <a:r>
              <a:rPr lang="ru-RU" dirty="0" err="1"/>
              <a:t>специфічною</a:t>
            </a:r>
            <a:r>
              <a:rPr lang="ru-RU" dirty="0"/>
              <a:t> </a:t>
            </a:r>
            <a:r>
              <a:rPr lang="ru-RU" dirty="0" err="1"/>
              <a:t>недостатністю</a:t>
            </a:r>
            <a:r>
              <a:rPr lang="ru-RU" dirty="0"/>
              <a:t> одного фактора </a:t>
            </a:r>
            <a:r>
              <a:rPr lang="ru-RU" dirty="0" err="1"/>
              <a:t>згортання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b="1" dirty="0">
                <a:solidFill>
                  <a:srgbClr val="C00000"/>
                </a:solidFill>
              </a:rPr>
              <a:t>фактора VIII</a:t>
            </a:r>
          </a:p>
          <a:p>
            <a:r>
              <a:rPr lang="ru-RU" b="1" dirty="0"/>
              <a:t>--</a:t>
            </a:r>
            <a:r>
              <a:rPr lang="ru-RU" dirty="0" err="1"/>
              <a:t>Діагностується</a:t>
            </a:r>
            <a:r>
              <a:rPr lang="ru-RU" dirty="0"/>
              <a:t> шляхом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(</a:t>
            </a:r>
            <a:r>
              <a:rPr lang="ru-RU" dirty="0" err="1"/>
              <a:t>коагулограма</a:t>
            </a:r>
            <a:r>
              <a:rPr lang="ru-RU" dirty="0"/>
              <a:t>) на </a:t>
            </a:r>
            <a:r>
              <a:rPr lang="ru-RU" dirty="0" err="1"/>
              <a:t>наявність</a:t>
            </a:r>
            <a:r>
              <a:rPr lang="ru-RU" dirty="0"/>
              <a:t> фактора VIII</a:t>
            </a:r>
          </a:p>
          <a:p>
            <a:r>
              <a:rPr lang="ru-RU" dirty="0"/>
              <a:t> --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рецесивний</a:t>
            </a:r>
            <a:r>
              <a:rPr lang="ru-RU" dirty="0"/>
              <a:t> ген,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одного нормального гена X </a:t>
            </a:r>
            <a:r>
              <a:rPr lang="ru-RU" dirty="0" err="1"/>
              <a:t>досить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не </a:t>
            </a:r>
            <a:r>
              <a:rPr lang="ru-RU" dirty="0" err="1"/>
              <a:t>проявилося</a:t>
            </a:r>
            <a:r>
              <a:rPr lang="ru-RU" dirty="0"/>
              <a:t>. </a:t>
            </a:r>
          </a:p>
          <a:p>
            <a:r>
              <a:rPr lang="ru-RU" dirty="0"/>
              <a:t>-- </a:t>
            </a:r>
            <a:r>
              <a:rPr lang="ru-RU" dirty="0" err="1"/>
              <a:t>Оскільки</a:t>
            </a:r>
            <a:r>
              <a:rPr lang="ru-RU" dirty="0"/>
              <a:t> у самок є два X-гена,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один </a:t>
            </a:r>
            <a:r>
              <a:rPr lang="ru-RU" dirty="0" err="1"/>
              <a:t>нормальний</a:t>
            </a:r>
            <a:r>
              <a:rPr lang="ru-RU" dirty="0"/>
              <a:t> X-ген і один </a:t>
            </a:r>
            <a:r>
              <a:rPr lang="ru-RU" dirty="0" err="1"/>
              <a:t>мутований</a:t>
            </a:r>
            <a:r>
              <a:rPr lang="ru-RU" dirty="0"/>
              <a:t> ген,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носіями</a:t>
            </a:r>
            <a:endParaRPr lang="ru-RU" b="1" dirty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406254"/>
              </p:ext>
            </p:extLst>
          </p:nvPr>
        </p:nvGraphicFramePr>
        <p:xfrm>
          <a:off x="0" y="3093372"/>
          <a:ext cx="5145207" cy="3764628"/>
        </p:xfrm>
        <a:graphic>
          <a:graphicData uri="http://schemas.openxmlformats.org/drawingml/2006/table">
            <a:tbl>
              <a:tblPr/>
              <a:tblGrid>
                <a:gridCol w="1715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398"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 err="1">
                          <a:solidFill>
                            <a:srgbClr val="444444"/>
                          </a:solidFill>
                          <a:effectLst/>
                        </a:rPr>
                        <a:t>Родинний</a:t>
                      </a:r>
                      <a:r>
                        <a:rPr lang="ru-RU" b="1" baseline="0" dirty="0">
                          <a:solidFill>
                            <a:srgbClr val="444444"/>
                          </a:solidFill>
                          <a:effectLst/>
                        </a:rPr>
                        <a:t> тип </a:t>
                      </a:r>
                      <a:endParaRPr lang="ru-RU" b="1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 err="1">
                          <a:solidFill>
                            <a:srgbClr val="444444"/>
                          </a:solidFill>
                          <a:effectLst/>
                        </a:rPr>
                        <a:t>Типи</a:t>
                      </a:r>
                      <a:r>
                        <a:rPr lang="ru-RU" b="1" dirty="0">
                          <a:solidFill>
                            <a:srgbClr val="444444"/>
                          </a:solidFill>
                          <a:effectLst/>
                        </a:rPr>
                        <a:t> потомства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>
                          <a:solidFill>
                            <a:srgbClr val="444444"/>
                          </a:solidFill>
                          <a:effectLst/>
                        </a:rPr>
                        <a:t>Генотип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514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Самка-</a:t>
                      </a:r>
                      <a:r>
                        <a:rPr lang="ru-RU" dirty="0" err="1">
                          <a:effectLst/>
                        </a:rPr>
                        <a:t>переносник</a:t>
                      </a:r>
                      <a:r>
                        <a:rPr lang="ru-RU" baseline="0" dirty="0">
                          <a:effectLst/>
                        </a:rPr>
                        <a:t> и </a:t>
                      </a:r>
                      <a:r>
                        <a:rPr lang="ru-RU" baseline="0" dirty="0" err="1">
                          <a:effectLst/>
                        </a:rPr>
                        <a:t>нормальний</a:t>
                      </a:r>
                      <a:r>
                        <a:rPr lang="ru-RU" baseline="0" dirty="0">
                          <a:effectLst/>
                        </a:rPr>
                        <a:t> </a:t>
                      </a:r>
                      <a:r>
                        <a:rPr lang="ru-RU" baseline="0" dirty="0" err="1">
                          <a:effectLst/>
                        </a:rPr>
                        <a:t>самець</a:t>
                      </a:r>
                      <a:endParaRPr lang="ru-RU" dirty="0">
                        <a:effectLst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err="1">
                          <a:effectLst/>
                        </a:rPr>
                        <a:t>Нормальний</a:t>
                      </a:r>
                      <a:r>
                        <a:rPr lang="ru-RU" baseline="0" dirty="0">
                          <a:effectLst/>
                        </a:rPr>
                        <a:t> </a:t>
                      </a:r>
                      <a:r>
                        <a:rPr lang="ru-RU" baseline="0" dirty="0" err="1">
                          <a:effectLst/>
                        </a:rPr>
                        <a:t>самець</a:t>
                      </a:r>
                      <a:endParaRPr lang="ru-RU" dirty="0">
                        <a:effectLst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XHY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003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(</a:t>
                      </a:r>
                      <a:r>
                        <a:rPr lang="en-US" dirty="0" err="1">
                          <a:effectLst/>
                        </a:rPr>
                        <a:t>XhXH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ru-RU" dirty="0">
                          <a:effectLst/>
                        </a:rPr>
                        <a:t>і </a:t>
                      </a:r>
                      <a:r>
                        <a:rPr lang="en-US" dirty="0">
                          <a:effectLst/>
                        </a:rPr>
                        <a:t>XHY)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err="1">
                          <a:effectLst/>
                        </a:rPr>
                        <a:t>Вражений</a:t>
                      </a:r>
                      <a:r>
                        <a:rPr lang="ru-RU" baseline="0" dirty="0">
                          <a:effectLst/>
                        </a:rPr>
                        <a:t> </a:t>
                      </a:r>
                      <a:r>
                        <a:rPr lang="ru-RU" baseline="0" dirty="0" err="1">
                          <a:effectLst/>
                        </a:rPr>
                        <a:t>самець</a:t>
                      </a:r>
                      <a:endParaRPr lang="ru-RU" dirty="0">
                        <a:effectLst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XhY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003">
                <a:tc>
                  <a:txBody>
                    <a:bodyPr/>
                    <a:lstStyle/>
                    <a:p>
                      <a:pPr fontAlgn="t"/>
                      <a:endParaRPr lang="ru-RU">
                        <a:effectLst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Нормальна</a:t>
                      </a:r>
                      <a:r>
                        <a:rPr lang="ru-RU" baseline="0" dirty="0">
                          <a:effectLst/>
                        </a:rPr>
                        <a:t> самка</a:t>
                      </a:r>
                      <a:endParaRPr lang="ru-RU" dirty="0">
                        <a:effectLst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XHXH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770">
                <a:tc>
                  <a:txBody>
                    <a:bodyPr/>
                    <a:lstStyle/>
                    <a:p>
                      <a:pPr fontAlgn="t"/>
                      <a:endParaRPr lang="ru-RU">
                        <a:effectLst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Самка-</a:t>
                      </a:r>
                      <a:r>
                        <a:rPr lang="ru-RU" baseline="0" dirty="0">
                          <a:effectLst/>
                        </a:rPr>
                        <a:t> </a:t>
                      </a:r>
                      <a:r>
                        <a:rPr lang="ru-RU" baseline="0" dirty="0" err="1">
                          <a:effectLst/>
                        </a:rPr>
                        <a:t>переносник</a:t>
                      </a:r>
                      <a:endParaRPr lang="ru-RU" dirty="0">
                        <a:effectLst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 err="1">
                          <a:effectLst/>
                        </a:rPr>
                        <a:t>XhXH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7272" t="43424" r="25526" b="14599"/>
          <a:stretch/>
        </p:blipFill>
        <p:spPr>
          <a:xfrm>
            <a:off x="6792205" y="2877603"/>
            <a:ext cx="2506823" cy="34392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5573" y="6316839"/>
            <a:ext cx="4172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</a:rPr>
              <a:t>Підшкірні крововиливи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414" t="22528" r="68741" b="67025"/>
          <a:stretch/>
        </p:blipFill>
        <p:spPr>
          <a:xfrm rot="5400000">
            <a:off x="9875292" y="1293124"/>
            <a:ext cx="3753134" cy="8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34" y="0"/>
            <a:ext cx="4716606" cy="59834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2221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FISH-</a:t>
            </a:r>
            <a:r>
              <a:rPr lang="ru-RU" b="1" dirty="0" err="1">
                <a:solidFill>
                  <a:srgbClr val="C00000"/>
                </a:solidFill>
              </a:rPr>
              <a:t>аналіз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гемофілії</a:t>
            </a:r>
            <a:r>
              <a:rPr lang="ru-RU" b="1" dirty="0">
                <a:solidFill>
                  <a:srgbClr val="C00000"/>
                </a:solidFill>
              </a:rPr>
              <a:t> А і </a:t>
            </a:r>
            <a:r>
              <a:rPr lang="ru-RU" b="1" dirty="0" err="1">
                <a:solidFill>
                  <a:srgbClr val="C00000"/>
                </a:solidFill>
              </a:rPr>
              <a:t>нормальних</a:t>
            </a:r>
            <a:r>
              <a:rPr lang="ru-RU" b="1" dirty="0">
                <a:solidFill>
                  <a:srgbClr val="C00000"/>
                </a:solidFill>
              </a:rPr>
              <a:t> собак з </a:t>
            </a:r>
            <a:r>
              <a:rPr lang="ru-RU" b="1" dirty="0" err="1">
                <a:solidFill>
                  <a:srgbClr val="C00000"/>
                </a:solidFill>
              </a:rPr>
              <a:t>використанням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зондів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клонів</a:t>
            </a:r>
            <a:r>
              <a:rPr lang="ru-RU" b="1" dirty="0">
                <a:solidFill>
                  <a:srgbClr val="C00000"/>
                </a:solidFill>
              </a:rPr>
              <a:t> ch8 і фактора VIII ВАС. FISH </a:t>
            </a:r>
            <a:r>
              <a:rPr lang="ru-RU" b="1" dirty="0" err="1">
                <a:solidFill>
                  <a:srgbClr val="C00000"/>
                </a:solidFill>
              </a:rPr>
              <a:t>нормальної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крові</a:t>
            </a:r>
            <a:r>
              <a:rPr lang="ru-RU" b="1" dirty="0">
                <a:solidFill>
                  <a:srgbClr val="C00000"/>
                </a:solidFill>
              </a:rPr>
              <a:t> та </a:t>
            </a:r>
            <a:r>
              <a:rPr lang="ru-RU" b="1" dirty="0" err="1">
                <a:solidFill>
                  <a:srgbClr val="C00000"/>
                </a:solidFill>
              </a:rPr>
              <a:t>гемофілії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71952" y="173588"/>
            <a:ext cx="6163796" cy="646331"/>
          </a:xfrm>
          <a:prstGeom prst="rect">
            <a:avLst/>
          </a:prstGeom>
          <a:ln w="28575">
            <a:solidFill>
              <a:srgbClr val="990000"/>
            </a:solidFill>
            <a:prstDash val="lgDashDot"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FSBrabo"/>
              </a:rPr>
              <a:t>Ген FVIII </a:t>
            </a:r>
            <a:r>
              <a:rPr lang="ru-RU" dirty="0" err="1">
                <a:solidFill>
                  <a:srgbClr val="000000"/>
                </a:solidFill>
                <a:latin typeface="FSBrabo"/>
              </a:rPr>
              <a:t>має</a:t>
            </a:r>
            <a:r>
              <a:rPr lang="ru-RU" dirty="0">
                <a:solidFill>
                  <a:srgbClr val="000000"/>
                </a:solidFill>
                <a:latin typeface="FSBrabo"/>
              </a:rPr>
              <a:t> 186 </a:t>
            </a:r>
            <a:r>
              <a:rPr lang="ru-RU" dirty="0" err="1">
                <a:solidFill>
                  <a:srgbClr val="000000"/>
                </a:solidFill>
                <a:latin typeface="FSBrabo"/>
              </a:rPr>
              <a:t>т.п.н</a:t>
            </a:r>
            <a:r>
              <a:rPr lang="ru-RU" dirty="0">
                <a:solidFill>
                  <a:srgbClr val="000000"/>
                </a:solidFill>
                <a:latin typeface="FSBrabo"/>
              </a:rPr>
              <a:t> ( </a:t>
            </a:r>
            <a:r>
              <a:rPr lang="ru-RU" dirty="0" err="1">
                <a:solidFill>
                  <a:srgbClr val="000000"/>
                </a:solidFill>
                <a:latin typeface="FSBrabo"/>
              </a:rPr>
              <a:t>тисяч</a:t>
            </a:r>
            <a:r>
              <a:rPr lang="ru-RU" dirty="0">
                <a:solidFill>
                  <a:srgbClr val="000000"/>
                </a:solidFill>
                <a:latin typeface="FSBrabo"/>
              </a:rPr>
              <a:t> пар </a:t>
            </a:r>
            <a:r>
              <a:rPr lang="ru-RU" dirty="0" err="1">
                <a:solidFill>
                  <a:srgbClr val="000000"/>
                </a:solidFill>
                <a:latin typeface="FSBrabo"/>
              </a:rPr>
              <a:t>нуклеотидів</a:t>
            </a:r>
            <a:r>
              <a:rPr lang="ru-RU" dirty="0">
                <a:solidFill>
                  <a:srgbClr val="000000"/>
                </a:solidFill>
                <a:latin typeface="FSBrabo"/>
              </a:rPr>
              <a:t>).,</a:t>
            </a:r>
          </a:p>
          <a:p>
            <a:r>
              <a:rPr lang="ru-RU" dirty="0">
                <a:solidFill>
                  <a:srgbClr val="000000"/>
                </a:solidFill>
                <a:latin typeface="FSBrab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FSBrabo"/>
              </a:rPr>
              <a:t>Організовані</a:t>
            </a:r>
            <a:r>
              <a:rPr lang="ru-RU" dirty="0">
                <a:solidFill>
                  <a:srgbClr val="000000"/>
                </a:solidFill>
                <a:latin typeface="FSBrabo"/>
              </a:rPr>
              <a:t> в  в 26 </a:t>
            </a:r>
            <a:r>
              <a:rPr lang="ru-RU" dirty="0" err="1">
                <a:solidFill>
                  <a:srgbClr val="000000"/>
                </a:solidFill>
                <a:latin typeface="FSBrabo"/>
              </a:rPr>
              <a:t>екзонів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78" t="2969" r="2550" b="1917"/>
          <a:stretch/>
        </p:blipFill>
        <p:spPr>
          <a:xfrm>
            <a:off x="6294757" y="1274428"/>
            <a:ext cx="5742568" cy="37906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55391" y="5154821"/>
            <a:ext cx="5736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0000"/>
                </a:solidFill>
                <a:latin typeface="FSBrabo"/>
              </a:rPr>
              <a:t>Генетична</a:t>
            </a:r>
            <a:r>
              <a:rPr lang="ru-RU" dirty="0">
                <a:solidFill>
                  <a:srgbClr val="000000"/>
                </a:solidFill>
                <a:latin typeface="FSBrab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FSBrabo"/>
              </a:rPr>
              <a:t>мутація</a:t>
            </a:r>
            <a:r>
              <a:rPr lang="ru-RU" dirty="0">
                <a:solidFill>
                  <a:srgbClr val="000000"/>
                </a:solidFill>
                <a:latin typeface="FSBrabo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FSBrabo"/>
              </a:rPr>
              <a:t>інтроні</a:t>
            </a:r>
            <a:r>
              <a:rPr lang="ru-RU" dirty="0">
                <a:solidFill>
                  <a:srgbClr val="000000"/>
                </a:solidFill>
                <a:latin typeface="FSBrabo"/>
              </a:rPr>
              <a:t> 22 FVIII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FSBrabo"/>
              </a:rPr>
              <a:t> (</a:t>
            </a:r>
            <a:r>
              <a:rPr lang="ru-RU" dirty="0"/>
              <a:t>Шварц и др., 2011 г.</a:t>
            </a:r>
            <a:r>
              <a:rPr lang="ru-RU" dirty="0">
                <a:solidFill>
                  <a:srgbClr val="000000"/>
                </a:solidFill>
                <a:latin typeface="FSBrabo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839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406" t="19643" r="14721" b="29711"/>
          <a:stretch/>
        </p:blipFill>
        <p:spPr>
          <a:xfrm>
            <a:off x="161515" y="417226"/>
            <a:ext cx="8436574" cy="47221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0836" y="52134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Родовід</a:t>
            </a:r>
            <a:r>
              <a:rPr lang="ru-RU" dirty="0"/>
              <a:t> з </a:t>
            </a:r>
            <a:r>
              <a:rPr lang="ru-RU" dirty="0" err="1"/>
              <a:t>активністю</a:t>
            </a:r>
            <a:r>
              <a:rPr lang="ru-RU" dirty="0"/>
              <a:t> фактора VIII та генотипом маркера F8C </a:t>
            </a:r>
            <a:r>
              <a:rPr lang="ru-RU" dirty="0" err="1"/>
              <a:t>гемофільних</a:t>
            </a:r>
            <a:r>
              <a:rPr lang="ru-RU" dirty="0"/>
              <a:t> </a:t>
            </a:r>
            <a:r>
              <a:rPr lang="ru-RU" dirty="0" err="1"/>
              <a:t>золотистих</a:t>
            </a:r>
            <a:r>
              <a:rPr lang="ru-RU" dirty="0"/>
              <a:t> </a:t>
            </a:r>
            <a:r>
              <a:rPr lang="ru-RU" dirty="0" err="1"/>
              <a:t>ретриверів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родичів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52764" y="417226"/>
            <a:ext cx="3439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Покоління</a:t>
            </a:r>
            <a:r>
              <a:rPr lang="ru-RU" dirty="0"/>
              <a:t> і номер </a:t>
            </a:r>
            <a:r>
              <a:rPr lang="ru-RU" dirty="0" err="1"/>
              <a:t>посліду</a:t>
            </a:r>
            <a:r>
              <a:rPr lang="ru-RU" dirty="0"/>
              <a:t> </a:t>
            </a:r>
            <a:r>
              <a:rPr lang="ru-RU" dirty="0" err="1"/>
              <a:t>вказується</a:t>
            </a:r>
            <a:r>
              <a:rPr lang="ru-RU" dirty="0"/>
              <a:t> </a:t>
            </a:r>
            <a:r>
              <a:rPr lang="ru-RU" dirty="0" err="1"/>
              <a:t>зліва</a:t>
            </a:r>
            <a:r>
              <a:rPr lang="ru-RU" dirty="0"/>
              <a:t> </a:t>
            </a:r>
            <a:r>
              <a:rPr lang="ru-RU" dirty="0" err="1"/>
              <a:t>римськими</a:t>
            </a:r>
            <a:r>
              <a:rPr lang="ru-RU" dirty="0"/>
              <a:t> цифрами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53099" y="1770169"/>
            <a:ext cx="2424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Самиц</a:t>
            </a:r>
            <a:r>
              <a:rPr lang="uk-UA" dirty="0"/>
              <a:t>і-носії</a:t>
            </a:r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16862" y="2424977"/>
            <a:ext cx="1828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Уражний</a:t>
            </a:r>
            <a:r>
              <a:rPr lang="uk-UA" dirty="0"/>
              <a:t> самець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672550" y="1826674"/>
            <a:ext cx="272954" cy="2597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945504" y="2442162"/>
            <a:ext cx="304881" cy="3069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7546" y="6249005"/>
            <a:ext cx="11864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Cosegregation</a:t>
            </a:r>
            <a:r>
              <a:rPr lang="en-US" sz="1600" dirty="0"/>
              <a:t> of a Factor VIII Microsatellite Marker with Mild Hemophilia A in Golden Retriever Dogs Marjory B. Brooks, Jennifer L. </a:t>
            </a:r>
            <a:r>
              <a:rPr lang="en-US" sz="1600" dirty="0" err="1"/>
              <a:t>Barnas</a:t>
            </a:r>
            <a:r>
              <a:rPr lang="en-US" sz="1600" dirty="0"/>
              <a:t>, Jacqueline Fremont, and </a:t>
            </a:r>
            <a:r>
              <a:rPr lang="en-US" sz="1600" dirty="0" err="1"/>
              <a:t>Jharna</a:t>
            </a:r>
            <a:r>
              <a:rPr lang="en-US" sz="1600" dirty="0"/>
              <a:t> Ray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4150" y="4570680"/>
            <a:ext cx="386686" cy="300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38233" y="2442949"/>
            <a:ext cx="941695" cy="33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85398" y="2442949"/>
            <a:ext cx="1078174" cy="33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613080" y="3153408"/>
            <a:ext cx="2023368" cy="312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4150" y="4726925"/>
            <a:ext cx="4299044" cy="412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00836" y="2442949"/>
            <a:ext cx="186519" cy="33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8603" y="3941012"/>
            <a:ext cx="504969" cy="332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977719" y="3940380"/>
            <a:ext cx="1658729" cy="28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59355" y="4726926"/>
            <a:ext cx="1877093" cy="309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370996" y="1651379"/>
            <a:ext cx="259308" cy="313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59773" y="1651379"/>
            <a:ext cx="263857" cy="240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32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4865" y="0"/>
            <a:ext cx="6232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Гемофілія В - недолік чинника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Крістман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(FIX)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016" y="625054"/>
            <a:ext cx="3196818" cy="30017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57396" y="3699453"/>
            <a:ext cx="3425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Важкий</a:t>
            </a:r>
            <a:r>
              <a:rPr lang="ru-RU" dirty="0"/>
              <a:t> гемартроз у молодого </a:t>
            </a:r>
            <a:r>
              <a:rPr lang="ru-RU" dirty="0" err="1"/>
              <a:t>цуценя</a:t>
            </a:r>
            <a:r>
              <a:rPr lang="ru-RU" dirty="0"/>
              <a:t> з </a:t>
            </a:r>
            <a:r>
              <a:rPr lang="ru-RU" dirty="0" err="1"/>
              <a:t>дефіцитом</a:t>
            </a:r>
            <a:r>
              <a:rPr lang="ru-RU" dirty="0"/>
              <a:t> фактора IX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43" y="743277"/>
            <a:ext cx="11377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викликане</a:t>
            </a:r>
            <a:r>
              <a:rPr lang="ru-RU" dirty="0"/>
              <a:t> </a:t>
            </a:r>
            <a:r>
              <a:rPr lang="ru-RU" dirty="0" err="1"/>
              <a:t>мутацією</a:t>
            </a:r>
            <a:r>
              <a:rPr lang="ru-RU" dirty="0"/>
              <a:t> з </a:t>
            </a:r>
            <a:r>
              <a:rPr lang="ru-RU" dirty="0" err="1"/>
              <a:t>делецией</a:t>
            </a:r>
            <a:r>
              <a:rPr lang="ru-RU" dirty="0"/>
              <a:t> Інтрона-22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504" y="2355196"/>
            <a:ext cx="45674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 </a:t>
            </a:r>
            <a:r>
              <a:rPr lang="ru-RU" dirty="0" err="1"/>
              <a:t>дефіцит</a:t>
            </a:r>
            <a:r>
              <a:rPr lang="ru-RU" dirty="0"/>
              <a:t> фактора IX </a:t>
            </a:r>
            <a:r>
              <a:rPr lang="ru-RU" dirty="0" err="1"/>
              <a:t>повідомлялося</a:t>
            </a:r>
            <a:r>
              <a:rPr lang="ru-RU" dirty="0"/>
              <a:t> у керн-</a:t>
            </a:r>
            <a:r>
              <a:rPr lang="ru-RU" dirty="0" err="1"/>
              <a:t>тер'єрів</a:t>
            </a:r>
            <a:r>
              <a:rPr lang="ru-RU" dirty="0"/>
              <a:t>, </a:t>
            </a:r>
            <a:r>
              <a:rPr lang="ru-RU" dirty="0" err="1"/>
              <a:t>родезійських</a:t>
            </a:r>
            <a:r>
              <a:rPr lang="ru-RU" dirty="0"/>
              <a:t> </a:t>
            </a:r>
            <a:r>
              <a:rPr lang="ru-RU" dirty="0" err="1"/>
              <a:t>Ріджбеків</a:t>
            </a:r>
            <a:r>
              <a:rPr lang="ru-RU" dirty="0"/>
              <a:t> , </a:t>
            </a:r>
            <a:r>
              <a:rPr lang="ru-RU" dirty="0" err="1"/>
              <a:t>мальтійських</a:t>
            </a:r>
            <a:r>
              <a:rPr lang="ru-RU" dirty="0"/>
              <a:t> собак , </a:t>
            </a:r>
            <a:r>
              <a:rPr lang="ru-RU" dirty="0" err="1"/>
              <a:t>німецьких</a:t>
            </a:r>
            <a:r>
              <a:rPr lang="ru-RU" dirty="0"/>
              <a:t>  </a:t>
            </a:r>
            <a:r>
              <a:rPr lang="ru-RU" dirty="0" err="1"/>
              <a:t>пойнтерів</a:t>
            </a:r>
            <a:r>
              <a:rPr lang="ru-RU" dirty="0"/>
              <a:t>, </a:t>
            </a:r>
            <a:r>
              <a:rPr lang="ru-RU" dirty="0" err="1"/>
              <a:t>бультер'єрів</a:t>
            </a:r>
            <a:r>
              <a:rPr lang="ru-RU" dirty="0"/>
              <a:t> і </a:t>
            </a:r>
            <a:r>
              <a:rPr lang="ru-RU" dirty="0" err="1"/>
              <a:t>лхаскіх</a:t>
            </a:r>
            <a:r>
              <a:rPr lang="ru-RU" dirty="0"/>
              <a:t> </a:t>
            </a:r>
            <a:r>
              <a:rPr lang="ru-RU" dirty="0" err="1"/>
              <a:t>Ріджбеків</a:t>
            </a:r>
            <a:r>
              <a:rPr lang="ru-RU" dirty="0"/>
              <a:t>, </a:t>
            </a:r>
            <a:r>
              <a:rPr lang="ru-RU" dirty="0" err="1"/>
              <a:t>золотистих</a:t>
            </a:r>
            <a:r>
              <a:rPr lang="ru-RU" dirty="0"/>
              <a:t> </a:t>
            </a:r>
            <a:r>
              <a:rPr lang="ru-RU" dirty="0" err="1"/>
              <a:t>ретриверів</a:t>
            </a: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544" y="1280583"/>
            <a:ext cx="9294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Гемофілія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B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розвивається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внаслідок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мутацій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гена F9,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кодує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фактор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згортання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IX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43" y="1819385"/>
            <a:ext cx="8529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порівнянні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гемофілією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гемофілія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B, як правило,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більш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легке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захворювання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66346" y="6240107"/>
            <a:ext cx="3234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носової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167" y="3908374"/>
            <a:ext cx="3109229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23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376" y="85130"/>
            <a:ext cx="988552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Гемофілія С - недолік плазмового попередника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тромбопластину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(FXI)</a:t>
            </a:r>
            <a:endParaRPr lang="ru-RU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6937" y="9402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Гемофілія C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зустрічається </a:t>
            </a:r>
            <a:r>
              <a:rPr lang="uk-UA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рідко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і описана тільки у порід тер'єрів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спрингер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-спанієлів, великих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піренеїв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Веймаранер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і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керрі-блю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6937" y="220171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Собаки з важким дефіцитом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фактора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XI (попередній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тромбопластин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плазми) зазвичай мають мінімальне кровотеча до тих пір, поки не будуть піддані травмі або хірургічного втручання, коли відбувається сильна кровотеча.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6937" y="40171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Тип успадкування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аутосомний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(тому можуть бути порушені чоловіки і жінки);</a:t>
            </a:r>
          </a:p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Неясно, чи є ген домінантним або рецесивним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470" y="-594"/>
            <a:ext cx="205453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30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054" y="136477"/>
            <a:ext cx="551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Симптоми гемофілії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0376" y="948984"/>
            <a:ext cx="79020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--</a:t>
            </a:r>
            <a:r>
              <a:rPr lang="ru-RU" sz="2000" dirty="0" err="1"/>
              <a:t>Крововилив</a:t>
            </a:r>
            <a:r>
              <a:rPr lang="ru-RU" sz="2000" dirty="0"/>
              <a:t> в </a:t>
            </a:r>
            <a:r>
              <a:rPr lang="ru-RU" sz="2000" dirty="0" err="1"/>
              <a:t>грудну</a:t>
            </a:r>
            <a:r>
              <a:rPr lang="ru-RU" sz="2000" dirty="0"/>
              <a:t> </a:t>
            </a:r>
            <a:r>
              <a:rPr lang="ru-RU" sz="2000" dirty="0" err="1"/>
              <a:t>порожнину</a:t>
            </a:r>
            <a:r>
              <a:rPr lang="ru-RU" sz="2000" dirty="0"/>
              <a:t> (гемоторакс)</a:t>
            </a:r>
          </a:p>
          <a:p>
            <a:r>
              <a:rPr lang="ru-RU" sz="2000" dirty="0"/>
              <a:t>--</a:t>
            </a:r>
            <a:r>
              <a:rPr lang="ru-RU" sz="2000" dirty="0" err="1"/>
              <a:t>Крововилив</a:t>
            </a:r>
            <a:r>
              <a:rPr lang="ru-RU" sz="2000" dirty="0"/>
              <a:t> в </a:t>
            </a:r>
            <a:r>
              <a:rPr lang="ru-RU" sz="2000" dirty="0" err="1"/>
              <a:t>черевну</a:t>
            </a:r>
            <a:r>
              <a:rPr lang="ru-RU" sz="2000" dirty="0"/>
              <a:t> </a:t>
            </a:r>
            <a:r>
              <a:rPr lang="ru-RU" sz="2000" dirty="0" err="1"/>
              <a:t>порожнину</a:t>
            </a:r>
            <a:r>
              <a:rPr lang="ru-RU" sz="2000" dirty="0"/>
              <a:t> (</a:t>
            </a:r>
            <a:r>
              <a:rPr lang="ru-RU" sz="2000" dirty="0" err="1"/>
              <a:t>гемоперитонеум</a:t>
            </a:r>
            <a:r>
              <a:rPr lang="ru-RU" sz="2000" dirty="0"/>
              <a:t>)</a:t>
            </a:r>
          </a:p>
          <a:p>
            <a:r>
              <a:rPr lang="ru-RU" sz="2000" dirty="0"/>
              <a:t>--</a:t>
            </a:r>
            <a:r>
              <a:rPr lang="ru-RU" sz="2000" dirty="0" err="1"/>
              <a:t>Крововилив</a:t>
            </a:r>
            <a:r>
              <a:rPr lang="ru-RU" sz="2000" dirty="0"/>
              <a:t> в </a:t>
            </a:r>
            <a:r>
              <a:rPr lang="ru-RU" sz="2000" dirty="0" err="1"/>
              <a:t>суглоби</a:t>
            </a:r>
            <a:r>
              <a:rPr lang="ru-RU" sz="2000" dirty="0"/>
              <a:t> (гемартроз)</a:t>
            </a:r>
          </a:p>
          <a:p>
            <a:r>
              <a:rPr lang="ru-RU" sz="2000" dirty="0"/>
              <a:t>--Носова </a:t>
            </a:r>
            <a:r>
              <a:rPr lang="ru-RU" sz="2000" dirty="0" err="1"/>
              <a:t>кровотеча</a:t>
            </a:r>
            <a:r>
              <a:rPr lang="ru-RU" sz="2000" dirty="0"/>
              <a:t> (</a:t>
            </a:r>
            <a:r>
              <a:rPr lang="ru-RU" sz="2000" dirty="0" err="1"/>
              <a:t>епістаксис</a:t>
            </a:r>
            <a:r>
              <a:rPr lang="ru-RU" sz="2000" dirty="0"/>
              <a:t>)</a:t>
            </a:r>
          </a:p>
          <a:p>
            <a:r>
              <a:rPr lang="ru-RU" sz="2000" dirty="0"/>
              <a:t>--</a:t>
            </a:r>
            <a:r>
              <a:rPr lang="ru-RU" sz="2000" dirty="0" err="1"/>
              <a:t>Кровотеча</a:t>
            </a:r>
            <a:r>
              <a:rPr lang="ru-RU" sz="2000" dirty="0"/>
              <a:t> з ясен і </a:t>
            </a:r>
            <a:r>
              <a:rPr lang="ru-RU" sz="2000" dirty="0" err="1"/>
              <a:t>шлунково-кишкового</a:t>
            </a:r>
            <a:r>
              <a:rPr lang="ru-RU" sz="2000" dirty="0"/>
              <a:t> тракту</a:t>
            </a:r>
          </a:p>
          <a:p>
            <a:r>
              <a:rPr lang="ru-RU" sz="2000" dirty="0"/>
              <a:t>--</a:t>
            </a:r>
            <a:r>
              <a:rPr lang="ru-RU" sz="2000" dirty="0" err="1"/>
              <a:t>Гематурія</a:t>
            </a:r>
            <a:r>
              <a:rPr lang="ru-RU" sz="2000" dirty="0"/>
              <a:t> (</a:t>
            </a: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крові</a:t>
            </a:r>
            <a:r>
              <a:rPr lang="ru-RU" sz="2000" dirty="0"/>
              <a:t> в </a:t>
            </a:r>
            <a:r>
              <a:rPr lang="ru-RU" sz="2000" dirty="0" err="1"/>
              <a:t>сечі</a:t>
            </a:r>
            <a:r>
              <a:rPr lang="ru-RU" sz="2000" dirty="0"/>
              <a:t>)</a:t>
            </a:r>
          </a:p>
          <a:p>
            <a:r>
              <a:rPr lang="ru-RU" sz="2000" dirty="0"/>
              <a:t>--</a:t>
            </a:r>
            <a:r>
              <a:rPr lang="ru-RU" sz="2000" dirty="0" err="1"/>
              <a:t>Травматична</a:t>
            </a:r>
            <a:r>
              <a:rPr lang="ru-RU" sz="2000" dirty="0"/>
              <a:t> </a:t>
            </a:r>
            <a:r>
              <a:rPr lang="ru-RU" sz="2000" dirty="0" err="1"/>
              <a:t>кровотеча</a:t>
            </a:r>
            <a:r>
              <a:rPr lang="ru-RU" sz="2000" dirty="0"/>
              <a:t>, </a:t>
            </a:r>
            <a:r>
              <a:rPr lang="ru-RU" sz="2000" dirty="0" err="1"/>
              <a:t>вираженість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не </a:t>
            </a:r>
            <a:r>
              <a:rPr lang="ru-RU" sz="2000" dirty="0" err="1"/>
              <a:t>відповідає</a:t>
            </a:r>
            <a:r>
              <a:rPr lang="ru-RU" sz="2000" dirty="0"/>
              <a:t> </a:t>
            </a:r>
            <a:r>
              <a:rPr lang="ru-RU" sz="2000" dirty="0" err="1"/>
              <a:t>тяжкості</a:t>
            </a:r>
            <a:r>
              <a:rPr lang="ru-RU" sz="2000" dirty="0"/>
              <a:t> </a:t>
            </a:r>
            <a:r>
              <a:rPr lang="ru-RU" sz="2000" dirty="0" err="1"/>
              <a:t>травми</a:t>
            </a:r>
            <a:endParaRPr lang="ru-RU" sz="2000" dirty="0"/>
          </a:p>
          <a:p>
            <a:r>
              <a:rPr lang="ru-RU" sz="2000" dirty="0"/>
              <a:t>--</a:t>
            </a:r>
            <a:r>
              <a:rPr lang="ru-RU" sz="2000" dirty="0" err="1"/>
              <a:t>Кровотеча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забору </a:t>
            </a:r>
            <a:r>
              <a:rPr lang="ru-RU" sz="2000" dirty="0" err="1"/>
              <a:t>крові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470" y="-24309"/>
            <a:ext cx="205453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72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4394" y="-92895"/>
            <a:ext cx="5868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Генна терапія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2012" y="276437"/>
            <a:ext cx="118599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Дев'ять</a:t>
            </a:r>
            <a:r>
              <a:rPr lang="ru-RU" sz="2000" dirty="0"/>
              <a:t> собак з </a:t>
            </a:r>
            <a:r>
              <a:rPr lang="ru-RU" sz="2000" dirty="0" err="1"/>
              <a:t>гемофілією</a:t>
            </a:r>
            <a:r>
              <a:rPr lang="ru-RU" sz="2000" dirty="0"/>
              <a:t> А </a:t>
            </a:r>
            <a:r>
              <a:rPr lang="ru-RU" sz="2000" dirty="0" err="1"/>
              <a:t>лікували</a:t>
            </a:r>
            <a:r>
              <a:rPr lang="ru-RU" sz="2000" dirty="0"/>
              <a:t> генною </a:t>
            </a:r>
            <a:r>
              <a:rPr lang="ru-RU" sz="2000" dirty="0" err="1"/>
              <a:t>терапією</a:t>
            </a:r>
            <a:r>
              <a:rPr lang="ru-RU" sz="2000" dirty="0"/>
              <a:t> </a:t>
            </a:r>
            <a:r>
              <a:rPr lang="ru-RU" sz="2000" dirty="0" err="1"/>
              <a:t>аденоассоціірованних</a:t>
            </a:r>
            <a:r>
              <a:rPr lang="ru-RU" sz="2000" dirty="0"/>
              <a:t> </a:t>
            </a:r>
            <a:r>
              <a:rPr lang="ru-RU" sz="2000" dirty="0" err="1"/>
              <a:t>вірусом</a:t>
            </a:r>
            <a:r>
              <a:rPr lang="ru-RU" sz="2000" dirty="0"/>
              <a:t> (AAV) і </a:t>
            </a:r>
            <a:r>
              <a:rPr lang="ru-RU" sz="2000" dirty="0" err="1"/>
              <a:t>спостерігали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10 </a:t>
            </a:r>
            <a:r>
              <a:rPr lang="ru-RU" sz="2000" dirty="0" err="1"/>
              <a:t>років</a:t>
            </a:r>
            <a:r>
              <a:rPr lang="ru-RU" sz="2000" dirty="0"/>
              <a:t>.</a:t>
            </a:r>
          </a:p>
          <a:p>
            <a:r>
              <a:rPr lang="ru-RU" sz="2000" dirty="0"/>
              <a:t> </a:t>
            </a:r>
            <a:r>
              <a:rPr lang="ru-RU" sz="2000" dirty="0" err="1"/>
              <a:t>Введення</a:t>
            </a:r>
            <a:r>
              <a:rPr lang="ru-RU" sz="2000" dirty="0"/>
              <a:t> </a:t>
            </a:r>
            <a:r>
              <a:rPr lang="ru-RU" sz="2000" dirty="0" err="1"/>
              <a:t>векторів</a:t>
            </a:r>
            <a:r>
              <a:rPr lang="ru-RU" sz="2000" dirty="0"/>
              <a:t> AAV8 </a:t>
            </a:r>
            <a:r>
              <a:rPr lang="ru-RU" sz="2000" dirty="0" err="1"/>
              <a:t>або</a:t>
            </a:r>
            <a:r>
              <a:rPr lang="ru-RU" sz="2000" dirty="0"/>
              <a:t> AAV9,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експресують</a:t>
            </a:r>
            <a:r>
              <a:rPr lang="ru-RU" sz="2000" dirty="0"/>
              <a:t> собачий фактор VIII (AAV-</a:t>
            </a:r>
            <a:r>
              <a:rPr lang="ru-RU" sz="2000" dirty="0" err="1"/>
              <a:t>cFVIII</a:t>
            </a:r>
            <a:r>
              <a:rPr lang="ru-RU" sz="2000" dirty="0"/>
              <a:t>), </a:t>
            </a:r>
            <a:r>
              <a:rPr lang="ru-RU" sz="2000" dirty="0" err="1"/>
              <a:t>скоригував</a:t>
            </a:r>
            <a:r>
              <a:rPr lang="ru-RU" sz="2000" dirty="0"/>
              <a:t> </a:t>
            </a:r>
            <a:r>
              <a:rPr lang="ru-RU" sz="2000" dirty="0" err="1"/>
              <a:t>дефіцит</a:t>
            </a:r>
            <a:r>
              <a:rPr lang="ru-RU" sz="2000" dirty="0"/>
              <a:t> FVIII до 1,9-11,3% </a:t>
            </a:r>
            <a:r>
              <a:rPr lang="ru-RU" sz="2000" dirty="0" err="1"/>
              <a:t>від</a:t>
            </a:r>
            <a:r>
              <a:rPr lang="ru-RU" sz="2000" dirty="0"/>
              <a:t> нормального </a:t>
            </a:r>
            <a:r>
              <a:rPr lang="ru-RU" sz="2000" dirty="0" err="1"/>
              <a:t>рівня</a:t>
            </a:r>
            <a:r>
              <a:rPr lang="ru-RU" sz="2000" dirty="0"/>
              <a:t> FVIII. </a:t>
            </a:r>
          </a:p>
          <a:p>
            <a:r>
              <a:rPr lang="ru-RU" sz="2000" dirty="0"/>
              <a:t>У </a:t>
            </a:r>
            <a:r>
              <a:rPr lang="ru-RU" sz="2000" dirty="0" err="1"/>
              <a:t>двох</a:t>
            </a:r>
            <a:r>
              <a:rPr lang="ru-RU" sz="2000" dirty="0"/>
              <a:t> з </a:t>
            </a:r>
            <a:r>
              <a:rPr lang="ru-RU" sz="2000" dirty="0" err="1"/>
              <a:t>дев'яти</a:t>
            </a:r>
            <a:r>
              <a:rPr lang="ru-RU" sz="2000" dirty="0"/>
              <a:t> собак </a:t>
            </a:r>
            <a:r>
              <a:rPr lang="ru-RU" sz="2000" dirty="0" err="1"/>
              <a:t>рівні</a:t>
            </a:r>
            <a:r>
              <a:rPr lang="ru-RU" sz="2000" dirty="0"/>
              <a:t> </a:t>
            </a:r>
            <a:r>
              <a:rPr lang="ru-RU" sz="2000" dirty="0" err="1"/>
              <a:t>активності</a:t>
            </a:r>
            <a:r>
              <a:rPr lang="ru-RU" sz="2000" dirty="0"/>
              <a:t> FVIII </a:t>
            </a:r>
            <a:r>
              <a:rPr lang="ru-RU" sz="2000" dirty="0" err="1"/>
              <a:t>поступово</a:t>
            </a:r>
            <a:r>
              <a:rPr lang="ru-RU" sz="2000" dirty="0"/>
              <a:t> </a:t>
            </a:r>
            <a:r>
              <a:rPr lang="ru-RU" sz="2000" dirty="0" err="1"/>
              <a:t>підвищувалися</a:t>
            </a:r>
            <a:r>
              <a:rPr lang="ru-RU" sz="2000" dirty="0"/>
              <a:t>, </a:t>
            </a:r>
            <a:r>
              <a:rPr lang="ru-RU" sz="2000" dirty="0" err="1"/>
              <a:t>починаючи</a:t>
            </a:r>
            <a:r>
              <a:rPr lang="ru-RU" sz="2000" dirty="0"/>
              <a:t> </a:t>
            </a:r>
            <a:r>
              <a:rPr lang="ru-RU" sz="2000" dirty="0" err="1"/>
              <a:t>приблизно</a:t>
            </a:r>
            <a:r>
              <a:rPr lang="ru-RU" sz="2000" dirty="0"/>
              <a:t> через 4 роки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лікування</a:t>
            </a:r>
            <a:r>
              <a:rPr lang="ru-RU" sz="2000" dirty="0"/>
              <a:t>.</a:t>
            </a:r>
          </a:p>
          <a:p>
            <a:r>
              <a:rPr lang="ru-RU" sz="2000" dirty="0"/>
              <a:t> </a:t>
            </a:r>
            <a:r>
              <a:rPr lang="ru-RU" sz="2000" dirty="0" err="1"/>
              <a:t>Ні</a:t>
            </a:r>
            <a:r>
              <a:rPr lang="ru-RU" sz="2000" dirty="0"/>
              <a:t> в </a:t>
            </a:r>
            <a:r>
              <a:rPr lang="ru-RU" sz="2000" dirty="0" err="1"/>
              <a:t>однієї</a:t>
            </a:r>
            <a:r>
              <a:rPr lang="ru-RU" sz="2000" dirty="0"/>
              <a:t> з собак не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виявлено</a:t>
            </a:r>
            <a:r>
              <a:rPr lang="ru-RU" sz="2000" dirty="0"/>
              <a:t> </a:t>
            </a:r>
            <a:r>
              <a:rPr lang="ru-RU" sz="2000" dirty="0" err="1"/>
              <a:t>пухлин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порушення</a:t>
            </a:r>
            <a:r>
              <a:rPr lang="ru-RU" sz="2000" dirty="0"/>
              <a:t> </a:t>
            </a:r>
            <a:r>
              <a:rPr lang="ru-RU" sz="2000" dirty="0" err="1"/>
              <a:t>функції</a:t>
            </a:r>
            <a:r>
              <a:rPr lang="ru-RU" sz="2000" dirty="0"/>
              <a:t> </a:t>
            </a:r>
            <a:r>
              <a:rPr lang="ru-RU" sz="2000" dirty="0" err="1"/>
              <a:t>печінки</a:t>
            </a:r>
            <a:r>
              <a:rPr lang="ru-RU" sz="2000" dirty="0"/>
              <a:t>.  </a:t>
            </a:r>
          </a:p>
          <a:p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результати</a:t>
            </a:r>
            <a:r>
              <a:rPr lang="ru-RU" sz="2000" dirty="0"/>
              <a:t> </a:t>
            </a:r>
            <a:r>
              <a:rPr lang="ru-RU" sz="2000" dirty="0" err="1"/>
              <a:t>підтверджують</a:t>
            </a:r>
            <a:r>
              <a:rPr lang="ru-RU" sz="2000" dirty="0"/>
              <a:t> </a:t>
            </a:r>
            <a:r>
              <a:rPr lang="ru-RU" sz="2000" dirty="0" err="1"/>
              <a:t>клінічну</a:t>
            </a:r>
            <a:r>
              <a:rPr lang="ru-RU" sz="2000" dirty="0"/>
              <a:t> </a:t>
            </a:r>
            <a:r>
              <a:rPr lang="ru-RU" sz="2000" dirty="0" err="1"/>
              <a:t>розробку</a:t>
            </a:r>
            <a:r>
              <a:rPr lang="ru-RU" sz="2000" dirty="0"/>
              <a:t> </a:t>
            </a:r>
            <a:r>
              <a:rPr lang="ru-RU" sz="2000" dirty="0" err="1"/>
              <a:t>спрямованої</a:t>
            </a:r>
            <a:r>
              <a:rPr lang="ru-RU" sz="2000" dirty="0"/>
              <a:t> на </a:t>
            </a:r>
            <a:r>
              <a:rPr lang="ru-RU" sz="2000" dirty="0" err="1"/>
              <a:t>печінку</a:t>
            </a:r>
            <a:r>
              <a:rPr lang="ru-RU" sz="2000" dirty="0"/>
              <a:t> </a:t>
            </a:r>
            <a:r>
              <a:rPr lang="ru-RU" sz="2000" dirty="0" err="1"/>
              <a:t>генної</a:t>
            </a:r>
            <a:r>
              <a:rPr lang="ru-RU" sz="2000" dirty="0"/>
              <a:t> </a:t>
            </a:r>
            <a:r>
              <a:rPr lang="ru-RU" sz="2000" dirty="0" err="1"/>
              <a:t>терапії</a:t>
            </a:r>
            <a:r>
              <a:rPr lang="ru-RU" sz="2000" dirty="0"/>
              <a:t> AAV при </a:t>
            </a:r>
            <a:r>
              <a:rPr lang="ru-RU" sz="2000" dirty="0" err="1"/>
              <a:t>гемофілії</a:t>
            </a:r>
            <a:r>
              <a:rPr lang="ru-RU" sz="2000" dirty="0"/>
              <a:t> А,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підкреслюючи</a:t>
            </a:r>
            <a:r>
              <a:rPr lang="ru-RU" sz="2000" dirty="0"/>
              <a:t> </a:t>
            </a:r>
            <a:r>
              <a:rPr lang="ru-RU" sz="2000" dirty="0" err="1"/>
              <a:t>важливість</a:t>
            </a:r>
            <a:r>
              <a:rPr lang="ru-RU" sz="2000" dirty="0"/>
              <a:t> </a:t>
            </a:r>
            <a:r>
              <a:rPr lang="ru-RU" sz="2000" dirty="0" err="1"/>
              <a:t>довгострокового</a:t>
            </a:r>
            <a:r>
              <a:rPr lang="ru-RU" sz="2000" dirty="0"/>
              <a:t> </a:t>
            </a:r>
            <a:r>
              <a:rPr lang="ru-RU" sz="2000" dirty="0" err="1"/>
              <a:t>моніторингу</a:t>
            </a:r>
            <a:r>
              <a:rPr lang="ru-RU" sz="2000" dirty="0"/>
              <a:t> </a:t>
            </a:r>
            <a:r>
              <a:rPr lang="ru-RU" sz="2000" dirty="0" err="1"/>
              <a:t>потенційної</a:t>
            </a:r>
            <a:r>
              <a:rPr lang="ru-RU" sz="2000" dirty="0"/>
              <a:t> </a:t>
            </a:r>
            <a:r>
              <a:rPr lang="ru-RU" sz="2000" dirty="0" err="1"/>
              <a:t>генотоксичности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73" y="3138759"/>
            <a:ext cx="7383439" cy="36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15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3220"/>
            <a:ext cx="1207826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Глухова В.А., Ермолаев В.А. ГЕМОФИЛИЯ СЕЛЬСКОХОЗЯЙСТВЕННЫХ ЖИВОТНЫХ // Международный студенческий научный вестник. – 2018. – № 4-3.;</a:t>
            </a:r>
          </a:p>
          <a:p>
            <a:pPr marL="342900" indent="-342900">
              <a:buAutoNum type="arabicPeriod"/>
            </a:pPr>
            <a:r>
              <a:rPr lang="ru-RU" dirty="0"/>
              <a:t>  Румянцев А.Г., Румянцев С. А., Чернов В.М.  Гемофилия в практике врачей различных специальностей: руководство.- М.: ГЭОТАР-Медиа, 2013.-136 с. </a:t>
            </a:r>
          </a:p>
          <a:p>
            <a:pPr marL="342900" indent="-342900">
              <a:buAutoNum type="arabicPeriod"/>
            </a:pPr>
            <a:r>
              <a:rPr lang="ru-RU" dirty="0"/>
              <a:t>Патологическая физиология животных: учеб. для студентов высших  учебных заведений, обучающихся по специальности «Ветеринария»/ С.И. </a:t>
            </a:r>
            <a:r>
              <a:rPr lang="ru-RU" dirty="0" err="1"/>
              <a:t>Лютинский</a:t>
            </a:r>
            <a:r>
              <a:rPr lang="ru-RU" dirty="0"/>
              <a:t>.- 3-е издание ., </a:t>
            </a:r>
            <a:r>
              <a:rPr lang="ru-RU" dirty="0" err="1"/>
              <a:t>испр</a:t>
            </a:r>
            <a:r>
              <a:rPr lang="ru-RU" dirty="0"/>
              <a:t>. и доп. – М.: ГЭОТАР-Медиа, 2011.-560 с. ил.</a:t>
            </a:r>
          </a:p>
          <a:p>
            <a:pPr marL="342900" indent="-342900">
              <a:buAutoNum type="arabicPeriod"/>
            </a:pPr>
            <a:r>
              <a:rPr lang="uk-UA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/ </a:t>
            </a:r>
            <a:r>
              <a:rPr lang="ru-RU" dirty="0" err="1"/>
              <a:t>В.І.Левченко</a:t>
            </a:r>
            <a:r>
              <a:rPr lang="ru-RU" dirty="0"/>
              <a:t>, </a:t>
            </a:r>
            <a:r>
              <a:rPr lang="ru-RU" dirty="0" err="1"/>
              <a:t>І.П.Кондрахін</a:t>
            </a:r>
            <a:r>
              <a:rPr lang="ru-RU" dirty="0"/>
              <a:t>, </a:t>
            </a:r>
            <a:r>
              <a:rPr lang="ru-RU" dirty="0" err="1"/>
              <a:t>М.О.Судаков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.: За </a:t>
            </a:r>
            <a:r>
              <a:rPr lang="ru-RU" dirty="0" err="1"/>
              <a:t>ред.В.І.Левченка</a:t>
            </a:r>
            <a:r>
              <a:rPr lang="ru-RU" dirty="0"/>
              <a:t>.- </a:t>
            </a:r>
            <a:r>
              <a:rPr lang="ru-RU" dirty="0" err="1"/>
              <a:t>Біла</a:t>
            </a:r>
            <a:r>
              <a:rPr lang="ru-RU" dirty="0"/>
              <a:t> Церква,1999.-Ч.І– с. 543.</a:t>
            </a:r>
          </a:p>
          <a:p>
            <a:pPr marL="342900" indent="-342900">
              <a:buAutoNum type="arabicPeriod"/>
            </a:pPr>
            <a:r>
              <a:rPr lang="uk-UA" dirty="0"/>
              <a:t> </a:t>
            </a:r>
            <a:r>
              <a:rPr lang="ru-RU" dirty="0" err="1"/>
              <a:t>Сотская</a:t>
            </a:r>
            <a:r>
              <a:rPr lang="ru-RU" dirty="0"/>
              <a:t> М.Н. Московкина Н.Н. Племенное разведение собак.- 2004, 79 с. </a:t>
            </a:r>
          </a:p>
          <a:p>
            <a:pPr marL="342900" indent="-342900">
              <a:buFontTx/>
              <a:buAutoNum type="arabicPeriod"/>
            </a:pPr>
            <a:r>
              <a:rPr lang="ru-RU" dirty="0" err="1"/>
              <a:t>Антонаракис</a:t>
            </a:r>
            <a:r>
              <a:rPr lang="ru-RU" dirty="0"/>
              <a:t> С.Е. (1995) Молекулярная генетика гена фактора свертывания крови VIII и гемофилия А. Тромб </a:t>
            </a:r>
            <a:r>
              <a:rPr lang="ru-RU" dirty="0" err="1"/>
              <a:t>Хемост</a:t>
            </a:r>
            <a:r>
              <a:rPr lang="ru-RU" dirty="0"/>
              <a:t> 74 : 322–328</a:t>
            </a:r>
          </a:p>
          <a:p>
            <a:pPr marL="342900" lvl="0" indent="-342900">
              <a:buFontTx/>
              <a:buAutoNum type="arabicPeriod"/>
            </a:pPr>
            <a:r>
              <a:rPr lang="uk-UA" dirty="0"/>
              <a:t> </a:t>
            </a:r>
            <a:r>
              <a:rPr lang="en-US" dirty="0"/>
              <a:t>Hemophilia A &amp; B in Dogs. By Robin Downing</a:t>
            </a:r>
            <a:endParaRPr lang="ru-RU" dirty="0"/>
          </a:p>
          <a:p>
            <a:pPr marL="342900" indent="-342900">
              <a:buFontTx/>
              <a:buAutoNum type="arabicPeriod"/>
            </a:pPr>
            <a:r>
              <a:rPr lang="uk-UA" dirty="0" err="1">
                <a:hlinkClick r:id="rId2"/>
              </a:rPr>
              <a:t>College</a:t>
            </a:r>
            <a:r>
              <a:rPr lang="uk-UA" dirty="0">
                <a:hlinkClick r:id="rId2"/>
              </a:rPr>
              <a:t> </a:t>
            </a:r>
            <a:r>
              <a:rPr lang="uk-UA" dirty="0" err="1">
                <a:hlinkClick r:id="rId2"/>
              </a:rPr>
              <a:t>Of</a:t>
            </a:r>
            <a:r>
              <a:rPr lang="uk-UA" dirty="0">
                <a:hlinkClick r:id="rId2"/>
              </a:rPr>
              <a:t> </a:t>
            </a:r>
            <a:r>
              <a:rPr lang="uk-UA" dirty="0" err="1">
                <a:hlinkClick r:id="rId2"/>
              </a:rPr>
              <a:t>Veterinary</a:t>
            </a:r>
            <a:r>
              <a:rPr lang="uk-UA" dirty="0">
                <a:hlinkClick r:id="rId2"/>
              </a:rPr>
              <a:t> </a:t>
            </a:r>
            <a:r>
              <a:rPr lang="uk-UA" dirty="0" err="1">
                <a:hlinkClick r:id="rId2"/>
              </a:rPr>
              <a:t>Medicine</a:t>
            </a:r>
            <a:r>
              <a:rPr lang="uk-UA" dirty="0"/>
              <a:t>. </a:t>
            </a:r>
            <a:r>
              <a:rPr lang="en-US" dirty="0" err="1"/>
              <a:t>eClinPath</a:t>
            </a:r>
            <a:r>
              <a:rPr lang="en-US" dirty="0"/>
              <a:t>, an online textbook on Veterinary Clinical Pathology </a:t>
            </a:r>
            <a:endParaRPr lang="uk-UA" dirty="0"/>
          </a:p>
          <a:p>
            <a:pPr marL="342900" lvl="0" indent="-342900">
              <a:buFontTx/>
              <a:buAutoNum type="arabicPeriod"/>
            </a:pPr>
            <a:r>
              <a:rPr lang="en-US" dirty="0"/>
              <a:t>OMIA </a:t>
            </a:r>
            <a:r>
              <a:rPr lang="en-US" dirty="0">
                <a:hlinkClick r:id="rId3"/>
              </a:rPr>
              <a:t>000437</a:t>
            </a:r>
            <a:r>
              <a:rPr lang="en-US" dirty="0"/>
              <a:t>-9615 : </a:t>
            </a:r>
            <a:r>
              <a:rPr lang="en-US" dirty="0" err="1"/>
              <a:t>Haemophilia</a:t>
            </a:r>
            <a:r>
              <a:rPr lang="en-US" dirty="0"/>
              <a:t> A in </a:t>
            </a:r>
            <a:r>
              <a:rPr lang="en-US" dirty="0" err="1"/>
              <a:t>Canis</a:t>
            </a:r>
            <a:r>
              <a:rPr lang="en-US" dirty="0"/>
              <a:t> lupus </a:t>
            </a:r>
            <a:r>
              <a:rPr lang="en-US" dirty="0" err="1"/>
              <a:t>familiaris</a:t>
            </a:r>
            <a:endParaRPr lang="uk-UA" dirty="0"/>
          </a:p>
          <a:p>
            <a:pPr marL="342900" indent="-342900">
              <a:buFontTx/>
              <a:buAutoNum type="arabicPeriod"/>
            </a:pPr>
            <a:r>
              <a:rPr lang="uk-UA" dirty="0">
                <a:hlinkClick r:id="rId4"/>
              </a:rPr>
              <a:t> </a:t>
            </a:r>
            <a:r>
              <a:rPr lang="ru-RU" dirty="0"/>
              <a:t>Великий М. М. </a:t>
            </a:r>
            <a:r>
              <a:rPr lang="ru-RU" dirty="0" err="1"/>
              <a:t>Філія</a:t>
            </a:r>
            <a:r>
              <a:rPr lang="ru-RU" dirty="0"/>
              <a:t> </a:t>
            </a:r>
            <a:r>
              <a:rPr lang="ru-RU" dirty="0" err="1"/>
              <a:t>біотехнології</a:t>
            </a:r>
            <a:r>
              <a:rPr lang="ru-RU" dirty="0"/>
              <a:t>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Тараса </a:t>
            </a:r>
            <a:r>
              <a:rPr lang="ru-RU" dirty="0" err="1"/>
              <a:t>Шевченка</a:t>
            </a:r>
            <a:r>
              <a:rPr lang="ru-RU" dirty="0"/>
              <a:t>, </a:t>
            </a:r>
            <a:r>
              <a:rPr lang="ru-RU" dirty="0" err="1"/>
              <a:t>Київ</a:t>
            </a:r>
            <a:r>
              <a:rPr lang="ru-RU" dirty="0"/>
              <a:t> МЕДИЧНА БІОТЕХНОЛОГІЯ: ГЕННА ТЕРАПІЯ )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ЗАГАЛЬНА ХАРАКТЕРИСТИКА ТРОМБОЦИТІВ: ІСТОРИЧНІ АСПЕКТИ </a:t>
            </a:r>
            <a:r>
              <a:rPr lang="ru-RU" dirty="0" err="1"/>
              <a:t>Мулярчук</a:t>
            </a:r>
            <a:r>
              <a:rPr lang="ru-RU" dirty="0"/>
              <a:t> О.В., </a:t>
            </a:r>
            <a:r>
              <a:rPr lang="ru-RU" dirty="0" err="1"/>
              <a:t>Видиборець</a:t>
            </a:r>
            <a:r>
              <a:rPr lang="ru-RU" dirty="0"/>
              <a:t> С.В. </a:t>
            </a:r>
            <a:r>
              <a:rPr lang="ru-RU" dirty="0" err="1"/>
              <a:t>Київський</a:t>
            </a:r>
            <a:r>
              <a:rPr lang="ru-RU" dirty="0"/>
              <a:t> </a:t>
            </a:r>
            <a:r>
              <a:rPr lang="ru-RU" dirty="0" err="1"/>
              <a:t>міський</a:t>
            </a:r>
            <a:r>
              <a:rPr lang="ru-RU" dirty="0"/>
              <a:t> центр </a:t>
            </a:r>
            <a:r>
              <a:rPr lang="ru-RU" dirty="0" err="1"/>
              <a:t>крові</a:t>
            </a:r>
            <a:r>
              <a:rPr lang="ru-RU" dirty="0"/>
              <a:t>;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медична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післядипломної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П.Л. </a:t>
            </a:r>
            <a:r>
              <a:rPr lang="ru-RU" dirty="0" err="1"/>
              <a:t>Шупика</a:t>
            </a:r>
            <a:r>
              <a:rPr lang="ru-RU" dirty="0"/>
              <a:t> МОЗ </a:t>
            </a:r>
            <a:r>
              <a:rPr lang="ru-RU" dirty="0" err="1"/>
              <a:t>України</a:t>
            </a:r>
            <a:r>
              <a:rPr lang="ru-RU" dirty="0"/>
              <a:t>, м. </a:t>
            </a:r>
            <a:r>
              <a:rPr lang="ru-RU" dirty="0" err="1"/>
              <a:t>Київ</a:t>
            </a:r>
            <a:endParaRPr lang="ru-RU" dirty="0"/>
          </a:p>
          <a:p>
            <a:pPr marL="342900" indent="-342900">
              <a:buFontTx/>
              <a:buAutoNum type="arabicPeriod"/>
            </a:pPr>
            <a:r>
              <a:rPr lang="ru-RU" dirty="0"/>
              <a:t>АНАЛИЗ КАРИОТИПОВ ДОМАШНЕЙ СОБАКИ (С</a:t>
            </a:r>
            <a:r>
              <a:rPr lang="en-US" dirty="0"/>
              <a:t>ANIS FAMILIARIS L.) </a:t>
            </a:r>
            <a:r>
              <a:rPr lang="ru-RU" dirty="0"/>
              <a:t>П.М. Кленовицкий1 , В.Н. Гришин2 , Е.С. Романов2 , Л.Л. Алексеева2 , А.А. Никишов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arial" panose="020B0604020202020204" pitchFamily="34" charset="0"/>
              </a:rPr>
              <a:t>УКРАЇНСЬКА </a:t>
            </a:r>
            <a:r>
              <a:rPr lang="ru-RU" b="1" dirty="0">
                <a:latin typeface="arial" panose="020B0604020202020204" pitchFamily="34" charset="0"/>
              </a:rPr>
              <a:t>МЕДИЧНА</a:t>
            </a:r>
            <a:r>
              <a:rPr lang="ru-RU" dirty="0">
                <a:latin typeface="arial" panose="020B0604020202020204" pitchFamily="34" charset="0"/>
              </a:rPr>
              <a:t> АКАДЕМІЯ - </a:t>
            </a:r>
            <a:r>
              <a:rPr lang="ru-RU" dirty="0" err="1">
                <a:latin typeface="arial" panose="020B0604020202020204" pitchFamily="34" charset="0"/>
              </a:rPr>
              <a:t>навчальний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посібник</a:t>
            </a:r>
            <a:r>
              <a:rPr lang="ru-RU" dirty="0">
                <a:latin typeface="arial" panose="020B0604020202020204" pitchFamily="34" charset="0"/>
              </a:rPr>
              <a:t> з </a:t>
            </a:r>
            <a:r>
              <a:rPr lang="ru-RU" b="1" dirty="0" err="1">
                <a:latin typeface="arial" panose="020B0604020202020204" pitchFamily="34" charset="0"/>
              </a:rPr>
              <a:t>медичної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біології</a:t>
            </a:r>
            <a:r>
              <a:rPr lang="ru-RU" dirty="0">
                <a:latin typeface="arial" panose="020B0604020202020204" pitchFamily="34" charset="0"/>
              </a:rPr>
              <a:t> для </a:t>
            </a:r>
            <a:r>
              <a:rPr lang="ru-RU" dirty="0" err="1">
                <a:latin typeface="arial" panose="020B0604020202020204" pitchFamily="34" charset="0"/>
              </a:rPr>
              <a:t>студентів</a:t>
            </a:r>
            <a:r>
              <a:rPr lang="ru-RU" dirty="0">
                <a:latin typeface="arial" panose="020B0604020202020204" pitchFamily="34" charset="0"/>
              </a:rPr>
              <a:t> ВНМЗ </a:t>
            </a:r>
            <a:r>
              <a:rPr lang="ru-RU" dirty="0" err="1">
                <a:latin typeface="arial" panose="020B0604020202020204" pitchFamily="34" charset="0"/>
              </a:rPr>
              <a:t>України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III-IV </a:t>
            </a:r>
            <a:r>
              <a:rPr lang="ru-RU" dirty="0" err="1">
                <a:latin typeface="arial" panose="020B0604020202020204" pitchFamily="34" charset="0"/>
              </a:rPr>
              <a:t>рівнів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акредитації</a:t>
            </a:r>
            <a:r>
              <a:rPr lang="ru-RU" dirty="0">
                <a:latin typeface="arial" panose="020B0604020202020204" pitchFamily="34" charset="0"/>
              </a:rPr>
              <a:t> </a:t>
            </a:r>
            <a:endParaRPr lang="ru-RU" dirty="0"/>
          </a:p>
          <a:p>
            <a:pPr marL="342900" indent="-342900">
              <a:buFontTx/>
              <a:buAutoNum type="arabicPeriod"/>
            </a:pPr>
            <a:endParaRPr lang="ru-RU" dirty="0"/>
          </a:p>
          <a:p>
            <a:pPr marL="342900" indent="-342900">
              <a:buFontTx/>
              <a:buAutoNum type="arabicPeriod"/>
            </a:pPr>
            <a:endParaRPr lang="ru-RU" dirty="0"/>
          </a:p>
          <a:p>
            <a:endParaRPr lang="ru-RU" dirty="0">
              <a:hlinkClick r:id="rId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4518" y="0"/>
            <a:ext cx="666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Список використаних джерел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5099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460" y="2825086"/>
            <a:ext cx="7902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/>
              <a:t>Дякую за увагу 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0652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597" y="0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План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84896" y="1525277"/>
            <a:ext cx="65918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800" dirty="0"/>
              <a:t>Кров, її функції</a:t>
            </a:r>
          </a:p>
          <a:p>
            <a:pPr marL="342900" indent="-342900">
              <a:buAutoNum type="arabicPeriod"/>
            </a:pPr>
            <a:r>
              <a:rPr lang="uk-UA" sz="2800" dirty="0"/>
              <a:t>Механізм згортання крові</a:t>
            </a:r>
          </a:p>
          <a:p>
            <a:pPr marL="342900" indent="-342900">
              <a:buAutoNum type="arabicPeriod"/>
            </a:pPr>
            <a:r>
              <a:rPr lang="uk-UA" sz="2800" dirty="0"/>
              <a:t> Фактори згортання крові </a:t>
            </a:r>
          </a:p>
          <a:p>
            <a:pPr marL="342900" indent="-342900">
              <a:buAutoNum type="arabicPeriod"/>
            </a:pPr>
            <a:r>
              <a:rPr lang="uk-UA" sz="2800" dirty="0"/>
              <a:t>Гемофілія у собак, її види, генетичні особливості </a:t>
            </a:r>
          </a:p>
          <a:p>
            <a:pPr marL="342900" indent="-342900">
              <a:buAutoNum type="arabicPeriod"/>
            </a:pPr>
            <a:r>
              <a:rPr lang="uk-UA" sz="2800" dirty="0"/>
              <a:t>Лікування  гемофілії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904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96" y="1"/>
            <a:ext cx="10515600" cy="924510"/>
          </a:xfrm>
        </p:spPr>
        <p:txBody>
          <a:bodyPr/>
          <a:lstStyle/>
          <a:p>
            <a:pPr algn="ctr"/>
            <a:r>
              <a:rPr lang="ru-RU" dirty="0" err="1"/>
              <a:t>Деф</a:t>
            </a:r>
            <a:r>
              <a:rPr lang="uk-UA" dirty="0" err="1"/>
              <a:t>ініції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0826" y="924510"/>
            <a:ext cx="1140952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/>
              <a:t>Кров- рідка сполучна тканина, що складається з плазми і формених елементів: еритроцитів, лейкоцитів, тромбоцитів</a:t>
            </a:r>
          </a:p>
          <a:p>
            <a:pPr marL="342900" indent="-342900">
              <a:buAutoNum type="arabicPeriod"/>
            </a:pPr>
            <a:r>
              <a:rPr lang="uk-UA" sz="2400" dirty="0"/>
              <a:t> Спадкові хвороби тварин – </a:t>
            </a:r>
            <a:r>
              <a:rPr lang="ru-RU" sz="2400" dirty="0" err="1"/>
              <a:t>вроджені</a:t>
            </a:r>
            <a:r>
              <a:rPr lang="ru-RU" sz="2400" dirty="0"/>
              <a:t> вади, </a:t>
            </a:r>
            <a:r>
              <a:rPr lang="ru-RU" sz="2400" dirty="0" err="1"/>
              <a:t>різні</a:t>
            </a:r>
            <a:r>
              <a:rPr lang="ru-RU" sz="2400" dirty="0"/>
              <a:t> пороки в </a:t>
            </a:r>
            <a:r>
              <a:rPr lang="ru-RU" sz="2400" dirty="0" err="1"/>
              <a:t>будові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, </a:t>
            </a:r>
            <a:r>
              <a:rPr lang="ru-RU" sz="2400" dirty="0" err="1"/>
              <a:t>аномалії</a:t>
            </a:r>
            <a:r>
              <a:rPr lang="ru-RU" sz="2400" dirty="0"/>
              <a:t> </a:t>
            </a:r>
            <a:r>
              <a:rPr lang="ru-RU" sz="2400" dirty="0" err="1"/>
              <a:t>функцій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і систем </a:t>
            </a:r>
            <a:r>
              <a:rPr lang="ru-RU" sz="2400" dirty="0" err="1"/>
              <a:t>організму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передаються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батьків</a:t>
            </a:r>
            <a:r>
              <a:rPr lang="ru-RU" sz="2400" dirty="0"/>
              <a:t> до потомства</a:t>
            </a:r>
            <a:endParaRPr lang="uk-UA" sz="2400" dirty="0"/>
          </a:p>
          <a:p>
            <a:pPr marL="342900" indent="-342900">
              <a:buAutoNum type="arabicPeriod"/>
            </a:pPr>
            <a:r>
              <a:rPr lang="uk-UA" sz="2400" dirty="0"/>
              <a:t> Гемофілія (від </a:t>
            </a:r>
            <a:r>
              <a:rPr lang="uk-UA" sz="2400" dirty="0" err="1"/>
              <a:t>грец</a:t>
            </a:r>
            <a:r>
              <a:rPr lang="uk-UA" sz="2400" dirty="0"/>
              <a:t>. </a:t>
            </a:r>
            <a:r>
              <a:rPr lang="en-US" sz="2400" dirty="0" err="1"/>
              <a:t>Haima</a:t>
            </a:r>
            <a:r>
              <a:rPr lang="en-US" sz="2400" dirty="0"/>
              <a:t> - </a:t>
            </a:r>
            <a:r>
              <a:rPr lang="uk-UA" sz="2400" dirty="0"/>
              <a:t>кров, </a:t>
            </a:r>
            <a:r>
              <a:rPr lang="en-US" sz="2400" dirty="0" err="1"/>
              <a:t>philia</a:t>
            </a:r>
            <a:r>
              <a:rPr lang="en-US" sz="2400" dirty="0"/>
              <a:t> - </a:t>
            </a:r>
            <a:r>
              <a:rPr lang="uk-UA" sz="2400" dirty="0"/>
              <a:t>схильність) - спадкова хвороба, що виявляється схильністю до важко зупиняти кровотечу через зниженою здатності крові до згортання</a:t>
            </a:r>
          </a:p>
          <a:p>
            <a:pPr marL="342900" indent="-342900">
              <a:buAutoNum type="arabicPeriod"/>
            </a:pPr>
            <a:r>
              <a:rPr lang="uk-UA" sz="2400" dirty="0"/>
              <a:t> Згортання крові (коагуляція) - це найважливіший етап роботи системи гемостазу, що відповідає за зупинку кровотечі при пошкодженні судинної системи організму</a:t>
            </a:r>
          </a:p>
          <a:p>
            <a:pPr marL="342900" indent="-342900">
              <a:buAutoNum type="arabicPeriod"/>
            </a:pPr>
            <a:r>
              <a:rPr lang="uk-UA" sz="2400" dirty="0"/>
              <a:t> Фактори згортання крові - група речовин, що міститься в плазмі крові і тромбоцитах і забезпечує згортання крові</a:t>
            </a:r>
          </a:p>
          <a:p>
            <a:pPr marL="342900" indent="-342900">
              <a:buAutoNum type="arabicPeriod"/>
            </a:pPr>
            <a:r>
              <a:rPr lang="uk-UA" sz="2400" dirty="0"/>
              <a:t> </a:t>
            </a:r>
            <a:r>
              <a:rPr lang="ru-RU" sz="2400" dirty="0" err="1"/>
              <a:t>Тромбоцити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високоспеціалізовані</a:t>
            </a:r>
            <a:r>
              <a:rPr lang="ru-RU" sz="2400" dirty="0"/>
              <a:t> </a:t>
            </a:r>
            <a:r>
              <a:rPr lang="ru-RU" sz="2400" dirty="0" err="1"/>
              <a:t>без’ядерні</a:t>
            </a:r>
            <a:r>
              <a:rPr lang="ru-RU" sz="2400" dirty="0"/>
              <a:t> </a:t>
            </a:r>
            <a:r>
              <a:rPr lang="ru-RU" sz="2400" dirty="0" err="1"/>
              <a:t>клітини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форму гладеньких </a:t>
            </a:r>
            <a:r>
              <a:rPr lang="ru-RU" sz="2400" dirty="0" err="1"/>
              <a:t>округлих</a:t>
            </a:r>
            <a:r>
              <a:rPr lang="ru-RU" sz="2400" dirty="0"/>
              <a:t> </a:t>
            </a:r>
            <a:r>
              <a:rPr lang="ru-RU" sz="2400" dirty="0" err="1"/>
              <a:t>дисків</a:t>
            </a:r>
            <a:r>
              <a:rPr lang="ru-RU" sz="2400" dirty="0"/>
              <a:t> і </a:t>
            </a:r>
            <a:r>
              <a:rPr lang="ru-RU" sz="2400" dirty="0" err="1"/>
              <a:t>утворюються</a:t>
            </a:r>
            <a:r>
              <a:rPr lang="ru-RU" sz="2400" dirty="0"/>
              <a:t> в </a:t>
            </a:r>
            <a:r>
              <a:rPr lang="ru-RU" sz="2400" dirty="0" err="1"/>
              <a:t>кістковому</a:t>
            </a:r>
            <a:r>
              <a:rPr lang="ru-RU" sz="2400" dirty="0"/>
              <a:t> </a:t>
            </a:r>
            <a:r>
              <a:rPr lang="ru-RU" sz="2400" dirty="0" err="1"/>
              <a:t>мозку</a:t>
            </a:r>
            <a:r>
              <a:rPr lang="ru-RU" sz="2400" dirty="0"/>
              <a:t> </a:t>
            </a:r>
          </a:p>
          <a:p>
            <a:pPr marL="342900" indent="-342900">
              <a:buAutoNum type="arabicPeriod"/>
            </a:pPr>
            <a:r>
              <a:rPr lang="ru-RU" sz="2400" dirty="0"/>
              <a:t> </a:t>
            </a:r>
            <a:r>
              <a:rPr lang="uk-UA" sz="2400" dirty="0"/>
              <a:t>Генна терапія - </a:t>
            </a:r>
            <a:r>
              <a:rPr lang="ru-RU" sz="2400" dirty="0"/>
              <a:t>медико-</a:t>
            </a:r>
            <a:r>
              <a:rPr lang="ru-RU" sz="2400" dirty="0" err="1"/>
              <a:t>біотехнологічний</a:t>
            </a:r>
            <a:r>
              <a:rPr lang="ru-RU" sz="2400" dirty="0"/>
              <a:t> </a:t>
            </a:r>
            <a:r>
              <a:rPr lang="ru-RU" sz="2400" dirty="0" err="1"/>
              <a:t>підхід</a:t>
            </a:r>
            <a:r>
              <a:rPr lang="ru-RU" sz="2400" dirty="0"/>
              <a:t> в </a:t>
            </a:r>
            <a:r>
              <a:rPr lang="ru-RU" sz="2400" dirty="0" err="1"/>
              <a:t>лікуванні</a:t>
            </a:r>
            <a:r>
              <a:rPr lang="ru-RU" sz="2400" dirty="0"/>
              <a:t> </a:t>
            </a:r>
            <a:r>
              <a:rPr lang="ru-RU" sz="2400" dirty="0" err="1"/>
              <a:t>спадкових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  шляхом </a:t>
            </a:r>
            <a:r>
              <a:rPr lang="ru-RU" sz="2400" dirty="0" err="1"/>
              <a:t>введення</a:t>
            </a:r>
            <a:r>
              <a:rPr lang="ru-RU" sz="2400" dirty="0"/>
              <a:t> в </a:t>
            </a:r>
            <a:r>
              <a:rPr lang="ru-RU" sz="2400" dirty="0" err="1"/>
              <a:t>клітини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тканини</a:t>
            </a:r>
            <a:r>
              <a:rPr lang="ru-RU" sz="2400" dirty="0"/>
              <a:t> </a:t>
            </a:r>
            <a:r>
              <a:rPr lang="ru-RU" sz="2400" dirty="0" err="1"/>
              <a:t>смислових</a:t>
            </a:r>
            <a:r>
              <a:rPr lang="ru-RU" sz="2400" dirty="0"/>
              <a:t> </a:t>
            </a:r>
            <a:r>
              <a:rPr lang="ru-RU" sz="2400" dirty="0" err="1"/>
              <a:t>послідовностей</a:t>
            </a:r>
            <a:r>
              <a:rPr lang="ru-RU" sz="2400" dirty="0"/>
              <a:t> ДНК </a:t>
            </a:r>
            <a:r>
              <a:rPr lang="ru-RU" sz="2400" dirty="0" err="1"/>
              <a:t>або</a:t>
            </a:r>
            <a:r>
              <a:rPr lang="ru-RU" sz="2400" dirty="0"/>
              <a:t> РНК</a:t>
            </a:r>
          </a:p>
        </p:txBody>
      </p:sp>
    </p:spTree>
    <p:extLst>
      <p:ext uri="{BB962C8B-B14F-4D97-AF65-F5344CB8AC3E}">
        <p14:creationId xmlns:p14="http://schemas.microsoft.com/office/powerpoint/2010/main" val="337588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право 11"/>
          <p:cNvSpPr/>
          <p:nvPr/>
        </p:nvSpPr>
        <p:spPr>
          <a:xfrm>
            <a:off x="5827595" y="5057113"/>
            <a:ext cx="1668808" cy="423081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737143" y="2403140"/>
            <a:ext cx="6858001" cy="2051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6030" y="0"/>
            <a:ext cx="461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Кров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150" y="751340"/>
            <a:ext cx="37940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2800" dirty="0"/>
              <a:t>Дихальна</a:t>
            </a:r>
          </a:p>
          <a:p>
            <a:pPr marL="285750" indent="-285750">
              <a:buFontTx/>
              <a:buChar char="-"/>
            </a:pPr>
            <a:r>
              <a:rPr lang="uk-UA" sz="2800" dirty="0"/>
              <a:t> Транспортна </a:t>
            </a:r>
          </a:p>
          <a:p>
            <a:pPr marL="285750" indent="-285750">
              <a:buFontTx/>
              <a:buChar char="-"/>
            </a:pPr>
            <a:r>
              <a:rPr lang="uk-UA" sz="2800" dirty="0"/>
              <a:t> Гомеостатична</a:t>
            </a:r>
          </a:p>
          <a:p>
            <a:pPr marL="285750" indent="-285750">
              <a:buFontTx/>
              <a:buChar char="-"/>
            </a:pPr>
            <a:r>
              <a:rPr lang="uk-UA" sz="2800" dirty="0"/>
              <a:t> Захисна </a:t>
            </a:r>
          </a:p>
          <a:p>
            <a:pPr marL="285750" indent="-285750">
              <a:buFontTx/>
              <a:buChar char="-"/>
            </a:pPr>
            <a:r>
              <a:rPr lang="uk-UA" sz="2800" dirty="0"/>
              <a:t> Трофічна </a:t>
            </a:r>
          </a:p>
          <a:p>
            <a:pPr marL="285750" indent="-285750">
              <a:buFontTx/>
              <a:buChar char="-"/>
            </a:pPr>
            <a:r>
              <a:rPr lang="uk-UA" sz="2800" dirty="0"/>
              <a:t> Регуляторна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6923" t="32197" r="46084" b="48232"/>
          <a:stretch/>
        </p:blipFill>
        <p:spPr>
          <a:xfrm>
            <a:off x="3685633" y="3870456"/>
            <a:ext cx="2934266" cy="19000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5178" y="5821571"/>
            <a:ext cx="3794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990000"/>
                </a:solidFill>
              </a:rPr>
              <a:t>Знімок</a:t>
            </a:r>
            <a:r>
              <a:rPr lang="ru-RU" b="1" dirty="0">
                <a:solidFill>
                  <a:srgbClr val="990000"/>
                </a:solidFill>
              </a:rPr>
              <a:t> </a:t>
            </a:r>
            <a:r>
              <a:rPr lang="ru-RU" b="1" dirty="0" err="1">
                <a:solidFill>
                  <a:srgbClr val="990000"/>
                </a:solidFill>
              </a:rPr>
              <a:t>скануючого</a:t>
            </a:r>
            <a:r>
              <a:rPr lang="ru-RU" b="1" dirty="0">
                <a:solidFill>
                  <a:srgbClr val="990000"/>
                </a:solidFill>
              </a:rPr>
              <a:t> </a:t>
            </a:r>
            <a:r>
              <a:rPr lang="ru-RU" b="1" dirty="0" err="1">
                <a:solidFill>
                  <a:srgbClr val="990000"/>
                </a:solidFill>
              </a:rPr>
              <a:t>електронного</a:t>
            </a:r>
            <a:r>
              <a:rPr lang="ru-RU" b="1" dirty="0">
                <a:solidFill>
                  <a:srgbClr val="990000"/>
                </a:solidFill>
              </a:rPr>
              <a:t> микроскопа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6592606" y="4284554"/>
            <a:ext cx="573623" cy="318291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11960" y="4233513"/>
            <a:ext cx="150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ЛЕЙКОЦИТ</a:t>
            </a: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3193572" y="4662674"/>
            <a:ext cx="518615" cy="341195"/>
          </a:xfrm>
          <a:prstGeom prst="lef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33747" y="4662674"/>
            <a:ext cx="178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ЕРИТРОЦИТ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54792" y="5083987"/>
            <a:ext cx="213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ТРОМБОЦИТ</a:t>
            </a:r>
            <a:endParaRPr lang="ru-RU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3317878" y="751340"/>
            <a:ext cx="655092" cy="2633115"/>
          </a:xfrm>
          <a:prstGeom prst="rightBrace">
            <a:avLst/>
          </a:prstGeom>
          <a:ln>
            <a:solidFill>
              <a:srgbClr val="99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93698" y="1855146"/>
            <a:ext cx="189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Функції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4405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25" t="5238" r="2994" b="4647"/>
          <a:stretch/>
        </p:blipFill>
        <p:spPr>
          <a:xfrm>
            <a:off x="57539" y="3093131"/>
            <a:ext cx="5900895" cy="328215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898660" y="982398"/>
            <a:ext cx="4294213" cy="47932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51381" y="105346"/>
            <a:ext cx="7151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МЕХАНІЗМ ЗСІДАННЯ КРОВІ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669" y="0"/>
            <a:ext cx="1961635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74512"/>
            <a:ext cx="53044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Зсідання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 (</a:t>
            </a:r>
            <a:r>
              <a:rPr lang="ru-RU" sz="2400" dirty="0" err="1"/>
              <a:t>коагуляція</a:t>
            </a:r>
            <a:r>
              <a:rPr lang="ru-RU" sz="2400" dirty="0"/>
              <a:t>) - </a:t>
            </a:r>
            <a:r>
              <a:rPr lang="ru-RU" sz="2400" dirty="0" err="1"/>
              <a:t>складний</a:t>
            </a:r>
            <a:r>
              <a:rPr lang="ru-RU" sz="2400" dirty="0"/>
              <a:t> </a:t>
            </a:r>
            <a:r>
              <a:rPr lang="ru-RU" sz="2400" dirty="0" err="1"/>
              <a:t>ферментативний</a:t>
            </a:r>
            <a:r>
              <a:rPr lang="ru-RU" sz="2400" dirty="0"/>
              <a:t>, </a:t>
            </a:r>
            <a:r>
              <a:rPr lang="ru-RU" sz="2400" dirty="0" err="1"/>
              <a:t>ланцюговий</a:t>
            </a:r>
            <a:r>
              <a:rPr lang="ru-RU" sz="2400" dirty="0"/>
              <a:t> 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розчинного</a:t>
            </a:r>
            <a:r>
              <a:rPr lang="ru-RU" sz="2400" dirty="0"/>
              <a:t> </a:t>
            </a:r>
            <a:r>
              <a:rPr lang="ru-RU" sz="2400" dirty="0" err="1"/>
              <a:t>білка</a:t>
            </a:r>
            <a:r>
              <a:rPr lang="ru-RU" sz="2400" dirty="0"/>
              <a:t> </a:t>
            </a:r>
            <a:r>
              <a:rPr lang="ru-RU" sz="2400" dirty="0" err="1"/>
              <a:t>фібриногену</a:t>
            </a:r>
            <a:r>
              <a:rPr lang="ru-RU" sz="2400" dirty="0"/>
              <a:t> в </a:t>
            </a:r>
            <a:r>
              <a:rPr lang="ru-RU" sz="2400" dirty="0" err="1"/>
              <a:t>нерозчинний</a:t>
            </a:r>
            <a:r>
              <a:rPr lang="ru-RU" sz="2400" dirty="0"/>
              <a:t> </a:t>
            </a:r>
            <a:r>
              <a:rPr lang="ru-RU" sz="2400" dirty="0" err="1"/>
              <a:t>білок</a:t>
            </a:r>
            <a:r>
              <a:rPr lang="ru-RU" sz="2400" dirty="0"/>
              <a:t> </a:t>
            </a:r>
            <a:r>
              <a:rPr lang="ru-RU" sz="2400" dirty="0" err="1"/>
              <a:t>фібрин</a:t>
            </a:r>
            <a:r>
              <a:rPr lang="ru-RU" sz="2400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58434" y="982398"/>
            <a:ext cx="3298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/>
              <a:t>Пошкодження</a:t>
            </a:r>
            <a:r>
              <a:rPr lang="ru-RU" sz="2000" dirty="0"/>
              <a:t> </a:t>
            </a:r>
            <a:r>
              <a:rPr lang="ru-RU" sz="2000" dirty="0" err="1"/>
              <a:t>стінки</a:t>
            </a:r>
            <a:r>
              <a:rPr lang="ru-RU" sz="2000" dirty="0"/>
              <a:t> </a:t>
            </a:r>
            <a:r>
              <a:rPr lang="ru-RU" sz="2000" dirty="0" err="1"/>
              <a:t>судини</a:t>
            </a:r>
            <a:endParaRPr lang="ru-RU" sz="20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7529489" y="1418081"/>
            <a:ext cx="300251" cy="359940"/>
          </a:xfrm>
          <a:prstGeom prst="down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77452" y="1806113"/>
            <a:ext cx="2898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/>
              <a:t>Руйнування</a:t>
            </a:r>
            <a:r>
              <a:rPr lang="ru-RU" sz="2000" dirty="0"/>
              <a:t> </a:t>
            </a:r>
            <a:r>
              <a:rPr lang="ru-RU" sz="2000" dirty="0" err="1"/>
              <a:t>тромбоцитів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010" y="2188204"/>
            <a:ext cx="298730" cy="3596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363388" y="2629828"/>
            <a:ext cx="2632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/>
              <a:t>Вихід</a:t>
            </a:r>
            <a:r>
              <a:rPr lang="ru-RU" sz="2000" dirty="0"/>
              <a:t> </a:t>
            </a:r>
            <a:r>
              <a:rPr lang="ru-RU" sz="2000" dirty="0" err="1"/>
              <a:t>тромбопластину</a:t>
            </a:r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362" y="3097126"/>
            <a:ext cx="298730" cy="35969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89874" y="3469015"/>
            <a:ext cx="1486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/>
              <a:t>Протромбін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628076" y="3414437"/>
            <a:ext cx="1067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/>
              <a:t>Тромбін</a:t>
            </a:r>
            <a:endParaRPr lang="ru-RU" sz="20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7864501" y="3558741"/>
            <a:ext cx="599551" cy="184666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673" y="3938009"/>
            <a:ext cx="298730" cy="35969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825542" y="4222212"/>
            <a:ext cx="1959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/>
              <a:t>Фібриноген</a:t>
            </a:r>
            <a:r>
              <a:rPr lang="ru-RU" sz="2000" dirty="0"/>
              <a:t> + </a:t>
            </a:r>
            <a:r>
              <a:rPr lang="ru-RU" sz="2000" dirty="0" err="1"/>
              <a:t>Са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572005" y="4176818"/>
            <a:ext cx="970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/>
              <a:t>Фібрин</a:t>
            </a:r>
            <a:endParaRPr lang="ru-RU" sz="2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4652" y="4350460"/>
            <a:ext cx="603556" cy="1828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046" y="4666074"/>
            <a:ext cx="399761" cy="48134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8206430" y="5252930"/>
            <a:ext cx="1351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ТРОМБ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2641" y="6387077"/>
            <a:ext cx="5943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Діаграма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що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показує</a:t>
            </a:r>
            <a:r>
              <a:rPr lang="ru-RU" b="1" dirty="0">
                <a:solidFill>
                  <a:srgbClr val="C00000"/>
                </a:solidFill>
              </a:rPr>
              <a:t> роль </a:t>
            </a:r>
            <a:r>
              <a:rPr lang="ru-RU" b="1" dirty="0" err="1">
                <a:solidFill>
                  <a:srgbClr val="C00000"/>
                </a:solidFill>
              </a:rPr>
              <a:t>тромбоцитів</a:t>
            </a:r>
            <a:r>
              <a:rPr lang="ru-RU" b="1" dirty="0">
                <a:solidFill>
                  <a:srgbClr val="C00000"/>
                </a:solidFill>
              </a:rPr>
              <a:t> в </a:t>
            </a:r>
            <a:r>
              <a:rPr lang="ru-RU" b="1" dirty="0" err="1">
                <a:solidFill>
                  <a:srgbClr val="C00000"/>
                </a:solidFill>
              </a:rPr>
              <a:t>згортанні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крові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05757" y="6495203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Trebuchet MS" panose="020B0603020202020204" pitchFamily="34" charset="0"/>
                <a:hlinkClick r:id="rId7"/>
              </a:rPr>
              <a:t>IGCSE Biology 2017</a:t>
            </a:r>
            <a:endParaRPr lang="en-US" u="sng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42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3221" y="162828"/>
            <a:ext cx="476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Фактори згортання крові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505" y="747645"/>
            <a:ext cx="6093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2000" dirty="0"/>
              <a:t>Фактори згортання крові - група речовин, що міститься в плазмі крові і тромбоцитах і забезпечує згортання крові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988" y="5998206"/>
            <a:ext cx="9852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rgbClr val="3366BB"/>
                </a:solidFill>
                <a:latin typeface="Arial" panose="020B0604020202020204" pitchFamily="34" charset="0"/>
                <a:hlinkClick r:id="rId2"/>
              </a:rPr>
              <a:t>«Клиническая </a:t>
            </a:r>
            <a:r>
              <a:rPr lang="ru-RU" u="sng" dirty="0" err="1">
                <a:solidFill>
                  <a:srgbClr val="3366BB"/>
                </a:solidFill>
                <a:latin typeface="Arial" panose="020B0604020202020204" pitchFamily="34" charset="0"/>
                <a:hlinkClick r:id="rId2"/>
              </a:rPr>
              <a:t>Гемостазиология</a:t>
            </a:r>
            <a:r>
              <a:rPr lang="ru-RU" u="sng" dirty="0">
                <a:solidFill>
                  <a:srgbClr val="3366BB"/>
                </a:solidFill>
                <a:latin typeface="Arial" panose="020B0604020202020204" pitchFamily="34" charset="0"/>
                <a:hlinkClick r:id="rId2"/>
              </a:rPr>
              <a:t>» научное общество. Характеристика системы свертывания крови, </a:t>
            </a:r>
            <a:r>
              <a:rPr lang="ru-RU" u="sng" dirty="0" err="1">
                <a:solidFill>
                  <a:srgbClr val="3366BB"/>
                </a:solidFill>
                <a:latin typeface="Arial" panose="020B0604020202020204" pitchFamily="34" charset="0"/>
                <a:hlinkClick r:id="rId2"/>
              </a:rPr>
              <a:t>антикоагулянтной</a:t>
            </a:r>
            <a:r>
              <a:rPr lang="ru-RU" u="sng" dirty="0">
                <a:solidFill>
                  <a:srgbClr val="3366BB"/>
                </a:solidFill>
                <a:latin typeface="Arial" panose="020B0604020202020204" pitchFamily="34" charset="0"/>
                <a:hlinkClick r:id="rId2"/>
              </a:rPr>
              <a:t> системы и </a:t>
            </a:r>
            <a:r>
              <a:rPr lang="ru-RU" u="sng" dirty="0" err="1">
                <a:solidFill>
                  <a:srgbClr val="3366BB"/>
                </a:solidFill>
                <a:latin typeface="Arial" panose="020B0604020202020204" pitchFamily="34" charset="0"/>
                <a:hlinkClick r:id="rId2"/>
              </a:rPr>
              <a:t>фибринолитической</a:t>
            </a:r>
            <a:r>
              <a:rPr lang="ru-RU" u="sng" dirty="0">
                <a:solidFill>
                  <a:srgbClr val="3366BB"/>
                </a:solidFill>
                <a:latin typeface="Arial" panose="020B0604020202020204" pitchFamily="34" charset="0"/>
                <a:hlinkClick r:id="rId2"/>
              </a:rPr>
              <a:t> системы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0215" y="2342551"/>
            <a:ext cx="6096000" cy="2554545"/>
          </a:xfrm>
          <a:prstGeom prst="rect">
            <a:avLst/>
          </a:prstGeom>
          <a:ln>
            <a:solidFill>
              <a:srgbClr val="990000"/>
            </a:solidFill>
            <a:prstDash val="lgDash"/>
          </a:ln>
        </p:spPr>
        <p:txBody>
          <a:bodyPr>
            <a:spAutoFit/>
          </a:bodyPr>
          <a:lstStyle/>
          <a:p>
            <a:r>
              <a:rPr lang="ru-RU" sz="2000" dirty="0"/>
              <a:t>1.Більшість </a:t>
            </a:r>
            <a:r>
              <a:rPr lang="ru-RU" sz="2000" dirty="0" err="1"/>
              <a:t>факторів</a:t>
            </a:r>
            <a:r>
              <a:rPr lang="ru-RU" sz="2000" dirty="0"/>
              <a:t> </a:t>
            </a:r>
            <a:r>
              <a:rPr lang="ru-RU" sz="2000" dirty="0" err="1"/>
              <a:t>згортання</a:t>
            </a:r>
            <a:r>
              <a:rPr lang="ru-RU" sz="2000" dirty="0"/>
              <a:t> - </a:t>
            </a:r>
            <a:r>
              <a:rPr lang="ru-RU" sz="2000" dirty="0" err="1"/>
              <a:t>білки</a:t>
            </a:r>
            <a:endParaRPr lang="ru-RU" sz="2000" dirty="0"/>
          </a:p>
          <a:p>
            <a:r>
              <a:rPr lang="ru-RU" sz="2000" dirty="0"/>
              <a:t>2. У </a:t>
            </a:r>
            <a:r>
              <a:rPr lang="ru-RU" sz="2000" dirty="0" err="1"/>
              <a:t>нормі</a:t>
            </a:r>
            <a:r>
              <a:rPr lang="ru-RU" sz="2000" dirty="0"/>
              <a:t> вони </a:t>
            </a:r>
            <a:r>
              <a:rPr lang="ru-RU" sz="2000" dirty="0" err="1"/>
              <a:t>знаходяться</a:t>
            </a:r>
            <a:r>
              <a:rPr lang="ru-RU" sz="2000" dirty="0"/>
              <a:t> в </a:t>
            </a:r>
            <a:r>
              <a:rPr lang="ru-RU" sz="2000" dirty="0" err="1"/>
              <a:t>плазмі</a:t>
            </a:r>
            <a:r>
              <a:rPr lang="ru-RU" sz="2000" dirty="0"/>
              <a:t> в неактивному </a:t>
            </a:r>
            <a:r>
              <a:rPr lang="ru-RU" sz="2000" dirty="0" err="1"/>
              <a:t>стані</a:t>
            </a:r>
            <a:r>
              <a:rPr lang="ru-RU" sz="2000" dirty="0"/>
              <a:t>. </a:t>
            </a:r>
          </a:p>
          <a:p>
            <a:r>
              <a:rPr lang="ru-RU" sz="2000" dirty="0"/>
              <a:t>3. </a:t>
            </a:r>
            <a:r>
              <a:rPr lang="ru-RU" sz="2000" dirty="0" err="1"/>
              <a:t>Міжнародний</a:t>
            </a:r>
            <a:r>
              <a:rPr lang="ru-RU" sz="2000" dirty="0"/>
              <a:t> </a:t>
            </a:r>
            <a:r>
              <a:rPr lang="ru-RU" sz="2000" dirty="0" err="1"/>
              <a:t>комітет</a:t>
            </a:r>
            <a:r>
              <a:rPr lang="ru-RU" sz="2000" dirty="0"/>
              <a:t> по гемостазу і тромбозу </a:t>
            </a:r>
            <a:r>
              <a:rPr lang="ru-RU" sz="2000" dirty="0" err="1"/>
              <a:t>присвоїв</a:t>
            </a:r>
            <a:r>
              <a:rPr lang="ru-RU" sz="2000" dirty="0"/>
              <a:t> </a:t>
            </a:r>
            <a:r>
              <a:rPr lang="ru-RU" sz="2000" dirty="0" err="1"/>
              <a:t>арабську</a:t>
            </a:r>
            <a:r>
              <a:rPr lang="ru-RU" sz="2000" dirty="0"/>
              <a:t> </a:t>
            </a:r>
            <a:r>
              <a:rPr lang="ru-RU" sz="2000" dirty="0" err="1"/>
              <a:t>нумерацію</a:t>
            </a:r>
            <a:r>
              <a:rPr lang="ru-RU" sz="2000" dirty="0"/>
              <a:t> </a:t>
            </a:r>
            <a:r>
              <a:rPr lang="ru-RU" sz="2000" dirty="0" err="1"/>
              <a:t>тромбоцитарним</a:t>
            </a:r>
            <a:r>
              <a:rPr lang="ru-RU" sz="2000" dirty="0"/>
              <a:t> і </a:t>
            </a:r>
            <a:r>
              <a:rPr lang="ru-RU" sz="2000" dirty="0" err="1"/>
              <a:t>римську</a:t>
            </a:r>
            <a:r>
              <a:rPr lang="ru-RU" sz="2000" dirty="0"/>
              <a:t> - </a:t>
            </a:r>
            <a:r>
              <a:rPr lang="ru-RU" sz="2000" dirty="0" err="1"/>
              <a:t>плазмовим</a:t>
            </a:r>
            <a:r>
              <a:rPr lang="ru-RU" sz="2000" dirty="0"/>
              <a:t> факторам.</a:t>
            </a:r>
          </a:p>
          <a:p>
            <a:r>
              <a:rPr lang="ru-RU" sz="2000" dirty="0"/>
              <a:t>4. </a:t>
            </a:r>
            <a:r>
              <a:rPr lang="ru-RU" sz="2000" dirty="0" err="1"/>
              <a:t>Всього</a:t>
            </a:r>
            <a:r>
              <a:rPr lang="ru-RU" sz="2000" dirty="0"/>
              <a:t> </a:t>
            </a:r>
            <a:r>
              <a:rPr lang="ru-RU" sz="2000" dirty="0" err="1"/>
              <a:t>виділяють</a:t>
            </a:r>
            <a:r>
              <a:rPr lang="ru-RU" sz="2000" dirty="0"/>
              <a:t> 13 </a:t>
            </a:r>
            <a:r>
              <a:rPr lang="ru-RU" sz="2000" dirty="0" err="1"/>
              <a:t>плазмових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 і 22 </a:t>
            </a:r>
            <a:r>
              <a:rPr lang="ru-RU" sz="2000" dirty="0" err="1"/>
              <a:t>тромоцитарних</a:t>
            </a:r>
            <a:r>
              <a:rPr lang="ru-RU" sz="2000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470" y="0"/>
            <a:ext cx="205453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6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374" y="61450"/>
            <a:ext cx="4106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Фактор </a:t>
            </a:r>
            <a:r>
              <a:rPr lang="ru-RU" sz="2400" dirty="0" err="1"/>
              <a:t>згортання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 VIII (</a:t>
            </a:r>
            <a:r>
              <a:rPr lang="ru-RU" sz="2400" dirty="0" err="1"/>
              <a:t>антигемофільних</a:t>
            </a:r>
            <a:r>
              <a:rPr lang="ru-RU" sz="2400" dirty="0"/>
              <a:t> </a:t>
            </a:r>
            <a:r>
              <a:rPr lang="ru-RU" sz="2400" dirty="0" err="1"/>
              <a:t>глобулін</a:t>
            </a:r>
            <a:r>
              <a:rPr lang="ru-RU" sz="2400" dirty="0"/>
              <a:t>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83499" y="0"/>
            <a:ext cx="40110" cy="6858000"/>
          </a:xfrm>
          <a:prstGeom prst="line">
            <a:avLst/>
          </a:prstGeom>
          <a:ln w="19050">
            <a:solidFill>
              <a:srgbClr val="99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305560" y="61450"/>
            <a:ext cx="51139" cy="6796550"/>
          </a:xfrm>
          <a:prstGeom prst="line">
            <a:avLst/>
          </a:prstGeom>
          <a:ln w="19050">
            <a:solidFill>
              <a:srgbClr val="99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12558" y="6003122"/>
            <a:ext cx="412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Автор: </a:t>
            </a:r>
            <a:r>
              <a:rPr lang="ru-RU" dirty="0" err="1"/>
              <a:t>Mattkosloski</a:t>
            </a:r>
            <a:r>
              <a:rPr lang="ru-RU" dirty="0"/>
              <a:t> -  </a:t>
            </a:r>
            <a:r>
              <a:rPr lang="ru-RU" dirty="0" err="1"/>
              <a:t>особиста</a:t>
            </a:r>
            <a:r>
              <a:rPr lang="ru-RU" dirty="0"/>
              <a:t> робота, CC BY 3.0,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7474" t="6895" r="3474" b="3631"/>
          <a:stretch/>
        </p:blipFill>
        <p:spPr>
          <a:xfrm>
            <a:off x="434360" y="2397187"/>
            <a:ext cx="3522806" cy="281359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467726" y="61450"/>
            <a:ext cx="3805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Фактор </a:t>
            </a:r>
            <a:r>
              <a:rPr lang="ru-RU" sz="2400" dirty="0" err="1"/>
              <a:t>згортання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 IX (фактор </a:t>
            </a:r>
            <a:r>
              <a:rPr lang="ru-RU" sz="2400" dirty="0" err="1"/>
              <a:t>Крістмас</a:t>
            </a:r>
            <a:r>
              <a:rPr lang="ru-RU" sz="2400" dirty="0"/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75748" y="5864622"/>
            <a:ext cx="4010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Автор: </a:t>
            </a:r>
            <a:r>
              <a:rPr lang="ru-RU" dirty="0" err="1"/>
              <a:t>Jawahar</a:t>
            </a:r>
            <a:r>
              <a:rPr lang="ru-RU" dirty="0"/>
              <a:t> </a:t>
            </a:r>
            <a:r>
              <a:rPr lang="ru-RU" dirty="0" err="1"/>
              <a:t>Swaminathan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MSD </a:t>
            </a:r>
            <a:r>
              <a:rPr lang="ru-RU" dirty="0" err="1"/>
              <a:t>staff</a:t>
            </a:r>
            <a:r>
              <a:rPr lang="ru-RU" dirty="0"/>
              <a:t> </a:t>
            </a:r>
            <a:r>
              <a:rPr lang="ru-RU" dirty="0" err="1"/>
              <a:t>at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European</a:t>
            </a:r>
            <a:r>
              <a:rPr lang="ru-RU" dirty="0"/>
              <a:t> </a:t>
            </a:r>
            <a:r>
              <a:rPr lang="ru-RU" dirty="0" err="1"/>
              <a:t>Bioinformatics</a:t>
            </a:r>
            <a:r>
              <a:rPr lang="ru-RU" dirty="0"/>
              <a:t> </a:t>
            </a:r>
            <a:r>
              <a:rPr lang="ru-RU" dirty="0" err="1"/>
              <a:t>Institute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532" y="2420271"/>
            <a:ext cx="3523759" cy="281359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618622" y="6003122"/>
            <a:ext cx="3573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Автор: </a:t>
            </a:r>
            <a:r>
              <a:rPr lang="ru-RU" dirty="0" err="1"/>
              <a:t>Emw</a:t>
            </a:r>
            <a:r>
              <a:rPr lang="ru-RU" dirty="0"/>
              <a:t> –</a:t>
            </a:r>
            <a:r>
              <a:rPr lang="ru-RU" dirty="0" err="1"/>
              <a:t>особиста</a:t>
            </a:r>
            <a:r>
              <a:rPr lang="ru-RU" dirty="0"/>
              <a:t> робота , CC BY-SA 3.0,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622" y="2397188"/>
            <a:ext cx="3423458" cy="281359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618622" y="61450"/>
            <a:ext cx="3553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Фактор </a:t>
            </a:r>
            <a:r>
              <a:rPr lang="ru-RU" sz="2400" dirty="0" err="1"/>
              <a:t>згортання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 XI (фактор Розенталя)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8366" y="1451030"/>
            <a:ext cx="3814793" cy="36933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При </a:t>
            </a:r>
            <a:r>
              <a:rPr lang="ru-RU" b="1" dirty="0" err="1"/>
              <a:t>відсутності</a:t>
            </a:r>
            <a:r>
              <a:rPr lang="ru-RU" b="1" dirty="0"/>
              <a:t> </a:t>
            </a:r>
            <a:r>
              <a:rPr lang="ru-RU" b="1" dirty="0" err="1"/>
              <a:t>виникає</a:t>
            </a:r>
            <a:r>
              <a:rPr lang="ru-RU" b="1" dirty="0"/>
              <a:t> </a:t>
            </a:r>
            <a:r>
              <a:rPr lang="ru-RU" b="1" dirty="0" err="1"/>
              <a:t>гемофілія</a:t>
            </a:r>
            <a:r>
              <a:rPr lang="ru-RU" b="1" dirty="0"/>
              <a:t> A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15953" y="1428653"/>
            <a:ext cx="3822265" cy="369332"/>
          </a:xfrm>
          <a:prstGeom prst="rect">
            <a:avLst/>
          </a:prstGeom>
          <a:ln>
            <a:solidFill>
              <a:srgbClr val="990000"/>
            </a:solidFill>
          </a:ln>
        </p:spPr>
        <p:txBody>
          <a:bodyPr wrap="none">
            <a:spAutoFit/>
          </a:bodyPr>
          <a:lstStyle/>
          <a:p>
            <a:r>
              <a:rPr lang="ru-RU" b="1" dirty="0"/>
              <a:t>При </a:t>
            </a:r>
            <a:r>
              <a:rPr lang="ru-RU" b="1" dirty="0" err="1"/>
              <a:t>відсутності</a:t>
            </a:r>
            <a:r>
              <a:rPr lang="ru-RU" b="1" dirty="0"/>
              <a:t> </a:t>
            </a:r>
            <a:r>
              <a:rPr lang="ru-RU" b="1" dirty="0" err="1"/>
              <a:t>виникає</a:t>
            </a:r>
            <a:r>
              <a:rPr lang="ru-RU" b="1" dirty="0"/>
              <a:t> </a:t>
            </a:r>
            <a:r>
              <a:rPr lang="ru-RU" b="1" dirty="0" err="1"/>
              <a:t>гемофілія</a:t>
            </a:r>
            <a:r>
              <a:rPr lang="ru-RU" b="1" dirty="0"/>
              <a:t> 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388544" y="1420179"/>
            <a:ext cx="3803456" cy="369332"/>
          </a:xfrm>
          <a:prstGeom prst="rect">
            <a:avLst/>
          </a:prstGeom>
          <a:ln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При </a:t>
            </a:r>
            <a:r>
              <a:rPr lang="ru-RU" b="1" dirty="0" err="1"/>
              <a:t>відсутності</a:t>
            </a:r>
            <a:r>
              <a:rPr lang="ru-RU" b="1" dirty="0"/>
              <a:t> </a:t>
            </a:r>
            <a:r>
              <a:rPr lang="ru-RU" b="1" dirty="0" err="1"/>
              <a:t>виникає</a:t>
            </a:r>
            <a:r>
              <a:rPr lang="ru-RU" b="1" dirty="0"/>
              <a:t> </a:t>
            </a:r>
            <a:r>
              <a:rPr lang="ru-RU" b="1" dirty="0" err="1"/>
              <a:t>гемофілія</a:t>
            </a:r>
            <a:r>
              <a:rPr lang="ru-RU" b="1" dirty="0"/>
              <a:t> С</a:t>
            </a:r>
          </a:p>
        </p:txBody>
      </p:sp>
    </p:spTree>
    <p:extLst>
      <p:ext uri="{BB962C8B-B14F-4D97-AF65-F5344CB8AC3E}">
        <p14:creationId xmlns:p14="http://schemas.microsoft.com/office/powerpoint/2010/main" val="351052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3260" y="191069"/>
            <a:ext cx="436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Історичні відомості</a:t>
            </a:r>
            <a:endParaRPr lang="ru-RU" sz="2800" dirty="0"/>
          </a:p>
        </p:txBody>
      </p:sp>
      <p:cxnSp>
        <p:nvCxnSpPr>
          <p:cNvPr id="4" name="Прямая соединительная линия 3"/>
          <p:cNvCxnSpPr>
            <a:stCxn id="2" idx="2"/>
          </p:cNvCxnSpPr>
          <p:nvPr/>
        </p:nvCxnSpPr>
        <p:spPr>
          <a:xfrm>
            <a:off x="6086902" y="714289"/>
            <a:ext cx="40943" cy="6143711"/>
          </a:xfrm>
          <a:prstGeom prst="line">
            <a:avLst/>
          </a:prstGeom>
          <a:ln>
            <a:solidFill>
              <a:srgbClr val="99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8" y="577812"/>
            <a:ext cx="2160166" cy="27796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5918" y="3357498"/>
            <a:ext cx="1827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John</a:t>
            </a:r>
            <a:r>
              <a:rPr lang="ru-RU" dirty="0"/>
              <a:t> </a:t>
            </a:r>
            <a:r>
              <a:rPr lang="ru-RU" dirty="0" err="1"/>
              <a:t>Conrad</a:t>
            </a:r>
            <a:r>
              <a:rPr lang="ru-RU" dirty="0"/>
              <a:t> </a:t>
            </a:r>
            <a:r>
              <a:rPr lang="ru-RU" dirty="0" err="1"/>
              <a:t>Otto</a:t>
            </a:r>
            <a:endParaRPr lang="ru-RU" dirty="0"/>
          </a:p>
          <a:p>
            <a:pPr algn="ctr"/>
            <a:r>
              <a:rPr lang="uk-UA" dirty="0"/>
              <a:t>1774-1844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26348" y="1044325"/>
            <a:ext cx="3368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Вперше описав гемофілію як самостійне захворювання у 1803 році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657684" y="2234113"/>
            <a:ext cx="36475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Визначив , що гемофілія:</a:t>
            </a:r>
          </a:p>
          <a:p>
            <a:r>
              <a:rPr lang="uk-UA" sz="2000" dirty="0"/>
              <a:t>1.Вроджене захворювання</a:t>
            </a:r>
          </a:p>
          <a:p>
            <a:r>
              <a:rPr lang="uk-UA" sz="2000" dirty="0"/>
              <a:t>2. Супроводжується кровотечами</a:t>
            </a:r>
          </a:p>
          <a:p>
            <a:r>
              <a:rPr lang="uk-UA" sz="2000" dirty="0"/>
              <a:t>3. Вражає тільки чоловіків</a:t>
            </a:r>
          </a:p>
          <a:p>
            <a:r>
              <a:rPr lang="uk-UA" sz="2000" dirty="0"/>
              <a:t>4. Передається здоровими жінками</a:t>
            </a:r>
            <a:endParaRPr lang="ru-RU" sz="2000" dirty="0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3810714" y="3186129"/>
            <a:ext cx="887105" cy="3255837"/>
          </a:xfrm>
          <a:prstGeom prst="leftBrac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5615" y="5344838"/>
            <a:ext cx="370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dirty="0" err="1"/>
              <a:t>Звіт</a:t>
            </a:r>
            <a:r>
              <a:rPr lang="ru-RU" dirty="0"/>
              <a:t> про </a:t>
            </a:r>
            <a:r>
              <a:rPr lang="ru-RU" dirty="0" err="1"/>
              <a:t>геморагічний</a:t>
            </a:r>
            <a:r>
              <a:rPr lang="ru-RU" dirty="0"/>
              <a:t> </a:t>
            </a:r>
            <a:r>
              <a:rPr lang="ru-RU" dirty="0" err="1"/>
              <a:t>розлад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сім'ях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3270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504" y="272259"/>
            <a:ext cx="47805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Гемофілія (від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грец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Haima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- кров,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philia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- схильність) - спадкова хвороба, при якій кров не в змозі правильно згортатися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2504" y="1665287"/>
            <a:ext cx="4780548" cy="2554545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1.</a:t>
            </a:r>
            <a:r>
              <a:rPr lang="uk-UA" sz="2000" dirty="0"/>
              <a:t>Рецесивний тип </a:t>
            </a:r>
          </a:p>
          <a:p>
            <a:r>
              <a:rPr lang="uk-UA" sz="2000" dirty="0"/>
              <a:t>2. Обумовлюється статтю ( хворіють тільки самці)</a:t>
            </a:r>
          </a:p>
          <a:p>
            <a:r>
              <a:rPr lang="uk-UA" sz="2000" dirty="0"/>
              <a:t>3. Локалізується на довгому плечі Х- хромосоми </a:t>
            </a:r>
          </a:p>
          <a:p>
            <a:r>
              <a:rPr lang="uk-UA" sz="2000" dirty="0"/>
              <a:t>4. Самиці – є переносниками ( не хворіють)</a:t>
            </a:r>
          </a:p>
          <a:p>
            <a:r>
              <a:rPr lang="uk-UA" sz="2000" dirty="0"/>
              <a:t>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1708" t="2375" r="83723" b="8710"/>
          <a:stretch/>
        </p:blipFill>
        <p:spPr>
          <a:xfrm>
            <a:off x="9272335" y="225536"/>
            <a:ext cx="385010" cy="5404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4503" y="5955538"/>
            <a:ext cx="2165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Х - хромосома</a:t>
            </a:r>
            <a:endParaRPr lang="ru-RU" sz="24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657345" y="1287922"/>
            <a:ext cx="1243266" cy="691352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476874" y="1902887"/>
            <a:ext cx="28474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990000"/>
                </a:solidFill>
              </a:rPr>
              <a:t>Н</a:t>
            </a:r>
            <a:r>
              <a:rPr lang="uk-UA" dirty="0"/>
              <a:t> </a:t>
            </a:r>
            <a:r>
              <a:rPr lang="uk-UA" sz="2000" dirty="0"/>
              <a:t>( нормальне згортання крові)</a:t>
            </a:r>
          </a:p>
          <a:p>
            <a:pPr algn="ctr"/>
            <a:r>
              <a:rPr lang="en-US" sz="2400" b="1" dirty="0">
                <a:solidFill>
                  <a:srgbClr val="990000"/>
                </a:solidFill>
              </a:rPr>
              <a:t>h</a:t>
            </a:r>
            <a:r>
              <a:rPr lang="en-US" dirty="0"/>
              <a:t> </a:t>
            </a:r>
            <a:r>
              <a:rPr lang="en-US" sz="2000" dirty="0"/>
              <a:t>( </a:t>
            </a:r>
            <a:r>
              <a:rPr lang="uk-UA" sz="2000" dirty="0"/>
              <a:t>гемофілія</a:t>
            </a:r>
            <a:r>
              <a:rPr lang="en-US" sz="2000" dirty="0"/>
              <a:t>)</a:t>
            </a:r>
            <a:endParaRPr lang="ru-RU" sz="2000" dirty="0"/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2315527" y="2092645"/>
            <a:ext cx="534502" cy="4780545"/>
          </a:xfrm>
          <a:prstGeom prst="leftBrace">
            <a:avLst>
              <a:gd name="adj1" fmla="val 8333"/>
              <a:gd name="adj2" fmla="val 51007"/>
            </a:avLst>
          </a:prstGeom>
          <a:ln>
            <a:solidFill>
              <a:srgbClr val="99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612230" y="4832755"/>
            <a:ext cx="194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Особливості 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678" y="1162975"/>
            <a:ext cx="3171825" cy="33609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9" name="Овал 28"/>
          <p:cNvSpPr/>
          <p:nvPr/>
        </p:nvSpPr>
        <p:spPr>
          <a:xfrm>
            <a:off x="7812506" y="3753853"/>
            <a:ext cx="946484" cy="996316"/>
          </a:xfrm>
          <a:prstGeom prst="ellipse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157535" y="4694255"/>
            <a:ext cx="376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err="1"/>
              <a:t>Каріотип</a:t>
            </a:r>
            <a:r>
              <a:rPr lang="ru-RU" dirty="0"/>
              <a:t> </a:t>
            </a:r>
            <a:r>
              <a:rPr lang="ru-RU" dirty="0" err="1"/>
              <a:t>домашньої</a:t>
            </a:r>
            <a:r>
              <a:rPr lang="ru-RU" dirty="0"/>
              <a:t> собаки</a:t>
            </a:r>
          </a:p>
          <a:p>
            <a:pPr algn="ctr"/>
            <a:r>
              <a:rPr lang="ru-RU" dirty="0"/>
              <a:t> (Самка породи </a:t>
            </a:r>
            <a:r>
              <a:rPr lang="ru-RU" dirty="0" err="1"/>
              <a:t>шелті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80969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1542</Words>
  <Application>Microsoft Office PowerPoint</Application>
  <PresentationFormat>Widescreen</PresentationFormat>
  <Paragraphs>177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FSBrabo</vt:lpstr>
      <vt:lpstr>Arial</vt:lpstr>
      <vt:lpstr>Arial</vt:lpstr>
      <vt:lpstr>Calibri</vt:lpstr>
      <vt:lpstr>Calibri Light</vt:lpstr>
      <vt:lpstr>Times New Roman</vt:lpstr>
      <vt:lpstr>Trebuchet MS</vt:lpstr>
      <vt:lpstr>Тема Office</vt:lpstr>
      <vt:lpstr>Гемофілія у собак</vt:lpstr>
      <vt:lpstr>План</vt:lpstr>
      <vt:lpstr>Дефініції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Гемофілія у собак</dc:title>
  <dc:creator>HP CQ57</dc:creator>
  <cp:lastModifiedBy>W W</cp:lastModifiedBy>
  <cp:revision>94</cp:revision>
  <dcterms:created xsi:type="dcterms:W3CDTF">2021-03-10T15:54:45Z</dcterms:created>
  <dcterms:modified xsi:type="dcterms:W3CDTF">2021-05-03T12:38:59Z</dcterms:modified>
</cp:coreProperties>
</file>