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9" r:id="rId7"/>
    <p:sldId id="265" r:id="rId8"/>
    <p:sldId id="267" r:id="rId9"/>
    <p:sldId id="268" r:id="rId10"/>
    <p:sldId id="270" r:id="rId11"/>
    <p:sldId id="271" r:id="rId12"/>
    <p:sldId id="261" r:id="rId13"/>
    <p:sldId id="262" r:id="rId14"/>
    <p:sldId id="263" r:id="rId15"/>
    <p:sldId id="272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66" d="100"/>
          <a:sy n="66" d="100"/>
        </p:scale>
        <p:origin x="102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8E686-F16C-48B7-A377-F2B355C7CC1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0A45F3A-C8E6-4886-9134-B60E39B79252}">
      <dgm:prSet/>
      <dgm:spPr/>
      <dgm:t>
        <a:bodyPr/>
        <a:lstStyle/>
        <a:p>
          <a:r>
            <a:rPr lang="ru-RU" dirty="0" err="1"/>
            <a:t>Сільськогосподарський</a:t>
          </a:r>
          <a:r>
            <a:rPr lang="ru-RU" dirty="0"/>
            <a:t> сектор </a:t>
          </a:r>
          <a:r>
            <a:rPr lang="ru-RU" dirty="0" err="1"/>
            <a:t>використовує</a:t>
          </a:r>
          <a:r>
            <a:rPr lang="ru-RU" dirty="0"/>
            <a:t>, за </a:t>
          </a:r>
          <a:r>
            <a:rPr lang="ru-RU" dirty="0" err="1"/>
            <a:t>оцінками</a:t>
          </a:r>
          <a:r>
            <a:rPr lang="ru-RU" dirty="0"/>
            <a:t> </a:t>
          </a:r>
          <a:r>
            <a:rPr lang="ru-RU" dirty="0" err="1"/>
            <a:t>Продовольчої</a:t>
          </a:r>
          <a:r>
            <a:rPr lang="ru-RU" dirty="0"/>
            <a:t> </a:t>
          </a:r>
          <a:r>
            <a:rPr lang="ru-RU" dirty="0" err="1"/>
            <a:t>сільськогосподарської</a:t>
          </a:r>
          <a:r>
            <a:rPr lang="ru-RU" dirty="0"/>
            <a:t> </a:t>
          </a:r>
          <a:r>
            <a:rPr lang="ru-RU" dirty="0" err="1"/>
            <a:t>організації</a:t>
          </a:r>
          <a:r>
            <a:rPr lang="ru-RU" dirty="0"/>
            <a:t> ООН (FAO), </a:t>
          </a:r>
          <a:r>
            <a:rPr lang="ru-RU" b="1" dirty="0"/>
            <a:t>70% </a:t>
          </a:r>
          <a:r>
            <a:rPr lang="ru-RU" b="1" dirty="0" err="1"/>
            <a:t>усієї</a:t>
          </a:r>
          <a:r>
            <a:rPr lang="ru-RU" b="1" dirty="0"/>
            <a:t> води</a:t>
          </a:r>
          <a:r>
            <a:rPr lang="ru-RU" dirty="0"/>
            <a:t>, яка </a:t>
          </a:r>
          <a:r>
            <a:rPr lang="ru-RU" dirty="0" err="1"/>
            <a:t>відводиться</a:t>
          </a:r>
          <a:r>
            <a:rPr lang="ru-RU" dirty="0"/>
            <a:t> з </a:t>
          </a:r>
          <a:r>
            <a:rPr lang="ru-RU" dirty="0" err="1"/>
            <a:t>водоносних</a:t>
          </a:r>
          <a:r>
            <a:rPr lang="ru-RU" dirty="0"/>
            <a:t> </a:t>
          </a:r>
          <a:r>
            <a:rPr lang="ru-RU" dirty="0" err="1"/>
            <a:t>горизонтів</a:t>
          </a:r>
          <a:r>
            <a:rPr lang="ru-RU" dirty="0"/>
            <a:t>, </a:t>
          </a:r>
          <a:r>
            <a:rPr lang="ru-RU" dirty="0" err="1"/>
            <a:t>потоків</a:t>
          </a:r>
          <a:r>
            <a:rPr lang="ru-RU" dirty="0"/>
            <a:t> та озер.</a:t>
          </a:r>
          <a:endParaRPr lang="uk-UA" dirty="0"/>
        </a:p>
      </dgm:t>
    </dgm:pt>
    <dgm:pt modelId="{C7967BE7-9164-4738-AF38-EAFDEE176AFA}" type="parTrans" cxnId="{A460EB91-7A3F-47AA-A6D0-488AFCDA477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76E127B-EB1C-4140-BB34-F969C6C6DB46}" type="sibTrans" cxnId="{A460EB91-7A3F-47AA-A6D0-488AFCDA477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AB1CA3C-767E-4580-A210-A2789ADD2800}">
      <dgm:prSet/>
      <dgm:spPr/>
      <dgm:t>
        <a:bodyPr/>
        <a:lstStyle/>
        <a:p>
          <a:r>
            <a:rPr lang="ru-RU" b="0" i="0" dirty="0" err="1"/>
            <a:t>Безповоротне</a:t>
          </a:r>
          <a:r>
            <a:rPr lang="ru-RU" b="0" i="0" dirty="0"/>
            <a:t> </a:t>
          </a:r>
          <a:r>
            <a:rPr lang="ru-RU" b="0" i="0" dirty="0" err="1"/>
            <a:t>водоспоживання</a:t>
          </a:r>
          <a:r>
            <a:rPr lang="ru-RU" b="0" i="0" dirty="0"/>
            <a:t> становить </a:t>
          </a:r>
          <a:r>
            <a:rPr lang="ru-RU" b="0" i="0" dirty="0" err="1"/>
            <a:t>переважно</a:t>
          </a:r>
          <a:r>
            <a:rPr lang="ru-RU" b="0" i="0" dirty="0"/>
            <a:t> </a:t>
          </a:r>
          <a:r>
            <a:rPr lang="ru-RU" b="0" i="0" dirty="0" err="1"/>
            <a:t>від</a:t>
          </a:r>
          <a:r>
            <a:rPr lang="ru-RU" b="0" i="0" dirty="0"/>
            <a:t> </a:t>
          </a:r>
          <a:r>
            <a:rPr lang="ru-RU" b="1" i="0" dirty="0"/>
            <a:t>75 до 90% </a:t>
          </a:r>
          <a:r>
            <a:rPr lang="ru-RU" b="0" i="0" dirty="0" err="1"/>
            <a:t>використаного</a:t>
          </a:r>
          <a:r>
            <a:rPr lang="ru-RU" b="0" i="0" dirty="0"/>
            <a:t> </a:t>
          </a:r>
          <a:r>
            <a:rPr lang="ru-RU" b="0" i="0" dirty="0" err="1"/>
            <a:t>об’єму</a:t>
          </a:r>
          <a:r>
            <a:rPr lang="ru-RU" b="0" i="0" dirty="0"/>
            <a:t> води</a:t>
          </a:r>
          <a:endParaRPr lang="uk-UA" dirty="0"/>
        </a:p>
      </dgm:t>
    </dgm:pt>
    <dgm:pt modelId="{0009614A-CA18-4F32-8789-907687B41950}" type="parTrans" cxnId="{1D5CD14A-D45B-4B61-AEB3-CD4ABD0D531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342E8F9-1486-4DED-A2AF-AF48A8C0969C}" type="sibTrans" cxnId="{1D5CD14A-D45B-4B61-AEB3-CD4ABD0D531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978FFF2-973D-4F87-918B-ADA89B17BF73}">
      <dgm:prSet/>
      <dgm:spPr/>
      <dgm:t>
        <a:bodyPr/>
        <a:lstStyle/>
        <a:p>
          <a:r>
            <a:rPr lang="ru-RU" b="0" i="0" dirty="0" err="1"/>
            <a:t>Сільське</a:t>
          </a:r>
          <a:r>
            <a:rPr lang="ru-RU" b="0" i="0" dirty="0"/>
            <a:t> </a:t>
          </a:r>
          <a:r>
            <a:rPr lang="ru-RU" b="0" i="0" dirty="0" err="1"/>
            <a:t>господарство</a:t>
          </a:r>
          <a:r>
            <a:rPr lang="ru-RU" b="0" i="0" dirty="0"/>
            <a:t> </a:t>
          </a:r>
          <a:r>
            <a:rPr lang="ru-RU" b="0" i="0" dirty="0" err="1"/>
            <a:t>споживає</a:t>
          </a:r>
          <a:r>
            <a:rPr lang="ru-RU" b="0" i="0" dirty="0"/>
            <a:t> </a:t>
          </a:r>
          <a:r>
            <a:rPr lang="ru-RU" b="1" i="0" dirty="0"/>
            <a:t>40-50 % </a:t>
          </a:r>
          <a:r>
            <a:rPr lang="ru-RU" b="1" i="0" dirty="0" err="1"/>
            <a:t>об’єму</a:t>
          </a:r>
          <a:r>
            <a:rPr lang="ru-RU" b="1" i="0" dirty="0"/>
            <a:t> води</a:t>
          </a:r>
          <a:r>
            <a:rPr lang="ru-RU" b="0" i="0" dirty="0"/>
            <a:t>, </a:t>
          </a:r>
          <a:r>
            <a:rPr lang="ru-RU" b="0" i="0" dirty="0" err="1"/>
            <a:t>який</a:t>
          </a:r>
          <a:r>
            <a:rPr lang="ru-RU" b="0" i="0" dirty="0"/>
            <a:t> </a:t>
          </a:r>
          <a:r>
            <a:rPr lang="ru-RU" b="0" i="0" dirty="0" err="1"/>
            <a:t>забирається</a:t>
          </a:r>
          <a:r>
            <a:rPr lang="ru-RU" b="0" i="0" dirty="0"/>
            <a:t> для народного господарства з </a:t>
          </a:r>
          <a:r>
            <a:rPr lang="ru-RU" b="0" i="0" dirty="0" err="1"/>
            <a:t>водних</a:t>
          </a:r>
          <a:r>
            <a:rPr lang="ru-RU" b="0" i="0" dirty="0"/>
            <a:t> </a:t>
          </a:r>
          <a:r>
            <a:rPr lang="ru-RU" b="0" i="0" dirty="0" err="1"/>
            <a:t>джерел</a:t>
          </a:r>
          <a:r>
            <a:rPr lang="ru-RU" b="0" i="0" dirty="0"/>
            <a:t>.</a:t>
          </a:r>
          <a:endParaRPr lang="ru-RU" dirty="0"/>
        </a:p>
      </dgm:t>
    </dgm:pt>
    <dgm:pt modelId="{AE985441-D48C-4330-B315-E29467C138DA}" type="parTrans" cxnId="{3184C84D-EBF7-471E-AC4D-6B7C3777880E}">
      <dgm:prSet/>
      <dgm:spPr/>
      <dgm:t>
        <a:bodyPr/>
        <a:lstStyle/>
        <a:p>
          <a:endParaRPr lang="uk-UA"/>
        </a:p>
      </dgm:t>
    </dgm:pt>
    <dgm:pt modelId="{D316FA0F-8252-43B9-8A0D-8038106F60C0}" type="sibTrans" cxnId="{3184C84D-EBF7-471E-AC4D-6B7C3777880E}">
      <dgm:prSet/>
      <dgm:spPr/>
      <dgm:t>
        <a:bodyPr/>
        <a:lstStyle/>
        <a:p>
          <a:endParaRPr lang="uk-UA"/>
        </a:p>
      </dgm:t>
    </dgm:pt>
    <dgm:pt modelId="{D072C469-B047-4468-A5D1-5ED9772877E5}" type="pres">
      <dgm:prSet presAssocID="{E168E686-F16C-48B7-A377-F2B355C7CC1E}" presName="diagram" presStyleCnt="0">
        <dgm:presLayoutVars>
          <dgm:dir/>
          <dgm:resizeHandles val="exact"/>
        </dgm:presLayoutVars>
      </dgm:prSet>
      <dgm:spPr/>
    </dgm:pt>
    <dgm:pt modelId="{E0CB827C-A391-4243-83D3-16F4163540E5}" type="pres">
      <dgm:prSet presAssocID="{F0A45F3A-C8E6-4886-9134-B60E39B79252}" presName="node" presStyleLbl="node1" presStyleIdx="0" presStyleCnt="3">
        <dgm:presLayoutVars>
          <dgm:bulletEnabled val="1"/>
        </dgm:presLayoutVars>
      </dgm:prSet>
      <dgm:spPr/>
    </dgm:pt>
    <dgm:pt modelId="{4562335C-FADF-45D5-9AB7-C732AB2002A4}" type="pres">
      <dgm:prSet presAssocID="{576E127B-EB1C-4140-BB34-F969C6C6DB46}" presName="sibTrans" presStyleCnt="0"/>
      <dgm:spPr/>
    </dgm:pt>
    <dgm:pt modelId="{129E2E60-1FB4-4136-8BE9-143FC6CA8C90}" type="pres">
      <dgm:prSet presAssocID="{4AB1CA3C-767E-4580-A210-A2789ADD2800}" presName="node" presStyleLbl="node1" presStyleIdx="1" presStyleCnt="3" custScaleX="105679">
        <dgm:presLayoutVars>
          <dgm:bulletEnabled val="1"/>
        </dgm:presLayoutVars>
      </dgm:prSet>
      <dgm:spPr/>
    </dgm:pt>
    <dgm:pt modelId="{63740F44-9F5A-4349-B0B1-6D6A09FC0D3A}" type="pres">
      <dgm:prSet presAssocID="{6342E8F9-1486-4DED-A2AF-AF48A8C0969C}" presName="sibTrans" presStyleCnt="0"/>
      <dgm:spPr/>
    </dgm:pt>
    <dgm:pt modelId="{EF8EAB86-CDAE-46E8-8AEE-59603BFB8CD9}" type="pres">
      <dgm:prSet presAssocID="{D978FFF2-973D-4F87-918B-ADA89B17BF73}" presName="node" presStyleLbl="node1" presStyleIdx="2" presStyleCnt="3">
        <dgm:presLayoutVars>
          <dgm:bulletEnabled val="1"/>
        </dgm:presLayoutVars>
      </dgm:prSet>
      <dgm:spPr/>
    </dgm:pt>
  </dgm:ptLst>
  <dgm:cxnLst>
    <dgm:cxn modelId="{2196960D-C524-42E2-BF4B-288D1A84985D}" type="presOf" srcId="{E168E686-F16C-48B7-A377-F2B355C7CC1E}" destId="{D072C469-B047-4468-A5D1-5ED9772877E5}" srcOrd="0" destOrd="0" presId="urn:microsoft.com/office/officeart/2005/8/layout/default"/>
    <dgm:cxn modelId="{33A2460F-0FC7-4A6C-A69D-B7E8DB144BAA}" type="presOf" srcId="{4AB1CA3C-767E-4580-A210-A2789ADD2800}" destId="{129E2E60-1FB4-4136-8BE9-143FC6CA8C90}" srcOrd="0" destOrd="0" presId="urn:microsoft.com/office/officeart/2005/8/layout/default"/>
    <dgm:cxn modelId="{904F9A63-109B-4880-8791-C84571B6CF8D}" type="presOf" srcId="{F0A45F3A-C8E6-4886-9134-B60E39B79252}" destId="{E0CB827C-A391-4243-83D3-16F4163540E5}" srcOrd="0" destOrd="0" presId="urn:microsoft.com/office/officeart/2005/8/layout/default"/>
    <dgm:cxn modelId="{1D5CD14A-D45B-4B61-AEB3-CD4ABD0D531F}" srcId="{E168E686-F16C-48B7-A377-F2B355C7CC1E}" destId="{4AB1CA3C-767E-4580-A210-A2789ADD2800}" srcOrd="1" destOrd="0" parTransId="{0009614A-CA18-4F32-8789-907687B41950}" sibTransId="{6342E8F9-1486-4DED-A2AF-AF48A8C0969C}"/>
    <dgm:cxn modelId="{3184C84D-EBF7-471E-AC4D-6B7C3777880E}" srcId="{E168E686-F16C-48B7-A377-F2B355C7CC1E}" destId="{D978FFF2-973D-4F87-918B-ADA89B17BF73}" srcOrd="2" destOrd="0" parTransId="{AE985441-D48C-4330-B315-E29467C138DA}" sibTransId="{D316FA0F-8252-43B9-8A0D-8038106F60C0}"/>
    <dgm:cxn modelId="{79EEE55A-CA6C-4040-A9CE-5EDDABB6265F}" type="presOf" srcId="{D978FFF2-973D-4F87-918B-ADA89B17BF73}" destId="{EF8EAB86-CDAE-46E8-8AEE-59603BFB8CD9}" srcOrd="0" destOrd="0" presId="urn:microsoft.com/office/officeart/2005/8/layout/default"/>
    <dgm:cxn modelId="{A460EB91-7A3F-47AA-A6D0-488AFCDA4771}" srcId="{E168E686-F16C-48B7-A377-F2B355C7CC1E}" destId="{F0A45F3A-C8E6-4886-9134-B60E39B79252}" srcOrd="0" destOrd="0" parTransId="{C7967BE7-9164-4738-AF38-EAFDEE176AFA}" sibTransId="{576E127B-EB1C-4140-BB34-F969C6C6DB46}"/>
    <dgm:cxn modelId="{40A22282-36B3-4D91-B778-0CF92D01F192}" type="presParOf" srcId="{D072C469-B047-4468-A5D1-5ED9772877E5}" destId="{E0CB827C-A391-4243-83D3-16F4163540E5}" srcOrd="0" destOrd="0" presId="urn:microsoft.com/office/officeart/2005/8/layout/default"/>
    <dgm:cxn modelId="{BC975101-24A2-4BAA-A175-1C85F85AFD6A}" type="presParOf" srcId="{D072C469-B047-4468-A5D1-5ED9772877E5}" destId="{4562335C-FADF-45D5-9AB7-C732AB2002A4}" srcOrd="1" destOrd="0" presId="urn:microsoft.com/office/officeart/2005/8/layout/default"/>
    <dgm:cxn modelId="{FA04F66E-1BA6-4EB9-AC60-0F989C46C61F}" type="presParOf" srcId="{D072C469-B047-4468-A5D1-5ED9772877E5}" destId="{129E2E60-1FB4-4136-8BE9-143FC6CA8C90}" srcOrd="2" destOrd="0" presId="urn:microsoft.com/office/officeart/2005/8/layout/default"/>
    <dgm:cxn modelId="{A6AA477D-354B-4BD1-AC90-4B53F1AA70AF}" type="presParOf" srcId="{D072C469-B047-4468-A5D1-5ED9772877E5}" destId="{63740F44-9F5A-4349-B0B1-6D6A09FC0D3A}" srcOrd="3" destOrd="0" presId="urn:microsoft.com/office/officeart/2005/8/layout/default"/>
    <dgm:cxn modelId="{E672D79A-F60D-4BAF-8D7C-3010B0A51757}" type="presParOf" srcId="{D072C469-B047-4468-A5D1-5ED9772877E5}" destId="{EF8EAB86-CDAE-46E8-8AEE-59603BFB8CD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0AEF1-B433-4A6C-995D-7816EC38AC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215B98DE-78DD-4B05-8040-C46A7489B1CA}">
      <dgm:prSet/>
      <dgm:spPr/>
      <dgm:t>
        <a:bodyPr/>
        <a:lstStyle/>
        <a:p>
          <a:r>
            <a:rPr lang="uk-UA"/>
            <a:t>Дослідженнями </a:t>
          </a:r>
          <a:r>
            <a:rPr lang="ru-RU"/>
            <a:t>Інституту водних проблем і меліорації Національної академії аграрних наук України (НААН)</a:t>
          </a:r>
          <a:r>
            <a:rPr lang="uk-UA"/>
            <a:t> вже зафіксовано зменшення стоку малих і середніх річок: </a:t>
          </a:r>
        </a:p>
      </dgm:t>
    </dgm:pt>
    <dgm:pt modelId="{48891C4F-77B1-491F-A060-7528A753773C}" type="parTrans" cxnId="{CEB101D0-CEA4-4D9A-A411-7EE8D8321517}">
      <dgm:prSet/>
      <dgm:spPr/>
      <dgm:t>
        <a:bodyPr/>
        <a:lstStyle/>
        <a:p>
          <a:endParaRPr lang="uk-UA"/>
        </a:p>
      </dgm:t>
    </dgm:pt>
    <dgm:pt modelId="{0CBB7561-8E07-4B51-9E85-CB321788C0EB}" type="sibTrans" cxnId="{CEB101D0-CEA4-4D9A-A411-7EE8D8321517}">
      <dgm:prSet/>
      <dgm:spPr/>
      <dgm:t>
        <a:bodyPr/>
        <a:lstStyle/>
        <a:p>
          <a:endParaRPr lang="uk-UA"/>
        </a:p>
      </dgm:t>
    </dgm:pt>
    <dgm:pt modelId="{2CCB5EA1-1725-441E-81FB-E890DAC8A2B5}">
      <dgm:prSet/>
      <dgm:spPr/>
      <dgm:t>
        <a:bodyPr/>
        <a:lstStyle/>
        <a:p>
          <a:r>
            <a:rPr lang="uk-UA" b="1" dirty="0"/>
            <a:t>на півночі — на 10 — 20%, </a:t>
          </a:r>
        </a:p>
      </dgm:t>
    </dgm:pt>
    <dgm:pt modelId="{9B9EDFBB-5785-47D7-96FF-1D7B45E38C40}" type="parTrans" cxnId="{602D2284-255D-4171-9804-F7CD7DA122D2}">
      <dgm:prSet/>
      <dgm:spPr/>
      <dgm:t>
        <a:bodyPr/>
        <a:lstStyle/>
        <a:p>
          <a:endParaRPr lang="uk-UA"/>
        </a:p>
      </dgm:t>
    </dgm:pt>
    <dgm:pt modelId="{EFA8A140-7DA5-4E3F-95D3-4953733B56D1}" type="sibTrans" cxnId="{602D2284-255D-4171-9804-F7CD7DA122D2}">
      <dgm:prSet/>
      <dgm:spPr/>
      <dgm:t>
        <a:bodyPr/>
        <a:lstStyle/>
        <a:p>
          <a:endParaRPr lang="uk-UA"/>
        </a:p>
      </dgm:t>
    </dgm:pt>
    <dgm:pt modelId="{B3A3A9F9-13AF-49E5-96F3-8A644247FF12}">
      <dgm:prSet/>
      <dgm:spPr/>
      <dgm:t>
        <a:bodyPr/>
        <a:lstStyle/>
        <a:p>
          <a:r>
            <a:rPr lang="uk-UA" b="1" dirty="0"/>
            <a:t>на півдні — від 20 до 50%. </a:t>
          </a:r>
        </a:p>
      </dgm:t>
    </dgm:pt>
    <dgm:pt modelId="{7980CD4B-E1C0-41C3-B2DA-F10881DE5098}" type="parTrans" cxnId="{FEB03C96-EB2C-4E78-BC38-E8F4A03AD6DF}">
      <dgm:prSet/>
      <dgm:spPr/>
      <dgm:t>
        <a:bodyPr/>
        <a:lstStyle/>
        <a:p>
          <a:endParaRPr lang="uk-UA"/>
        </a:p>
      </dgm:t>
    </dgm:pt>
    <dgm:pt modelId="{82F18582-F0DA-44E5-8EC0-3E2B31C88C1F}" type="sibTrans" cxnId="{FEB03C96-EB2C-4E78-BC38-E8F4A03AD6DF}">
      <dgm:prSet/>
      <dgm:spPr/>
      <dgm:t>
        <a:bodyPr/>
        <a:lstStyle/>
        <a:p>
          <a:endParaRPr lang="uk-UA"/>
        </a:p>
      </dgm:t>
    </dgm:pt>
    <dgm:pt modelId="{430239E3-5358-44F1-BFA7-D683B7BB4D28}">
      <dgm:prSet/>
      <dgm:spPr/>
      <dgm:t>
        <a:bodyPr/>
        <a:lstStyle/>
        <a:p>
          <a:r>
            <a:rPr lang="uk-UA"/>
            <a:t>Згідно прогнозу Одеського державного екологічного університету, щодо стану водних ресурсів України на основі моделі «клімат-стік» на період 2030-2040 рр., водні ресурси степової зони можуть знизитись на 40-50%, а на решті території на 24-40%</a:t>
          </a:r>
        </a:p>
      </dgm:t>
    </dgm:pt>
    <dgm:pt modelId="{196E42AA-3340-41D3-B94D-E8FA726FE97B}" type="parTrans" cxnId="{5AA9E732-52EA-4A0E-B5C9-ECEF8A2E2B4D}">
      <dgm:prSet/>
      <dgm:spPr/>
      <dgm:t>
        <a:bodyPr/>
        <a:lstStyle/>
        <a:p>
          <a:endParaRPr lang="uk-UA"/>
        </a:p>
      </dgm:t>
    </dgm:pt>
    <dgm:pt modelId="{1E892D09-868F-4B57-8D17-4076222DF6C0}" type="sibTrans" cxnId="{5AA9E732-52EA-4A0E-B5C9-ECEF8A2E2B4D}">
      <dgm:prSet/>
      <dgm:spPr/>
      <dgm:t>
        <a:bodyPr/>
        <a:lstStyle/>
        <a:p>
          <a:endParaRPr lang="uk-UA"/>
        </a:p>
      </dgm:t>
    </dgm:pt>
    <dgm:pt modelId="{19BC9A34-5709-4749-9D2C-079C79DC9B05}" type="pres">
      <dgm:prSet presAssocID="{EB30AEF1-B433-4A6C-995D-7816EC38ACDC}" presName="linear" presStyleCnt="0">
        <dgm:presLayoutVars>
          <dgm:animLvl val="lvl"/>
          <dgm:resizeHandles val="exact"/>
        </dgm:presLayoutVars>
      </dgm:prSet>
      <dgm:spPr/>
    </dgm:pt>
    <dgm:pt modelId="{B825BB55-5B9A-48F5-80F7-5F64A573CB0C}" type="pres">
      <dgm:prSet presAssocID="{215B98DE-78DD-4B05-8040-C46A7489B1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7CF928-3E3A-4B58-B89C-83980F83B6A3}" type="pres">
      <dgm:prSet presAssocID="{215B98DE-78DD-4B05-8040-C46A7489B1CA}" presName="childText" presStyleLbl="revTx" presStyleIdx="0" presStyleCnt="1">
        <dgm:presLayoutVars>
          <dgm:bulletEnabled val="1"/>
        </dgm:presLayoutVars>
      </dgm:prSet>
      <dgm:spPr/>
    </dgm:pt>
    <dgm:pt modelId="{F241EDCF-530B-46E3-ADEF-659262A809E1}" type="pres">
      <dgm:prSet presAssocID="{430239E3-5358-44F1-BFA7-D683B7BB4D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AA9E732-52EA-4A0E-B5C9-ECEF8A2E2B4D}" srcId="{EB30AEF1-B433-4A6C-995D-7816EC38ACDC}" destId="{430239E3-5358-44F1-BFA7-D683B7BB4D28}" srcOrd="1" destOrd="0" parTransId="{196E42AA-3340-41D3-B94D-E8FA726FE97B}" sibTransId="{1E892D09-868F-4B57-8D17-4076222DF6C0}"/>
    <dgm:cxn modelId="{3EEC0064-BA4C-40D0-A503-6CC191FC58BF}" type="presOf" srcId="{215B98DE-78DD-4B05-8040-C46A7489B1CA}" destId="{B825BB55-5B9A-48F5-80F7-5F64A573CB0C}" srcOrd="0" destOrd="0" presId="urn:microsoft.com/office/officeart/2005/8/layout/vList2"/>
    <dgm:cxn modelId="{6758036E-5932-443F-AFB0-32AAED7B1014}" type="presOf" srcId="{2CCB5EA1-1725-441E-81FB-E890DAC8A2B5}" destId="{947CF928-3E3A-4B58-B89C-83980F83B6A3}" srcOrd="0" destOrd="0" presId="urn:microsoft.com/office/officeart/2005/8/layout/vList2"/>
    <dgm:cxn modelId="{82B2C182-5B01-48F5-B422-07DFB1DE80B6}" type="presOf" srcId="{EB30AEF1-B433-4A6C-995D-7816EC38ACDC}" destId="{19BC9A34-5709-4749-9D2C-079C79DC9B05}" srcOrd="0" destOrd="0" presId="urn:microsoft.com/office/officeart/2005/8/layout/vList2"/>
    <dgm:cxn modelId="{602D2284-255D-4171-9804-F7CD7DA122D2}" srcId="{215B98DE-78DD-4B05-8040-C46A7489B1CA}" destId="{2CCB5EA1-1725-441E-81FB-E890DAC8A2B5}" srcOrd="0" destOrd="0" parTransId="{9B9EDFBB-5785-47D7-96FF-1D7B45E38C40}" sibTransId="{EFA8A140-7DA5-4E3F-95D3-4953733B56D1}"/>
    <dgm:cxn modelId="{15E07884-2C16-4C85-8C4C-CAB770C4FAC0}" type="presOf" srcId="{B3A3A9F9-13AF-49E5-96F3-8A644247FF12}" destId="{947CF928-3E3A-4B58-B89C-83980F83B6A3}" srcOrd="0" destOrd="1" presId="urn:microsoft.com/office/officeart/2005/8/layout/vList2"/>
    <dgm:cxn modelId="{FEB03C96-EB2C-4E78-BC38-E8F4A03AD6DF}" srcId="{215B98DE-78DD-4B05-8040-C46A7489B1CA}" destId="{B3A3A9F9-13AF-49E5-96F3-8A644247FF12}" srcOrd="1" destOrd="0" parTransId="{7980CD4B-E1C0-41C3-B2DA-F10881DE5098}" sibTransId="{82F18582-F0DA-44E5-8EC0-3E2B31C88C1F}"/>
    <dgm:cxn modelId="{D6A8A996-425E-41DC-9129-434F730DAEE4}" type="presOf" srcId="{430239E3-5358-44F1-BFA7-D683B7BB4D28}" destId="{F241EDCF-530B-46E3-ADEF-659262A809E1}" srcOrd="0" destOrd="0" presId="urn:microsoft.com/office/officeart/2005/8/layout/vList2"/>
    <dgm:cxn modelId="{CEB101D0-CEA4-4D9A-A411-7EE8D8321517}" srcId="{EB30AEF1-B433-4A6C-995D-7816EC38ACDC}" destId="{215B98DE-78DD-4B05-8040-C46A7489B1CA}" srcOrd="0" destOrd="0" parTransId="{48891C4F-77B1-491F-A060-7528A753773C}" sibTransId="{0CBB7561-8E07-4B51-9E85-CB321788C0EB}"/>
    <dgm:cxn modelId="{4079D08F-A280-4EF5-836F-801C5BDB6E23}" type="presParOf" srcId="{19BC9A34-5709-4749-9D2C-079C79DC9B05}" destId="{B825BB55-5B9A-48F5-80F7-5F64A573CB0C}" srcOrd="0" destOrd="0" presId="urn:microsoft.com/office/officeart/2005/8/layout/vList2"/>
    <dgm:cxn modelId="{9FAE3DF1-29C1-4C42-A741-10720F45D27A}" type="presParOf" srcId="{19BC9A34-5709-4749-9D2C-079C79DC9B05}" destId="{947CF928-3E3A-4B58-B89C-83980F83B6A3}" srcOrd="1" destOrd="0" presId="urn:microsoft.com/office/officeart/2005/8/layout/vList2"/>
    <dgm:cxn modelId="{1EDA9EE1-F057-409F-B077-BB742148813F}" type="presParOf" srcId="{19BC9A34-5709-4749-9D2C-079C79DC9B05}" destId="{F241EDCF-530B-46E3-ADEF-659262A809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7851F-E952-4A4F-A671-A2986C9677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487F2B-03C3-4405-B837-DEA290509A56}">
      <dgm:prSet/>
      <dgm:spPr/>
      <dgm:t>
        <a:bodyPr/>
        <a:lstStyle/>
        <a:p>
          <a:r>
            <a:rPr lang="uk-UA" b="0" i="0">
              <a:solidFill>
                <a:schemeClr val="tx1"/>
              </a:solidFill>
            </a:rPr>
            <a:t>Якість води визначається комплексом її хімічних, біологічних компонентів та фізичних властивостей, які зумовлюють придатність води для певних видів водокористування.</a:t>
          </a:r>
          <a:endParaRPr lang="en-US">
            <a:solidFill>
              <a:schemeClr val="tx1"/>
            </a:solidFill>
          </a:endParaRPr>
        </a:p>
      </dgm:t>
    </dgm:pt>
    <dgm:pt modelId="{86B73F27-F8EF-4D48-8AE7-7144CDE06994}" type="parTrans" cxnId="{1313E5DD-E465-4C51-A7A7-84734C39A5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BD2766-356D-4158-ABE9-DC1934A41DF4}" type="sibTrans" cxnId="{1313E5DD-E465-4C51-A7A7-84734C39A5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D612FE-1B8B-42F3-99F2-2AA39E5BDAD1}">
      <dgm:prSet/>
      <dgm:spPr/>
      <dgm:t>
        <a:bodyPr/>
        <a:lstStyle/>
        <a:p>
          <a:pPr algn="just"/>
          <a:r>
            <a:rPr lang="ru-RU" b="0" i="0" dirty="0" err="1">
              <a:solidFill>
                <a:schemeClr val="tx1"/>
              </a:solidFill>
            </a:rPr>
            <a:t>Фізичні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показники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якості</a:t>
          </a:r>
          <a:r>
            <a:rPr lang="ru-RU" b="0" i="0" dirty="0">
              <a:solidFill>
                <a:schemeClr val="tx1"/>
              </a:solidFill>
            </a:rPr>
            <a:t> води – </a:t>
          </a:r>
          <a:r>
            <a:rPr lang="ru-RU" b="0" i="0" dirty="0" err="1">
              <a:solidFill>
                <a:schemeClr val="tx1"/>
              </a:solidFill>
            </a:rPr>
            <a:t>це</a:t>
          </a:r>
          <a:r>
            <a:rPr lang="ru-RU" b="0" i="0" dirty="0">
              <a:solidFill>
                <a:schemeClr val="tx1"/>
              </a:solidFill>
            </a:rPr>
            <a:t> температура, </a:t>
          </a:r>
          <a:r>
            <a:rPr lang="ru-RU" b="0" i="0" dirty="0" err="1">
              <a:solidFill>
                <a:schemeClr val="tx1"/>
              </a:solidFill>
            </a:rPr>
            <a:t>прозорість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чи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каламутність</a:t>
          </a:r>
          <a:r>
            <a:rPr lang="ru-RU" b="0" i="0" dirty="0">
              <a:solidFill>
                <a:schemeClr val="tx1"/>
              </a:solidFill>
            </a:rPr>
            <a:t>, </a:t>
          </a:r>
          <a:r>
            <a:rPr lang="ru-RU" b="0" i="0" dirty="0" err="1">
              <a:solidFill>
                <a:schemeClr val="tx1"/>
              </a:solidFill>
            </a:rPr>
            <a:t>кольоровість</a:t>
          </a:r>
          <a:r>
            <a:rPr lang="ru-RU" b="0" i="0" dirty="0">
              <a:solidFill>
                <a:schemeClr val="tx1"/>
              </a:solidFill>
            </a:rPr>
            <a:t>, </a:t>
          </a:r>
          <a:r>
            <a:rPr lang="ru-RU" b="0" i="0" dirty="0" err="1">
              <a:solidFill>
                <a:schemeClr val="tx1"/>
              </a:solidFill>
            </a:rPr>
            <a:t>органолептичні</a:t>
          </a:r>
          <a:r>
            <a:rPr lang="ru-RU" b="0" i="0" dirty="0">
              <a:solidFill>
                <a:schemeClr val="tx1"/>
              </a:solidFill>
            </a:rPr>
            <a:t> характеристики (смак і запах).</a:t>
          </a:r>
          <a:endParaRPr lang="en-US" dirty="0">
            <a:solidFill>
              <a:schemeClr val="tx1"/>
            </a:solidFill>
          </a:endParaRPr>
        </a:p>
      </dgm:t>
    </dgm:pt>
    <dgm:pt modelId="{8025A37B-C717-47E6-9AAA-C31B7C65F012}" type="parTrans" cxnId="{D3D40F0C-506C-42C6-A0F8-F53F287768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E120ED-A014-42F4-9FE8-ABEACED56AB9}" type="sibTrans" cxnId="{D3D40F0C-506C-42C6-A0F8-F53F287768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31455B-2A45-4F25-A866-A2854D2F796D}">
      <dgm:prSet/>
      <dgm:spPr/>
      <dgm:t>
        <a:bodyPr/>
        <a:lstStyle/>
        <a:p>
          <a:pPr algn="just"/>
          <a:r>
            <a:rPr lang="uk-UA" b="0" i="0" dirty="0">
              <a:solidFill>
                <a:schemeClr val="tx1"/>
              </a:solidFill>
            </a:rPr>
            <a:t>До хімічних показників якості води належать активна реакція (</a:t>
          </a:r>
          <a:r>
            <a:rPr lang="pl-PL" b="0" i="0" dirty="0">
              <a:solidFill>
                <a:schemeClr val="tx1"/>
              </a:solidFill>
            </a:rPr>
            <a:t>pH), </a:t>
          </a:r>
          <a:r>
            <a:rPr lang="uk-UA" b="0" i="0" dirty="0">
              <a:solidFill>
                <a:schemeClr val="tx1"/>
              </a:solidFill>
            </a:rPr>
            <a:t>окиснюваність, наявність азотних сполук, розчинені гази, сухий залишок, твердість, лужність, хлориди, сульфати, залізо, марганець, а також специфічні </a:t>
          </a:r>
          <a:r>
            <a:rPr lang="uk-UA" b="0" i="0" dirty="0" err="1">
              <a:solidFill>
                <a:schemeClr val="tx1"/>
              </a:solidFill>
            </a:rPr>
            <a:t>забрудн</a:t>
          </a:r>
          <a:endParaRPr lang="en-US" dirty="0">
            <a:solidFill>
              <a:schemeClr val="tx1"/>
            </a:solidFill>
          </a:endParaRPr>
        </a:p>
      </dgm:t>
    </dgm:pt>
    <dgm:pt modelId="{636B9E79-E0A1-487C-A5A6-F0C0210E47CE}" type="parTrans" cxnId="{345F12E8-14E9-4334-9C73-B7C1569D9D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1ECE99-BC17-4D3E-B4EE-39BD37CD24EA}" type="sibTrans" cxnId="{345F12E8-14E9-4334-9C73-B7C1569D9D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8868A3-932D-476D-99ED-9F2B0FE004C6}">
      <dgm:prSet/>
      <dgm:spPr/>
      <dgm:t>
        <a:bodyPr/>
        <a:lstStyle/>
        <a:p>
          <a:pPr algn="just"/>
          <a:r>
            <a:rPr lang="ru-RU" b="0" i="0" dirty="0">
              <a:solidFill>
                <a:schemeClr val="tx1"/>
              </a:solidFill>
            </a:rPr>
            <a:t>До </a:t>
          </a:r>
          <a:r>
            <a:rPr lang="ru-RU" b="0" i="0" dirty="0" err="1">
              <a:solidFill>
                <a:schemeClr val="tx1"/>
              </a:solidFill>
            </a:rPr>
            <a:t>біологічних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показників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якості</a:t>
          </a:r>
          <a:r>
            <a:rPr lang="ru-RU" b="0" i="0" dirty="0">
              <a:solidFill>
                <a:schemeClr val="tx1"/>
              </a:solidFill>
            </a:rPr>
            <a:t> води </a:t>
          </a:r>
          <a:r>
            <a:rPr lang="ru-RU" b="0" i="0" dirty="0" err="1">
              <a:solidFill>
                <a:schemeClr val="tx1"/>
              </a:solidFill>
            </a:rPr>
            <a:t>належить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біологічне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споживання</a:t>
          </a:r>
          <a:r>
            <a:rPr lang="ru-RU" b="0" i="0" dirty="0">
              <a:solidFill>
                <a:schemeClr val="tx1"/>
              </a:solidFill>
            </a:rPr>
            <a:t> </a:t>
          </a:r>
          <a:r>
            <a:rPr lang="ru-RU" b="0" i="0" dirty="0" err="1">
              <a:solidFill>
                <a:schemeClr val="tx1"/>
              </a:solidFill>
            </a:rPr>
            <a:t>кисню</a:t>
          </a:r>
          <a:r>
            <a:rPr lang="ru-RU" b="0" i="0" dirty="0">
              <a:solidFill>
                <a:schemeClr val="tx1"/>
              </a:solidFill>
            </a:rPr>
            <a:t> (БСК). </a:t>
          </a:r>
          <a:r>
            <a:rPr lang="uk-UA" b="0" i="0" dirty="0" err="1">
              <a:solidFill>
                <a:schemeClr val="tx1"/>
              </a:solidFill>
            </a:rPr>
            <a:t>ювальні</a:t>
          </a:r>
          <a:r>
            <a:rPr lang="uk-UA" b="0" i="0" dirty="0">
              <a:solidFill>
                <a:schemeClr val="tx1"/>
              </a:solidFill>
            </a:rPr>
            <a:t> речовини, радіонукліди, важкі метали. </a:t>
          </a:r>
          <a:endParaRPr lang="en-US" dirty="0">
            <a:solidFill>
              <a:schemeClr val="tx1"/>
            </a:solidFill>
          </a:endParaRPr>
        </a:p>
      </dgm:t>
    </dgm:pt>
    <dgm:pt modelId="{AB7267A3-256D-41B8-9E95-80A66784BD85}" type="parTrans" cxnId="{6C8FB018-40AD-48DC-BBD5-237A8186C2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8704D7-2FB5-48BE-A004-9EA46327BC68}" type="sibTrans" cxnId="{6C8FB018-40AD-48DC-BBD5-237A8186C2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EBF569-E6E1-4B47-9E54-757EF3541FEA}">
      <dgm:prSet/>
      <dgm:spPr/>
      <dgm:t>
        <a:bodyPr/>
        <a:lstStyle/>
        <a:p>
          <a:pPr algn="just"/>
          <a:r>
            <a:rPr lang="uk-UA" b="0" i="0" dirty="0">
              <a:solidFill>
                <a:schemeClr val="tx1"/>
              </a:solidFill>
            </a:rPr>
            <a:t>Санітарно-бактеріологічна оцінка якості води ґрунтується на визначенні двох основних показників: мікробного числа і кількості бактерій групи "Колі« (колі-</a:t>
          </a:r>
          <a:r>
            <a:rPr lang="uk-UA" b="0" i="0" dirty="0" err="1">
              <a:solidFill>
                <a:schemeClr val="tx1"/>
              </a:solidFill>
            </a:rPr>
            <a:t>тирт</a:t>
          </a:r>
          <a:r>
            <a:rPr lang="uk-UA" b="0" i="0" dirty="0">
              <a:solidFill>
                <a:schemeClr val="tx1"/>
              </a:solidFill>
            </a:rPr>
            <a:t>, колі-індекс).</a:t>
          </a:r>
          <a:endParaRPr lang="en-US" dirty="0">
            <a:solidFill>
              <a:schemeClr val="tx1"/>
            </a:solidFill>
          </a:endParaRPr>
        </a:p>
      </dgm:t>
    </dgm:pt>
    <dgm:pt modelId="{9E586DC8-A908-4327-885E-B5CAF700C74C}" type="parTrans" cxnId="{FCC11728-7DC1-4023-9D99-446BD43217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FB9BBB-6C1C-4BA6-858C-AB77A21E53DE}" type="sibTrans" cxnId="{FCC11728-7DC1-4023-9D99-446BD43217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B4A0B6-A442-4420-B81F-C5B25EC691A4}" type="pres">
      <dgm:prSet presAssocID="{48B7851F-E952-4A4F-A671-A2986C9677B6}" presName="linear" presStyleCnt="0">
        <dgm:presLayoutVars>
          <dgm:animLvl val="lvl"/>
          <dgm:resizeHandles val="exact"/>
        </dgm:presLayoutVars>
      </dgm:prSet>
      <dgm:spPr/>
    </dgm:pt>
    <dgm:pt modelId="{03921495-7ADA-42B3-AE27-04415E3E4351}" type="pres">
      <dgm:prSet presAssocID="{67487F2B-03C3-4405-B837-DEA290509A5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E9FC13-9DA5-4A0B-B8D4-4550C176915A}" type="pres">
      <dgm:prSet presAssocID="{67487F2B-03C3-4405-B837-DEA290509A5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C10B100-A6EC-477F-A37D-74E062528757}" type="presOf" srcId="{48B7851F-E952-4A4F-A671-A2986C9677B6}" destId="{D2B4A0B6-A442-4420-B81F-C5B25EC691A4}" srcOrd="0" destOrd="0" presId="urn:microsoft.com/office/officeart/2005/8/layout/vList2"/>
    <dgm:cxn modelId="{D3D40F0C-506C-42C6-A0F8-F53F28776822}" srcId="{67487F2B-03C3-4405-B837-DEA290509A56}" destId="{55D612FE-1B8B-42F3-99F2-2AA39E5BDAD1}" srcOrd="0" destOrd="0" parTransId="{8025A37B-C717-47E6-9AAA-C31B7C65F012}" sibTransId="{94E120ED-A014-42F4-9FE8-ABEACED56AB9}"/>
    <dgm:cxn modelId="{6C8FB018-40AD-48DC-BBD5-237A8186C29C}" srcId="{67487F2B-03C3-4405-B837-DEA290509A56}" destId="{328868A3-932D-476D-99ED-9F2B0FE004C6}" srcOrd="2" destOrd="0" parTransId="{AB7267A3-256D-41B8-9E95-80A66784BD85}" sibTransId="{688704D7-2FB5-48BE-A004-9EA46327BC68}"/>
    <dgm:cxn modelId="{FCC11728-7DC1-4023-9D99-446BD432172F}" srcId="{67487F2B-03C3-4405-B837-DEA290509A56}" destId="{66EBF569-E6E1-4B47-9E54-757EF3541FEA}" srcOrd="3" destOrd="0" parTransId="{9E586DC8-A908-4327-885E-B5CAF700C74C}" sibTransId="{1FFB9BBB-6C1C-4BA6-858C-AB77A21E53DE}"/>
    <dgm:cxn modelId="{BEE84134-A0D6-4D76-9AC8-B810503D979D}" type="presOf" srcId="{67487F2B-03C3-4405-B837-DEA290509A56}" destId="{03921495-7ADA-42B3-AE27-04415E3E4351}" srcOrd="0" destOrd="0" presId="urn:microsoft.com/office/officeart/2005/8/layout/vList2"/>
    <dgm:cxn modelId="{A51E3968-0EEE-419B-9DC6-1C96FB816234}" type="presOf" srcId="{328868A3-932D-476D-99ED-9F2B0FE004C6}" destId="{3FE9FC13-9DA5-4A0B-B8D4-4550C176915A}" srcOrd="0" destOrd="2" presId="urn:microsoft.com/office/officeart/2005/8/layout/vList2"/>
    <dgm:cxn modelId="{8B8D0056-E6F4-4879-86EF-5499F48520DB}" type="presOf" srcId="{CC31455B-2A45-4F25-A866-A2854D2F796D}" destId="{3FE9FC13-9DA5-4A0B-B8D4-4550C176915A}" srcOrd="0" destOrd="1" presId="urn:microsoft.com/office/officeart/2005/8/layout/vList2"/>
    <dgm:cxn modelId="{2A55898B-A404-468D-8E1C-B427CF6A1B63}" type="presOf" srcId="{55D612FE-1B8B-42F3-99F2-2AA39E5BDAD1}" destId="{3FE9FC13-9DA5-4A0B-B8D4-4550C176915A}" srcOrd="0" destOrd="0" presId="urn:microsoft.com/office/officeart/2005/8/layout/vList2"/>
    <dgm:cxn modelId="{70ED95C7-7B95-4331-A614-9E403D5C0486}" type="presOf" srcId="{66EBF569-E6E1-4B47-9E54-757EF3541FEA}" destId="{3FE9FC13-9DA5-4A0B-B8D4-4550C176915A}" srcOrd="0" destOrd="3" presId="urn:microsoft.com/office/officeart/2005/8/layout/vList2"/>
    <dgm:cxn modelId="{1313E5DD-E465-4C51-A7A7-84734C39A560}" srcId="{48B7851F-E952-4A4F-A671-A2986C9677B6}" destId="{67487F2B-03C3-4405-B837-DEA290509A56}" srcOrd="0" destOrd="0" parTransId="{86B73F27-F8EF-4D48-8AE7-7144CDE06994}" sibTransId="{6ABD2766-356D-4158-ABE9-DC1934A41DF4}"/>
    <dgm:cxn modelId="{345F12E8-14E9-4334-9C73-B7C1569D9D55}" srcId="{67487F2B-03C3-4405-B837-DEA290509A56}" destId="{CC31455B-2A45-4F25-A866-A2854D2F796D}" srcOrd="1" destOrd="0" parTransId="{636B9E79-E0A1-487C-A5A6-F0C0210E47CE}" sibTransId="{1D1ECE99-BC17-4D3E-B4EE-39BD37CD24EA}"/>
    <dgm:cxn modelId="{AE2BF13C-1F58-45D2-A0AE-ECD5F5FF54B8}" type="presParOf" srcId="{D2B4A0B6-A442-4420-B81F-C5B25EC691A4}" destId="{03921495-7ADA-42B3-AE27-04415E3E4351}" srcOrd="0" destOrd="0" presId="urn:microsoft.com/office/officeart/2005/8/layout/vList2"/>
    <dgm:cxn modelId="{2D5D0FC0-5B51-410E-B848-76BC972AEF92}" type="presParOf" srcId="{D2B4A0B6-A442-4420-B81F-C5B25EC691A4}" destId="{3FE9FC13-9DA5-4A0B-B8D4-4550C17691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1F68C-9FA0-41A1-9357-BCE200B370C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5DEF72-FE41-44AF-AFF7-C6407F82CD3D}">
      <dgm:prSet/>
      <dgm:spPr/>
      <dgm:t>
        <a:bodyPr/>
        <a:lstStyle/>
        <a:p>
          <a:r>
            <a:rPr lang="uk-UA" b="0" i="0" dirty="0"/>
            <a:t>1. Викликає засолення ґрунту - накопичення в його верхніх шарах солі, що виникає під дією ґрунтових і поверхневих вод, надмірного поливу, надмірного зрошення.</a:t>
          </a:r>
          <a:endParaRPr lang="en-US" dirty="0"/>
        </a:p>
      </dgm:t>
    </dgm:pt>
    <dgm:pt modelId="{A71AA32A-DCA4-48ED-B2C4-2B52CFEF7A29}" type="parTrans" cxnId="{5DB0B624-71B7-4C0D-AF20-B6CB006FE3CC}">
      <dgm:prSet/>
      <dgm:spPr/>
      <dgm:t>
        <a:bodyPr/>
        <a:lstStyle/>
        <a:p>
          <a:endParaRPr lang="en-US"/>
        </a:p>
      </dgm:t>
    </dgm:pt>
    <dgm:pt modelId="{AA43FE78-23B1-4B53-B1C3-305B16C11371}" type="sibTrans" cxnId="{5DB0B624-71B7-4C0D-AF20-B6CB006FE3CC}">
      <dgm:prSet/>
      <dgm:spPr/>
      <dgm:t>
        <a:bodyPr/>
        <a:lstStyle/>
        <a:p>
          <a:endParaRPr lang="en-US"/>
        </a:p>
      </dgm:t>
    </dgm:pt>
    <dgm:pt modelId="{67B4DF99-80AD-42AB-8D2B-64988AA5FBFA}">
      <dgm:prSet/>
      <dgm:spPr/>
      <dgm:t>
        <a:bodyPr/>
        <a:lstStyle/>
        <a:p>
          <a:r>
            <a:rPr lang="uk-UA"/>
            <a:t>2. Спричиняє </a:t>
          </a:r>
          <a:r>
            <a:rPr lang="uk-UA" b="0" i="0"/>
            <a:t>забруднення ґрунтів - надходження й накопичення в ґрунті сполук важких металів, пестицидів, радіонуклідів, що позначаються на родючості ґрунтів й здоров'ї людини.</a:t>
          </a:r>
          <a:endParaRPr lang="en-US"/>
        </a:p>
      </dgm:t>
    </dgm:pt>
    <dgm:pt modelId="{5895181F-229D-4A98-B898-1A8EA117A856}" type="parTrans" cxnId="{3454671A-68C1-4FC7-9B5A-18FCC99DBC8C}">
      <dgm:prSet/>
      <dgm:spPr/>
      <dgm:t>
        <a:bodyPr/>
        <a:lstStyle/>
        <a:p>
          <a:endParaRPr lang="en-US"/>
        </a:p>
      </dgm:t>
    </dgm:pt>
    <dgm:pt modelId="{A0DC8E79-841C-44FC-BEDC-584B7A5454FD}" type="sibTrans" cxnId="{3454671A-68C1-4FC7-9B5A-18FCC99DBC8C}">
      <dgm:prSet/>
      <dgm:spPr/>
      <dgm:t>
        <a:bodyPr/>
        <a:lstStyle/>
        <a:p>
          <a:endParaRPr lang="en-US"/>
        </a:p>
      </dgm:t>
    </dgm:pt>
    <dgm:pt modelId="{AF86ECCD-5A2D-4819-AC97-24B911460ED0}">
      <dgm:prSet/>
      <dgm:spPr/>
      <dgm:t>
        <a:bodyPr/>
        <a:lstStyle/>
        <a:p>
          <a:r>
            <a:rPr lang="uk-UA"/>
            <a:t>3. Негативно впливає на показники родючості грунту викликаючи його деградацію.</a:t>
          </a:r>
          <a:endParaRPr lang="en-US"/>
        </a:p>
      </dgm:t>
    </dgm:pt>
    <dgm:pt modelId="{610E9D29-B46A-4269-8531-625688EC6822}" type="parTrans" cxnId="{9FBF68A8-E160-41D1-9623-854A7819C354}">
      <dgm:prSet/>
      <dgm:spPr/>
      <dgm:t>
        <a:bodyPr/>
        <a:lstStyle/>
        <a:p>
          <a:endParaRPr lang="en-US"/>
        </a:p>
      </dgm:t>
    </dgm:pt>
    <dgm:pt modelId="{D466DEBB-284E-4B4E-B97B-333DD9C49281}" type="sibTrans" cxnId="{9FBF68A8-E160-41D1-9623-854A7819C354}">
      <dgm:prSet/>
      <dgm:spPr/>
      <dgm:t>
        <a:bodyPr/>
        <a:lstStyle/>
        <a:p>
          <a:endParaRPr lang="en-US"/>
        </a:p>
      </dgm:t>
    </dgm:pt>
    <dgm:pt modelId="{FAEB7F8D-D6E8-489C-A6CA-63E62950434A}">
      <dgm:prSet/>
      <dgm:spPr/>
      <dgm:t>
        <a:bodyPr/>
        <a:lstStyle/>
        <a:p>
          <a:r>
            <a:rPr lang="uk-UA"/>
            <a:t>4. Призводить до погіршення якості вирощуваної сільськогосподарської продукції</a:t>
          </a:r>
          <a:endParaRPr lang="en-US"/>
        </a:p>
      </dgm:t>
    </dgm:pt>
    <dgm:pt modelId="{119DC474-A3A8-4EE5-A27D-96CD4D8C55BB}" type="parTrans" cxnId="{EF3A3E45-F2C4-4B3B-B681-2B0BA5B36ECB}">
      <dgm:prSet/>
      <dgm:spPr/>
      <dgm:t>
        <a:bodyPr/>
        <a:lstStyle/>
        <a:p>
          <a:endParaRPr lang="en-US"/>
        </a:p>
      </dgm:t>
    </dgm:pt>
    <dgm:pt modelId="{CE07DDC2-27B2-4F7B-B671-50DFC584AE2D}" type="sibTrans" cxnId="{EF3A3E45-F2C4-4B3B-B681-2B0BA5B36ECB}">
      <dgm:prSet/>
      <dgm:spPr/>
      <dgm:t>
        <a:bodyPr/>
        <a:lstStyle/>
        <a:p>
          <a:endParaRPr lang="en-US"/>
        </a:p>
      </dgm:t>
    </dgm:pt>
    <dgm:pt modelId="{B5EFE107-9302-4606-B8A2-637B1668C1C1}" type="pres">
      <dgm:prSet presAssocID="{1431F68C-9FA0-41A1-9357-BCE200B370C3}" presName="vert0" presStyleCnt="0">
        <dgm:presLayoutVars>
          <dgm:dir/>
          <dgm:animOne val="branch"/>
          <dgm:animLvl val="lvl"/>
        </dgm:presLayoutVars>
      </dgm:prSet>
      <dgm:spPr/>
    </dgm:pt>
    <dgm:pt modelId="{0A09F8C2-DE66-4562-902F-8CFCA2E0E5ED}" type="pres">
      <dgm:prSet presAssocID="{4F5DEF72-FE41-44AF-AFF7-C6407F82CD3D}" presName="thickLine" presStyleLbl="alignNode1" presStyleIdx="0" presStyleCnt="4"/>
      <dgm:spPr/>
    </dgm:pt>
    <dgm:pt modelId="{73CA7983-FD46-4FE3-913B-ED91CD5A1D27}" type="pres">
      <dgm:prSet presAssocID="{4F5DEF72-FE41-44AF-AFF7-C6407F82CD3D}" presName="horz1" presStyleCnt="0"/>
      <dgm:spPr/>
    </dgm:pt>
    <dgm:pt modelId="{CB4485CC-65A6-41C3-AA61-FBA8C8626670}" type="pres">
      <dgm:prSet presAssocID="{4F5DEF72-FE41-44AF-AFF7-C6407F82CD3D}" presName="tx1" presStyleLbl="revTx" presStyleIdx="0" presStyleCnt="4"/>
      <dgm:spPr/>
    </dgm:pt>
    <dgm:pt modelId="{F687EBDB-A2E3-4DF8-92BD-100EE4075979}" type="pres">
      <dgm:prSet presAssocID="{4F5DEF72-FE41-44AF-AFF7-C6407F82CD3D}" presName="vert1" presStyleCnt="0"/>
      <dgm:spPr/>
    </dgm:pt>
    <dgm:pt modelId="{5A6F867F-5493-4C53-9190-F887CF76C1D0}" type="pres">
      <dgm:prSet presAssocID="{67B4DF99-80AD-42AB-8D2B-64988AA5FBFA}" presName="thickLine" presStyleLbl="alignNode1" presStyleIdx="1" presStyleCnt="4"/>
      <dgm:spPr/>
    </dgm:pt>
    <dgm:pt modelId="{84E6A800-D050-4A39-A359-8DD59B795A6B}" type="pres">
      <dgm:prSet presAssocID="{67B4DF99-80AD-42AB-8D2B-64988AA5FBFA}" presName="horz1" presStyleCnt="0"/>
      <dgm:spPr/>
    </dgm:pt>
    <dgm:pt modelId="{4C407022-2804-4687-9378-0D7B4B3FF4A3}" type="pres">
      <dgm:prSet presAssocID="{67B4DF99-80AD-42AB-8D2B-64988AA5FBFA}" presName="tx1" presStyleLbl="revTx" presStyleIdx="1" presStyleCnt="4"/>
      <dgm:spPr/>
    </dgm:pt>
    <dgm:pt modelId="{A401F2C6-6BF1-4E54-BD04-FA463830C62F}" type="pres">
      <dgm:prSet presAssocID="{67B4DF99-80AD-42AB-8D2B-64988AA5FBFA}" presName="vert1" presStyleCnt="0"/>
      <dgm:spPr/>
    </dgm:pt>
    <dgm:pt modelId="{DC810929-478E-45E3-9416-0666EB590EDF}" type="pres">
      <dgm:prSet presAssocID="{AF86ECCD-5A2D-4819-AC97-24B911460ED0}" presName="thickLine" presStyleLbl="alignNode1" presStyleIdx="2" presStyleCnt="4"/>
      <dgm:spPr/>
    </dgm:pt>
    <dgm:pt modelId="{3408E5D7-8BC7-405E-8814-CB2255CB75F0}" type="pres">
      <dgm:prSet presAssocID="{AF86ECCD-5A2D-4819-AC97-24B911460ED0}" presName="horz1" presStyleCnt="0"/>
      <dgm:spPr/>
    </dgm:pt>
    <dgm:pt modelId="{5ED2704E-F856-4367-8602-F73136315BB5}" type="pres">
      <dgm:prSet presAssocID="{AF86ECCD-5A2D-4819-AC97-24B911460ED0}" presName="tx1" presStyleLbl="revTx" presStyleIdx="2" presStyleCnt="4"/>
      <dgm:spPr/>
    </dgm:pt>
    <dgm:pt modelId="{08899D12-8E25-45D9-8407-61B1626F1F4A}" type="pres">
      <dgm:prSet presAssocID="{AF86ECCD-5A2D-4819-AC97-24B911460ED0}" presName="vert1" presStyleCnt="0"/>
      <dgm:spPr/>
    </dgm:pt>
    <dgm:pt modelId="{5ECCC54E-FFA7-47BD-9106-B2052666D713}" type="pres">
      <dgm:prSet presAssocID="{FAEB7F8D-D6E8-489C-A6CA-63E62950434A}" presName="thickLine" presStyleLbl="alignNode1" presStyleIdx="3" presStyleCnt="4"/>
      <dgm:spPr/>
    </dgm:pt>
    <dgm:pt modelId="{4A0AD882-9177-4BB8-ADAC-53E22F7BDCE7}" type="pres">
      <dgm:prSet presAssocID="{FAEB7F8D-D6E8-489C-A6CA-63E62950434A}" presName="horz1" presStyleCnt="0"/>
      <dgm:spPr/>
    </dgm:pt>
    <dgm:pt modelId="{436AD9D9-40D1-44CC-A923-6E96413F118B}" type="pres">
      <dgm:prSet presAssocID="{FAEB7F8D-D6E8-489C-A6CA-63E62950434A}" presName="tx1" presStyleLbl="revTx" presStyleIdx="3" presStyleCnt="4"/>
      <dgm:spPr/>
    </dgm:pt>
    <dgm:pt modelId="{8A2A32F1-2FBF-4FF1-91C0-AB1C12F5965E}" type="pres">
      <dgm:prSet presAssocID="{FAEB7F8D-D6E8-489C-A6CA-63E62950434A}" presName="vert1" presStyleCnt="0"/>
      <dgm:spPr/>
    </dgm:pt>
  </dgm:ptLst>
  <dgm:cxnLst>
    <dgm:cxn modelId="{DA6ABA12-02C3-4473-B918-ADE757D664F6}" type="presOf" srcId="{67B4DF99-80AD-42AB-8D2B-64988AA5FBFA}" destId="{4C407022-2804-4687-9378-0D7B4B3FF4A3}" srcOrd="0" destOrd="0" presId="urn:microsoft.com/office/officeart/2008/layout/LinedList"/>
    <dgm:cxn modelId="{3454671A-68C1-4FC7-9B5A-18FCC99DBC8C}" srcId="{1431F68C-9FA0-41A1-9357-BCE200B370C3}" destId="{67B4DF99-80AD-42AB-8D2B-64988AA5FBFA}" srcOrd="1" destOrd="0" parTransId="{5895181F-229D-4A98-B898-1A8EA117A856}" sibTransId="{A0DC8E79-841C-44FC-BEDC-584B7A5454FD}"/>
    <dgm:cxn modelId="{5DB0B624-71B7-4C0D-AF20-B6CB006FE3CC}" srcId="{1431F68C-9FA0-41A1-9357-BCE200B370C3}" destId="{4F5DEF72-FE41-44AF-AFF7-C6407F82CD3D}" srcOrd="0" destOrd="0" parTransId="{A71AA32A-DCA4-48ED-B2C4-2B52CFEF7A29}" sibTransId="{AA43FE78-23B1-4B53-B1C3-305B16C11371}"/>
    <dgm:cxn modelId="{EF3A3E45-F2C4-4B3B-B681-2B0BA5B36ECB}" srcId="{1431F68C-9FA0-41A1-9357-BCE200B370C3}" destId="{FAEB7F8D-D6E8-489C-A6CA-63E62950434A}" srcOrd="3" destOrd="0" parTransId="{119DC474-A3A8-4EE5-A27D-96CD4D8C55BB}" sibTransId="{CE07DDC2-27B2-4F7B-B671-50DFC584AE2D}"/>
    <dgm:cxn modelId="{2337056A-5DA5-449A-9AC0-F2DA05BD2748}" type="presOf" srcId="{FAEB7F8D-D6E8-489C-A6CA-63E62950434A}" destId="{436AD9D9-40D1-44CC-A923-6E96413F118B}" srcOrd="0" destOrd="0" presId="urn:microsoft.com/office/officeart/2008/layout/LinedList"/>
    <dgm:cxn modelId="{14748C6C-0E11-4239-8F27-AC2725741584}" type="presOf" srcId="{4F5DEF72-FE41-44AF-AFF7-C6407F82CD3D}" destId="{CB4485CC-65A6-41C3-AA61-FBA8C8626670}" srcOrd="0" destOrd="0" presId="urn:microsoft.com/office/officeart/2008/layout/LinedList"/>
    <dgm:cxn modelId="{96200557-3342-48A3-94C5-CE143268CD5A}" type="presOf" srcId="{1431F68C-9FA0-41A1-9357-BCE200B370C3}" destId="{B5EFE107-9302-4606-B8A2-637B1668C1C1}" srcOrd="0" destOrd="0" presId="urn:microsoft.com/office/officeart/2008/layout/LinedList"/>
    <dgm:cxn modelId="{9FBF68A8-E160-41D1-9623-854A7819C354}" srcId="{1431F68C-9FA0-41A1-9357-BCE200B370C3}" destId="{AF86ECCD-5A2D-4819-AC97-24B911460ED0}" srcOrd="2" destOrd="0" parTransId="{610E9D29-B46A-4269-8531-625688EC6822}" sibTransId="{D466DEBB-284E-4B4E-B97B-333DD9C49281}"/>
    <dgm:cxn modelId="{BA38D9EC-49A3-4359-BE8D-7CB3CD9A4129}" type="presOf" srcId="{AF86ECCD-5A2D-4819-AC97-24B911460ED0}" destId="{5ED2704E-F856-4367-8602-F73136315BB5}" srcOrd="0" destOrd="0" presId="urn:microsoft.com/office/officeart/2008/layout/LinedList"/>
    <dgm:cxn modelId="{5949F468-ABAE-408A-927E-BEC8B16E16F7}" type="presParOf" srcId="{B5EFE107-9302-4606-B8A2-637B1668C1C1}" destId="{0A09F8C2-DE66-4562-902F-8CFCA2E0E5ED}" srcOrd="0" destOrd="0" presId="urn:microsoft.com/office/officeart/2008/layout/LinedList"/>
    <dgm:cxn modelId="{2980CC8A-E2AF-4421-95BF-69E6EA7CDE7A}" type="presParOf" srcId="{B5EFE107-9302-4606-B8A2-637B1668C1C1}" destId="{73CA7983-FD46-4FE3-913B-ED91CD5A1D27}" srcOrd="1" destOrd="0" presId="urn:microsoft.com/office/officeart/2008/layout/LinedList"/>
    <dgm:cxn modelId="{3372AD3F-AA05-4B83-BEF9-FC9805BD4B20}" type="presParOf" srcId="{73CA7983-FD46-4FE3-913B-ED91CD5A1D27}" destId="{CB4485CC-65A6-41C3-AA61-FBA8C8626670}" srcOrd="0" destOrd="0" presId="urn:microsoft.com/office/officeart/2008/layout/LinedList"/>
    <dgm:cxn modelId="{97B18C3E-2B7B-484D-A767-E850CB368BDD}" type="presParOf" srcId="{73CA7983-FD46-4FE3-913B-ED91CD5A1D27}" destId="{F687EBDB-A2E3-4DF8-92BD-100EE4075979}" srcOrd="1" destOrd="0" presId="urn:microsoft.com/office/officeart/2008/layout/LinedList"/>
    <dgm:cxn modelId="{CA67EAEB-08A5-4D97-A38F-3BDA3DE2345B}" type="presParOf" srcId="{B5EFE107-9302-4606-B8A2-637B1668C1C1}" destId="{5A6F867F-5493-4C53-9190-F887CF76C1D0}" srcOrd="2" destOrd="0" presId="urn:microsoft.com/office/officeart/2008/layout/LinedList"/>
    <dgm:cxn modelId="{7121DAD3-3467-4659-88B1-DEE8E3348980}" type="presParOf" srcId="{B5EFE107-9302-4606-B8A2-637B1668C1C1}" destId="{84E6A800-D050-4A39-A359-8DD59B795A6B}" srcOrd="3" destOrd="0" presId="urn:microsoft.com/office/officeart/2008/layout/LinedList"/>
    <dgm:cxn modelId="{7214304F-7420-4F21-9E1D-F95F8DC1322D}" type="presParOf" srcId="{84E6A800-D050-4A39-A359-8DD59B795A6B}" destId="{4C407022-2804-4687-9378-0D7B4B3FF4A3}" srcOrd="0" destOrd="0" presId="urn:microsoft.com/office/officeart/2008/layout/LinedList"/>
    <dgm:cxn modelId="{BB7B46BB-8A4D-46B7-BC8D-7A641138EEB0}" type="presParOf" srcId="{84E6A800-D050-4A39-A359-8DD59B795A6B}" destId="{A401F2C6-6BF1-4E54-BD04-FA463830C62F}" srcOrd="1" destOrd="0" presId="urn:microsoft.com/office/officeart/2008/layout/LinedList"/>
    <dgm:cxn modelId="{6DDC7C10-F2C5-4BC0-B24C-A1A3507EDA45}" type="presParOf" srcId="{B5EFE107-9302-4606-B8A2-637B1668C1C1}" destId="{DC810929-478E-45E3-9416-0666EB590EDF}" srcOrd="4" destOrd="0" presId="urn:microsoft.com/office/officeart/2008/layout/LinedList"/>
    <dgm:cxn modelId="{1E3535CC-7FD0-4147-90CA-1E30E98A67FD}" type="presParOf" srcId="{B5EFE107-9302-4606-B8A2-637B1668C1C1}" destId="{3408E5D7-8BC7-405E-8814-CB2255CB75F0}" srcOrd="5" destOrd="0" presId="urn:microsoft.com/office/officeart/2008/layout/LinedList"/>
    <dgm:cxn modelId="{F5F905EB-085F-40D2-A4D3-C0203DEB60E5}" type="presParOf" srcId="{3408E5D7-8BC7-405E-8814-CB2255CB75F0}" destId="{5ED2704E-F856-4367-8602-F73136315BB5}" srcOrd="0" destOrd="0" presId="urn:microsoft.com/office/officeart/2008/layout/LinedList"/>
    <dgm:cxn modelId="{60A9E156-7049-4701-9936-12818947FCBA}" type="presParOf" srcId="{3408E5D7-8BC7-405E-8814-CB2255CB75F0}" destId="{08899D12-8E25-45D9-8407-61B1626F1F4A}" srcOrd="1" destOrd="0" presId="urn:microsoft.com/office/officeart/2008/layout/LinedList"/>
    <dgm:cxn modelId="{834AEABB-9F4D-4CED-B344-8C01BD80D30B}" type="presParOf" srcId="{B5EFE107-9302-4606-B8A2-637B1668C1C1}" destId="{5ECCC54E-FFA7-47BD-9106-B2052666D713}" srcOrd="6" destOrd="0" presId="urn:microsoft.com/office/officeart/2008/layout/LinedList"/>
    <dgm:cxn modelId="{F44A5257-2CAB-4FDF-A643-5FA8C10B8ED6}" type="presParOf" srcId="{B5EFE107-9302-4606-B8A2-637B1668C1C1}" destId="{4A0AD882-9177-4BB8-ADAC-53E22F7BDCE7}" srcOrd="7" destOrd="0" presId="urn:microsoft.com/office/officeart/2008/layout/LinedList"/>
    <dgm:cxn modelId="{795D167A-631E-4635-87CC-78B06F0B4670}" type="presParOf" srcId="{4A0AD882-9177-4BB8-ADAC-53E22F7BDCE7}" destId="{436AD9D9-40D1-44CC-A923-6E96413F118B}" srcOrd="0" destOrd="0" presId="urn:microsoft.com/office/officeart/2008/layout/LinedList"/>
    <dgm:cxn modelId="{95175F15-FC0E-49F3-831B-4294213BD484}" type="presParOf" srcId="{4A0AD882-9177-4BB8-ADAC-53E22F7BDCE7}" destId="{8A2A32F1-2FBF-4FF1-91C0-AB1C12F596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EB299A-CAF5-4B21-8A45-41D2EF397BD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C546D1-C1E3-42A8-A031-8547DA3FAF2D}">
      <dgm:prSet/>
      <dgm:spPr/>
      <dgm:t>
        <a:bodyPr/>
        <a:lstStyle/>
        <a:p>
          <a:pPr algn="just"/>
          <a:r>
            <a:rPr lang="uk-UA" b="1" dirty="0"/>
            <a:t>Перша група показників </a:t>
          </a:r>
          <a:r>
            <a:rPr lang="uk-UA" dirty="0"/>
            <a:t>– властивості води та вміст речовин, які в певній кількості потрібні для нормального функціонування агроекосистеми. </a:t>
          </a:r>
          <a:endParaRPr lang="en-US" dirty="0"/>
        </a:p>
      </dgm:t>
    </dgm:pt>
    <dgm:pt modelId="{1DDA6CC0-27A2-4F4C-B20F-C0C892044AE9}" type="parTrans" cxnId="{D299F8BB-BEC3-467E-AD31-983DDA3B8AFB}">
      <dgm:prSet/>
      <dgm:spPr/>
      <dgm:t>
        <a:bodyPr/>
        <a:lstStyle/>
        <a:p>
          <a:endParaRPr lang="en-US"/>
        </a:p>
      </dgm:t>
    </dgm:pt>
    <dgm:pt modelId="{E1E903F3-C694-4957-9CEC-1AFE0C14CA7E}" type="sibTrans" cxnId="{D299F8BB-BEC3-467E-AD31-983DDA3B8AFB}">
      <dgm:prSet/>
      <dgm:spPr/>
      <dgm:t>
        <a:bodyPr/>
        <a:lstStyle/>
        <a:p>
          <a:endParaRPr lang="en-US"/>
        </a:p>
      </dgm:t>
    </dgm:pt>
    <dgm:pt modelId="{D06E158C-A0E4-4778-A36C-5BCF5DD9F538}">
      <dgm:prSet/>
      <dgm:spPr/>
      <dgm:t>
        <a:bodyPr/>
        <a:lstStyle/>
        <a:p>
          <a:r>
            <a:rPr lang="uk-UA"/>
            <a:t>Вміст азоту, мг/л</a:t>
          </a:r>
          <a:endParaRPr lang="en-US"/>
        </a:p>
      </dgm:t>
    </dgm:pt>
    <dgm:pt modelId="{88A89539-7BF2-4407-A6E0-F0829F78066B}" type="parTrans" cxnId="{AC796D37-A58D-4DAC-A866-F25E870B769D}">
      <dgm:prSet/>
      <dgm:spPr/>
      <dgm:t>
        <a:bodyPr/>
        <a:lstStyle/>
        <a:p>
          <a:endParaRPr lang="en-US"/>
        </a:p>
      </dgm:t>
    </dgm:pt>
    <dgm:pt modelId="{2B5D2278-3261-4D75-A6F1-D1D3A325C146}" type="sibTrans" cxnId="{AC796D37-A58D-4DAC-A866-F25E870B769D}">
      <dgm:prSet/>
      <dgm:spPr/>
      <dgm:t>
        <a:bodyPr/>
        <a:lstStyle/>
        <a:p>
          <a:endParaRPr lang="en-US"/>
        </a:p>
      </dgm:t>
    </dgm:pt>
    <dgm:pt modelId="{9443F408-1877-4981-9BA0-042D9DD96CEB}">
      <dgm:prSet/>
      <dgm:spPr/>
      <dgm:t>
        <a:bodyPr/>
        <a:lstStyle/>
        <a:p>
          <a:r>
            <a:rPr lang="uk-UA"/>
            <a:t>Вміст мірокоелементів (марганець, залізо, мідь, бор, кобальт, цинк, молібден, фтор, мг/л</a:t>
          </a:r>
          <a:endParaRPr lang="en-US"/>
        </a:p>
      </dgm:t>
    </dgm:pt>
    <dgm:pt modelId="{57599AA6-F2B9-4E89-B416-507B17D00A0B}" type="parTrans" cxnId="{CAFB6185-6A6E-473B-A3A5-B9AF19701817}">
      <dgm:prSet/>
      <dgm:spPr/>
      <dgm:t>
        <a:bodyPr/>
        <a:lstStyle/>
        <a:p>
          <a:endParaRPr lang="en-US"/>
        </a:p>
      </dgm:t>
    </dgm:pt>
    <dgm:pt modelId="{BE1430B4-C345-4D84-9A61-A32312018073}" type="sibTrans" cxnId="{CAFB6185-6A6E-473B-A3A5-B9AF19701817}">
      <dgm:prSet/>
      <dgm:spPr/>
      <dgm:t>
        <a:bodyPr/>
        <a:lstStyle/>
        <a:p>
          <a:endParaRPr lang="en-US"/>
        </a:p>
      </dgm:t>
    </dgm:pt>
    <dgm:pt modelId="{83DAD31A-82D7-4CF6-B9C5-CA560DFBB684}">
      <dgm:prSet/>
      <dgm:spPr/>
      <dgm:t>
        <a:bodyPr/>
        <a:lstStyle/>
        <a:p>
          <a:r>
            <a:rPr lang="uk-UA"/>
            <a:t>Вміст БПК</a:t>
          </a:r>
          <a:r>
            <a:rPr lang="uk-UA" baseline="-25000"/>
            <a:t>5   </a:t>
          </a:r>
          <a:r>
            <a:rPr lang="uk-UA"/>
            <a:t>біологічна потреба у кисні, мг О</a:t>
          </a:r>
          <a:r>
            <a:rPr lang="uk-UA" baseline="-25000"/>
            <a:t>2</a:t>
          </a:r>
          <a:r>
            <a:rPr lang="uk-UA"/>
            <a:t>/л</a:t>
          </a:r>
          <a:endParaRPr lang="en-US"/>
        </a:p>
      </dgm:t>
    </dgm:pt>
    <dgm:pt modelId="{31804628-20B8-494A-A081-AF6C87676A51}" type="parTrans" cxnId="{5BE97D8E-B09C-47AC-BC64-506178CA7AFB}">
      <dgm:prSet/>
      <dgm:spPr/>
      <dgm:t>
        <a:bodyPr/>
        <a:lstStyle/>
        <a:p>
          <a:endParaRPr lang="en-US"/>
        </a:p>
      </dgm:t>
    </dgm:pt>
    <dgm:pt modelId="{C0DE2A58-C5E0-4235-BA42-202403B1E578}" type="sibTrans" cxnId="{5BE97D8E-B09C-47AC-BC64-506178CA7AFB}">
      <dgm:prSet/>
      <dgm:spPr/>
      <dgm:t>
        <a:bodyPr/>
        <a:lstStyle/>
        <a:p>
          <a:endParaRPr lang="en-US"/>
        </a:p>
      </dgm:t>
    </dgm:pt>
    <dgm:pt modelId="{FC713FF3-D4E6-403B-97C6-F33D3CEF1DF0}" type="pres">
      <dgm:prSet presAssocID="{54EB299A-CAF5-4B21-8A45-41D2EF397BDF}" presName="linear" presStyleCnt="0">
        <dgm:presLayoutVars>
          <dgm:animLvl val="lvl"/>
          <dgm:resizeHandles val="exact"/>
        </dgm:presLayoutVars>
      </dgm:prSet>
      <dgm:spPr/>
    </dgm:pt>
    <dgm:pt modelId="{AC52FEBC-1AD0-43FC-A0B2-574E6C328332}" type="pres">
      <dgm:prSet presAssocID="{81C546D1-C1E3-42A8-A031-8547DA3FAF2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F07420C-E915-4C68-AB76-1D03FA2551E1}" type="pres">
      <dgm:prSet presAssocID="{81C546D1-C1E3-42A8-A031-8547DA3FAF2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C796D37-A58D-4DAC-A866-F25E870B769D}" srcId="{81C546D1-C1E3-42A8-A031-8547DA3FAF2D}" destId="{D06E158C-A0E4-4778-A36C-5BCF5DD9F538}" srcOrd="0" destOrd="0" parTransId="{88A89539-7BF2-4407-A6E0-F0829F78066B}" sibTransId="{2B5D2278-3261-4D75-A6F1-D1D3A325C146}"/>
    <dgm:cxn modelId="{D20EAA6C-B865-4B5C-BA1E-3A618260717E}" type="presOf" srcId="{81C546D1-C1E3-42A8-A031-8547DA3FAF2D}" destId="{AC52FEBC-1AD0-43FC-A0B2-574E6C328332}" srcOrd="0" destOrd="0" presId="urn:microsoft.com/office/officeart/2005/8/layout/vList2"/>
    <dgm:cxn modelId="{2C2BAC58-FE84-424B-AF6D-2CC89D30C571}" type="presOf" srcId="{D06E158C-A0E4-4778-A36C-5BCF5DD9F538}" destId="{CF07420C-E915-4C68-AB76-1D03FA2551E1}" srcOrd="0" destOrd="0" presId="urn:microsoft.com/office/officeart/2005/8/layout/vList2"/>
    <dgm:cxn modelId="{B48F4080-E73D-4CBD-A8F8-368C96B1A9CF}" type="presOf" srcId="{83DAD31A-82D7-4CF6-B9C5-CA560DFBB684}" destId="{CF07420C-E915-4C68-AB76-1D03FA2551E1}" srcOrd="0" destOrd="2" presId="urn:microsoft.com/office/officeart/2005/8/layout/vList2"/>
    <dgm:cxn modelId="{CAFB6185-6A6E-473B-A3A5-B9AF19701817}" srcId="{81C546D1-C1E3-42A8-A031-8547DA3FAF2D}" destId="{9443F408-1877-4981-9BA0-042D9DD96CEB}" srcOrd="1" destOrd="0" parTransId="{57599AA6-F2B9-4E89-B416-507B17D00A0B}" sibTransId="{BE1430B4-C345-4D84-9A61-A32312018073}"/>
    <dgm:cxn modelId="{5BE97D8E-B09C-47AC-BC64-506178CA7AFB}" srcId="{81C546D1-C1E3-42A8-A031-8547DA3FAF2D}" destId="{83DAD31A-82D7-4CF6-B9C5-CA560DFBB684}" srcOrd="2" destOrd="0" parTransId="{31804628-20B8-494A-A081-AF6C87676A51}" sibTransId="{C0DE2A58-C5E0-4235-BA42-202403B1E578}"/>
    <dgm:cxn modelId="{D8B4639B-8790-4B71-91EF-0F0BCB6AD99A}" type="presOf" srcId="{9443F408-1877-4981-9BA0-042D9DD96CEB}" destId="{CF07420C-E915-4C68-AB76-1D03FA2551E1}" srcOrd="0" destOrd="1" presId="urn:microsoft.com/office/officeart/2005/8/layout/vList2"/>
    <dgm:cxn modelId="{D299F8BB-BEC3-467E-AD31-983DDA3B8AFB}" srcId="{54EB299A-CAF5-4B21-8A45-41D2EF397BDF}" destId="{81C546D1-C1E3-42A8-A031-8547DA3FAF2D}" srcOrd="0" destOrd="0" parTransId="{1DDA6CC0-27A2-4F4C-B20F-C0C892044AE9}" sibTransId="{E1E903F3-C694-4957-9CEC-1AFE0C14CA7E}"/>
    <dgm:cxn modelId="{F4F76ED5-4F34-4F14-AD06-151AAAAFB285}" type="presOf" srcId="{54EB299A-CAF5-4B21-8A45-41D2EF397BDF}" destId="{FC713FF3-D4E6-403B-97C6-F33D3CEF1DF0}" srcOrd="0" destOrd="0" presId="urn:microsoft.com/office/officeart/2005/8/layout/vList2"/>
    <dgm:cxn modelId="{CDC6C4D1-573C-4233-9796-963AE65FD25B}" type="presParOf" srcId="{FC713FF3-D4E6-403B-97C6-F33D3CEF1DF0}" destId="{AC52FEBC-1AD0-43FC-A0B2-574E6C328332}" srcOrd="0" destOrd="0" presId="urn:microsoft.com/office/officeart/2005/8/layout/vList2"/>
    <dgm:cxn modelId="{57231046-3B3B-43E9-BFD0-A00448045904}" type="presParOf" srcId="{FC713FF3-D4E6-403B-97C6-F33D3CEF1DF0}" destId="{CF07420C-E915-4C68-AB76-1D03FA2551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1794E3-FA2E-426C-8FEA-FC4E47DAC6B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0BE542-1713-4C15-8907-35C4BB707064}">
      <dgm:prSet custT="1"/>
      <dgm:spPr/>
      <dgm:t>
        <a:bodyPr/>
        <a:lstStyle/>
        <a:p>
          <a:r>
            <a:rPr lang="uk-UA" sz="2600" kern="1200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rPr>
            <a:t>1)</a:t>
          </a:r>
          <a:r>
            <a:rPr lang="uk-UA" sz="2600" kern="1200" baseline="-25000" dirty="0">
              <a:latin typeface="Bookman Old Style" panose="02050604050505020204" pitchFamily="18" charset="0"/>
            </a:rPr>
            <a:t> </a:t>
          </a:r>
          <a:r>
            <a:rPr lang="uk-UA" sz="2600" kern="1200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rPr>
            <a:t>Еколого-токсикологічні</a:t>
          </a:r>
          <a:r>
            <a:rPr lang="uk-UA" sz="2600" kern="1200" baseline="-25000" dirty="0">
              <a:latin typeface="Bookman Old Style" panose="02050604050505020204" pitchFamily="18" charset="0"/>
            </a:rPr>
            <a:t> </a:t>
          </a:r>
          <a:r>
            <a:rPr lang="uk-UA" sz="2600" kern="1200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rPr>
            <a:t>показники</a:t>
          </a:r>
        </a:p>
      </dgm:t>
    </dgm:pt>
    <dgm:pt modelId="{3DA88669-9B27-45E3-860C-3FAAF2BDF11F}" type="parTrans" cxnId="{C92F94E3-1F47-4139-8C45-E63635265F60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D1016E1C-2681-4C9E-B7FE-50EA5AAE0AFC}" type="sibTrans" cxnId="{C92F94E3-1F47-4139-8C45-E63635265F60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CC25421F-3AB3-4C13-9414-81FC0327E91C}">
      <dgm:prSet custT="1"/>
      <dgm:spPr/>
      <dgm:t>
        <a:bodyPr/>
        <a:lstStyle/>
        <a:p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важких металів (свинець, ртуть, кадмій, селен, миш'як, хром, вісмут, нікель, ванадій), мг/л</a:t>
          </a:r>
        </a:p>
      </dgm:t>
    </dgm:pt>
    <dgm:pt modelId="{7625E8AD-CD3F-4B14-BAA6-C414710A1FA2}" type="parTrans" cxnId="{FEBD49BC-044B-458A-AD87-17DCD2DBFDC4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825C6672-B8F8-4F48-9DFA-A3B59CCE8BC5}" type="sibTrans" cxnId="{FEBD49BC-044B-458A-AD87-17DCD2DBFDC4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35B1A5C0-69B4-4299-8B37-82984C8CD793}">
      <dgm:prSet custT="1"/>
      <dgm:spPr/>
      <dgm:t>
        <a:bodyPr/>
        <a:lstStyle/>
        <a:p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пестицидів, мг/л</a:t>
          </a:r>
        </a:p>
      </dgm:t>
    </dgm:pt>
    <dgm:pt modelId="{EC5D5BF2-3194-4E6D-91A5-85A20ECA1E47}" type="parTrans" cxnId="{EE2B77EE-F251-431E-9593-AD75F6C23F89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9EC93FCD-2246-4402-B797-C7ADCB5945AC}" type="sibTrans" cxnId="{EE2B77EE-F251-431E-9593-AD75F6C23F89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BE7F1546-95BE-42E5-90B1-AABA2FC69876}">
      <dgm:prSet custT="1"/>
      <dgm:spPr/>
      <dgm:t>
        <a:bodyPr/>
        <a:lstStyle/>
        <a:p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фенолів, ціанідів, мг/л</a:t>
          </a:r>
        </a:p>
      </dgm:t>
    </dgm:pt>
    <dgm:pt modelId="{85813D52-ED0D-4173-869D-3456BABC31E5}" type="parTrans" cxnId="{1A4C5968-72BE-4901-B244-7FEF3689DFB2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351D2DD3-8A33-40D3-8C03-C35AF1FE26EB}" type="sibTrans" cxnId="{1A4C5968-72BE-4901-B244-7FEF3689DFB2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0E4F9B07-7965-4121-B55E-177551296712}">
      <dgm:prSet custT="1"/>
      <dgm:spPr/>
      <dgm:t>
        <a:bodyPr/>
        <a:lstStyle/>
        <a:p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нафти і нафтопродуктів, мг/л</a:t>
          </a:r>
        </a:p>
      </dgm:t>
    </dgm:pt>
    <dgm:pt modelId="{D422CB86-91AC-41EE-A16B-66F21D45590B}" type="parTrans" cxnId="{1D70BF7C-1AC0-4255-841F-A7599B6BED5C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47F17582-3ADF-4455-86F5-FA0A471AE353}" type="sibTrans" cxnId="{1D70BF7C-1AC0-4255-841F-A7599B6BED5C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DE146F3E-F321-4287-8EB3-A3E070CA5050}">
      <dgm:prSet custT="1"/>
      <dgm:spPr/>
      <dgm:t>
        <a:bodyPr/>
        <a:lstStyle/>
        <a:p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детергентів, мг/л</a:t>
          </a:r>
        </a:p>
      </dgm:t>
    </dgm:pt>
    <dgm:pt modelId="{BE26CF29-6237-4740-A385-395AB2C9CE34}" type="parTrans" cxnId="{A7E62B86-67E2-4584-A9FB-DF64FF7B6E07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307C5D53-4950-4DEA-A904-6003CDA69EA1}" type="sibTrans" cxnId="{A7E62B86-67E2-4584-A9FB-DF64FF7B6E07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78CB79E7-8E0B-4387-A3FF-2967CCA92F17}">
      <dgm:prSet/>
      <dgm:spPr/>
      <dgm:t>
        <a:bodyPr/>
        <a:lstStyle/>
        <a:p>
          <a:r>
            <a:rPr lang="uk-UA" dirty="0">
              <a:latin typeface="Bookman Old Style" panose="02050604050505020204" pitchFamily="18" charset="0"/>
            </a:rPr>
            <a:t>2) Санітарно-бактеріологічні показники</a:t>
          </a:r>
        </a:p>
      </dgm:t>
    </dgm:pt>
    <dgm:pt modelId="{BB54CE0D-AE21-457E-8C25-D7D5BA97A7A7}" type="parTrans" cxnId="{C5C8B586-75FA-464F-B110-740E7C3C24CE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0524366B-8062-410A-A6B8-B254D18066B9}" type="sibTrans" cxnId="{C5C8B586-75FA-464F-B110-740E7C3C24CE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CED8B253-489D-49B6-A08F-51C0AEF64489}">
      <dgm:prSet/>
      <dgm:spPr/>
      <dgm:t>
        <a:bodyPr/>
        <a:lstStyle/>
        <a:p>
          <a:r>
            <a:rPr lang="uk-UA" dirty="0">
              <a:latin typeface="Bookman Old Style" panose="02050604050505020204" pitchFamily="18" charset="0"/>
            </a:rPr>
            <a:t>Наявність бактерій групи кишкової палички (колі-індекс)</a:t>
          </a:r>
        </a:p>
      </dgm:t>
    </dgm:pt>
    <dgm:pt modelId="{528CB1F2-7F70-48DC-A408-D15F17B07231}" type="parTrans" cxnId="{4BE8D57F-DEB9-48D8-8BA3-6FB9B7D374AF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E8CD49F3-3287-4F73-A844-D7ED4A718143}" type="sibTrans" cxnId="{4BE8D57F-DEB9-48D8-8BA3-6FB9B7D374AF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8EC940BB-B7F6-4476-851D-04804407A65F}">
      <dgm:prSet/>
      <dgm:spPr/>
      <dgm:t>
        <a:bodyPr/>
        <a:lstStyle/>
        <a:p>
          <a:r>
            <a:rPr lang="uk-UA">
              <a:latin typeface="Bookman Old Style" panose="02050604050505020204" pitchFamily="18" charset="0"/>
            </a:rPr>
            <a:t>Наявність фагів кишкової палички (індекс колі-фагів)</a:t>
          </a:r>
        </a:p>
      </dgm:t>
    </dgm:pt>
    <dgm:pt modelId="{74934283-6C41-443D-BF4D-54AC56B448E9}" type="parTrans" cxnId="{389CBCBF-CD0E-46F2-B15F-57FDFD9F1C8A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0E714733-83E3-487C-BE4B-458180DA97C5}" type="sibTrans" cxnId="{389CBCBF-CD0E-46F2-B15F-57FDFD9F1C8A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B2BA2869-E8BB-44B9-AF4A-33C4CFF50178}">
      <dgm:prSet/>
      <dgm:spPr/>
      <dgm:t>
        <a:bodyPr/>
        <a:lstStyle/>
        <a:p>
          <a:r>
            <a:rPr lang="uk-UA">
              <a:latin typeface="Bookman Old Style" panose="02050604050505020204" pitchFamily="18" charset="0"/>
            </a:rPr>
            <a:t>Наявність патогенної мікрофлори</a:t>
          </a:r>
        </a:p>
      </dgm:t>
    </dgm:pt>
    <dgm:pt modelId="{5FDCAB6F-1C8D-4763-B66F-452E40ACC9FB}" type="parTrans" cxnId="{7D44CE23-DECF-4B05-B79E-C8B004E43E60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B29FD297-B2DE-4ED2-84A8-9A96B78EE9AD}" type="sibTrans" cxnId="{7D44CE23-DECF-4B05-B79E-C8B004E43E60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99E62843-BB3D-4CEE-A182-1F44A98D7EE5}">
      <dgm:prSet/>
      <dgm:spPr/>
      <dgm:t>
        <a:bodyPr/>
        <a:lstStyle/>
        <a:p>
          <a:r>
            <a:rPr lang="uk-UA" dirty="0">
              <a:latin typeface="Bookman Old Style" panose="02050604050505020204" pitchFamily="18" charset="0"/>
            </a:rPr>
            <a:t>Наявність життєздатних яєць гельмінтів</a:t>
          </a:r>
        </a:p>
      </dgm:t>
    </dgm:pt>
    <dgm:pt modelId="{FCD1886F-2DA4-49AD-BD5D-639D13BCDD15}" type="parTrans" cxnId="{06A91A66-08DF-48C8-B699-AD88980D5407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A037836C-0F82-4B7F-B1E2-89208B661B9F}" type="sibTrans" cxnId="{06A91A66-08DF-48C8-B699-AD88980D5407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8AA6D77D-F017-4DA6-B4B7-AB686CB3C836}">
      <dgm:prSet/>
      <dgm:spPr/>
      <dgm:t>
        <a:bodyPr/>
        <a:lstStyle/>
        <a:p>
          <a:r>
            <a:rPr lang="uk-UA">
              <a:latin typeface="Bookman Old Style" panose="02050604050505020204" pitchFamily="18" charset="0"/>
            </a:rPr>
            <a:t>3) Радіоактичні речовини</a:t>
          </a:r>
        </a:p>
      </dgm:t>
    </dgm:pt>
    <dgm:pt modelId="{240AA10D-5169-47E1-9E81-FE8F8D65C949}" type="parTrans" cxnId="{6ACC282E-F3D6-47A3-B881-6CD459F3A088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996C4EB6-7C4F-45DC-8A95-33F8C9C92FA8}" type="sibTrans" cxnId="{6ACC282E-F3D6-47A3-B881-6CD459F3A088}">
      <dgm:prSet/>
      <dgm:spPr/>
      <dgm:t>
        <a:bodyPr/>
        <a:lstStyle/>
        <a:p>
          <a:endParaRPr lang="uk-UA">
            <a:latin typeface="Bookman Old Style" panose="02050604050505020204" pitchFamily="18" charset="0"/>
          </a:endParaRPr>
        </a:p>
      </dgm:t>
    </dgm:pt>
    <dgm:pt modelId="{665F785A-9D52-4EF1-A5BA-9D3662703A7F}" type="pres">
      <dgm:prSet presAssocID="{6F1794E3-FA2E-426C-8FEA-FC4E47DAC6B6}" presName="linear" presStyleCnt="0">
        <dgm:presLayoutVars>
          <dgm:animLvl val="lvl"/>
          <dgm:resizeHandles val="exact"/>
        </dgm:presLayoutVars>
      </dgm:prSet>
      <dgm:spPr/>
    </dgm:pt>
    <dgm:pt modelId="{A39443F3-E2BC-422E-A335-04783CD7CB8D}" type="pres">
      <dgm:prSet presAssocID="{9D0BE542-1713-4C15-8907-35C4BB707064}" presName="parentText" presStyleLbl="node1" presStyleIdx="0" presStyleCnt="3" custLinFactNeighborX="-249" custLinFactNeighborY="-454">
        <dgm:presLayoutVars>
          <dgm:chMax val="0"/>
          <dgm:bulletEnabled val="1"/>
        </dgm:presLayoutVars>
      </dgm:prSet>
      <dgm:spPr/>
    </dgm:pt>
    <dgm:pt modelId="{4D078712-8518-448A-BDCA-5F6688C42893}" type="pres">
      <dgm:prSet presAssocID="{9D0BE542-1713-4C15-8907-35C4BB707064}" presName="childText" presStyleLbl="revTx" presStyleIdx="0" presStyleCnt="2">
        <dgm:presLayoutVars>
          <dgm:bulletEnabled val="1"/>
        </dgm:presLayoutVars>
      </dgm:prSet>
      <dgm:spPr/>
    </dgm:pt>
    <dgm:pt modelId="{B94D0450-9177-40E4-999B-86B7E29AEB1A}" type="pres">
      <dgm:prSet presAssocID="{78CB79E7-8E0B-4387-A3FF-2967CCA92F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7642CB-2EF0-4D0A-9073-341B038D2FD6}" type="pres">
      <dgm:prSet presAssocID="{78CB79E7-8E0B-4387-A3FF-2967CCA92F17}" presName="childText" presStyleLbl="revTx" presStyleIdx="1" presStyleCnt="2">
        <dgm:presLayoutVars>
          <dgm:bulletEnabled val="1"/>
        </dgm:presLayoutVars>
      </dgm:prSet>
      <dgm:spPr/>
    </dgm:pt>
    <dgm:pt modelId="{CBEA2492-B548-4938-BAB5-EFFBA663AC7D}" type="pres">
      <dgm:prSet presAssocID="{8AA6D77D-F017-4DA6-B4B7-AB686CB3C8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3DD703-0D86-4A4E-B573-EBD546F2DA94}" type="presOf" srcId="{8AA6D77D-F017-4DA6-B4B7-AB686CB3C836}" destId="{CBEA2492-B548-4938-BAB5-EFFBA663AC7D}" srcOrd="0" destOrd="0" presId="urn:microsoft.com/office/officeart/2005/8/layout/vList2"/>
    <dgm:cxn modelId="{F7AD1223-1956-477D-977D-703EBF284859}" type="presOf" srcId="{CED8B253-489D-49B6-A08F-51C0AEF64489}" destId="{3F7642CB-2EF0-4D0A-9073-341B038D2FD6}" srcOrd="0" destOrd="0" presId="urn:microsoft.com/office/officeart/2005/8/layout/vList2"/>
    <dgm:cxn modelId="{7D44CE23-DECF-4B05-B79E-C8B004E43E60}" srcId="{78CB79E7-8E0B-4387-A3FF-2967CCA92F17}" destId="{B2BA2869-E8BB-44B9-AF4A-33C4CFF50178}" srcOrd="2" destOrd="0" parTransId="{5FDCAB6F-1C8D-4763-B66F-452E40ACC9FB}" sibTransId="{B29FD297-B2DE-4ED2-84A8-9A96B78EE9AD}"/>
    <dgm:cxn modelId="{6ACC282E-F3D6-47A3-B881-6CD459F3A088}" srcId="{6F1794E3-FA2E-426C-8FEA-FC4E47DAC6B6}" destId="{8AA6D77D-F017-4DA6-B4B7-AB686CB3C836}" srcOrd="2" destOrd="0" parTransId="{240AA10D-5169-47E1-9E81-FE8F8D65C949}" sibTransId="{996C4EB6-7C4F-45DC-8A95-33F8C9C92FA8}"/>
    <dgm:cxn modelId="{32EDFD31-F565-4274-BBE4-0265038AD4CB}" type="presOf" srcId="{B2BA2869-E8BB-44B9-AF4A-33C4CFF50178}" destId="{3F7642CB-2EF0-4D0A-9073-341B038D2FD6}" srcOrd="0" destOrd="2" presId="urn:microsoft.com/office/officeart/2005/8/layout/vList2"/>
    <dgm:cxn modelId="{34B74E38-72E9-462B-B464-A5A268E61781}" type="presOf" srcId="{35B1A5C0-69B4-4299-8B37-82984C8CD793}" destId="{4D078712-8518-448A-BDCA-5F6688C42893}" srcOrd="0" destOrd="1" presId="urn:microsoft.com/office/officeart/2005/8/layout/vList2"/>
    <dgm:cxn modelId="{06A91A66-08DF-48C8-B699-AD88980D5407}" srcId="{78CB79E7-8E0B-4387-A3FF-2967CCA92F17}" destId="{99E62843-BB3D-4CEE-A182-1F44A98D7EE5}" srcOrd="3" destOrd="0" parTransId="{FCD1886F-2DA4-49AD-BD5D-639D13BCDD15}" sibTransId="{A037836C-0F82-4B7F-B1E2-89208B661B9F}"/>
    <dgm:cxn modelId="{D2304368-9FB0-483E-95AE-BC7051F0FFAA}" type="presOf" srcId="{BE7F1546-95BE-42E5-90B1-AABA2FC69876}" destId="{4D078712-8518-448A-BDCA-5F6688C42893}" srcOrd="0" destOrd="2" presId="urn:microsoft.com/office/officeart/2005/8/layout/vList2"/>
    <dgm:cxn modelId="{1A4C5968-72BE-4901-B244-7FEF3689DFB2}" srcId="{9D0BE542-1713-4C15-8907-35C4BB707064}" destId="{BE7F1546-95BE-42E5-90B1-AABA2FC69876}" srcOrd="2" destOrd="0" parTransId="{85813D52-ED0D-4173-869D-3456BABC31E5}" sibTransId="{351D2DD3-8A33-40D3-8C03-C35AF1FE26EB}"/>
    <dgm:cxn modelId="{78CF1D6A-1582-4594-ADF1-AD4F9F651853}" type="presOf" srcId="{6F1794E3-FA2E-426C-8FEA-FC4E47DAC6B6}" destId="{665F785A-9D52-4EF1-A5BA-9D3662703A7F}" srcOrd="0" destOrd="0" presId="urn:microsoft.com/office/officeart/2005/8/layout/vList2"/>
    <dgm:cxn modelId="{71E8385A-1DCA-40AF-B8A3-D4018CA38604}" type="presOf" srcId="{8EC940BB-B7F6-4476-851D-04804407A65F}" destId="{3F7642CB-2EF0-4D0A-9073-341B038D2FD6}" srcOrd="0" destOrd="1" presId="urn:microsoft.com/office/officeart/2005/8/layout/vList2"/>
    <dgm:cxn modelId="{1D70BF7C-1AC0-4255-841F-A7599B6BED5C}" srcId="{9D0BE542-1713-4C15-8907-35C4BB707064}" destId="{0E4F9B07-7965-4121-B55E-177551296712}" srcOrd="3" destOrd="0" parTransId="{D422CB86-91AC-41EE-A16B-66F21D45590B}" sibTransId="{47F17582-3ADF-4455-86F5-FA0A471AE353}"/>
    <dgm:cxn modelId="{4BE8D57F-DEB9-48D8-8BA3-6FB9B7D374AF}" srcId="{78CB79E7-8E0B-4387-A3FF-2967CCA92F17}" destId="{CED8B253-489D-49B6-A08F-51C0AEF64489}" srcOrd="0" destOrd="0" parTransId="{528CB1F2-7F70-48DC-A408-D15F17B07231}" sibTransId="{E8CD49F3-3287-4F73-A844-D7ED4A718143}"/>
    <dgm:cxn modelId="{A7E62B86-67E2-4584-A9FB-DF64FF7B6E07}" srcId="{9D0BE542-1713-4C15-8907-35C4BB707064}" destId="{DE146F3E-F321-4287-8EB3-A3E070CA5050}" srcOrd="4" destOrd="0" parTransId="{BE26CF29-6237-4740-A385-395AB2C9CE34}" sibTransId="{307C5D53-4950-4DEA-A904-6003CDA69EA1}"/>
    <dgm:cxn modelId="{C5C8B586-75FA-464F-B110-740E7C3C24CE}" srcId="{6F1794E3-FA2E-426C-8FEA-FC4E47DAC6B6}" destId="{78CB79E7-8E0B-4387-A3FF-2967CCA92F17}" srcOrd="1" destOrd="0" parTransId="{BB54CE0D-AE21-457E-8C25-D7D5BA97A7A7}" sibTransId="{0524366B-8062-410A-A6B8-B254D18066B9}"/>
    <dgm:cxn modelId="{0886EA86-A0D1-4BD7-B58B-4E9BFAC374E9}" type="presOf" srcId="{DE146F3E-F321-4287-8EB3-A3E070CA5050}" destId="{4D078712-8518-448A-BDCA-5F6688C42893}" srcOrd="0" destOrd="4" presId="urn:microsoft.com/office/officeart/2005/8/layout/vList2"/>
    <dgm:cxn modelId="{65FB2788-B734-44CA-B733-A75170B27189}" type="presOf" srcId="{9D0BE542-1713-4C15-8907-35C4BB707064}" destId="{A39443F3-E2BC-422E-A335-04783CD7CB8D}" srcOrd="0" destOrd="0" presId="urn:microsoft.com/office/officeart/2005/8/layout/vList2"/>
    <dgm:cxn modelId="{AA423B99-9C26-48B0-A76F-36522BDDECE5}" type="presOf" srcId="{CC25421F-3AB3-4C13-9414-81FC0327E91C}" destId="{4D078712-8518-448A-BDCA-5F6688C42893}" srcOrd="0" destOrd="0" presId="urn:microsoft.com/office/officeart/2005/8/layout/vList2"/>
    <dgm:cxn modelId="{FEBD49BC-044B-458A-AD87-17DCD2DBFDC4}" srcId="{9D0BE542-1713-4C15-8907-35C4BB707064}" destId="{CC25421F-3AB3-4C13-9414-81FC0327E91C}" srcOrd="0" destOrd="0" parTransId="{7625E8AD-CD3F-4B14-BAA6-C414710A1FA2}" sibTransId="{825C6672-B8F8-4F48-9DFA-A3B59CCE8BC5}"/>
    <dgm:cxn modelId="{389CBCBF-CD0E-46F2-B15F-57FDFD9F1C8A}" srcId="{78CB79E7-8E0B-4387-A3FF-2967CCA92F17}" destId="{8EC940BB-B7F6-4476-851D-04804407A65F}" srcOrd="1" destOrd="0" parTransId="{74934283-6C41-443D-BF4D-54AC56B448E9}" sibTransId="{0E714733-83E3-487C-BE4B-458180DA97C5}"/>
    <dgm:cxn modelId="{C92F94E3-1F47-4139-8C45-E63635265F60}" srcId="{6F1794E3-FA2E-426C-8FEA-FC4E47DAC6B6}" destId="{9D0BE542-1713-4C15-8907-35C4BB707064}" srcOrd="0" destOrd="0" parTransId="{3DA88669-9B27-45E3-860C-3FAAF2BDF11F}" sibTransId="{D1016E1C-2681-4C9E-B7FE-50EA5AAE0AFC}"/>
    <dgm:cxn modelId="{3585F3E7-28A6-47AF-BFF3-9F4B8EC70943}" type="presOf" srcId="{0E4F9B07-7965-4121-B55E-177551296712}" destId="{4D078712-8518-448A-BDCA-5F6688C42893}" srcOrd="0" destOrd="3" presId="urn:microsoft.com/office/officeart/2005/8/layout/vList2"/>
    <dgm:cxn modelId="{672A97EA-9888-4051-859C-B91D8F476635}" type="presOf" srcId="{78CB79E7-8E0B-4387-A3FF-2967CCA92F17}" destId="{B94D0450-9177-40E4-999B-86B7E29AEB1A}" srcOrd="0" destOrd="0" presId="urn:microsoft.com/office/officeart/2005/8/layout/vList2"/>
    <dgm:cxn modelId="{EE2B77EE-F251-431E-9593-AD75F6C23F89}" srcId="{9D0BE542-1713-4C15-8907-35C4BB707064}" destId="{35B1A5C0-69B4-4299-8B37-82984C8CD793}" srcOrd="1" destOrd="0" parTransId="{EC5D5BF2-3194-4E6D-91A5-85A20ECA1E47}" sibTransId="{9EC93FCD-2246-4402-B797-C7ADCB5945AC}"/>
    <dgm:cxn modelId="{CDDA16EF-B5C8-4B59-8ABC-36F8406A2A0F}" type="presOf" srcId="{99E62843-BB3D-4CEE-A182-1F44A98D7EE5}" destId="{3F7642CB-2EF0-4D0A-9073-341B038D2FD6}" srcOrd="0" destOrd="3" presId="urn:microsoft.com/office/officeart/2005/8/layout/vList2"/>
    <dgm:cxn modelId="{7E0F2E94-7496-4C13-96A8-D1D751CFCCF1}" type="presParOf" srcId="{665F785A-9D52-4EF1-A5BA-9D3662703A7F}" destId="{A39443F3-E2BC-422E-A335-04783CD7CB8D}" srcOrd="0" destOrd="0" presId="urn:microsoft.com/office/officeart/2005/8/layout/vList2"/>
    <dgm:cxn modelId="{DD0BEE0B-3183-4BE6-9611-C6075E74C262}" type="presParOf" srcId="{665F785A-9D52-4EF1-A5BA-9D3662703A7F}" destId="{4D078712-8518-448A-BDCA-5F6688C42893}" srcOrd="1" destOrd="0" presId="urn:microsoft.com/office/officeart/2005/8/layout/vList2"/>
    <dgm:cxn modelId="{22345B24-8A56-483C-9552-F37FA9EF1B11}" type="presParOf" srcId="{665F785A-9D52-4EF1-A5BA-9D3662703A7F}" destId="{B94D0450-9177-40E4-999B-86B7E29AEB1A}" srcOrd="2" destOrd="0" presId="urn:microsoft.com/office/officeart/2005/8/layout/vList2"/>
    <dgm:cxn modelId="{CD378C1F-E270-4FD1-B4A0-68665EF72E5C}" type="presParOf" srcId="{665F785A-9D52-4EF1-A5BA-9D3662703A7F}" destId="{3F7642CB-2EF0-4D0A-9073-341B038D2FD6}" srcOrd="3" destOrd="0" presId="urn:microsoft.com/office/officeart/2005/8/layout/vList2"/>
    <dgm:cxn modelId="{FD2867D6-115C-4E66-8A59-148834A4861C}" type="presParOf" srcId="{665F785A-9D52-4EF1-A5BA-9D3662703A7F}" destId="{CBEA2492-B548-4938-BAB5-EFFBA663AC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827C-A391-4243-83D3-16F4163540E5}">
      <dsp:nvSpPr>
        <dsp:cNvPr id="0" name=""/>
        <dsp:cNvSpPr/>
      </dsp:nvSpPr>
      <dsp:spPr>
        <a:xfrm>
          <a:off x="1095371" y="1200"/>
          <a:ext cx="4416288" cy="2649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Сільськогосподарський</a:t>
          </a:r>
          <a:r>
            <a:rPr lang="ru-RU" sz="2300" kern="1200" dirty="0"/>
            <a:t> сектор </a:t>
          </a:r>
          <a:r>
            <a:rPr lang="ru-RU" sz="2300" kern="1200" dirty="0" err="1"/>
            <a:t>використовує</a:t>
          </a:r>
          <a:r>
            <a:rPr lang="ru-RU" sz="2300" kern="1200" dirty="0"/>
            <a:t>, за </a:t>
          </a:r>
          <a:r>
            <a:rPr lang="ru-RU" sz="2300" kern="1200" dirty="0" err="1"/>
            <a:t>оцінками</a:t>
          </a:r>
          <a:r>
            <a:rPr lang="ru-RU" sz="2300" kern="1200" dirty="0"/>
            <a:t> </a:t>
          </a:r>
          <a:r>
            <a:rPr lang="ru-RU" sz="2300" kern="1200" dirty="0" err="1"/>
            <a:t>Продовольчої</a:t>
          </a:r>
          <a:r>
            <a:rPr lang="ru-RU" sz="2300" kern="1200" dirty="0"/>
            <a:t> </a:t>
          </a:r>
          <a:r>
            <a:rPr lang="ru-RU" sz="2300" kern="1200" dirty="0" err="1"/>
            <a:t>сільськогосподарської</a:t>
          </a:r>
          <a:r>
            <a:rPr lang="ru-RU" sz="2300" kern="1200" dirty="0"/>
            <a:t> </a:t>
          </a:r>
          <a:r>
            <a:rPr lang="ru-RU" sz="2300" kern="1200" dirty="0" err="1"/>
            <a:t>організації</a:t>
          </a:r>
          <a:r>
            <a:rPr lang="ru-RU" sz="2300" kern="1200" dirty="0"/>
            <a:t> ООН (FAO), </a:t>
          </a:r>
          <a:r>
            <a:rPr lang="ru-RU" sz="2300" b="1" kern="1200" dirty="0"/>
            <a:t>70% </a:t>
          </a:r>
          <a:r>
            <a:rPr lang="ru-RU" sz="2300" b="1" kern="1200" dirty="0" err="1"/>
            <a:t>усієї</a:t>
          </a:r>
          <a:r>
            <a:rPr lang="ru-RU" sz="2300" b="1" kern="1200" dirty="0"/>
            <a:t> води</a:t>
          </a:r>
          <a:r>
            <a:rPr lang="ru-RU" sz="2300" kern="1200" dirty="0"/>
            <a:t>, яка </a:t>
          </a:r>
          <a:r>
            <a:rPr lang="ru-RU" sz="2300" kern="1200" dirty="0" err="1"/>
            <a:t>відводиться</a:t>
          </a:r>
          <a:r>
            <a:rPr lang="ru-RU" sz="2300" kern="1200" dirty="0"/>
            <a:t> з </a:t>
          </a:r>
          <a:r>
            <a:rPr lang="ru-RU" sz="2300" kern="1200" dirty="0" err="1"/>
            <a:t>водоносних</a:t>
          </a:r>
          <a:r>
            <a:rPr lang="ru-RU" sz="2300" kern="1200" dirty="0"/>
            <a:t> </a:t>
          </a:r>
          <a:r>
            <a:rPr lang="ru-RU" sz="2300" kern="1200" dirty="0" err="1"/>
            <a:t>горизонтів</a:t>
          </a:r>
          <a:r>
            <a:rPr lang="ru-RU" sz="2300" kern="1200" dirty="0"/>
            <a:t>, </a:t>
          </a:r>
          <a:r>
            <a:rPr lang="ru-RU" sz="2300" kern="1200" dirty="0" err="1"/>
            <a:t>потоків</a:t>
          </a:r>
          <a:r>
            <a:rPr lang="ru-RU" sz="2300" kern="1200" dirty="0"/>
            <a:t> та озер.</a:t>
          </a:r>
          <a:endParaRPr lang="uk-UA" sz="2300" kern="1200" dirty="0"/>
        </a:p>
      </dsp:txBody>
      <dsp:txXfrm>
        <a:off x="1095371" y="1200"/>
        <a:ext cx="4416288" cy="2649772"/>
      </dsp:txXfrm>
    </dsp:sp>
    <dsp:sp modelId="{129E2E60-1FB4-4136-8BE9-143FC6CA8C90}">
      <dsp:nvSpPr>
        <dsp:cNvPr id="0" name=""/>
        <dsp:cNvSpPr/>
      </dsp:nvSpPr>
      <dsp:spPr>
        <a:xfrm>
          <a:off x="5953288" y="1200"/>
          <a:ext cx="4667089" cy="2649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 err="1"/>
            <a:t>Безповоротне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водоспоживання</a:t>
          </a:r>
          <a:r>
            <a:rPr lang="ru-RU" sz="2300" b="0" i="0" kern="1200" dirty="0"/>
            <a:t> становить </a:t>
          </a:r>
          <a:r>
            <a:rPr lang="ru-RU" sz="2300" b="0" i="0" kern="1200" dirty="0" err="1"/>
            <a:t>переважно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від</a:t>
          </a:r>
          <a:r>
            <a:rPr lang="ru-RU" sz="2300" b="0" i="0" kern="1200" dirty="0"/>
            <a:t> </a:t>
          </a:r>
          <a:r>
            <a:rPr lang="ru-RU" sz="2300" b="1" i="0" kern="1200" dirty="0"/>
            <a:t>75 до 90% </a:t>
          </a:r>
          <a:r>
            <a:rPr lang="ru-RU" sz="2300" b="0" i="0" kern="1200" dirty="0" err="1"/>
            <a:t>використаного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об’єму</a:t>
          </a:r>
          <a:r>
            <a:rPr lang="ru-RU" sz="2300" b="0" i="0" kern="1200" dirty="0"/>
            <a:t> води</a:t>
          </a:r>
          <a:endParaRPr lang="uk-UA" sz="2300" kern="1200" dirty="0"/>
        </a:p>
      </dsp:txBody>
      <dsp:txXfrm>
        <a:off x="5953288" y="1200"/>
        <a:ext cx="4667089" cy="2649772"/>
      </dsp:txXfrm>
    </dsp:sp>
    <dsp:sp modelId="{EF8EAB86-CDAE-46E8-8AEE-59603BFB8CD9}">
      <dsp:nvSpPr>
        <dsp:cNvPr id="0" name=""/>
        <dsp:cNvSpPr/>
      </dsp:nvSpPr>
      <dsp:spPr>
        <a:xfrm>
          <a:off x="3649730" y="3092601"/>
          <a:ext cx="4416288" cy="2649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 err="1"/>
            <a:t>Сільське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господарство</a:t>
          </a:r>
          <a:r>
            <a:rPr lang="ru-RU" sz="2300" b="0" i="0" kern="1200" dirty="0"/>
            <a:t> </a:t>
          </a:r>
          <a:r>
            <a:rPr lang="ru-RU" sz="2300" b="0" i="0" kern="1200" dirty="0" err="1"/>
            <a:t>споживає</a:t>
          </a:r>
          <a:r>
            <a:rPr lang="ru-RU" sz="2300" b="0" i="0" kern="1200" dirty="0"/>
            <a:t> </a:t>
          </a:r>
          <a:r>
            <a:rPr lang="ru-RU" sz="2300" b="1" i="0" kern="1200" dirty="0"/>
            <a:t>40-50 % </a:t>
          </a:r>
          <a:r>
            <a:rPr lang="ru-RU" sz="2300" b="1" i="0" kern="1200" dirty="0" err="1"/>
            <a:t>об’єму</a:t>
          </a:r>
          <a:r>
            <a:rPr lang="ru-RU" sz="2300" b="1" i="0" kern="1200" dirty="0"/>
            <a:t> води</a:t>
          </a:r>
          <a:r>
            <a:rPr lang="ru-RU" sz="2300" b="0" i="0" kern="1200" dirty="0"/>
            <a:t>, </a:t>
          </a:r>
          <a:r>
            <a:rPr lang="ru-RU" sz="2300" b="0" i="0" kern="1200" dirty="0" err="1"/>
            <a:t>який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забирається</a:t>
          </a:r>
          <a:r>
            <a:rPr lang="ru-RU" sz="2300" b="0" i="0" kern="1200" dirty="0"/>
            <a:t> для народного господарства з </a:t>
          </a:r>
          <a:r>
            <a:rPr lang="ru-RU" sz="2300" b="0" i="0" kern="1200" dirty="0" err="1"/>
            <a:t>водних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джерел</a:t>
          </a:r>
          <a:r>
            <a:rPr lang="ru-RU" sz="2300" b="0" i="0" kern="1200" dirty="0"/>
            <a:t>.</a:t>
          </a:r>
          <a:endParaRPr lang="ru-RU" sz="2300" kern="1200" dirty="0"/>
        </a:p>
      </dsp:txBody>
      <dsp:txXfrm>
        <a:off x="3649730" y="3092601"/>
        <a:ext cx="4416288" cy="264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BB55-5B9A-48F5-80F7-5F64A573CB0C}">
      <dsp:nvSpPr>
        <dsp:cNvPr id="0" name=""/>
        <dsp:cNvSpPr/>
      </dsp:nvSpPr>
      <dsp:spPr>
        <a:xfrm>
          <a:off x="0" y="143662"/>
          <a:ext cx="10858500" cy="1972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Дослідженнями </a:t>
          </a:r>
          <a:r>
            <a:rPr lang="ru-RU" sz="2800" kern="1200"/>
            <a:t>Інституту водних проблем і меліорації Національної академії аграрних наук України (НААН)</a:t>
          </a:r>
          <a:r>
            <a:rPr lang="uk-UA" sz="2800" kern="1200"/>
            <a:t> вже зафіксовано зменшення стоку малих і середніх річок: </a:t>
          </a:r>
        </a:p>
      </dsp:txBody>
      <dsp:txXfrm>
        <a:off x="96302" y="239964"/>
        <a:ext cx="10665896" cy="1780162"/>
      </dsp:txXfrm>
    </dsp:sp>
    <dsp:sp modelId="{947CF928-3E3A-4B58-B89C-83980F83B6A3}">
      <dsp:nvSpPr>
        <dsp:cNvPr id="0" name=""/>
        <dsp:cNvSpPr/>
      </dsp:nvSpPr>
      <dsp:spPr>
        <a:xfrm>
          <a:off x="0" y="2116428"/>
          <a:ext cx="108585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75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b="1" kern="1200" dirty="0"/>
            <a:t>на півночі — на 10 — 20%,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b="1" kern="1200" dirty="0"/>
            <a:t>на півдні — від 20 до 50%. </a:t>
          </a:r>
        </a:p>
      </dsp:txBody>
      <dsp:txXfrm>
        <a:off x="0" y="2116428"/>
        <a:ext cx="10858500" cy="753480"/>
      </dsp:txXfrm>
    </dsp:sp>
    <dsp:sp modelId="{F241EDCF-530B-46E3-ADEF-659262A809E1}">
      <dsp:nvSpPr>
        <dsp:cNvPr id="0" name=""/>
        <dsp:cNvSpPr/>
      </dsp:nvSpPr>
      <dsp:spPr>
        <a:xfrm>
          <a:off x="0" y="2869908"/>
          <a:ext cx="10858500" cy="1972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Згідно прогнозу Одеського державного екологічного університету, щодо стану водних ресурсів України на основі моделі «клімат-стік» на період 2030-2040 рр., водні ресурси степової зони можуть знизитись на 40-50%, а на решті території на 24-40%</a:t>
          </a:r>
        </a:p>
      </dsp:txBody>
      <dsp:txXfrm>
        <a:off x="96302" y="2966210"/>
        <a:ext cx="10665896" cy="1780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21495-7ADA-42B3-AE27-04415E3E4351}">
      <dsp:nvSpPr>
        <dsp:cNvPr id="0" name=""/>
        <dsp:cNvSpPr/>
      </dsp:nvSpPr>
      <dsp:spPr>
        <a:xfrm>
          <a:off x="0" y="93394"/>
          <a:ext cx="6626456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0" i="0" kern="1200">
              <a:solidFill>
                <a:schemeClr val="tx1"/>
              </a:solidFill>
            </a:rPr>
            <a:t>Якість води визначається комплексом її хімічних, біологічних компонентів та фізичних властивостей, які зумовлюють придатність води для певних видів водокористування.</a:t>
          </a:r>
          <a:endParaRPr lang="en-US" sz="2500" kern="1200">
            <a:solidFill>
              <a:schemeClr val="tx1"/>
            </a:solidFill>
          </a:endParaRPr>
        </a:p>
      </dsp:txBody>
      <dsp:txXfrm>
        <a:off x="87100" y="180494"/>
        <a:ext cx="6452256" cy="1610050"/>
      </dsp:txXfrm>
    </dsp:sp>
    <dsp:sp modelId="{3FE9FC13-9DA5-4A0B-B8D4-4550C176915A}">
      <dsp:nvSpPr>
        <dsp:cNvPr id="0" name=""/>
        <dsp:cNvSpPr/>
      </dsp:nvSpPr>
      <dsp:spPr>
        <a:xfrm>
          <a:off x="0" y="1877644"/>
          <a:ext cx="6626456" cy="445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90" tIns="31750" rIns="177800" bIns="3175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i="0" kern="1200" dirty="0" err="1">
              <a:solidFill>
                <a:schemeClr val="tx1"/>
              </a:solidFill>
            </a:rPr>
            <a:t>Фізичні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показники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якості</a:t>
          </a:r>
          <a:r>
            <a:rPr lang="ru-RU" sz="2000" b="0" i="0" kern="1200" dirty="0">
              <a:solidFill>
                <a:schemeClr val="tx1"/>
              </a:solidFill>
            </a:rPr>
            <a:t> води – </a:t>
          </a:r>
          <a:r>
            <a:rPr lang="ru-RU" sz="2000" b="0" i="0" kern="1200" dirty="0" err="1">
              <a:solidFill>
                <a:schemeClr val="tx1"/>
              </a:solidFill>
            </a:rPr>
            <a:t>це</a:t>
          </a:r>
          <a:r>
            <a:rPr lang="ru-RU" sz="2000" b="0" i="0" kern="1200" dirty="0">
              <a:solidFill>
                <a:schemeClr val="tx1"/>
              </a:solidFill>
            </a:rPr>
            <a:t> температура, </a:t>
          </a:r>
          <a:r>
            <a:rPr lang="ru-RU" sz="2000" b="0" i="0" kern="1200" dirty="0" err="1">
              <a:solidFill>
                <a:schemeClr val="tx1"/>
              </a:solidFill>
            </a:rPr>
            <a:t>прозорість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чи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каламутність</a:t>
          </a:r>
          <a:r>
            <a:rPr lang="ru-RU" sz="2000" b="0" i="0" kern="1200" dirty="0">
              <a:solidFill>
                <a:schemeClr val="tx1"/>
              </a:solidFill>
            </a:rPr>
            <a:t>, </a:t>
          </a:r>
          <a:r>
            <a:rPr lang="ru-RU" sz="2000" b="0" i="0" kern="1200" dirty="0" err="1">
              <a:solidFill>
                <a:schemeClr val="tx1"/>
              </a:solidFill>
            </a:rPr>
            <a:t>кольоровість</a:t>
          </a:r>
          <a:r>
            <a:rPr lang="ru-RU" sz="2000" b="0" i="0" kern="1200" dirty="0">
              <a:solidFill>
                <a:schemeClr val="tx1"/>
              </a:solidFill>
            </a:rPr>
            <a:t>, </a:t>
          </a:r>
          <a:r>
            <a:rPr lang="ru-RU" sz="2000" b="0" i="0" kern="1200" dirty="0" err="1">
              <a:solidFill>
                <a:schemeClr val="tx1"/>
              </a:solidFill>
            </a:rPr>
            <a:t>органолептичні</a:t>
          </a:r>
          <a:r>
            <a:rPr lang="ru-RU" sz="2000" b="0" i="0" kern="1200" dirty="0">
              <a:solidFill>
                <a:schemeClr val="tx1"/>
              </a:solidFill>
            </a:rPr>
            <a:t> характеристики (смак і запах).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0" i="0" kern="1200" dirty="0">
              <a:solidFill>
                <a:schemeClr val="tx1"/>
              </a:solidFill>
            </a:rPr>
            <a:t>До хімічних показників якості води належать активна реакція (</a:t>
          </a:r>
          <a:r>
            <a:rPr lang="pl-PL" sz="2000" b="0" i="0" kern="1200" dirty="0">
              <a:solidFill>
                <a:schemeClr val="tx1"/>
              </a:solidFill>
            </a:rPr>
            <a:t>pH), </a:t>
          </a:r>
          <a:r>
            <a:rPr lang="uk-UA" sz="2000" b="0" i="0" kern="1200" dirty="0">
              <a:solidFill>
                <a:schemeClr val="tx1"/>
              </a:solidFill>
            </a:rPr>
            <a:t>окиснюваність, наявність азотних сполук, розчинені гази, сухий залишок, твердість, лужність, хлориди, сульфати, залізо, марганець, а також специфічні </a:t>
          </a:r>
          <a:r>
            <a:rPr lang="uk-UA" sz="2000" b="0" i="0" kern="1200" dirty="0" err="1">
              <a:solidFill>
                <a:schemeClr val="tx1"/>
              </a:solidFill>
            </a:rPr>
            <a:t>забрудн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i="0" kern="1200" dirty="0">
              <a:solidFill>
                <a:schemeClr val="tx1"/>
              </a:solidFill>
            </a:rPr>
            <a:t>До </a:t>
          </a:r>
          <a:r>
            <a:rPr lang="ru-RU" sz="2000" b="0" i="0" kern="1200" dirty="0" err="1">
              <a:solidFill>
                <a:schemeClr val="tx1"/>
              </a:solidFill>
            </a:rPr>
            <a:t>біологічних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показників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якості</a:t>
          </a:r>
          <a:r>
            <a:rPr lang="ru-RU" sz="2000" b="0" i="0" kern="1200" dirty="0">
              <a:solidFill>
                <a:schemeClr val="tx1"/>
              </a:solidFill>
            </a:rPr>
            <a:t> води </a:t>
          </a:r>
          <a:r>
            <a:rPr lang="ru-RU" sz="2000" b="0" i="0" kern="1200" dirty="0" err="1">
              <a:solidFill>
                <a:schemeClr val="tx1"/>
              </a:solidFill>
            </a:rPr>
            <a:t>належить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біологічне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споживання</a:t>
          </a:r>
          <a:r>
            <a:rPr lang="ru-RU" sz="2000" b="0" i="0" kern="1200" dirty="0">
              <a:solidFill>
                <a:schemeClr val="tx1"/>
              </a:solidFill>
            </a:rPr>
            <a:t> </a:t>
          </a:r>
          <a:r>
            <a:rPr lang="ru-RU" sz="2000" b="0" i="0" kern="1200" dirty="0" err="1">
              <a:solidFill>
                <a:schemeClr val="tx1"/>
              </a:solidFill>
            </a:rPr>
            <a:t>кисню</a:t>
          </a:r>
          <a:r>
            <a:rPr lang="ru-RU" sz="2000" b="0" i="0" kern="1200" dirty="0">
              <a:solidFill>
                <a:schemeClr val="tx1"/>
              </a:solidFill>
            </a:rPr>
            <a:t> (БСК). </a:t>
          </a:r>
          <a:r>
            <a:rPr lang="uk-UA" sz="2000" b="0" i="0" kern="1200" dirty="0" err="1">
              <a:solidFill>
                <a:schemeClr val="tx1"/>
              </a:solidFill>
            </a:rPr>
            <a:t>ювальні</a:t>
          </a:r>
          <a:r>
            <a:rPr lang="uk-UA" sz="2000" b="0" i="0" kern="1200" dirty="0">
              <a:solidFill>
                <a:schemeClr val="tx1"/>
              </a:solidFill>
            </a:rPr>
            <a:t> речовини, радіонукліди, важкі метали. 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0" i="0" kern="1200" dirty="0">
              <a:solidFill>
                <a:schemeClr val="tx1"/>
              </a:solidFill>
            </a:rPr>
            <a:t>Санітарно-бактеріологічна оцінка якості води ґрунтується на визначенні двох основних показників: мікробного числа і кількості бактерій групи "Колі« (колі-</a:t>
          </a:r>
          <a:r>
            <a:rPr lang="uk-UA" sz="2000" b="0" i="0" kern="1200" dirty="0" err="1">
              <a:solidFill>
                <a:schemeClr val="tx1"/>
              </a:solidFill>
            </a:rPr>
            <a:t>тирт</a:t>
          </a:r>
          <a:r>
            <a:rPr lang="uk-UA" sz="2000" b="0" i="0" kern="1200" dirty="0">
              <a:solidFill>
                <a:schemeClr val="tx1"/>
              </a:solidFill>
            </a:rPr>
            <a:t>, колі-індекс).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1877644"/>
        <a:ext cx="6626456" cy="4450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9F8C2-DE66-4562-902F-8CFCA2E0E5ED}">
      <dsp:nvSpPr>
        <dsp:cNvPr id="0" name=""/>
        <dsp:cNvSpPr/>
      </dsp:nvSpPr>
      <dsp:spPr>
        <a:xfrm>
          <a:off x="0" y="0"/>
          <a:ext cx="73022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485CC-65A6-41C3-AA61-FBA8C8626670}">
      <dsp:nvSpPr>
        <dsp:cNvPr id="0" name=""/>
        <dsp:cNvSpPr/>
      </dsp:nvSpPr>
      <dsp:spPr>
        <a:xfrm>
          <a:off x="0" y="0"/>
          <a:ext cx="7302244" cy="158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0" i="0" kern="1200" dirty="0"/>
            <a:t>1. Викликає засолення ґрунту - накопичення в його верхніх шарах солі, що виникає під дією ґрунтових і поверхневих вод, надмірного поливу, надмірного зрошення.</a:t>
          </a:r>
          <a:endParaRPr lang="en-US" sz="2500" kern="1200" dirty="0"/>
        </a:p>
      </dsp:txBody>
      <dsp:txXfrm>
        <a:off x="0" y="0"/>
        <a:ext cx="7302244" cy="1587062"/>
      </dsp:txXfrm>
    </dsp:sp>
    <dsp:sp modelId="{5A6F867F-5493-4C53-9190-F887CF76C1D0}">
      <dsp:nvSpPr>
        <dsp:cNvPr id="0" name=""/>
        <dsp:cNvSpPr/>
      </dsp:nvSpPr>
      <dsp:spPr>
        <a:xfrm>
          <a:off x="0" y="1587062"/>
          <a:ext cx="730224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07022-2804-4687-9378-0D7B4B3FF4A3}">
      <dsp:nvSpPr>
        <dsp:cNvPr id="0" name=""/>
        <dsp:cNvSpPr/>
      </dsp:nvSpPr>
      <dsp:spPr>
        <a:xfrm>
          <a:off x="0" y="1587062"/>
          <a:ext cx="7302244" cy="158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2. Спричиняє </a:t>
          </a:r>
          <a:r>
            <a:rPr lang="uk-UA" sz="2500" b="0" i="0" kern="1200"/>
            <a:t>забруднення ґрунтів - надходження й накопичення в ґрунті сполук важких металів, пестицидів, радіонуклідів, що позначаються на родючості ґрунтів й здоров'ї людини.</a:t>
          </a:r>
          <a:endParaRPr lang="en-US" sz="2500" kern="1200"/>
        </a:p>
      </dsp:txBody>
      <dsp:txXfrm>
        <a:off x="0" y="1587062"/>
        <a:ext cx="7302244" cy="1587062"/>
      </dsp:txXfrm>
    </dsp:sp>
    <dsp:sp modelId="{DC810929-478E-45E3-9416-0666EB590EDF}">
      <dsp:nvSpPr>
        <dsp:cNvPr id="0" name=""/>
        <dsp:cNvSpPr/>
      </dsp:nvSpPr>
      <dsp:spPr>
        <a:xfrm>
          <a:off x="0" y="3174124"/>
          <a:ext cx="730224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2704E-F856-4367-8602-F73136315BB5}">
      <dsp:nvSpPr>
        <dsp:cNvPr id="0" name=""/>
        <dsp:cNvSpPr/>
      </dsp:nvSpPr>
      <dsp:spPr>
        <a:xfrm>
          <a:off x="0" y="3174124"/>
          <a:ext cx="7302244" cy="158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3. Негативно впливає на показники родючості грунту викликаючи його деградацію.</a:t>
          </a:r>
          <a:endParaRPr lang="en-US" sz="2500" kern="1200"/>
        </a:p>
      </dsp:txBody>
      <dsp:txXfrm>
        <a:off x="0" y="3174124"/>
        <a:ext cx="7302244" cy="1587062"/>
      </dsp:txXfrm>
    </dsp:sp>
    <dsp:sp modelId="{5ECCC54E-FFA7-47BD-9106-B2052666D713}">
      <dsp:nvSpPr>
        <dsp:cNvPr id="0" name=""/>
        <dsp:cNvSpPr/>
      </dsp:nvSpPr>
      <dsp:spPr>
        <a:xfrm>
          <a:off x="0" y="4761186"/>
          <a:ext cx="730224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AD9D9-40D1-44CC-A923-6E96413F118B}">
      <dsp:nvSpPr>
        <dsp:cNvPr id="0" name=""/>
        <dsp:cNvSpPr/>
      </dsp:nvSpPr>
      <dsp:spPr>
        <a:xfrm>
          <a:off x="0" y="4761186"/>
          <a:ext cx="7302244" cy="158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4. Призводить до погіршення якості вирощуваної сільськогосподарської продукції</a:t>
          </a:r>
          <a:endParaRPr lang="en-US" sz="2500" kern="1200"/>
        </a:p>
      </dsp:txBody>
      <dsp:txXfrm>
        <a:off x="0" y="4761186"/>
        <a:ext cx="7302244" cy="1587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FEBC-1AD0-43FC-A0B2-574E6C328332}">
      <dsp:nvSpPr>
        <dsp:cNvPr id="0" name=""/>
        <dsp:cNvSpPr/>
      </dsp:nvSpPr>
      <dsp:spPr>
        <a:xfrm>
          <a:off x="0" y="381562"/>
          <a:ext cx="7223483" cy="3116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Перша група показників </a:t>
          </a:r>
          <a:r>
            <a:rPr lang="uk-UA" sz="3600" kern="1200" dirty="0"/>
            <a:t>– властивості води та вміст речовин, які в певній кількості потрібні для нормального функціонування агроекосистеми. </a:t>
          </a:r>
          <a:endParaRPr lang="en-US" sz="3600" kern="1200" dirty="0"/>
        </a:p>
      </dsp:txBody>
      <dsp:txXfrm>
        <a:off x="152153" y="533715"/>
        <a:ext cx="6919177" cy="2812573"/>
      </dsp:txXfrm>
    </dsp:sp>
    <dsp:sp modelId="{CF07420C-E915-4C68-AB76-1D03FA2551E1}">
      <dsp:nvSpPr>
        <dsp:cNvPr id="0" name=""/>
        <dsp:cNvSpPr/>
      </dsp:nvSpPr>
      <dsp:spPr>
        <a:xfrm>
          <a:off x="0" y="3498442"/>
          <a:ext cx="7223483" cy="268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/>
            <a:t>Вміст азоту, мг/л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/>
            <a:t>Вміст мірокоелементів (марганець, залізо, мідь, бор, кобальт, цинк, молібден, фтор, мг/л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800" kern="1200"/>
            <a:t>Вміст БПК</a:t>
          </a:r>
          <a:r>
            <a:rPr lang="uk-UA" sz="2800" kern="1200" baseline="-25000"/>
            <a:t>5   </a:t>
          </a:r>
          <a:r>
            <a:rPr lang="uk-UA" sz="2800" kern="1200"/>
            <a:t>біологічна потреба у кисні, мг О</a:t>
          </a:r>
          <a:r>
            <a:rPr lang="uk-UA" sz="2800" kern="1200" baseline="-25000"/>
            <a:t>2</a:t>
          </a:r>
          <a:r>
            <a:rPr lang="uk-UA" sz="2800" kern="1200"/>
            <a:t>/л</a:t>
          </a:r>
          <a:endParaRPr lang="en-US" sz="2800" kern="1200"/>
        </a:p>
      </dsp:txBody>
      <dsp:txXfrm>
        <a:off x="0" y="3498442"/>
        <a:ext cx="7223483" cy="2682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43F3-E2BC-422E-A335-04783CD7CB8D}">
      <dsp:nvSpPr>
        <dsp:cNvPr id="0" name=""/>
        <dsp:cNvSpPr/>
      </dsp:nvSpPr>
      <dsp:spPr>
        <a:xfrm>
          <a:off x="0" y="40848"/>
          <a:ext cx="11487149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rPr>
            <a:t>1)</a:t>
          </a:r>
          <a:r>
            <a:rPr lang="uk-UA" sz="2600" kern="1200" baseline="-25000" dirty="0">
              <a:latin typeface="Bookman Old Style" panose="02050604050505020204" pitchFamily="18" charset="0"/>
            </a:rPr>
            <a:t> </a:t>
          </a:r>
          <a:r>
            <a:rPr lang="uk-UA" sz="2600" kern="1200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rPr>
            <a:t>Еколого-токсикологічні</a:t>
          </a:r>
          <a:r>
            <a:rPr lang="uk-UA" sz="2600" kern="1200" baseline="-25000" dirty="0">
              <a:latin typeface="Bookman Old Style" panose="02050604050505020204" pitchFamily="18" charset="0"/>
            </a:rPr>
            <a:t> </a:t>
          </a:r>
          <a:r>
            <a:rPr lang="uk-UA" sz="2600" kern="1200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rPr>
            <a:t>показники</a:t>
          </a:r>
        </a:p>
      </dsp:txBody>
      <dsp:txXfrm>
        <a:off x="29700" y="70548"/>
        <a:ext cx="11427749" cy="549000"/>
      </dsp:txXfrm>
    </dsp:sp>
    <dsp:sp modelId="{4D078712-8518-448A-BDCA-5F6688C42893}">
      <dsp:nvSpPr>
        <dsp:cNvPr id="0" name=""/>
        <dsp:cNvSpPr/>
      </dsp:nvSpPr>
      <dsp:spPr>
        <a:xfrm>
          <a:off x="0" y="658777"/>
          <a:ext cx="11487149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17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важких металів (свинець, ртуть, кадмій, селен, миш'як, хром, вісмут, нікель, ванадій), мг/л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пестицидів, мг/л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фенолів, ціанідів, мг/л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нафти і нафтопродуктів, мг/л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man Old Style" panose="02050604050505020204" pitchFamily="18" charset="0"/>
              <a:ea typeface="+mn-ea"/>
              <a:cs typeface="+mn-cs"/>
            </a:rPr>
            <a:t>Вміст детергентів, мг/л</a:t>
          </a:r>
        </a:p>
      </dsp:txBody>
      <dsp:txXfrm>
        <a:off x="0" y="658777"/>
        <a:ext cx="11487149" cy="2098980"/>
      </dsp:txXfrm>
    </dsp:sp>
    <dsp:sp modelId="{B94D0450-9177-40E4-999B-86B7E29AEB1A}">
      <dsp:nvSpPr>
        <dsp:cNvPr id="0" name=""/>
        <dsp:cNvSpPr/>
      </dsp:nvSpPr>
      <dsp:spPr>
        <a:xfrm>
          <a:off x="0" y="2757757"/>
          <a:ext cx="11487149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Bookman Old Style" panose="02050604050505020204" pitchFamily="18" charset="0"/>
            </a:rPr>
            <a:t>2) Санітарно-бактеріологічні показники</a:t>
          </a:r>
        </a:p>
      </dsp:txBody>
      <dsp:txXfrm>
        <a:off x="29700" y="2787457"/>
        <a:ext cx="11427749" cy="549000"/>
      </dsp:txXfrm>
    </dsp:sp>
    <dsp:sp modelId="{3F7642CB-2EF0-4D0A-9073-341B038D2FD6}">
      <dsp:nvSpPr>
        <dsp:cNvPr id="0" name=""/>
        <dsp:cNvSpPr/>
      </dsp:nvSpPr>
      <dsp:spPr>
        <a:xfrm>
          <a:off x="0" y="3366157"/>
          <a:ext cx="11487149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1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latin typeface="Bookman Old Style" panose="02050604050505020204" pitchFamily="18" charset="0"/>
            </a:rPr>
            <a:t>Наявність бактерій групи кишкової палички (колі-індекс)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>
              <a:latin typeface="Bookman Old Style" panose="02050604050505020204" pitchFamily="18" charset="0"/>
            </a:rPr>
            <a:t>Наявність фагів кишкової палички (індекс колі-фагів)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>
              <a:latin typeface="Bookman Old Style" panose="02050604050505020204" pitchFamily="18" charset="0"/>
            </a:rPr>
            <a:t>Наявність патогенної мікрофлори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latin typeface="Bookman Old Style" panose="02050604050505020204" pitchFamily="18" charset="0"/>
            </a:rPr>
            <a:t>Наявність життєздатних яєць гельмінтів</a:t>
          </a:r>
        </a:p>
      </dsp:txBody>
      <dsp:txXfrm>
        <a:off x="0" y="3366157"/>
        <a:ext cx="11487149" cy="1318590"/>
      </dsp:txXfrm>
    </dsp:sp>
    <dsp:sp modelId="{CBEA2492-B548-4938-BAB5-EFFBA663AC7D}">
      <dsp:nvSpPr>
        <dsp:cNvPr id="0" name=""/>
        <dsp:cNvSpPr/>
      </dsp:nvSpPr>
      <dsp:spPr>
        <a:xfrm>
          <a:off x="0" y="4684747"/>
          <a:ext cx="11487149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>
              <a:latin typeface="Bookman Old Style" panose="02050604050505020204" pitchFamily="18" charset="0"/>
            </a:rPr>
            <a:t>3) Радіоактичні речовини</a:t>
          </a:r>
        </a:p>
      </dsp:txBody>
      <dsp:txXfrm>
        <a:off x="29700" y="4714447"/>
        <a:ext cx="11427749" cy="5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D9719-5303-D651-55B8-BE3C84B8A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729438-AC5A-D4E9-6FF5-098E01EC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EB091-AFC5-8891-5525-80450BCC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7959A-239B-C442-2181-5A06F1AF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73376-469F-CE9D-6112-95119993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245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93886-E1DD-E637-38AC-0014F2CB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28EC31-4B1A-9E32-BCF3-443C88689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5CEBB-92F5-17FB-8313-EF8425B5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9FC88-F93C-470C-FDA1-7BE9DB1A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BE3BC-4335-2D68-774A-240680E6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48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FC3446-423B-8714-CEE4-2CDBCACA7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A124D-A2D3-0BC8-FD6C-019DE96B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BF0E9-07DC-AFD9-A48F-4BD51441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46DAF-4749-B3A0-A102-D63A0D52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00B24-F8D4-1BB3-B272-F223F141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191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58313-DA86-0A53-8651-6867CA5E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3684E-DDC0-DDFA-4032-69EC9A03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69859-23B5-802F-8C2E-C3ACD125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3B0521-A3C6-D625-FE7B-9D1CBEF8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AD80A-528F-672D-AFE5-23F2DDC3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9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114D3-311B-279C-D4A4-E4088150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AF65CE-444D-64FE-191F-A22DF4F6C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7EAB4-001F-5DF1-11C1-7AA9525D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E8839-4385-F807-7AAE-5CED3FC7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D56D1-18CF-2BBF-0980-DC485C25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19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EC03-691C-6513-AE44-0F641100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DC180-033C-58DB-A5C7-8099C4901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6086E-6DA7-482D-F004-575F50F03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28D9CF-FEEC-F4A3-63F7-43C8743C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C35C9D-2780-7178-848A-744E542D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B6C5E-F618-F546-6D43-6CFB7990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92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D449C-62F9-599D-7596-863B6133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C740B-184A-D00C-61F8-D1D70CF8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67E2-51C2-C8B2-C465-CED10F660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FE8663-5A63-21E0-5895-9A95D275C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3A71B-E4F2-C855-0774-9E86EAF79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121DA7-CD2E-5642-476E-ED75DCD0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D5E28B-45CA-651E-1847-B7689ED4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ED640C-0064-E467-A793-060086DE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31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94603-F1DD-C393-BE8A-3FB74BE2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09A804-5974-B6EB-567E-00DAFBE0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100114-44B2-D7A5-B537-EA3C9E07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5D9121-5963-DF35-2483-9FB49170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0C37A8-67BB-7984-238F-CA437E3C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C95F40-4AE6-5F2F-EA75-3DAF60B1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9A2D3-70B0-6449-D983-F93FBDED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69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2E9CD-3DCF-8295-1100-7899950E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512A2-D9E5-7F03-56B3-BF042D40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6AFFF-350D-A222-9B01-16DA22994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E8B65-BF7F-C367-3370-0F69FA2D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5F181F-14E6-A50A-37F3-4D18D989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0B92C-3B44-BE33-31DC-590B0BB5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63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DF301-0940-6F90-9B88-555967E5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4614B1-80B2-ACD4-EDD7-F1304DBDF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81DB0F-5A32-7B36-7781-0B9B6C48C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3AE2F5-1AC9-7531-3D1D-24B81C6E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84448-60DF-1E58-8291-399220CF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50235A-6D5B-B9C6-7416-A85C942E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01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1CE6F-BDCA-037B-2E7B-8A5A4BCE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B33AC-6A0F-24C1-C8E8-0F5385F1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46478-C083-D103-E2C0-5DC7984E6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47B4-E516-46A7-86F6-1A9BD0639974}" type="datetimeFigureOut">
              <a:rPr lang="uk-UA" smtClean="0"/>
              <a:t>28.10.2022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CE37F-23A5-2048-169C-2C2C66A50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E51D6-026B-1939-239A-76C76A8CB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F0F0-5159-4572-B396-7AEA532B5B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4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316E-A58C-CEBC-310B-36CF27424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792" y="1610051"/>
            <a:ext cx="9144000" cy="181894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i="1" dirty="0">
                <a:latin typeface="Bookman Old Style" panose="02050604050505020204" pitchFamily="18" charset="0"/>
              </a:rPr>
              <a:t>Серія Навчально-наукових вебінарів для студентів факультету захисту рослин, біотехнології та екології</a:t>
            </a:r>
            <a:br>
              <a:rPr lang="uk-UA" sz="2400" i="1" dirty="0">
                <a:latin typeface="Bookman Old Style" panose="02050604050505020204" pitchFamily="18" charset="0"/>
              </a:rPr>
            </a:br>
            <a:r>
              <a:rPr lang="uk-UA" sz="2400" i="1" dirty="0">
                <a:latin typeface="Bookman Old Style" panose="02050604050505020204" pitchFamily="18" charset="0"/>
              </a:rPr>
              <a:t>28.10.2022 р. – 31.10.2022 р.</a:t>
            </a:r>
            <a:endParaRPr lang="uk-UA" sz="4800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C56143-CA21-C609-2265-6A2EEB800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2078" y="3634991"/>
            <a:ext cx="9144000" cy="2743514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r>
              <a:rPr lang="uk-UA" dirty="0"/>
              <a:t>ДЕНЬ 1 – 28.10.2022 р.</a:t>
            </a:r>
          </a:p>
          <a:p>
            <a:endParaRPr lang="uk-UA" dirty="0"/>
          </a:p>
          <a:p>
            <a:r>
              <a:rPr lang="uk-UA" sz="33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«Якість води у сільському господарстві та екологічні аспекти її впливу на агроекосистеми».</a:t>
            </a:r>
            <a:endParaRPr lang="uk-UA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CAE06-F140-33FF-12C1-E74294FAF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0"/>
          <a:stretch/>
        </p:blipFill>
        <p:spPr bwMode="auto">
          <a:xfrm>
            <a:off x="849630" y="512448"/>
            <a:ext cx="1680628" cy="133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52481-DFCC-D481-4E30-8D89F618C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957" y="299245"/>
            <a:ext cx="1780243" cy="155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E5B65-585F-7388-0B2F-A8C67BC1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Зменшення стоку річок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4CE703-C815-7A6E-1EC3-927EDDFBC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89028"/>
              </p:ext>
            </p:extLst>
          </p:nvPr>
        </p:nvGraphicFramePr>
        <p:xfrm>
          <a:off x="666750" y="1190626"/>
          <a:ext cx="10858500" cy="498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2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F3852-EF65-547C-4B6D-25AE55E8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atin typeface="Bookman Old Style" panose="02050604050505020204" pitchFamily="18" charset="0"/>
              </a:rPr>
              <a:t>Поняття якості води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13577C2-FDAD-5AE5-1BF4-21ACF9ACF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9235"/>
              </p:ext>
            </p:extLst>
          </p:nvPr>
        </p:nvGraphicFramePr>
        <p:xfrm>
          <a:off x="5403619" y="242019"/>
          <a:ext cx="6626456" cy="642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04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1E9D-747E-FF82-E4B6-843279C8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uk-UA" sz="3200" b="1" dirty="0">
                <a:latin typeface="Bookman Old Style" panose="02050604050505020204" pitchFamily="18" charset="0"/>
              </a:rPr>
              <a:t>Екологічні наслідки використання води низької якості для грунтів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E63B26C-F9CA-95C8-AECB-660F07015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68524"/>
              </p:ext>
            </p:extLst>
          </p:nvPr>
        </p:nvGraphicFramePr>
        <p:xfrm>
          <a:off x="4648018" y="357352"/>
          <a:ext cx="7302244" cy="634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01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6923B-EE5B-7B21-788D-CFCE300D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582292"/>
            <a:ext cx="3808268" cy="550468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Bookman Old Style" panose="02050604050505020204" pitchFamily="18" charset="0"/>
              </a:rPr>
              <a:t>Нормування якості води для зрошення за екологічними умовами відповідно до ГОСТ 17.1.1.03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53C514B-6637-0CFE-CF79-3AA32BDBD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425839"/>
              </p:ext>
            </p:extLst>
          </p:nvPr>
        </p:nvGraphicFramePr>
        <p:xfrm>
          <a:off x="4768492" y="91373"/>
          <a:ext cx="7223483" cy="656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3818-34EF-8155-A5F7-B8AFE458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90500"/>
            <a:ext cx="11620499" cy="1104900"/>
          </a:xfrm>
        </p:spPr>
        <p:txBody>
          <a:bodyPr>
            <a:noAutofit/>
          </a:bodyPr>
          <a:lstStyle/>
          <a:p>
            <a:r>
              <a:rPr lang="uk-UA" sz="2800" b="1" baseline="-25000" dirty="0">
                <a:latin typeface="Bookman Old Style" panose="02050604050505020204" pitchFamily="18" charset="0"/>
              </a:rPr>
              <a:t>Друга група показників </a:t>
            </a:r>
            <a:r>
              <a:rPr lang="uk-UA" sz="2800" baseline="-25000" dirty="0">
                <a:latin typeface="Bookman Old Style" panose="02050604050505020204" pitchFamily="18" charset="0"/>
              </a:rPr>
              <a:t>– властивості води та вміст речовин, які негативно впливають на стан і функціонування агроекосистеми та компонентів навколишнього природного середовища.</a:t>
            </a:r>
            <a:br>
              <a:rPr lang="uk-UA" sz="2800" baseline="-25000" dirty="0">
                <a:latin typeface="Bookman Old Style" panose="02050604050505020204" pitchFamily="18" charset="0"/>
              </a:rPr>
            </a:br>
            <a:endParaRPr lang="uk-UA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ADC5C0F-6EE2-F4D1-CF46-3AF665D6F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833019"/>
              </p:ext>
            </p:extLst>
          </p:nvPr>
        </p:nvGraphicFramePr>
        <p:xfrm>
          <a:off x="466725" y="1295400"/>
          <a:ext cx="11487150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08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3490BD-BCA5-FC99-DA24-287982A8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208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4B8CF-5051-12BB-0980-E45BEF88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53" y="309548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«Якість води у сільському господарстві та особливості проведення досліджень води в Інституті здоров’я рослин UKRAVIT SCIENCE PARK»</a:t>
            </a:r>
            <a:r>
              <a:rPr lang="uk-UA" sz="3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F7FF9-91E4-559B-0A25-A3D04E80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70" y="4909563"/>
            <a:ext cx="10798479" cy="233026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доповідач – кандидат сільськогосподарських наук, керівник сервісно-технологічного відділу UKRAVIT SCIENCE PARK, науковий співробітник Інституту здоров’я рослин UKRAVIT SCIENCE PARK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Сальніков Сергій Миколайович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UKRAVIT SCIENCE PARK | Інтернет-магазин">
            <a:extLst>
              <a:ext uri="{FF2B5EF4-FFF2-40B4-BE49-F238E27FC236}">
                <a16:creationId xmlns:a16="http://schemas.microsoft.com/office/drawing/2014/main" id="{F71DFFE9-9BD6-24AB-BAD9-75726262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10" y="106690"/>
            <a:ext cx="3399772" cy="10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01678-40DA-AD99-9E4F-236EC860983C}"/>
              </a:ext>
            </a:extLst>
          </p:cNvPr>
          <p:cNvSpPr txBox="1"/>
          <p:nvPr/>
        </p:nvSpPr>
        <p:spPr>
          <a:xfrm>
            <a:off x="383609" y="1396126"/>
            <a:ext cx="114247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Компанія «</a:t>
            </a:r>
            <a:r>
              <a:rPr lang="pl-PL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UKRAVIT SCIENCE PARK» – </a:t>
            </a:r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перший і найбільший український виробник препаратів для хімічного захисту сільськогосподарських культур промислового та приватного секторів.</a:t>
            </a: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Інститут здоров’я рослин UKRAVIT SCIENCE PARK проводить фундаментальні та галузеві дослідження, агробіологічний сервіс і навчально-наукова діяльність.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A1BBB-92B5-0D9B-049B-9D02C971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4123" y="177147"/>
            <a:ext cx="3206663" cy="10156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136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316E-A58C-CEBC-310B-36CF27424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792" y="1610051"/>
            <a:ext cx="9144000" cy="181894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«Аспекти впливу якості води на екологічний стан агроекосистем»</a:t>
            </a:r>
            <a:r>
              <a:rPr lang="uk-UA" sz="3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8000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C56143-CA21-C609-2265-6A2EEB800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703" y="3876192"/>
            <a:ext cx="9144000" cy="2743514"/>
          </a:xfrm>
        </p:spPr>
        <p:txBody>
          <a:bodyPr>
            <a:normAutofit/>
          </a:bodyPr>
          <a:lstStyle/>
          <a:p>
            <a:endParaRPr lang="uk-UA" dirty="0">
              <a:latin typeface="Bookman Old Style" panose="020506040505050202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Bookman Old Style" panose="02050604050505020204" pitchFamily="18" charset="0"/>
              </a:rPr>
              <a:t>Доповідач: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Bookman Old Style" panose="02050604050505020204" pitchFamily="18" charset="0"/>
              </a:rPr>
              <a:t>к.с.-</a:t>
            </a:r>
            <a:r>
              <a:rPr lang="uk-UA" dirty="0" err="1">
                <a:latin typeface="Bookman Old Style" panose="02050604050505020204" pitchFamily="18" charset="0"/>
              </a:rPr>
              <a:t>г.н</a:t>
            </a:r>
            <a:r>
              <a:rPr lang="uk-UA" dirty="0">
                <a:latin typeface="Bookman Old Style" panose="02050604050505020204" pitchFamily="18" charset="0"/>
              </a:rPr>
              <a:t>., ст. викладач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Bookman Old Style" panose="02050604050505020204" pitchFamily="18" charset="0"/>
              </a:rPr>
              <a:t>Сальнікова Анна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Bookman Old Style" panose="02050604050505020204" pitchFamily="18" charset="0"/>
              </a:rPr>
              <a:t>Валеріївна</a:t>
            </a:r>
          </a:p>
          <a:p>
            <a:pPr algn="r"/>
            <a:r>
              <a:rPr lang="uk-UA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CAE06-F140-33FF-12C1-E74294FAF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0"/>
          <a:stretch/>
        </p:blipFill>
        <p:spPr bwMode="auto">
          <a:xfrm>
            <a:off x="849630" y="512448"/>
            <a:ext cx="1680628" cy="133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52481-DFCC-D481-4E30-8D89F618C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957" y="299245"/>
            <a:ext cx="1780243" cy="155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98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Агроэкосистемы - Агро Журнал">
            <a:extLst>
              <a:ext uri="{FF2B5EF4-FFF2-40B4-BE49-F238E27FC236}">
                <a16:creationId xmlns:a16="http://schemas.microsoft.com/office/drawing/2014/main" id="{DE05B683-6893-0F91-A678-2F6BF493C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r="4779" b="-2"/>
          <a:stretch/>
        </p:blipFill>
        <p:spPr bwMode="auto">
          <a:xfrm>
            <a:off x="3305383" y="10"/>
            <a:ext cx="4810310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 vino veritas»: 5 необычных виноградников мира. | OUTLOOK">
            <a:extLst>
              <a:ext uri="{FF2B5EF4-FFF2-40B4-BE49-F238E27FC236}">
                <a16:creationId xmlns:a16="http://schemas.microsoft.com/office/drawing/2014/main" id="{E51AF977-897F-6078-212B-A1855923C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0" b="-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акладання інтенсивного саду — Агробізнес сьогодні">
            <a:extLst>
              <a:ext uri="{FF2B5EF4-FFF2-40B4-BE49-F238E27FC236}">
                <a16:creationId xmlns:a16="http://schemas.microsoft.com/office/drawing/2014/main" id="{76137D38-C8CD-52F8-C629-697D874B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" b="-1"/>
          <a:stretch/>
        </p:blipFill>
        <p:spPr bwMode="auto">
          <a:xfrm>
            <a:off x="3419605" y="3456432"/>
            <a:ext cx="4695302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7C17A-4BF9-AEC5-0E56-DF058A8D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1" y="685800"/>
            <a:ext cx="3532339" cy="1325563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Bookman Old Style" panose="02050604050505020204" pitchFamily="18" charset="0"/>
              </a:rPr>
              <a:t>Агроекосистема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26B49-51E3-695C-BA2F-2338A3BE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258568"/>
            <a:ext cx="3654844" cy="3922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0" i="0" dirty="0">
                <a:effectLst/>
                <a:latin typeface="Bookman Old Style" panose="02050604050505020204" pitchFamily="18" charset="0"/>
              </a:rPr>
              <a:t>це штучні екосистема, створені людиною для отримання сільськогосподарської продукції. </a:t>
            </a:r>
          </a:p>
          <a:p>
            <a:pPr marL="0" indent="0" algn="just">
              <a:buNone/>
            </a:pPr>
            <a:r>
              <a:rPr lang="uk-UA" sz="2400" b="0" i="0" dirty="0">
                <a:effectLst/>
                <a:latin typeface="Bookman Old Style" panose="02050604050505020204" pitchFamily="18" charset="0"/>
              </a:rPr>
              <a:t>Це поля, штучні пасовища, городи, сади, виноградники, ягідники, квітники, лісопаркові смуги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Ягідник - Вирощуємо полуницю, суницю й інші плоди ягідних кущів">
            <a:extLst>
              <a:ext uri="{FF2B5EF4-FFF2-40B4-BE49-F238E27FC236}">
                <a16:creationId xmlns:a16="http://schemas.microsoft.com/office/drawing/2014/main" id="{2F68A7C1-4336-AF62-4041-51ED35CC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11968" b="-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A2669-809F-BEC2-8564-9913AA3A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77575" cy="1149349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Bookman Old Style" panose="02050604050505020204" pitchFamily="18" charset="0"/>
              </a:rPr>
              <a:t>Використання води у сільському господарстві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D6EF867-C3F8-445F-E17B-0799BB9D8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923887"/>
              </p:ext>
            </p:extLst>
          </p:nvPr>
        </p:nvGraphicFramePr>
        <p:xfrm>
          <a:off x="276225" y="1114425"/>
          <a:ext cx="11715749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7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B4286-B07D-546A-934B-86BE6DF0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Bookman Old Style" panose="02050604050505020204" pitchFamily="18" charset="0"/>
              </a:rPr>
              <a:t>Середні потреби сільсько господарства у воді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1076F7E-A9F9-DF4E-10EE-E2A19310C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0419"/>
              </p:ext>
            </p:extLst>
          </p:nvPr>
        </p:nvGraphicFramePr>
        <p:xfrm>
          <a:off x="838200" y="1423686"/>
          <a:ext cx="10701759" cy="508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253">
                  <a:extLst>
                    <a:ext uri="{9D8B030D-6E8A-4147-A177-3AD203B41FA5}">
                      <a16:colId xmlns:a16="http://schemas.microsoft.com/office/drawing/2014/main" val="3795922325"/>
                    </a:ext>
                  </a:extLst>
                </a:gridCol>
                <a:gridCol w="3567253">
                  <a:extLst>
                    <a:ext uri="{9D8B030D-6E8A-4147-A177-3AD203B41FA5}">
                      <a16:colId xmlns:a16="http://schemas.microsoft.com/office/drawing/2014/main" val="2846702453"/>
                    </a:ext>
                  </a:extLst>
                </a:gridCol>
                <a:gridCol w="3567253">
                  <a:extLst>
                    <a:ext uri="{9D8B030D-6E8A-4147-A177-3AD203B41FA5}">
                      <a16:colId xmlns:a16="http://schemas.microsoft.com/office/drawing/2014/main" val="856425755"/>
                    </a:ext>
                  </a:extLst>
                </a:gridCol>
              </a:tblGrid>
              <a:tr h="69200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Тип водокористування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Щоденна потреба у воді (л/добу)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Щорічна потреба у воді (м3/рік)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886581"/>
                  </a:ext>
                </a:extLst>
              </a:tr>
              <a:tr h="988574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Особисте користування (на 1 особу)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48923"/>
                  </a:ext>
                </a:extLst>
              </a:tr>
              <a:tr h="4009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Корова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27720"/>
                  </a:ext>
                </a:extLst>
              </a:tr>
              <a:tr h="4009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Бичок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900302"/>
                  </a:ext>
                </a:extLst>
              </a:tr>
              <a:tr h="4009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Кінь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4075"/>
                  </a:ext>
                </a:extLst>
              </a:tr>
              <a:tr h="4009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Кури на 10 голів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59493"/>
                  </a:ext>
                </a:extLst>
              </a:tr>
              <a:tr h="400922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Обприскування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46,3 на 1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85009"/>
                  </a:ext>
                </a:extLst>
              </a:tr>
              <a:tr h="692002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Зрошення (вологий клімат)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1541,8 на 1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04586"/>
                  </a:ext>
                </a:extLst>
              </a:tr>
              <a:tr h="692002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Зрошення (посушливий клімат)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6175,5 на 1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7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1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1E668-50F2-DD70-2B38-0CCD4564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60" y="0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b="1" dirty="0">
                <a:latin typeface="Bookman Old Style" panose="02050604050505020204" pitchFamily="18" charset="0"/>
              </a:rPr>
              <a:t>Оцінка та зонування умов природного вологозабезпечення території України</a:t>
            </a:r>
            <a:endParaRPr lang="uk-UA" sz="60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BD0B8-8021-2A5C-85D7-1DB6909F2D5D}"/>
              </a:ext>
            </a:extLst>
          </p:cNvPr>
          <p:cNvSpPr txBox="1"/>
          <p:nvPr/>
        </p:nvSpPr>
        <p:spPr>
          <a:xfrm>
            <a:off x="420414" y="6087704"/>
            <a:ext cx="11435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Bookman Old Style" panose="02050604050505020204" pitchFamily="18" charset="0"/>
              </a:rPr>
              <a:t>Дані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Інституту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водних</a:t>
            </a:r>
            <a:r>
              <a:rPr lang="ru-RU" b="1" dirty="0">
                <a:latin typeface="Bookman Old Style" panose="02050604050505020204" pitchFamily="18" charset="0"/>
              </a:rPr>
              <a:t> проблем і </a:t>
            </a:r>
            <a:r>
              <a:rPr lang="ru-RU" b="1" dirty="0" err="1">
                <a:latin typeface="Bookman Old Style" panose="02050604050505020204" pitchFamily="18" charset="0"/>
              </a:rPr>
              <a:t>меліорації</a:t>
            </a:r>
            <a:r>
              <a:rPr lang="ru-RU" b="1" dirty="0">
                <a:latin typeface="Bookman Old Style" panose="02050604050505020204" pitchFamily="18" charset="0"/>
              </a:rPr>
              <a:t> (</a:t>
            </a:r>
            <a:r>
              <a:rPr lang="ru-RU" b="1" dirty="0" err="1">
                <a:latin typeface="Bookman Old Style" panose="02050604050505020204" pitchFamily="18" charset="0"/>
              </a:rPr>
              <a:t>ІВПіМ</a:t>
            </a:r>
            <a:r>
              <a:rPr lang="ru-RU" b="1" dirty="0">
                <a:latin typeface="Bookman Old Style" panose="02050604050505020204" pitchFamily="18" charset="0"/>
              </a:rPr>
              <a:t>) </a:t>
            </a:r>
            <a:r>
              <a:rPr lang="ru-RU" b="1" dirty="0" err="1">
                <a:latin typeface="Bookman Old Style" panose="02050604050505020204" pitchFamily="18" charset="0"/>
              </a:rPr>
              <a:t>Національної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академії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аграрних</a:t>
            </a:r>
            <a:r>
              <a:rPr lang="ru-RU" b="1" dirty="0">
                <a:latin typeface="Bookman Old Style" panose="02050604050505020204" pitchFamily="18" charset="0"/>
              </a:rPr>
              <a:t> наук України (НААН)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FF234A-854B-D879-6729-C437A091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1171260"/>
            <a:ext cx="11803122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239172-30A8-7B1F-2A48-8592D315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1" y="1373159"/>
            <a:ext cx="11743206" cy="444661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D1158A6-078A-8035-E316-71F4AE7B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60" y="0"/>
            <a:ext cx="10175631" cy="111184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800" b="1" dirty="0" err="1">
                <a:latin typeface="Bookman Old Style" panose="02050604050505020204" pitchFamily="18" charset="0"/>
              </a:rPr>
              <a:t>Середньо</a:t>
            </a:r>
            <a:r>
              <a:rPr lang="ru-RU" sz="2800" b="1" dirty="0">
                <a:latin typeface="Bookman Old Style" panose="02050604050505020204" pitchFamily="18" charset="0"/>
              </a:rPr>
              <a:t>- та </a:t>
            </a:r>
            <a:r>
              <a:rPr lang="ru-RU" sz="2800" b="1" dirty="0" err="1">
                <a:latin typeface="Bookman Old Style" panose="02050604050505020204" pitchFamily="18" charset="0"/>
              </a:rPr>
              <a:t>довгостроковий</a:t>
            </a:r>
            <a:r>
              <a:rPr lang="ru-RU" sz="2800" b="1" dirty="0">
                <a:latin typeface="Bookman Old Style" panose="02050604050505020204" pitchFamily="18" charset="0"/>
              </a:rPr>
              <a:t> прогноз умов вологозабезпечення </a:t>
            </a:r>
            <a:r>
              <a:rPr lang="ru-RU" sz="2800" b="1" dirty="0" err="1">
                <a:latin typeface="Bookman Old Style" panose="02050604050505020204" pitchFamily="18" charset="0"/>
              </a:rPr>
              <a:t>території</a:t>
            </a:r>
            <a:r>
              <a:rPr lang="ru-RU" sz="2800" b="1" dirty="0">
                <a:latin typeface="Bookman Old Style" panose="02050604050505020204" pitchFamily="18" charset="0"/>
              </a:rPr>
              <a:t> України за </a:t>
            </a:r>
            <a:r>
              <a:rPr lang="ru-RU" sz="2800" b="1" dirty="0" err="1">
                <a:latin typeface="Bookman Old Style" panose="02050604050505020204" pitchFamily="18" charset="0"/>
              </a:rPr>
              <a:t>річним</a:t>
            </a:r>
            <a:r>
              <a:rPr lang="ru-RU" sz="2800" b="1" dirty="0">
                <a:latin typeface="Bookman Old Style" panose="02050604050505020204" pitchFamily="18" charset="0"/>
              </a:rPr>
              <a:t> КВБ</a:t>
            </a:r>
            <a:endParaRPr lang="uk-UA" sz="6000" b="1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D235F-16BD-D9A6-A64A-D6F2844E047C}"/>
              </a:ext>
            </a:extLst>
          </p:cNvPr>
          <p:cNvSpPr txBox="1"/>
          <p:nvPr/>
        </p:nvSpPr>
        <p:spPr>
          <a:xfrm>
            <a:off x="420414" y="6087704"/>
            <a:ext cx="11435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Bookman Old Style" panose="02050604050505020204" pitchFamily="18" charset="0"/>
              </a:rPr>
              <a:t>Дані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Інституту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водних</a:t>
            </a:r>
            <a:r>
              <a:rPr lang="ru-RU" b="1" dirty="0">
                <a:latin typeface="Bookman Old Style" panose="02050604050505020204" pitchFamily="18" charset="0"/>
              </a:rPr>
              <a:t> проблем і </a:t>
            </a:r>
            <a:r>
              <a:rPr lang="ru-RU" b="1" dirty="0" err="1">
                <a:latin typeface="Bookman Old Style" panose="02050604050505020204" pitchFamily="18" charset="0"/>
              </a:rPr>
              <a:t>меліорації</a:t>
            </a:r>
            <a:r>
              <a:rPr lang="ru-RU" b="1" dirty="0">
                <a:latin typeface="Bookman Old Style" panose="02050604050505020204" pitchFamily="18" charset="0"/>
              </a:rPr>
              <a:t> (</a:t>
            </a:r>
            <a:r>
              <a:rPr lang="ru-RU" b="1" dirty="0" err="1">
                <a:latin typeface="Bookman Old Style" panose="02050604050505020204" pitchFamily="18" charset="0"/>
              </a:rPr>
              <a:t>ІВПіМ</a:t>
            </a:r>
            <a:r>
              <a:rPr lang="ru-RU" b="1" dirty="0">
                <a:latin typeface="Bookman Old Style" panose="02050604050505020204" pitchFamily="18" charset="0"/>
              </a:rPr>
              <a:t>) </a:t>
            </a:r>
            <a:r>
              <a:rPr lang="ru-RU" b="1" dirty="0" err="1">
                <a:latin typeface="Bookman Old Style" panose="02050604050505020204" pitchFamily="18" charset="0"/>
              </a:rPr>
              <a:t>Національної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академії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аграрних</a:t>
            </a:r>
            <a:r>
              <a:rPr lang="ru-RU" b="1" dirty="0">
                <a:latin typeface="Bookman Old Style" panose="02050604050505020204" pitchFamily="18" charset="0"/>
              </a:rPr>
              <a:t> наук України (НААН)</a:t>
            </a:r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5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E8ECB-35CA-73E7-41AF-D157437F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629266"/>
            <a:ext cx="4246179" cy="162232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Bookman Old Style" panose="02050604050505020204" pitchFamily="18" charset="0"/>
              </a:rPr>
              <a:t>Водозабезпеченість в Україні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A2DA8-431D-D1B8-2CC8-79C8197D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2333298"/>
            <a:ext cx="3881156" cy="43828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dirty="0"/>
              <a:t>Україна </a:t>
            </a:r>
            <a:r>
              <a:rPr lang="uk-UA" sz="2400" b="1" dirty="0"/>
              <a:t>має один із найнижчих серед європейських країн показників забезпеченості власними водними ресурсами </a:t>
            </a:r>
            <a:r>
              <a:rPr lang="uk-UA" sz="2400" dirty="0"/>
              <a:t>— </a:t>
            </a:r>
            <a:r>
              <a:rPr lang="uk-UA" sz="2400" i="1" dirty="0"/>
              <a:t>лише 1 тис куб. м. </a:t>
            </a:r>
            <a:r>
              <a:rPr lang="uk-UA" sz="2400" dirty="0"/>
              <a:t>місцевого стоку на одного жителя, тоді як, наприклад, у Канаді цей показник становить 94,3 тис. куб. м, Росії — 31,0 тис. куб. м, США — 7,4 тис. куб. м, Німеччині — 1,9 тис. куб. м.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FC225A-D557-2AA8-726D-CC26455D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96819"/>
            <a:ext cx="6019331" cy="34611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4307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927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Тема Office</vt:lpstr>
      <vt:lpstr>Серія Навчально-наукових вебінарів для студентів факультету захисту рослин, біотехнології та екології 28.10.2022 р. – 31.10.2022 р.</vt:lpstr>
      <vt:lpstr>«Якість води у сільському господарстві та особливості проведення досліджень води в Інституті здоров’я рослин UKRAVIT SCIENCE PARK» </vt:lpstr>
      <vt:lpstr>«Аспекти впливу якості води на екологічний стан агроекосистем» </vt:lpstr>
      <vt:lpstr>Агроекосистема</vt:lpstr>
      <vt:lpstr>Використання води у сільському господарстві</vt:lpstr>
      <vt:lpstr>Середні потреби сільсько господарства у воді</vt:lpstr>
      <vt:lpstr>Оцінка та зонування умов природного вологозабезпечення території України</vt:lpstr>
      <vt:lpstr>Середньо- та довгостроковий прогноз умов вологозабезпечення території України за річним КВБ</vt:lpstr>
      <vt:lpstr>Водозабезпеченість в Україні</vt:lpstr>
      <vt:lpstr>Зменшення стоку річок</vt:lpstr>
      <vt:lpstr>Поняття якості води</vt:lpstr>
      <vt:lpstr>Екологічні наслідки використання води низької якості для грунтів</vt:lpstr>
      <vt:lpstr>Нормування якості води для зрошення за екологічними умовами відповідно до ГОСТ 17.1.1.03</vt:lpstr>
      <vt:lpstr>Друга група показників – властивості води та вміст речовин, які негативно впливають на стан і функціонування агроекосистеми та компонентів навколишнього природного середовища.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Серія Навчально-наукових вебінарів для студентів факультету захисту рослин, біотехнології та екології 28.10.2022 р. – 31.10.2022 р.</dc:title>
  <dc:creator>Serhii Salnikov</dc:creator>
  <cp:lastModifiedBy>Serhii Salnikov</cp:lastModifiedBy>
  <cp:revision>5</cp:revision>
  <dcterms:created xsi:type="dcterms:W3CDTF">2022-10-27T11:09:28Z</dcterms:created>
  <dcterms:modified xsi:type="dcterms:W3CDTF">2022-10-28T10:53:12Z</dcterms:modified>
</cp:coreProperties>
</file>