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3"/>
  </p:notesMasterIdLst>
  <p:sldIdLst>
    <p:sldId id="284" r:id="rId2"/>
    <p:sldId id="273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288" r:id="rId30"/>
    <p:sldId id="31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1241" autoAdjust="0"/>
  </p:normalViewPr>
  <p:slideViewPr>
    <p:cSldViewPr>
      <p:cViewPr varScale="1">
        <p:scale>
          <a:sx n="63" d="100"/>
          <a:sy n="63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26.04.2025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80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8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6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3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4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2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2024 – 2025 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Доповідачка: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Сябрук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Марина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Ловейкін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Ромасевич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Юрій.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ДИНАМІКА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0E40F15-7A4D-4E97-B1AF-A266B01661BD}"/>
              </a:ext>
            </a:extLst>
          </p:cNvPr>
          <p:cNvSpPr/>
          <p:nvPr/>
        </p:nvSpPr>
        <p:spPr>
          <a:xfrm>
            <a:off x="496119" y="1132510"/>
            <a:ext cx="499474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uk-UA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Конфігурації роботів </a:t>
            </a:r>
            <a:r>
              <a:rPr lang="en-US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(</a:t>
            </a:r>
            <a:r>
              <a:rPr lang="uk-UA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Продовження</a:t>
            </a:r>
            <a:r>
              <a:rPr lang="en-US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)</a:t>
            </a:r>
            <a:endParaRPr lang="en-US" sz="2781" dirty="0">
              <a:solidFill>
                <a:schemeClr val="accent1"/>
              </a:solidFill>
              <a:latin typeface="Sitka Banner" panose="02000505000000020004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3EB9330A-062E-4B12-99F4-9C63A8625A45}"/>
              </a:ext>
            </a:extLst>
          </p:cNvPr>
          <p:cNvSpPr/>
          <p:nvPr/>
        </p:nvSpPr>
        <p:spPr>
          <a:xfrm>
            <a:off x="496119" y="1872184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 sz="1125"/>
          </a:p>
        </p:txBody>
      </p:sp>
      <p:sp>
        <p:nvSpPr>
          <p:cNvPr id="4" name="Text 10">
            <a:extLst>
              <a:ext uri="{FF2B5EF4-FFF2-40B4-BE49-F238E27FC236}">
                <a16:creationId xmlns:a16="http://schemas.microsoft.com/office/drawing/2014/main" id="{97F314A9-0C0E-4F4A-B1F2-644A9653CE7F}"/>
              </a:ext>
            </a:extLst>
          </p:cNvPr>
          <p:cNvSpPr/>
          <p:nvPr/>
        </p:nvSpPr>
        <p:spPr>
          <a:xfrm>
            <a:off x="549288" y="1898750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en-US" sz="1656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3</a:t>
            </a:r>
            <a:endParaRPr lang="en-US" sz="1656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D9C7DE51-F455-452C-8835-81B85F526183}"/>
              </a:ext>
            </a:extLst>
          </p:cNvPr>
          <p:cNvSpPr/>
          <p:nvPr/>
        </p:nvSpPr>
        <p:spPr>
          <a:xfrm>
            <a:off x="956817" y="192092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Полярні (сферичні)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59487341-4F2C-47A3-8B2C-15E7A4ECD65E}"/>
              </a:ext>
            </a:extLst>
          </p:cNvPr>
          <p:cNvSpPr/>
          <p:nvPr/>
        </p:nvSpPr>
        <p:spPr>
          <a:xfrm>
            <a:off x="4414406" y="1872184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 sz="1125"/>
          </a:p>
        </p:txBody>
      </p:sp>
      <p:sp>
        <p:nvSpPr>
          <p:cNvPr id="7" name="Text 14">
            <a:extLst>
              <a:ext uri="{FF2B5EF4-FFF2-40B4-BE49-F238E27FC236}">
                <a16:creationId xmlns:a16="http://schemas.microsoft.com/office/drawing/2014/main" id="{40BDDF43-D530-48AE-845B-568FCF39DA78}"/>
              </a:ext>
            </a:extLst>
          </p:cNvPr>
          <p:cNvSpPr/>
          <p:nvPr/>
        </p:nvSpPr>
        <p:spPr>
          <a:xfrm>
            <a:off x="4467575" y="1898750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en-US" sz="1656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4</a:t>
            </a:r>
            <a:endParaRPr lang="en-US" sz="1656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8" name="Text 15">
            <a:extLst>
              <a:ext uri="{FF2B5EF4-FFF2-40B4-BE49-F238E27FC236}">
                <a16:creationId xmlns:a16="http://schemas.microsoft.com/office/drawing/2014/main" id="{57298236-3A8E-41A8-B104-A10DB621E9FF}"/>
              </a:ext>
            </a:extLst>
          </p:cNvPr>
          <p:cNvSpPr/>
          <p:nvPr/>
        </p:nvSpPr>
        <p:spPr>
          <a:xfrm>
            <a:off x="4875103" y="192092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SCARA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DA3D03-3E93-463A-934E-60FCAB1A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2" r="4855" b="6188"/>
          <a:stretch/>
        </p:blipFill>
        <p:spPr>
          <a:xfrm>
            <a:off x="4420806" y="3394421"/>
            <a:ext cx="2305781" cy="225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857818-B8EA-4204-8F23-2AE4823F7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9" t="6188" r="7946"/>
          <a:stretch/>
        </p:blipFill>
        <p:spPr>
          <a:xfrm>
            <a:off x="525517" y="3654379"/>
            <a:ext cx="2191519" cy="202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622F17-2EF2-4605-A37B-D9F22D5A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787" y="2239863"/>
            <a:ext cx="2103146" cy="2103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4AA077-3A58-4A69-B3E5-F8E0A4836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85" y="1920925"/>
            <a:ext cx="2495421" cy="18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118ACA9-BECB-4491-85DC-867D18A17590}"/>
              </a:ext>
            </a:extLst>
          </p:cNvPr>
          <p:cNvSpPr/>
          <p:nvPr/>
        </p:nvSpPr>
        <p:spPr>
          <a:xfrm>
            <a:off x="496119" y="1160418"/>
            <a:ext cx="499474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uk-UA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Конфігурації роботів </a:t>
            </a:r>
            <a:r>
              <a:rPr lang="en-US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(</a:t>
            </a:r>
            <a:r>
              <a:rPr lang="uk-UA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Продовження</a:t>
            </a:r>
            <a:r>
              <a:rPr lang="en-US" sz="278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)</a:t>
            </a:r>
            <a:endParaRPr lang="en-US" sz="2781" dirty="0">
              <a:solidFill>
                <a:schemeClr val="accent1"/>
              </a:solidFill>
              <a:latin typeface="Sitka Banner" panose="02000505000000020004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B47375BA-8460-477F-9DE4-F4F4D3278D41}"/>
              </a:ext>
            </a:extLst>
          </p:cNvPr>
          <p:cNvSpPr/>
          <p:nvPr/>
        </p:nvSpPr>
        <p:spPr>
          <a:xfrm>
            <a:off x="496119" y="1791286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 sz="1125"/>
          </a:p>
        </p:txBody>
      </p:sp>
      <p:sp>
        <p:nvSpPr>
          <p:cNvPr id="4" name="Text 10">
            <a:extLst>
              <a:ext uri="{FF2B5EF4-FFF2-40B4-BE49-F238E27FC236}">
                <a16:creationId xmlns:a16="http://schemas.microsoft.com/office/drawing/2014/main" id="{EFC3D986-6483-4927-B827-6DF064024F03}"/>
              </a:ext>
            </a:extLst>
          </p:cNvPr>
          <p:cNvSpPr/>
          <p:nvPr/>
        </p:nvSpPr>
        <p:spPr>
          <a:xfrm>
            <a:off x="549288" y="1817852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uk-UA" sz="1656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5</a:t>
            </a:r>
            <a:endParaRPr lang="en-US" sz="1656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1C3BA8CC-0FB1-4A6E-AA74-FB5E36AAF46C}"/>
              </a:ext>
            </a:extLst>
          </p:cNvPr>
          <p:cNvSpPr/>
          <p:nvPr/>
        </p:nvSpPr>
        <p:spPr>
          <a:xfrm>
            <a:off x="956817" y="184002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Delta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5E36E6B6-142D-4A99-97A6-3818E57C1F58}"/>
              </a:ext>
            </a:extLst>
          </p:cNvPr>
          <p:cNvSpPr/>
          <p:nvPr/>
        </p:nvSpPr>
        <p:spPr>
          <a:xfrm>
            <a:off x="4588382" y="1794069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 sz="1125"/>
          </a:p>
        </p:txBody>
      </p:sp>
      <p:sp>
        <p:nvSpPr>
          <p:cNvPr id="7" name="Text 14">
            <a:extLst>
              <a:ext uri="{FF2B5EF4-FFF2-40B4-BE49-F238E27FC236}">
                <a16:creationId xmlns:a16="http://schemas.microsoft.com/office/drawing/2014/main" id="{4BD47616-E7BE-4D9A-8C8B-26E97E42736D}"/>
              </a:ext>
            </a:extLst>
          </p:cNvPr>
          <p:cNvSpPr/>
          <p:nvPr/>
        </p:nvSpPr>
        <p:spPr>
          <a:xfrm>
            <a:off x="4641551" y="1820635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uk-UA" sz="1656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6</a:t>
            </a:r>
            <a:endParaRPr lang="en-US" sz="1656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8" name="Text 15">
            <a:extLst>
              <a:ext uri="{FF2B5EF4-FFF2-40B4-BE49-F238E27FC236}">
                <a16:creationId xmlns:a16="http://schemas.microsoft.com/office/drawing/2014/main" id="{CBB158C2-1324-48E5-8330-55F3DE5A7523}"/>
              </a:ext>
            </a:extLst>
          </p:cNvPr>
          <p:cNvSpPr/>
          <p:nvPr/>
        </p:nvSpPr>
        <p:spPr>
          <a:xfrm>
            <a:off x="5049080" y="184281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Шарнірний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62C3B-138A-483A-B15B-B9965C2B6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" t="4198" r="6238" b="3021"/>
          <a:stretch/>
        </p:blipFill>
        <p:spPr>
          <a:xfrm>
            <a:off x="4352401" y="3541879"/>
            <a:ext cx="2665569" cy="225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3AA766-08F7-4218-A731-02E05375C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" t="7921" r="5696" b="6646"/>
          <a:stretch/>
        </p:blipFill>
        <p:spPr>
          <a:xfrm>
            <a:off x="163411" y="3546331"/>
            <a:ext cx="2869921" cy="225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B21285-1B06-4851-9F8F-D1C1363AF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54" y="1664628"/>
            <a:ext cx="2045454" cy="2137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026B27-515E-434F-9166-A002D9BBE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48" y="2304000"/>
            <a:ext cx="2244332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bot Family - NJ4 90-2.2 » Robotics Benelux B.V.">
            <a:extLst>
              <a:ext uri="{FF2B5EF4-FFF2-40B4-BE49-F238E27FC236}">
                <a16:creationId xmlns:a16="http://schemas.microsoft.com/office/drawing/2014/main" id="{DFF09A79-5AEC-4BE7-A63A-2F38465BE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15958" r="13118" b="15330"/>
          <a:stretch/>
        </p:blipFill>
        <p:spPr bwMode="auto">
          <a:xfrm>
            <a:off x="7104753" y="1253855"/>
            <a:ext cx="1649903" cy="18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MITSUBISHI RP-1AH SERIES INSTRUCTION MANUAL Pdf Download | ManualsLib">
            <a:extLst>
              <a:ext uri="{FF2B5EF4-FFF2-40B4-BE49-F238E27FC236}">
                <a16:creationId xmlns:a16="http://schemas.microsoft.com/office/drawing/2014/main" id="{CC4C9F7E-8395-4361-8278-0B10DB9873D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10543"/>
          <a:stretch/>
        </p:blipFill>
        <p:spPr bwMode="auto">
          <a:xfrm>
            <a:off x="389344" y="1438782"/>
            <a:ext cx="2205000" cy="189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975CB96-03BF-484E-B876-A102009B6FCE}"/>
              </a:ext>
            </a:extLst>
          </p:cNvPr>
          <p:cNvSpPr/>
          <p:nvPr/>
        </p:nvSpPr>
        <p:spPr>
          <a:xfrm>
            <a:off x="2414709" y="1151635"/>
            <a:ext cx="4314582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3000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Приклади моделей роботів</a:t>
            </a:r>
            <a:endParaRPr lang="en-US" sz="3000" dirty="0">
              <a:solidFill>
                <a:schemeClr val="accent1"/>
              </a:solidFill>
              <a:latin typeface="Sitka Banner" panose="02000505000000020004" pitchFamily="2" charset="0"/>
            </a:endParaRPr>
          </a:p>
        </p:txBody>
      </p:sp>
      <p:pic>
        <p:nvPicPr>
          <p:cNvPr id="6" name="Рисунок 5" descr="ABB IRB 360 Robot | Robots.com">
            <a:extLst>
              <a:ext uri="{FF2B5EF4-FFF2-40B4-BE49-F238E27FC236}">
                <a16:creationId xmlns:a16="http://schemas.microsoft.com/office/drawing/2014/main" id="{643FEE57-C9E0-40BB-8DEE-D52A0F7475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6" y="3691646"/>
            <a:ext cx="1822500" cy="19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Robot articulado - SIA30D - MOTOMAN - 7 ejes / de emisión óptica por chispa  / para ensamblaje">
            <a:extLst>
              <a:ext uri="{FF2B5EF4-FFF2-40B4-BE49-F238E27FC236}">
                <a16:creationId xmlns:a16="http://schemas.microsoft.com/office/drawing/2014/main" id="{18D03AE8-A4D4-4EE9-955A-EFAC079E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14" y="1745233"/>
            <a:ext cx="2025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BB IRB 6700 Robot | Robots.com">
            <a:extLst>
              <a:ext uri="{FF2B5EF4-FFF2-40B4-BE49-F238E27FC236}">
                <a16:creationId xmlns:a16="http://schemas.microsoft.com/office/drawing/2014/main" id="{637C79EC-84C5-4463-9E63-94580586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09" y="2566646"/>
            <a:ext cx="1569375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pson G6 SCARA Robots | Support | Epson US">
            <a:extLst>
              <a:ext uri="{FF2B5EF4-FFF2-40B4-BE49-F238E27FC236}">
                <a16:creationId xmlns:a16="http://schemas.microsoft.com/office/drawing/2014/main" id="{9DA195F8-536F-4373-986F-A3384204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58" y="3579146"/>
            <a:ext cx="3040452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3">
            <a:extLst>
              <a:ext uri="{FF2B5EF4-FFF2-40B4-BE49-F238E27FC236}">
                <a16:creationId xmlns:a16="http://schemas.microsoft.com/office/drawing/2014/main" id="{BC932D7C-0B40-46D4-8C0F-DF2F2623577C}"/>
              </a:ext>
            </a:extLst>
          </p:cNvPr>
          <p:cNvSpPr/>
          <p:nvPr/>
        </p:nvSpPr>
        <p:spPr>
          <a:xfrm>
            <a:off x="763717" y="3375918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Mitsubishi RP-1AH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D47D5F5-C882-41FC-84CD-DF70E1554000}"/>
              </a:ext>
            </a:extLst>
          </p:cNvPr>
          <p:cNvSpPr/>
          <p:nvPr/>
        </p:nvSpPr>
        <p:spPr>
          <a:xfrm>
            <a:off x="1037577" y="564843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ABB </a:t>
            </a:r>
            <a:r>
              <a:rPr lang="en-US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FlexPicker</a:t>
            </a: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 IRB 360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6DFDCAEF-535E-47D2-A211-96FF97B0A1C5}"/>
              </a:ext>
            </a:extLst>
          </p:cNvPr>
          <p:cNvSpPr/>
          <p:nvPr/>
        </p:nvSpPr>
        <p:spPr>
          <a:xfrm>
            <a:off x="3152610" y="4647896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ABB IRB 6700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E8E8397F-907F-491B-A73A-2A50FD617660}"/>
              </a:ext>
            </a:extLst>
          </p:cNvPr>
          <p:cNvSpPr/>
          <p:nvPr/>
        </p:nvSpPr>
        <p:spPr>
          <a:xfrm>
            <a:off x="4924631" y="3850591"/>
            <a:ext cx="1477616" cy="479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Yaskawa </a:t>
            </a:r>
            <a:r>
              <a:rPr lang="en-US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Motoman</a:t>
            </a: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 </a:t>
            </a:r>
          </a:p>
          <a:p>
            <a:pPr algn="ctr"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SIA5F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01740141-3CE8-40BD-8628-E20D09C6A7B1}"/>
              </a:ext>
            </a:extLst>
          </p:cNvPr>
          <p:cNvSpPr/>
          <p:nvPr/>
        </p:nvSpPr>
        <p:spPr>
          <a:xfrm>
            <a:off x="7041788" y="322638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COMAU Smart5 NJ4 90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76E335A3-D6E6-49FE-A724-973B78B94941}"/>
              </a:ext>
            </a:extLst>
          </p:cNvPr>
          <p:cNvSpPr/>
          <p:nvPr/>
        </p:nvSpPr>
        <p:spPr>
          <a:xfrm>
            <a:off x="6764042" y="5681232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Epson G6-553S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05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DA10FCE-0369-48BD-B343-C1BE9B215F24}"/>
              </a:ext>
            </a:extLst>
          </p:cNvPr>
          <p:cNvSpPr/>
          <p:nvPr/>
        </p:nvSpPr>
        <p:spPr>
          <a:xfrm>
            <a:off x="114996" y="2590654"/>
            <a:ext cx="8914006" cy="1508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69"/>
              </a:lnSpc>
            </a:pPr>
            <a:r>
              <a:rPr lang="ru-RU" sz="3000" b="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ОПТИМІЗАЦІЯ РЕЖИМУ РУХУ РОБОТА-</a:t>
            </a:r>
          </a:p>
          <a:p>
            <a:pPr algn="ctr">
              <a:lnSpc>
                <a:spcPts val="3469"/>
              </a:lnSpc>
            </a:pPr>
            <a:r>
              <a:rPr lang="ru-RU" sz="3000" b="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МАНІПУЛЯТОРА З ДВОМА ОБЕРТАЛЬНИМИ І </a:t>
            </a:r>
          </a:p>
          <a:p>
            <a:pPr algn="ctr">
              <a:lnSpc>
                <a:spcPts val="3469"/>
              </a:lnSpc>
            </a:pPr>
            <a:r>
              <a:rPr lang="ru-RU" sz="3000" b="1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ОДНІЄЮ ПОСТУПАЛЬНОЮ ЛАНКАМИ</a:t>
            </a:r>
          </a:p>
        </p:txBody>
      </p:sp>
    </p:spTree>
    <p:extLst>
      <p:ext uri="{BB962C8B-B14F-4D97-AF65-F5344CB8AC3E}">
        <p14:creationId xmlns:p14="http://schemas.microsoft.com/office/powerpoint/2010/main" val="35175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59E741-3F86-4107-AAB5-119D2D083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95" y="994320"/>
            <a:ext cx="5352585" cy="4231944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FA5C004F-39A0-4698-8ECB-41392F613406}"/>
              </a:ext>
            </a:extLst>
          </p:cNvPr>
          <p:cNvSpPr/>
          <p:nvPr/>
        </p:nvSpPr>
        <p:spPr>
          <a:xfrm>
            <a:off x="657734" y="5512244"/>
            <a:ext cx="4176508" cy="219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Схема </a:t>
            </a:r>
            <a:r>
              <a:rPr lang="ru-RU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просторового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 руху робота-</a:t>
            </a:r>
            <a:r>
              <a:rPr lang="ru-RU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маніпулятора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0D5C70-4C09-4E46-9753-3D7C1DAAC4EE}"/>
              </a:ext>
            </a:extLst>
          </p:cNvPr>
          <p:cNvSpPr/>
          <p:nvPr/>
        </p:nvSpPr>
        <p:spPr>
          <a:xfrm>
            <a:off x="5498945" y="2343894"/>
            <a:ext cx="3491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</a:pPr>
            <a:r>
              <a:rPr lang="uk-UA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З наведеного рисунка видно, що ланка 1 здійснює обертальний рух  відносно нерухомої осі 𝑧.  До ланки 1 шарнірно прикріплено ланку 2 з напрямною, яка повертається в площині зміни вильоту. Ланка 3 разом із захватним пристроєм і вантажем , як і ланка 2, здійснює ті ж два обертальні рухи і додатково до них виконує поступальний рух в площині зміни вильоту вздовж напрямної ланки 2.</a:t>
            </a:r>
          </a:p>
        </p:txBody>
      </p:sp>
    </p:spTree>
    <p:extLst>
      <p:ext uri="{BB962C8B-B14F-4D97-AF65-F5344CB8AC3E}">
        <p14:creationId xmlns:p14="http://schemas.microsoft.com/office/powerpoint/2010/main" val="1608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ED9649-95E5-4953-9175-B57B2CBC511F}"/>
              </a:ext>
            </a:extLst>
          </p:cNvPr>
          <p:cNvSpPr/>
          <p:nvPr/>
        </p:nvSpPr>
        <p:spPr>
          <a:xfrm>
            <a:off x="310144" y="2744976"/>
            <a:ext cx="8523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Визначення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оптимального режиму руху захвату з </a:t>
            </a:r>
            <a:r>
              <a:rPr 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вантажем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в </a:t>
            </a:r>
            <a:r>
              <a:rPr 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природній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системі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координат</a:t>
            </a:r>
            <a:endParaRPr lang="ru-UA" sz="3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40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0951DB-4EF1-4DD7-9D62-1817856DDD6B}"/>
              </a:ext>
            </a:extLst>
          </p:cNvPr>
          <p:cNvSpPr/>
          <p:nvPr/>
        </p:nvSpPr>
        <p:spPr>
          <a:xfrm>
            <a:off x="250903" y="1199496"/>
            <a:ext cx="5522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uk-UA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Щоб забезпечити плавність руху вантажу та мінімізувати його коливання при переміщенні захватним пристроєм робота-маніпулятора по прямій траєкторії з точки 0 в точку 1, необхідно знайти оптимальний режим руху. Критерієм оптимізації є мінімізація середнього значення енергії ривків захватного пристрою з вантажем. </a:t>
            </a:r>
            <a:endParaRPr lang="ru-UA" sz="1125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C7257A3-F3D3-40DD-8AF3-709E469E5BA7}"/>
                  </a:ext>
                </a:extLst>
              </p:cNvPr>
              <p:cNvSpPr/>
              <p:nvPr/>
            </p:nvSpPr>
            <p:spPr>
              <a:xfrm>
                <a:off x="5708679" y="1240044"/>
                <a:ext cx="3316839" cy="56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A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uk-UA" sz="20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𝑐𝑝</m:t>
                        </m:r>
                      </m:sub>
                    </m:sSub>
                    <m:r>
                      <a:rPr lang="uk-UA" sz="2000" i="1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limLoc m:val="subSup"/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𝑊𝑑𝑡</m:t>
                        </m:r>
                      </m:e>
                    </m:nary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𝑚𝑖𝑛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ru-UA" sz="2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C7257A3-F3D3-40DD-8AF3-709E469E5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79" y="1240044"/>
                <a:ext cx="3316839" cy="566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6AF137C-21ED-4405-A9B5-8FCE1A602F61}"/>
                  </a:ext>
                </a:extLst>
              </p:cNvPr>
              <p:cNvSpPr/>
              <p:nvPr/>
            </p:nvSpPr>
            <p:spPr>
              <a:xfrm>
                <a:off x="250903" y="2406439"/>
                <a:ext cx="493282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750"/>
                  </a:lnSpc>
                </a:pPr>
                <a14:m>
                  <m:oMath xmlns:m="http://schemas.openxmlformats.org/officeDocument/2006/math">
                    <m:r>
                      <a:rPr lang="uk-UA" sz="1125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uk-UA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 - енергія ривків захватного пристрою з вантажем робота-маніпулятора, яка визначається за такою залежністю</a:t>
                </a:r>
                <a:endParaRPr lang="ru-UA" sz="11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tifakt Element" panose="020B0503050000020004" pitchFamily="34" charset="-52"/>
                  <a:ea typeface="Artifakt Element" panose="020B0503050000020004" pitchFamily="34" charset="-52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6AF137C-21ED-4405-A9B5-8FCE1A602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3" y="2406439"/>
                <a:ext cx="4932827" cy="553998"/>
              </a:xfrm>
              <a:prstGeom prst="rect">
                <a:avLst/>
              </a:prstGeom>
              <a:blipFill>
                <a:blip r:embed="rId3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DCA0995-3988-49F5-91CE-63DEC8BF55BB}"/>
                  </a:ext>
                </a:extLst>
              </p:cNvPr>
              <p:cNvSpPr/>
              <p:nvPr/>
            </p:nvSpPr>
            <p:spPr>
              <a:xfrm>
                <a:off x="6077415" y="2267455"/>
                <a:ext cx="1869407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⃛"/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e>
                      <m:sup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15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ru-UA" sz="15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DCA0995-3988-49F5-91CE-63DEC8BF5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15" y="2267455"/>
                <a:ext cx="1869407" cy="526939"/>
              </a:xfrm>
              <a:prstGeom prst="rect">
                <a:avLst/>
              </a:prstGeom>
              <a:blipFill>
                <a:blip r:embed="rId4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5AD168-D828-4DFA-B395-F58BB500BB89}"/>
              </a:ext>
            </a:extLst>
          </p:cNvPr>
          <p:cNvSpPr/>
          <p:nvPr/>
        </p:nvSpPr>
        <p:spPr>
          <a:xfrm>
            <a:off x="250903" y="3083406"/>
            <a:ext cx="42651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  <a:spcAft>
                <a:spcPts val="500"/>
              </a:spcAft>
            </a:pPr>
            <a:r>
              <a:rPr lang="uk-UA" sz="112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Умовою мінімуму критерію з урахуванням залежності є рівняння Ейлера-Пуассона, які представляються наступним чином</a:t>
            </a:r>
            <a:endParaRPr lang="ru-UA" sz="875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EDF5FE4-F295-4899-A98B-2CC882E545A1}"/>
                  </a:ext>
                </a:extLst>
              </p:cNvPr>
              <p:cNvSpPr/>
              <p:nvPr/>
            </p:nvSpPr>
            <p:spPr>
              <a:xfrm>
                <a:off x="4795025" y="3114967"/>
                <a:ext cx="4265109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𝜕𝜉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ru-UA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̈"/>
                            <m:ctrlPr>
                              <a:rPr lang="ru-UA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⃛"/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endParaRPr lang="ru-UA" sz="2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8EDF5FE4-F295-4899-A98B-2CC882E54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25" y="3114967"/>
                <a:ext cx="4265109" cy="609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A36771-79DF-49D4-B174-A344B3BE8A2A}"/>
              </a:ext>
            </a:extLst>
          </p:cNvPr>
          <p:cNvSpPr/>
          <p:nvPr/>
        </p:nvSpPr>
        <p:spPr>
          <a:xfrm>
            <a:off x="306427" y="475224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750"/>
              </a:lnSpc>
            </a:pPr>
            <a:r>
              <a:rPr lang="uk-UA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Похідні від функції енергії ривків, які є складовими елементами диференціального рівняння </a:t>
            </a:r>
            <a:r>
              <a:rPr lang="uk-UA" sz="1125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Ейлера-Пуассона,</a:t>
            </a:r>
            <a:endParaRPr lang="ru-UA" sz="1125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02FED58-70C0-435A-8A7B-42E5EC18469C}"/>
                  </a:ext>
                </a:extLst>
              </p:cNvPr>
              <p:cNvSpPr/>
              <p:nvPr/>
            </p:nvSpPr>
            <p:spPr>
              <a:xfrm>
                <a:off x="5045927" y="4405190"/>
                <a:ext cx="3798384" cy="1272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𝜕𝜉</m:t>
                          </m:r>
                        </m:den>
                      </m:f>
                      <m:r>
                        <a:rPr lang="uk-U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=0;   </m:t>
                      </m:r>
                      <m:f>
                        <m:fPr>
                          <m:ctrlPr>
                            <a:rPr lang="ru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ru-UA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2000" i="1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</m:acc>
                        </m:den>
                      </m:f>
                      <m:r>
                        <a:rPr lang="uk-U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=0;    </m:t>
                      </m:r>
                      <m:f>
                        <m:fPr>
                          <m:ctrlPr>
                            <a:rPr lang="ru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uk-UA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̈"/>
                              <m:ctrlPr>
                                <a:rPr lang="ru-UA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2000" i="1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</m:acc>
                        </m:den>
                      </m:f>
                      <m:r>
                        <a:rPr lang="uk-UA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=0;  </m:t>
                      </m:r>
                    </m:oMath>
                  </m:oMathPara>
                </a14:m>
                <a:endParaRPr lang="uk-UA" sz="20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⃛"/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⃛"/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</m:acc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 </m:t>
                    </m:r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⃛"/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⃛"/>
                        <m:ctrlPr>
                          <a:rPr lang="ru-UA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⃛"/>
                            <m:ctrlPr>
                              <a:rPr lang="ru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</m:acc>
                      </m:e>
                    </m:acc>
                  </m:oMath>
                </a14:m>
                <a:r>
                  <a:rPr lang="uk-UA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UA" sz="2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02FED58-70C0-435A-8A7B-42E5EC184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927" y="4405190"/>
                <a:ext cx="3798384" cy="1272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9502B6-A9D6-4643-9B52-9AA0ABB213FC}"/>
              </a:ext>
            </a:extLst>
          </p:cNvPr>
          <p:cNvSpPr/>
          <p:nvPr/>
        </p:nvSpPr>
        <p:spPr>
          <a:xfrm>
            <a:off x="433610" y="1266107"/>
            <a:ext cx="42638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  <a:spcAft>
                <a:spcPts val="500"/>
              </a:spcAft>
            </a:pPr>
            <a:r>
              <a:rPr lang="uk-UA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Знайдемо  закон переміщення, який відповідає оптимальному </a:t>
            </a:r>
            <a:r>
              <a:rPr lang="uk-UA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ривковому</a:t>
            </a:r>
            <a:r>
              <a:rPr lang="uk-UA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режиму руху захватного пристрою з вантажем:</a:t>
            </a:r>
            <a:endParaRPr lang="ru-UA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D94CE7E-BB07-4F96-AB33-57D34A093761}"/>
                  </a:ext>
                </a:extLst>
              </p:cNvPr>
              <p:cNvSpPr/>
              <p:nvPr/>
            </p:nvSpPr>
            <p:spPr>
              <a:xfrm>
                <a:off x="5450159" y="953775"/>
                <a:ext cx="3693841" cy="47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1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uk-UA" sz="1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UA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uk-UA" sz="15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ru-UA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5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500" i="1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500" i="1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5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−15</m:t>
                        </m:r>
                        <m:f>
                          <m:fPr>
                            <m:ctrlPr>
                              <a:rPr lang="ru-UA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5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500" i="1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500" i="1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  <m:r>
                      <a:rPr lang="uk-UA" sz="1500" i="1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uk-UA" sz="1500" dirty="0">
                    <a:latin typeface="Times New Roman" panose="02020603050405020304" pitchFamily="18" charset="0"/>
                    <a:ea typeface="Aptos"/>
                  </a:rPr>
                  <a:t>	</a:t>
                </a:r>
                <a:endParaRPr lang="ru-UA" sz="15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D94CE7E-BB07-4F96-AB33-57D34A093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59" y="953775"/>
                <a:ext cx="3693841" cy="479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BEAFAA-63EC-4BE3-8174-218D89BF2A54}"/>
              </a:ext>
            </a:extLst>
          </p:cNvPr>
          <p:cNvSpPr/>
          <p:nvPr/>
        </p:nvSpPr>
        <p:spPr>
          <a:xfrm>
            <a:off x="433610" y="2146189"/>
            <a:ext cx="32613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uk-UA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Візьмемо двічі похідні за часом від виразу </a:t>
            </a:r>
            <a:endParaRPr lang="ru-UA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822246D-5E7E-4C0F-AAFD-8AC1EE530527}"/>
                  </a:ext>
                </a:extLst>
              </p:cNvPr>
              <p:cNvSpPr/>
              <p:nvPr/>
            </p:nvSpPr>
            <p:spPr>
              <a:xfrm>
                <a:off x="4648665" y="1473034"/>
                <a:ext cx="4263842" cy="2243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acc>
                      <m:r>
                        <a:rPr lang="uk-UA" sz="15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=30</m:t>
                      </m:r>
                      <m:sSub>
                        <m:sSubPr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UA" sz="1500" i="1" kern="100"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UA" sz="1500" i="1" kern="100">
                                          <a:latin typeface="Cambria Math" panose="02040503050406030204" pitchFamily="18" charset="0"/>
                                          <a:ea typeface="Aptos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1500" i="1" kern="100">
                                          <a:latin typeface="Cambria Math" panose="02040503050406030204" pitchFamily="18" charset="0"/>
                                          <a:ea typeface="Aptos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uk-UA" sz="1500" i="1" kern="100">
                                          <a:latin typeface="Cambria Math" panose="02040503050406030204" pitchFamily="18" charset="0"/>
                                          <a:ea typeface="Aptos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Aptos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UA" sz="1500" i="1" kern="100"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Aptos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uk-UA" sz="1500" i="1" kern="100"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UA" sz="1500" kern="100" dirty="0">
                  <a:latin typeface="Aptos"/>
                  <a:ea typeface="Apto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uk-UA" sz="15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</m:acc>
                    <m:r>
                      <a:rPr lang="uk-UA" sz="15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</m:t>
                    </m:r>
                    <m:sSub>
                      <m:sSubPr>
                        <m:ctrlPr>
                          <a:rPr lang="ru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5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uk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ru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15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ru-UA" sz="15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50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5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ru-UA" sz="15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5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5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50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50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50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−3</m:t>
                        </m:r>
                        <m:f>
                          <m:fPr>
                            <m:ctrlPr>
                              <a:rPr lang="ru-UA" sz="150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5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50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50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50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uk-UA" sz="1500" i="1" kern="100">
                        <a:latin typeface="Cambria Math" panose="02040503050406030204" pitchFamily="18" charset="0"/>
                        <a:ea typeface="Aptos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uk-UA" sz="15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⃛"/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acc>
                      <m:r>
                        <a:rPr lang="uk-UA" sz="15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=360</m:t>
                      </m:r>
                      <m:f>
                        <m:fPr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ru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ru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5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uk-UA" sz="15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15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UA" sz="1500" kern="100" dirty="0"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822246D-5E7E-4C0F-AAFD-8AC1EE530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665" y="1473034"/>
                <a:ext cx="4263842" cy="2243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0FA2F4-42FC-44DB-B5D4-06910784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5" y="3681932"/>
            <a:ext cx="4480066" cy="22351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9110C4-CAAA-409E-B768-84D2D1209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756077"/>
            <a:ext cx="4433144" cy="21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9B00F9-3C76-4EA1-9B81-711741C8ABEB}"/>
              </a:ext>
            </a:extLst>
          </p:cNvPr>
          <p:cNvSpPr/>
          <p:nvPr/>
        </p:nvSpPr>
        <p:spPr>
          <a:xfrm>
            <a:off x="344991" y="2621087"/>
            <a:ext cx="8454018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Представлення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оптимального режиму руху захвату з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вантажем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в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нерухомій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декартовій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системі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координат</a:t>
            </a:r>
            <a:endParaRPr lang="ru-UA" sz="3375" dirty="0">
              <a:solidFill>
                <a:srgbClr val="464646"/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92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9AAD5AF-F542-409B-923D-5C9F7254CE7D}"/>
                  </a:ext>
                </a:extLst>
              </p:cNvPr>
              <p:cNvSpPr/>
              <p:nvPr/>
            </p:nvSpPr>
            <p:spPr>
              <a:xfrm>
                <a:off x="595319" y="1328139"/>
                <a:ext cx="408122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750"/>
                  </a:lnSpc>
                </a:pPr>
                <a:r>
                  <a:rPr lang="uk-UA" sz="12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Виразимо  для отриманого оптимального режиму руху захвату робота-маніпулятора кінематичні характеристики в нерухомій системі координат в декартових координат, виражених через координату </a:t>
                </a:r>
                <a14:m>
                  <m:oMath xmlns:m="http://schemas.openxmlformats.org/officeDocument/2006/math">
                    <m:r>
                      <a:rPr lang="uk-UA" sz="125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uk-UA" sz="12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 оптимального </a:t>
                </a:r>
                <a:r>
                  <a:rPr lang="uk-UA" sz="125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ривкового</a:t>
                </a:r>
                <a:r>
                  <a:rPr lang="uk-UA" sz="12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</a:rPr>
                  <a:t> режиму руху захвату. Отримані залежності мають наступний вигляд</a:t>
                </a:r>
                <a:endParaRPr lang="ru-UA" sz="12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tifakt Element" panose="020B0503050000020004" pitchFamily="34" charset="-52"/>
                  <a:ea typeface="Artifakt Element" panose="020B0503050000020004" pitchFamily="34" charset="-52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9AAD5AF-F542-409B-923D-5C9F7254C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9" y="1328139"/>
                <a:ext cx="4081223" cy="1477328"/>
              </a:xfrm>
              <a:prstGeom prst="rect">
                <a:avLst/>
              </a:prstGeom>
              <a:blipFill>
                <a:blip r:embed="rId2"/>
                <a:stretch>
                  <a:fillRect l="-149" b="-16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894511B-63AC-464C-8078-CA2F07A2533A}"/>
                  </a:ext>
                </a:extLst>
              </p:cNvPr>
              <p:cNvSpPr/>
              <p:nvPr/>
            </p:nvSpPr>
            <p:spPr>
              <a:xfrm>
                <a:off x="4300189" y="1121152"/>
                <a:ext cx="4753208" cy="252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72703" indent="-108149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−15</m:t>
                        </m:r>
                        <m:f>
                          <m:f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r>
                  <a:rPr lang="uk-UA" sz="1750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	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UA" sz="1750" kern="100" dirty="0">
                    <a:ea typeface="Aptos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−15</m:t>
                        </m:r>
                        <m:f>
                          <m:f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uk-UA" sz="1750" i="1" kern="100" dirty="0">
                  <a:latin typeface="Artifakt Element" panose="020B0503050000020004" pitchFamily="34" charset="-52"/>
                  <a:ea typeface="Artifakt Element" panose="020B0503050000020004" pitchFamily="34" charset="-5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uk-UA" sz="1750" kern="100" dirty="0"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uk-UA" sz="175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 kern="100">
                                        <a:latin typeface="Cambria Math" panose="02040503050406030204" pitchFamily="18" charset="0"/>
                                        <a:ea typeface="Aptos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−15</m:t>
                        </m:r>
                        <m:f>
                          <m:fPr>
                            <m:ctrlPr>
                              <a:rPr lang="ru-UA" sz="1750" i="1" kern="100"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 kern="100">
                                    <a:latin typeface="Cambria Math" panose="02040503050406030204" pitchFamily="18" charset="0"/>
                                    <a:ea typeface="Aptos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 kern="100"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ru-UA" sz="1750" kern="100" dirty="0">
                  <a:latin typeface="Artifakt Element" panose="020B0503050000020004" pitchFamily="34" charset="-52"/>
                  <a:ea typeface="Artifakt Element" panose="020B0503050000020004" pitchFamily="34" charset="-5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894511B-63AC-464C-8078-CA2F07A25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189" y="1121152"/>
                <a:ext cx="4753208" cy="2529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A30A8D-0E28-4FF7-84DA-627D12EE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51" y="3812831"/>
            <a:ext cx="8837341" cy="26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02644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 smtClean="0">
              <a:latin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За 2024 – 2025 навчальний рік опубліковано </a:t>
            </a:r>
            <a:r>
              <a:rPr lang="uk-UA" sz="2400" b="1" u="sng" dirty="0" smtClean="0">
                <a:latin typeface="Times New Roman" pitchFamily="18" charset="0"/>
              </a:rPr>
              <a:t>12</a:t>
            </a:r>
            <a:r>
              <a:rPr lang="uk-UA" sz="2400" b="1" dirty="0" smtClean="0">
                <a:latin typeface="Times New Roman" pitchFamily="18" charset="0"/>
              </a:rPr>
              <a:t> тез доповідей.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268760"/>
            <a:ext cx="8280920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Марина </a:t>
            </a:r>
            <a:r>
              <a:rPr lang="uk-UA" sz="2000" dirty="0" smtClean="0"/>
              <a:t>СЯБРУК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Богдан СТОПНЮК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Андрій МУХОЇД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Антон МАТЮШЕНКО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Олександр ПОТАПЕНКО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Володимир КОЛЄСНІКОВ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Євген </a:t>
            </a:r>
            <a:r>
              <a:rPr lang="uk-UA" sz="2000" dirty="0" smtClean="0"/>
              <a:t>ЦИСЬ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Владислав СТЕФАНИШИН</a:t>
            </a:r>
          </a:p>
          <a:p>
            <a:pPr marL="342900" lvl="0" indent="-342900">
              <a:buFont typeface="+mj-lt"/>
              <a:buAutoNum type="arabicPeriod"/>
            </a:pP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endParaRPr lang="uk-UA" sz="2000" dirty="0" smtClean="0"/>
          </a:p>
          <a:p>
            <a:pPr marL="342900" lvl="0" indent="-342900">
              <a:buFont typeface="+mj-lt"/>
              <a:buAutoNum type="arabicPeriod"/>
            </a:pP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endParaRPr lang="uk-UA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Євгеній БОРОВИК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Денис </a:t>
            </a:r>
            <a:r>
              <a:rPr lang="uk-UA" sz="2000" dirty="0" smtClean="0"/>
              <a:t>ЛАВРІНЕНКО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Євгеній </a:t>
            </a:r>
            <a:r>
              <a:rPr lang="uk-UA" sz="2000" dirty="0" smtClean="0"/>
              <a:t>КАРПЕНКО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/>
              <a:t>Нікіта</a:t>
            </a:r>
            <a:r>
              <a:rPr lang="uk-UA" sz="2000" dirty="0"/>
              <a:t> </a:t>
            </a:r>
            <a:r>
              <a:rPr lang="uk-UA" sz="2000" dirty="0" smtClean="0"/>
              <a:t>СТЕЛЬМАХ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Артем </a:t>
            </a:r>
            <a:r>
              <a:rPr lang="uk-UA" sz="2000" dirty="0" smtClean="0"/>
              <a:t>ПІКА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/>
              <a:t>Анна </a:t>
            </a:r>
            <a:r>
              <a:rPr lang="uk-UA" sz="2000" dirty="0" smtClean="0"/>
              <a:t>ЩЕКАЛЬОВА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Максим </a:t>
            </a:r>
            <a:r>
              <a:rPr lang="uk-UA" sz="2000" dirty="0" smtClean="0"/>
              <a:t>НАЗАРОВ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smtClean="0"/>
              <a:t>Максим ДОМБРОВСЬКИЙ</a:t>
            </a:r>
            <a:endParaRPr lang="uk-UA" sz="2000" dirty="0" smtClean="0"/>
          </a:p>
          <a:p>
            <a:pPr marL="342900" lvl="0" indent="-342900">
              <a:buFont typeface="+mj-lt"/>
              <a:buAutoNum type="arabicPeriod"/>
            </a:pPr>
            <a:endParaRPr lang="uk-UA" sz="2000" dirty="0"/>
          </a:p>
          <a:p>
            <a:pPr marL="342900" lvl="0" indent="-342900">
              <a:buFont typeface="+mj-lt"/>
              <a:buAutoNum type="arabicPeriod"/>
            </a:pPr>
            <a:endParaRPr lang="uk-UA" sz="2000" dirty="0" smtClean="0"/>
          </a:p>
          <a:p>
            <a:pPr lvl="0"/>
            <a:endParaRPr lang="uk-UA" sz="2000" dirty="0" smtClean="0"/>
          </a:p>
          <a:p>
            <a:pPr lvl="0"/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3929066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5A6B04-B726-47C0-BFA7-EC85ADE02A74}"/>
              </a:ext>
            </a:extLst>
          </p:cNvPr>
          <p:cNvSpPr/>
          <p:nvPr/>
        </p:nvSpPr>
        <p:spPr>
          <a:xfrm>
            <a:off x="571501" y="1709344"/>
            <a:ext cx="3624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Візьмемо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похідні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за часом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від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виразів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. В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результаті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чого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отримаємо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проекції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швидкості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захватного органу робота-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маніпулятора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на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декартові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координатні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осі</a:t>
            </a:r>
            <a:endParaRPr lang="ru-UA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4767ED1-4948-4572-BF09-E4789A0E63A2}"/>
                  </a:ext>
                </a:extLst>
              </p:cNvPr>
              <p:cNvSpPr/>
              <p:nvPr/>
            </p:nvSpPr>
            <p:spPr>
              <a:xfrm>
                <a:off x="3923748" y="1024060"/>
                <a:ext cx="4976319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uk-UA" sz="2000" i="1">
                        <a:latin typeface="Cambria Math" panose="02040503050406030204" pitchFamily="18" charset="0"/>
                      </a:rPr>
                      <m:t>=30</m:t>
                    </m:r>
                    <m:d>
                      <m:d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−2</m:t>
                        </m:r>
                        <m:f>
                          <m:f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2000" dirty="0"/>
                  <a:t>;</a:t>
                </a:r>
                <a:endParaRPr lang="ru-UA" sz="200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uk-UA" sz="2000" i="1">
                        <a:latin typeface="Cambria Math" panose="02040503050406030204" pitchFamily="18" charset="0"/>
                      </a:rPr>
                      <m:t>=30</m:t>
                    </m:r>
                    <m:d>
                      <m:d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−2</m:t>
                        </m:r>
                        <m:f>
                          <m:f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2000" dirty="0"/>
                  <a:t>;</a:t>
                </a:r>
                <a:endParaRPr lang="ru-UA" sz="2000" dirty="0"/>
              </a:p>
              <a:p>
                <a:pPr indent="55661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uk-UA" sz="2000" i="1">
                        <a:latin typeface="Cambria Math" panose="02040503050406030204" pitchFamily="18" charset="0"/>
                      </a:rPr>
                      <m:t>=30</m:t>
                    </m:r>
                    <m:d>
                      <m:d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−2</m:t>
                        </m:r>
                        <m:f>
                          <m:fPr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250" dirty="0"/>
                  <a:t>.	</a:t>
                </a:r>
                <a:endParaRPr lang="ru-UA" sz="1125" kern="100" dirty="0"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4767ED1-4948-4572-BF09-E4789A0E6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48" y="1024060"/>
                <a:ext cx="4976319" cy="2417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1C20D-9FE8-4FC6-BE06-90C609364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8" y="3429000"/>
            <a:ext cx="8858250" cy="23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D5BF8E-6546-4151-BB29-92B0F564E802}"/>
              </a:ext>
            </a:extLst>
          </p:cNvPr>
          <p:cNvSpPr/>
          <p:nvPr/>
        </p:nvSpPr>
        <p:spPr>
          <a:xfrm>
            <a:off x="522714" y="1489006"/>
            <a:ext cx="374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Тепер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візьмемо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похідні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за часом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від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виразів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. В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результаті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чого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отримаємо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проекції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прискорення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захватного органу робота-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маніпулятора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на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координатні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осі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декартової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системи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координат</a:t>
            </a:r>
            <a:endParaRPr lang="ru-UA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15F582B-CDFE-42D8-94B9-A8DBC6A99657}"/>
                  </a:ext>
                </a:extLst>
              </p:cNvPr>
              <p:cNvSpPr/>
              <p:nvPr/>
            </p:nvSpPr>
            <p:spPr>
              <a:xfrm>
                <a:off x="4188590" y="1006522"/>
                <a:ext cx="4690569" cy="2230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uk-UA" sz="1750" i="1">
                        <a:latin typeface="Cambria Math" panose="02040503050406030204" pitchFamily="18" charset="0"/>
                      </a:rPr>
                      <m:t>=60</m:t>
                    </m:r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−3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750" dirty="0"/>
                  <a:t>;</a:t>
                </a:r>
                <a:endParaRPr lang="ru-UA" sz="175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uk-UA" sz="1750" i="1">
                        <a:latin typeface="Cambria Math" panose="02040503050406030204" pitchFamily="18" charset="0"/>
                      </a:rPr>
                      <m:t>=60</m:t>
                    </m:r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−3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750" dirty="0"/>
                  <a:t>;</a:t>
                </a:r>
                <a:endParaRPr lang="ru-UA" sz="1750" dirty="0"/>
              </a:p>
              <a:p>
                <a:pPr indent="55661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uk-UA" sz="1750" i="1">
                        <a:latin typeface="Cambria Math" panose="02040503050406030204" pitchFamily="18" charset="0"/>
                      </a:rPr>
                      <m:t>=60</m:t>
                    </m:r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−3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250" dirty="0"/>
                  <a:t>.	</a:t>
                </a:r>
                <a:endParaRPr lang="ru-UA" sz="1125" kern="100" dirty="0"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15F582B-CDFE-42D8-94B9-A8DBC6A9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90" y="1006522"/>
                <a:ext cx="4690569" cy="2230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2E7EE-085C-4F97-832D-417B1A06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7" y="3282640"/>
            <a:ext cx="8802493" cy="25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2BB93A-F394-42BD-880A-7A62B3151664}"/>
              </a:ext>
            </a:extLst>
          </p:cNvPr>
          <p:cNvSpPr/>
          <p:nvPr/>
        </p:nvSpPr>
        <p:spPr>
          <a:xfrm>
            <a:off x="554032" y="1492251"/>
            <a:ext cx="3523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Також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візьмемо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похідні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за часом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від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виразів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.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Після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чого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отримаємо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проекції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ривка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захватного органу робота-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маніпулятора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на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координатні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осі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декартової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системи</a:t>
            </a:r>
            <a:r>
              <a:rPr lang="ru-RU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координат</a:t>
            </a:r>
            <a:endParaRPr lang="ru-UA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857783-027A-4CD4-9863-647950BB5A78}"/>
                  </a:ext>
                </a:extLst>
              </p:cNvPr>
              <p:cNvSpPr/>
              <p:nvPr/>
            </p:nvSpPr>
            <p:spPr>
              <a:xfrm>
                <a:off x="4321185" y="989212"/>
                <a:ext cx="4572000" cy="2125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⃛"/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uk-UA" sz="1750" i="1">
                        <a:latin typeface="Cambria Math" panose="02040503050406030204" pitchFamily="18" charset="0"/>
                      </a:rPr>
                      <m:t>=60</m:t>
                    </m:r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−6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750" dirty="0"/>
                  <a:t>;</a:t>
                </a:r>
                <a:endParaRPr lang="ru-UA" sz="175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⃛"/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uk-UA" sz="1750" i="1">
                        <a:latin typeface="Cambria Math" panose="02040503050406030204" pitchFamily="18" charset="0"/>
                      </a:rPr>
                      <m:t>=60</m:t>
                    </m:r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−6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750" dirty="0"/>
                  <a:t>;</a:t>
                </a:r>
                <a:endParaRPr lang="ru-UA" sz="1750" dirty="0"/>
              </a:p>
              <a:p>
                <a:pPr indent="556618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⃛"/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uk-UA" sz="1750" i="1">
                        <a:latin typeface="Cambria Math" panose="02040503050406030204" pitchFamily="18" charset="0"/>
                      </a:rPr>
                      <m:t>=60</m:t>
                    </m:r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UA" sz="17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ru-UA" sz="1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uk-UA" sz="175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−6</m:t>
                        </m:r>
                        <m:f>
                          <m:fPr>
                            <m:ctrlPr>
                              <a:rPr lang="ru-UA" sz="17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17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UA" sz="17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uk-UA" sz="17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uk-UA" sz="175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uk-UA" sz="1750" dirty="0"/>
                  <a:t>.	</a:t>
                </a:r>
                <a:endParaRPr lang="ru-UA" sz="1750" kern="100" dirty="0">
                  <a:latin typeface="Aptos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857783-027A-4CD4-9863-647950BB5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85" y="989212"/>
                <a:ext cx="4572000" cy="2125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F3BAE8-BE58-46BC-9FCA-3069A56B0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6" y="3101434"/>
            <a:ext cx="8788555" cy="2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6F041-97A3-41BE-878E-913261BF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60" y="857250"/>
            <a:ext cx="7617677" cy="25350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00656-0AF2-4B07-9FA4-739EB7C01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"/>
          <a:stretch/>
        </p:blipFill>
        <p:spPr>
          <a:xfrm>
            <a:off x="717860" y="3429000"/>
            <a:ext cx="7617677" cy="25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3E6E9-E43E-4414-9C08-52235D308381}"/>
              </a:ext>
            </a:extLst>
          </p:cNvPr>
          <p:cNvSpPr/>
          <p:nvPr/>
        </p:nvSpPr>
        <p:spPr>
          <a:xfrm>
            <a:off x="376354" y="2101713"/>
            <a:ext cx="8391293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Визначення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узагальнених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координат робота-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маніпулятора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при оптимальному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режимі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руху захвату</a:t>
            </a:r>
          </a:p>
          <a:p>
            <a:pPr algn="ctr"/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шляхом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розв’язування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зворотної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задачі</a:t>
            </a:r>
            <a:r>
              <a:rPr lang="ru-RU" sz="3375" dirty="0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3375" dirty="0" err="1">
                <a:solidFill>
                  <a:srgbClr val="464646"/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кінематики</a:t>
            </a:r>
            <a:endParaRPr lang="ru-UA" sz="3375" dirty="0">
              <a:solidFill>
                <a:srgbClr val="464646"/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7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5FE318D-EEF3-4930-A59F-BE065D482198}"/>
                  </a:ext>
                </a:extLst>
              </p:cNvPr>
              <p:cNvSpPr/>
              <p:nvPr/>
            </p:nvSpPr>
            <p:spPr>
              <a:xfrm>
                <a:off x="461044" y="1130387"/>
                <a:ext cx="408413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750"/>
                  </a:lnSpc>
                </a:pPr>
                <a:r>
                  <a:rPr lang="uk-UA" sz="125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Узагальнена координата висування руки захвату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UA" sz="125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25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uk-UA" sz="1250" i="1" kern="1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uk-UA" sz="125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tifakt Element" panose="020B0503050000020004" pitchFamily="34" charset="-52"/>
                    <a:ea typeface="Artifakt Element" panose="020B0503050000020004" pitchFamily="34" charset="-52"/>
                    <a:cs typeface="Times New Roman" panose="02020603050405020304" pitchFamily="18" charset="0"/>
                  </a:rPr>
                  <a:t> визначається наступною залежністю</a:t>
                </a:r>
                <a:endParaRPr lang="ru-UA" sz="10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tifakt Element" panose="020B0503050000020004" pitchFamily="34" charset="-52"/>
                  <a:ea typeface="Artifakt Element" panose="020B0503050000020004" pitchFamily="34" charset="-5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5FE318D-EEF3-4930-A59F-BE065D482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44" y="1130387"/>
                <a:ext cx="4084134" cy="553998"/>
              </a:xfrm>
              <a:prstGeom prst="rect">
                <a:avLst/>
              </a:prstGeom>
              <a:blipFill>
                <a:blip r:embed="rId2"/>
                <a:stretch>
                  <a:fillRect l="-149" b="-65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EE7FA6D-FF15-4041-97A6-A115D02104B8}"/>
                  </a:ext>
                </a:extLst>
              </p:cNvPr>
              <p:cNvSpPr/>
              <p:nvPr/>
            </p:nvSpPr>
            <p:spPr>
              <a:xfrm>
                <a:off x="5137050" y="988424"/>
                <a:ext cx="3213121" cy="418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7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7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uk-UA" sz="17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r>
                        <a:rPr lang="uk-UA" sz="175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UA" sz="17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uk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17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uk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175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175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uk-UA" sz="175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uk-UA" sz="175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uk-UA" sz="175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UA" sz="175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1EE7FA6D-FF15-4041-97A6-A115D0210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050" y="988424"/>
                <a:ext cx="3213121" cy="418448"/>
              </a:xfrm>
              <a:prstGeom prst="rect">
                <a:avLst/>
              </a:prstGeom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1FD7A1-0311-486A-9998-3A81B8FC96D2}"/>
              </a:ext>
            </a:extLst>
          </p:cNvPr>
          <p:cNvSpPr/>
          <p:nvPr/>
        </p:nvSpPr>
        <p:spPr>
          <a:xfrm>
            <a:off x="461044" y="1776979"/>
            <a:ext cx="38332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Взявши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похідні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за часом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від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виразу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переміщення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,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знайдемо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лінійні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швидкість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та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прискорення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висування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руки захвату робота-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маніпулятора</a:t>
            </a:r>
            <a:endParaRPr lang="ru-UA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BEE9624-B5E4-4828-B186-945CC1A626DD}"/>
                  </a:ext>
                </a:extLst>
              </p:cNvPr>
              <p:cNvSpPr/>
              <p:nvPr/>
            </p:nvSpPr>
            <p:spPr>
              <a:xfrm>
                <a:off x="5376690" y="1615754"/>
                <a:ext cx="281801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7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ru-UA" sz="175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ru-UA" sz="17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17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sz="175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̇"/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ru-UA" sz="175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UA" sz="175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̇"/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ru-UA" sz="175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UA" sz="17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UA" sz="175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BEE9624-B5E4-4828-B186-945CC1A62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90" y="1615754"/>
                <a:ext cx="2818016" cy="728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891B9A6-BA6D-469B-BB99-107D99103C13}"/>
                  </a:ext>
                </a:extLst>
              </p:cNvPr>
              <p:cNvSpPr/>
              <p:nvPr/>
            </p:nvSpPr>
            <p:spPr>
              <a:xfrm>
                <a:off x="3456878" y="2495125"/>
                <a:ext cx="4976927" cy="808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7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ru-UA" sz="175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ru-UA" sz="17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17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̈"/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UA" sz="17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acc>
                                <m:accPr>
                                  <m:chr m:val="̈"/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UA" sz="175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ru-UA" sz="17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UA" sz="17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17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7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17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UA" sz="17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UA" sz="17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ru-UA" sz="175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891B9A6-BA6D-469B-BB99-107D99103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78" y="2495125"/>
                <a:ext cx="4976927" cy="808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C9549-DED9-404F-A3A3-AA408B3AA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67" y="3540513"/>
            <a:ext cx="5713944" cy="22825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451A6D-6740-4B53-890B-4449E07EB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414" y="3429000"/>
            <a:ext cx="2996891" cy="23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D7897-AE2F-4AB9-8D08-DB3B57B17AD3}"/>
              </a:ext>
            </a:extLst>
          </p:cNvPr>
          <p:cNvSpPr/>
          <p:nvPr/>
        </p:nvSpPr>
        <p:spPr>
          <a:xfrm>
            <a:off x="322537" y="1209482"/>
            <a:ext cx="4137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Кутова координата повороту робота-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маніпулятора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визначається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наступною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залежністю</a:t>
            </a:r>
            <a:endParaRPr lang="ru-UA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C3774F-43BE-41E6-9A53-178C67B2513D}"/>
              </a:ext>
            </a:extLst>
          </p:cNvPr>
          <p:cNvSpPr/>
          <p:nvPr/>
        </p:nvSpPr>
        <p:spPr>
          <a:xfrm>
            <a:off x="322537" y="1831961"/>
            <a:ext cx="4535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Взявши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похідні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за часом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від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виразу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,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отримаємо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кутову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швидкість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та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прискорення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повороту руки захвату разом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стояком робота-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маніпулятора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,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які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визначаються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наступними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виразами</a:t>
            </a:r>
            <a:endParaRPr lang="ru-UA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721696E-0E6A-49A4-8DE1-A66E399C3BAA}"/>
                  </a:ext>
                </a:extLst>
              </p:cNvPr>
              <p:cNvSpPr/>
              <p:nvPr/>
            </p:nvSpPr>
            <p:spPr>
              <a:xfrm>
                <a:off x="5858626" y="1030246"/>
                <a:ext cx="2012039" cy="619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UA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UA" sz="20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ru-UA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UA" sz="2000" i="1">
                          <a:latin typeface="Cambria Math" panose="02040503050406030204" pitchFamily="18" charset="0"/>
                        </a:rPr>
                        <m:t>𝑎𝑟𝑐𝑡𝑎𝑛</m:t>
                      </m:r>
                      <m:f>
                        <m:fPr>
                          <m:ctrlPr>
                            <a:rPr lang="ru-U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ru-U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UA" sz="2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721696E-0E6A-49A4-8DE1-A66E399C3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26" y="1030246"/>
                <a:ext cx="2012039" cy="61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55D6BBD-EEAE-4322-992B-05C99288C6A1}"/>
                  </a:ext>
                </a:extLst>
              </p:cNvPr>
              <p:cNvSpPr/>
              <p:nvPr/>
            </p:nvSpPr>
            <p:spPr>
              <a:xfrm>
                <a:off x="5858626" y="1891466"/>
                <a:ext cx="2289585" cy="72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ru-UA" sz="20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ru-UA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̇"/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ru-UA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UA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̇"/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UA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UA" sz="2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55D6BBD-EEAE-4322-992B-05C99288C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26" y="1891466"/>
                <a:ext cx="2289585" cy="724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FEA673D-32B1-40DC-BFE3-B752F93BF917}"/>
                  </a:ext>
                </a:extLst>
              </p:cNvPr>
              <p:cNvSpPr/>
              <p:nvPr/>
            </p:nvSpPr>
            <p:spPr>
              <a:xfrm>
                <a:off x="2749593" y="2829129"/>
                <a:ext cx="6071948" cy="7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ru-UA" sz="20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ru-UA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UA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̈"/>
                                      <m:ctrlP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−2(</m:t>
                              </m:r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ru-UA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U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U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UA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UA" sz="20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FEA673D-32B1-40DC-BFE3-B752F93BF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593" y="2829129"/>
                <a:ext cx="6071948" cy="762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3CCAEA-BE55-4879-9CE1-D9E74DBD2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52" y="3679903"/>
            <a:ext cx="5683537" cy="21020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A539B-3B24-4F2A-ADCF-7186C9765E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1"/>
          <a:stretch/>
        </p:blipFill>
        <p:spPr>
          <a:xfrm>
            <a:off x="5785567" y="3679903"/>
            <a:ext cx="3035974" cy="21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79F4B0-2AA9-4E42-9F85-B45B8261DDAE}"/>
              </a:ext>
            </a:extLst>
          </p:cNvPr>
          <p:cNvSpPr/>
          <p:nvPr/>
        </p:nvSpPr>
        <p:spPr>
          <a:xfrm>
            <a:off x="295362" y="1100059"/>
            <a:ext cx="43128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Кутова координата повороту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напрямної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робота-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маніпулятора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в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площині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зміни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вильоту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визначається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такою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залежністю</a:t>
            </a:r>
            <a:endParaRPr lang="ru-UA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335DD1-CBB2-4B09-A606-B2CA1156DF53}"/>
              </a:ext>
            </a:extLst>
          </p:cNvPr>
          <p:cNvSpPr/>
          <p:nvPr/>
        </p:nvSpPr>
        <p:spPr>
          <a:xfrm>
            <a:off x="295362" y="1823014"/>
            <a:ext cx="43128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Взявши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похідні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за часом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від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виразу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,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знайдемо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кутову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швидкість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та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прискорення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повороту руки робота-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маніпулятора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в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площині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зміни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</a:t>
            </a:r>
            <a:r>
              <a:rPr lang="ru-RU" sz="125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вильоту</a:t>
            </a:r>
            <a:r>
              <a:rPr lang="ru-RU" sz="125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захватного пристрою</a:t>
            </a:r>
            <a:endParaRPr lang="ru-UA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4A5BD13-3E5C-45A3-B0B5-096B8BDD0AD2}"/>
                  </a:ext>
                </a:extLst>
              </p:cNvPr>
              <p:cNvSpPr/>
              <p:nvPr/>
            </p:nvSpPr>
            <p:spPr>
              <a:xfrm>
                <a:off x="4956522" y="1141949"/>
                <a:ext cx="3606103" cy="584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15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uk-UA" sz="1500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uk-UA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1500" i="1">
                          <a:latin typeface="Cambria Math" panose="02040503050406030204" pitchFamily="18" charset="0"/>
                        </a:rPr>
                        <m:t>𝑎𝑟𝑐𝑠𝑖𝑛</m:t>
                      </m:r>
                      <m:f>
                        <m:fPr>
                          <m:ctrlPr>
                            <a:rPr lang="ru-UA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5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uk-UA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15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UA" sz="15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UA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uk-UA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1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uk-UA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k-UA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UA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uk-UA" sz="15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uk-UA" sz="15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uk-UA" sz="15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uk-UA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UA" sz="20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74A5BD13-3E5C-45A3-B0B5-096B8BDD0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22" y="1141949"/>
                <a:ext cx="3606103" cy="584584"/>
              </a:xfrm>
              <a:prstGeom prst="rect">
                <a:avLst/>
              </a:prstGeom>
              <a:blipFill>
                <a:blip r:embed="rId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BF36623-102C-40A9-81D0-608756EF4A37}"/>
                  </a:ext>
                </a:extLst>
              </p:cNvPr>
              <p:cNvSpPr/>
              <p:nvPr/>
            </p:nvSpPr>
            <p:spPr>
              <a:xfrm>
                <a:off x="4608169" y="1975644"/>
                <a:ext cx="4535831" cy="55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2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ru-UA" sz="125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UA" sz="12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1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UA" sz="125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acc>
                                <m:accPr>
                                  <m:chr m:val="̇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UA" sz="125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UA" sz="125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BF36623-102C-40A9-81D0-608756EF4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69" y="1975644"/>
                <a:ext cx="4535831" cy="558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A27C166-1965-4489-A44B-0E6D392B4B6B}"/>
                  </a:ext>
                </a:extLst>
              </p:cNvPr>
              <p:cNvSpPr/>
              <p:nvPr/>
            </p:nvSpPr>
            <p:spPr>
              <a:xfrm>
                <a:off x="259192" y="2923019"/>
                <a:ext cx="8884808" cy="967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2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UA" sz="125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ru-UA" sz="125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ru-UA" sz="12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A" sz="1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sz="125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ru-UA" sz="125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ru-UA" sz="12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̈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̇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̈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acc>
                                    <m:accPr>
                                      <m:chr m:val="̈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UA" sz="125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ru-UA" sz="125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UA" sz="125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ru-UA" sz="12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ru-UA" sz="12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ru-UA" sz="125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ru-UA" sz="125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UA" sz="12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UA" sz="125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  <m:r>
                                                <a:rPr lang="ru-UA" sz="125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ru-UA" sz="125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UA" sz="125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ru-UA" sz="125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UA" sz="12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ru-UA" sz="125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ru-UA" sz="125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acc>
                                        <m:accPr>
                                          <m:chr m:val="̇"/>
                                          <m:ctrlP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UA" sz="12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acc>
                            </m:e>
                          </m:d>
                        </m:e>
                      </m:d>
                      <m:r>
                        <a:rPr lang="ru-UA" sz="125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UA" sz="125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A27C166-1965-4489-A44B-0E6D392B4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2" y="2923019"/>
                <a:ext cx="8884808" cy="967829"/>
              </a:xfrm>
              <a:prstGeom prst="rect">
                <a:avLst/>
              </a:prstGeom>
              <a:blipFill>
                <a:blip r:embed="rId4"/>
                <a:stretch>
                  <a:fillRect t="-35849" r="-5285" b="-893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B7379-5899-41DD-B5B1-846A84C9C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7" y="3934982"/>
            <a:ext cx="5255094" cy="19266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832C69-853A-4E17-9EF7-B8E66D396A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90"/>
          <a:stretch/>
        </p:blipFill>
        <p:spPr>
          <a:xfrm>
            <a:off x="5797861" y="3934981"/>
            <a:ext cx="2764764" cy="19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1AC642-5BC5-4DEA-9466-FB18545E31A1}"/>
              </a:ext>
            </a:extLst>
          </p:cNvPr>
          <p:cNvSpPr/>
          <p:nvPr/>
        </p:nvSpPr>
        <p:spPr>
          <a:xfrm>
            <a:off x="355445" y="1849066"/>
            <a:ext cx="8433110" cy="318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uk-UA" sz="1563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	В представленій роботі наведено оптимізацію режиму руху робота-маніпулятора, що складається з двох обертальних і однієї поступальної ланок. Розглянуто рух робота-маніпулятора в просторі між двома заданими положеннями захватного пристрою з вантажем. За траєкторію руху захватного пристрою з вантажем обрано прямолінійну траєкторію, що з’єднує ці положення.</a:t>
            </a:r>
            <a:endParaRPr lang="ru-UA" sz="1563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uk-UA" sz="1563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	Визначені оптимальні режими руху захватного пристрою з вантажем вздовж цієї траєкторії за критерієм середнього значення енергії ривків на всій ділянці руху. За оптимальним режимом руху на всій ділянці прискорення змінюється за параболічним законом а ривок – за лінійним. </a:t>
            </a:r>
            <a:endParaRPr lang="ru-UA" sz="1563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uk-UA" sz="1563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	Для отриманого оптимального режиму руху захватного пристрою з вантажем в результаті розв’язування зворотної задачі кінематики визначені закони руху узагальнених координат, які дозволяють встановити характеристики руху  приводних механізмів і систем їхнього керування. При цьому закони руху узагальнених координат робота-маніпулятора змінюються за більш складними </a:t>
            </a:r>
            <a:r>
              <a:rPr lang="uk-UA" sz="1563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залежностями</a:t>
            </a:r>
            <a:r>
              <a:rPr lang="uk-UA" sz="1563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Times New Roman" panose="02020603050405020304" pitchFamily="18" charset="0"/>
              </a:rPr>
              <a:t> порівняно з оптимальним режимом руху захвату з вантажем.</a:t>
            </a:r>
            <a:endParaRPr lang="ru-UA" sz="1563" kern="1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EFA15CCC-18A6-4147-AF76-7CD26AAD086E}"/>
              </a:ext>
            </a:extLst>
          </p:cNvPr>
          <p:cNvSpPr/>
          <p:nvPr/>
        </p:nvSpPr>
        <p:spPr>
          <a:xfrm>
            <a:off x="701185" y="1212744"/>
            <a:ext cx="1823498" cy="355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uk-UA" sz="3000" dirty="0">
                <a:solidFill>
                  <a:schemeClr val="accent1"/>
                </a:solidFill>
                <a:latin typeface="Sitka Banner" panose="02000505000000020004" pitchFamily="2" charset="0"/>
                <a:ea typeface="DM Sans Semi Bold" pitchFamily="34" charset="-122"/>
                <a:cs typeface="DM Sans Semi Bold" pitchFamily="34" charset="-120"/>
              </a:rPr>
              <a:t>ВИСНОВОК</a:t>
            </a:r>
            <a:endParaRPr lang="en-US" sz="3000" dirty="0">
              <a:solidFill>
                <a:schemeClr val="accent1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(сектор наукових розробок)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37049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Дослідження динаміки машин та механізмів (</a:t>
            </a:r>
            <a:r>
              <a:rPr lang="ru-RU" sz="2400" b="1" dirty="0" smtClean="0">
                <a:latin typeface="Times New Roman" pitchFamily="18" charset="0"/>
              </a:rPr>
              <a:t>стр</a:t>
            </a:r>
            <a:r>
              <a:rPr lang="uk-UA" sz="2400" b="1" dirty="0" smtClean="0">
                <a:latin typeface="Times New Roman" pitchFamily="18" charset="0"/>
              </a:rPr>
              <a:t>ічкові конвеєри, ковшові елеватори, скребкові конвеєри, мостові та баштові крани, </a:t>
            </a:r>
            <a:r>
              <a:rPr lang="uk-UA" sz="2400" b="1" dirty="0" err="1" smtClean="0">
                <a:latin typeface="Times New Roman" pitchFamily="18" charset="0"/>
              </a:rPr>
              <a:t>малоприводні</a:t>
            </a:r>
            <a:r>
              <a:rPr lang="uk-UA" sz="2400" b="1" dirty="0" smtClean="0">
                <a:latin typeface="Times New Roman" pitchFamily="18" charset="0"/>
              </a:rPr>
              <a:t> системи, </a:t>
            </a:r>
            <a:r>
              <a:rPr lang="uk-UA" sz="2400" b="1" dirty="0" err="1" smtClean="0">
                <a:latin typeface="Times New Roman" pitchFamily="18" charset="0"/>
              </a:rPr>
              <a:t>робототехнічні</a:t>
            </a:r>
            <a:r>
              <a:rPr lang="uk-UA" sz="2400" b="1" dirty="0" smtClean="0">
                <a:latin typeface="Times New Roman" pitchFamily="18" charset="0"/>
              </a:rPr>
              <a:t> системи і комплекси).</a:t>
            </a: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Проведення параметричної оптимізації вищевказаних механізмів (визначення оптимальних параметрів демпферних блоків, канатних барабанів, підвісок та інших елементів).</a:t>
            </a: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Постановка та розв'язок задач оптимального керування рухом машин та механізмів, у тому числі </a:t>
            </a:r>
            <a:r>
              <a:rPr lang="uk-UA" sz="2400" b="1" dirty="0" err="1" smtClean="0">
                <a:latin typeface="Times New Roman" pitchFamily="18" charset="0"/>
              </a:rPr>
              <a:t>робототехнічних</a:t>
            </a:r>
            <a:r>
              <a:rPr lang="uk-UA" sz="2400" b="1" dirty="0" smtClean="0">
                <a:latin typeface="Times New Roman" pitchFamily="18" charset="0"/>
              </a:rPr>
              <a:t> систем, із використанням варіаційного числення та прямих варіаційних методів.</a:t>
            </a: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Аналіз отриманих результатів та встановлення рекомендацій стосовно їх практичної реалізації.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1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Програми наукових конференцій,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яких прийняли участь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гуртківці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4173308" cy="5396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4744"/>
            <a:ext cx="3816424" cy="539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(організаційний сектор)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Залучення до гуртка талановитої і активної молоді.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 Участь студентів гуртка в конкурсах наукових робіт, олімпіадах та грантах.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Пропагування результатів власних наукових досліджень.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C514D-518E-4A7A-9197-82F17365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528" y="2501612"/>
            <a:ext cx="6654944" cy="1854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Sitka Banner" panose="02000505000000020004" pitchFamily="2" charset="0"/>
              </a:rPr>
              <a:t>ОПТИМІЗАЦІЯ РЕЖИМУ РУХУ </a:t>
            </a:r>
            <a:br>
              <a:rPr lang="ru-RU" sz="3600" dirty="0">
                <a:latin typeface="Sitka Banner" panose="02000505000000020004" pitchFamily="2" charset="0"/>
              </a:rPr>
            </a:br>
            <a:r>
              <a:rPr lang="ru-RU" sz="3600" dirty="0">
                <a:latin typeface="Sitka Banner" panose="02000505000000020004" pitchFamily="2" charset="0"/>
              </a:rPr>
              <a:t>РОБОТА-МАНІПУЛЯТОРА З ДВОМА </a:t>
            </a:r>
            <a:br>
              <a:rPr lang="ru-RU" sz="3600" dirty="0">
                <a:latin typeface="Sitka Banner" panose="02000505000000020004" pitchFamily="2" charset="0"/>
              </a:rPr>
            </a:br>
            <a:r>
              <a:rPr lang="ru-RU" sz="3600" dirty="0">
                <a:latin typeface="Sitka Banner" panose="02000505000000020004" pitchFamily="2" charset="0"/>
              </a:rPr>
              <a:t>ОБЕРТАЛЬНИМИ ТА ОДНІЄЮ ПОСТУПАЛЬНОЮ ЛАНКАМИ </a:t>
            </a:r>
            <a:endParaRPr lang="ru-UA" sz="3600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48CB00-F1FA-4719-B038-28CA40599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492" y="5252389"/>
            <a:ext cx="5170421" cy="599425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uk-UA" sz="3188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Презентацію підготувала студентка групи ГМаш-2102</a:t>
            </a:r>
          </a:p>
          <a:p>
            <a:pPr algn="r"/>
            <a:r>
              <a:rPr lang="uk-UA" sz="5250" b="1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Сябрук Марина</a:t>
            </a:r>
            <a:endParaRPr lang="ru-UA" sz="5250" b="1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77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78F9D-2C9C-61A3-946B-77F8DF7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1" y="1272540"/>
            <a:ext cx="9006839" cy="723900"/>
          </a:xfrm>
        </p:spPr>
        <p:txBody>
          <a:bodyPr>
            <a:normAutofit fontScale="90000"/>
          </a:bodyPr>
          <a:lstStyle/>
          <a:p>
            <a:pPr>
              <a:lnSpc>
                <a:spcPts val="3625"/>
              </a:lnSpc>
            </a:pPr>
            <a:r>
              <a:rPr lang="uk-UA" sz="3313" b="1" dirty="0">
                <a:latin typeface="Sitka Banner" panose="02000505000000020004" pitchFamily="2" charset="0"/>
              </a:rPr>
              <a:t>Мета роботи: </a:t>
            </a:r>
            <a:r>
              <a:rPr lang="uk-UA" sz="3000" dirty="0">
                <a:latin typeface="Sitka Banner" panose="02000505000000020004" pitchFamily="2" charset="0"/>
              </a:rPr>
              <a:t/>
            </a:r>
            <a:br>
              <a:rPr lang="uk-UA" sz="3000" dirty="0">
                <a:latin typeface="Sitka Banner" panose="02000505000000020004" pitchFamily="2" charset="0"/>
              </a:rPr>
            </a:br>
            <a:r>
              <a:rPr lang="uk-UA" sz="3313" b="1" dirty="0">
                <a:solidFill>
                  <a:schemeClr val="tx1"/>
                </a:solidFill>
                <a:latin typeface="Sitka Banner" panose="02000505000000020004" pitchFamily="2" charset="0"/>
              </a:rPr>
              <a:t>Підвищення ефективності роботи роботів-маніпуляторів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E9FCE9-A6F8-83F9-8FEC-DE2A315FE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64" y="2195397"/>
            <a:ext cx="9090473" cy="3589299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Задачі досліджень:</a:t>
            </a:r>
          </a:p>
          <a:p>
            <a:pPr>
              <a:lnSpc>
                <a:spcPct val="100000"/>
              </a:lnSpc>
            </a:pPr>
            <a:r>
              <a:rPr lang="uk-UA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-    Аналіз існуючих конструкцій роботів-маніпуляторів;</a:t>
            </a:r>
          </a:p>
          <a:p>
            <a:pPr marL="357188" indent="-357188">
              <a:buFontTx/>
              <a:buChar char="-"/>
            </a:pPr>
            <a:r>
              <a:rPr lang="uk-UA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Визначення траєкторії руху захвату з вантажем;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Визначення оптимального режиму руху захвату вздовж обраної траєкторії (природній системі координат);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Визначення оптимального режиму руху захвату в нерухомій декартовій системі координат;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Визначення режиму руху узагальнених координат робота-маніпулятора при оптимальному режимі руху захвату (розв’язування зворотної задачі кінематики)</a:t>
            </a:r>
          </a:p>
          <a:p>
            <a:pPr marL="285750" indent="-285750">
              <a:buFontTx/>
              <a:buChar char="-"/>
            </a:pPr>
            <a:endParaRPr lang="uk-UA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  <a:p>
            <a:endParaRPr lang="uk-UA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  <a:p>
            <a:pPr marL="357188" indent="-357188">
              <a:buFontTx/>
              <a:buChar char="-"/>
            </a:pPr>
            <a:endParaRPr lang="uk-UA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  <a:p>
            <a:endParaRPr lang="uk-UA" dirty="0"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912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6E531-C90D-44B1-A319-E22C8B45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0442"/>
            <a:ext cx="9144000" cy="57160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Sitka Banner" panose="02000505000000020004" pitchFamily="2" charset="0"/>
              </a:rPr>
              <a:t>Аналіз конструкцій роботів і маніпуляторів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7B7DA-2246-4A9C-AA9C-3DE2B8E2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77" y="3310544"/>
            <a:ext cx="7575859" cy="23691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1500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Огляд основних систем, конфігурацій та оптимізації роботів для промисловості</a:t>
            </a:r>
            <a:r>
              <a:rPr lang="uk-UA" sz="1350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1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C3DEA2F-BDA8-4C37-AA8B-407B2FE4F251}"/>
              </a:ext>
            </a:extLst>
          </p:cNvPr>
          <p:cNvSpPr txBox="1">
            <a:spLocks/>
          </p:cNvSpPr>
          <p:nvPr/>
        </p:nvSpPr>
        <p:spPr>
          <a:xfrm>
            <a:off x="498764" y="1153291"/>
            <a:ext cx="6885709" cy="571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latin typeface="Sitka Banner" panose="02000505000000020004" pitchFamily="2" charset="0"/>
              </a:rPr>
              <a:t>Основні системи роботів</a:t>
            </a: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29F1F6B3-2748-4AA2-9A5C-4332077A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580" y="1997279"/>
            <a:ext cx="425232" cy="425232"/>
          </a:xfrm>
          <a:prstGeom prst="rect">
            <a:avLst/>
          </a:prstGeom>
        </p:spPr>
      </p:pic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ADCEE200-F410-4598-B4F3-33EA7C6BD0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5595" y="4000985"/>
            <a:ext cx="425232" cy="425232"/>
          </a:xfrm>
          <a:prstGeom prst="rect">
            <a:avLst/>
          </a:prstGeom>
        </p:spPr>
      </p:pic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FF00F89-1649-4A6A-B8D5-40F1CBFDD8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1953" y="1997279"/>
            <a:ext cx="425232" cy="425232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D77CCA79-4650-41F0-ABB6-EB82288D76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1630" y="4000984"/>
            <a:ext cx="425232" cy="425232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7600B614-2F76-4B8B-AE84-17E23853CEAA}"/>
              </a:ext>
            </a:extLst>
          </p:cNvPr>
          <p:cNvSpPr txBox="1">
            <a:spLocks/>
          </p:cNvSpPr>
          <p:nvPr/>
        </p:nvSpPr>
        <p:spPr>
          <a:xfrm>
            <a:off x="871178" y="1924094"/>
            <a:ext cx="1390819" cy="5716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r>
              <a:rPr lang="uk-UA" sz="1375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Виконавча система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FD84CA3-F3A5-4E58-ADCF-250C6C6192CD}"/>
              </a:ext>
            </a:extLst>
          </p:cNvPr>
          <p:cNvSpPr txBox="1">
            <a:spLocks/>
          </p:cNvSpPr>
          <p:nvPr/>
        </p:nvSpPr>
        <p:spPr>
          <a:xfrm>
            <a:off x="780251" y="3923210"/>
            <a:ext cx="1712471" cy="50300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r>
              <a:rPr lang="uk-UA" sz="1375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Інформаційно-вимірювальна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12A28193-8D77-4DE9-ADF8-ABEAFFC8320D}"/>
              </a:ext>
            </a:extLst>
          </p:cNvPr>
          <p:cNvSpPr txBox="1">
            <a:spLocks/>
          </p:cNvSpPr>
          <p:nvPr/>
        </p:nvSpPr>
        <p:spPr>
          <a:xfrm>
            <a:off x="7316863" y="1924094"/>
            <a:ext cx="1831825" cy="57160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r>
              <a:rPr lang="uk-UA" sz="1375" dirty="0" err="1">
                <a:latin typeface="Artifakt Element" panose="020B0503050000020004" pitchFamily="34" charset="-52"/>
                <a:ea typeface="Artifakt Element" panose="020B0503050000020004" pitchFamily="34" charset="-52"/>
              </a:rPr>
              <a:t>Керувальна</a:t>
            </a:r>
            <a:r>
              <a:rPr lang="uk-UA" sz="1375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 система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C6CDD50-BE63-4EED-8920-B0F92EA49AE0}"/>
              </a:ext>
            </a:extLst>
          </p:cNvPr>
          <p:cNvSpPr txBox="1">
            <a:spLocks/>
          </p:cNvSpPr>
          <p:nvPr/>
        </p:nvSpPr>
        <p:spPr>
          <a:xfrm>
            <a:off x="7316863" y="4062925"/>
            <a:ext cx="2170244" cy="3632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r>
              <a:rPr lang="uk-UA" sz="1375" dirty="0">
                <a:latin typeface="Artifakt Element" panose="020B0503050000020004" pitchFamily="34" charset="-52"/>
                <a:ea typeface="Artifakt Element" panose="020B0503050000020004" pitchFamily="34" charset="-52"/>
              </a:rPr>
              <a:t>Система зв’язку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2FCF09-9796-4B21-9281-6C5907059815}"/>
              </a:ext>
            </a:extLst>
          </p:cNvPr>
          <p:cNvSpPr/>
          <p:nvPr/>
        </p:nvSpPr>
        <p:spPr>
          <a:xfrm>
            <a:off x="720827" y="2557635"/>
            <a:ext cx="15197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Механічні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маніпулятори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та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пристрої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для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фізичної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роботи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1DBB649-F11D-4841-A6BA-077D44C87D23}"/>
              </a:ext>
            </a:extLst>
          </p:cNvPr>
          <p:cNvSpPr/>
          <p:nvPr/>
        </p:nvSpPr>
        <p:spPr>
          <a:xfrm>
            <a:off x="720827" y="4594029"/>
            <a:ext cx="17124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Датчики,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оптичні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пристрої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для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зворотного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зв’язку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5D1B3B0-1E0B-4B2C-B416-BFC22A307460}"/>
              </a:ext>
            </a:extLst>
          </p:cNvPr>
          <p:cNvSpPr/>
          <p:nvPr/>
        </p:nvSpPr>
        <p:spPr>
          <a:xfrm>
            <a:off x="7104246" y="2555996"/>
            <a:ext cx="15197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Обробка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даних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і </a:t>
            </a:r>
            <a:r>
              <a:rPr lang="ru-RU" sz="112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формування</a:t>
            </a:r>
            <a:r>
              <a:rPr lang="ru-RU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 команд.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ED9135E-BE08-4953-9576-B90B6D9047B7}"/>
              </a:ext>
            </a:extLst>
          </p:cNvPr>
          <p:cNvSpPr/>
          <p:nvPr/>
        </p:nvSpPr>
        <p:spPr>
          <a:xfrm>
            <a:off x="7181735" y="4493643"/>
            <a:ext cx="150227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uk-UA" sz="1125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</a:rPr>
              <a:t>Передача інформації між системами.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60B0F7-A19F-4AA1-9788-1B71059CB104}"/>
              </a:ext>
            </a:extLst>
          </p:cNvPr>
          <p:cNvPicPr/>
          <p:nvPr/>
        </p:nvPicPr>
        <p:blipFill rotWithShape="1">
          <a:blip r:embed="rId6"/>
          <a:srcRect r="3176"/>
          <a:stretch/>
        </p:blipFill>
        <p:spPr>
          <a:xfrm>
            <a:off x="2321675" y="2420261"/>
            <a:ext cx="4442066" cy="2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539037C-96B8-43C2-82F4-1889A456F494}"/>
              </a:ext>
            </a:extLst>
          </p:cNvPr>
          <p:cNvSpPr/>
          <p:nvPr/>
        </p:nvSpPr>
        <p:spPr>
          <a:xfrm>
            <a:off x="1543853" y="2859355"/>
            <a:ext cx="605629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uk-UA" sz="3375" dirty="0">
                <a:solidFill>
                  <a:schemeClr val="accent1"/>
                </a:solidFill>
                <a:latin typeface="Sitka Banner" panose="02000505000000020004" pitchFamily="2" charset="0"/>
                <a:ea typeface="Artifakt Element" panose="020B0503050000020004" pitchFamily="34" charset="-52"/>
                <a:cs typeface="DM Sans Semi Bold" pitchFamily="34" charset="-120"/>
              </a:rPr>
              <a:t>Роботи за призначенням бувають:</a:t>
            </a:r>
            <a:endParaRPr lang="en-US" sz="3375" dirty="0">
              <a:solidFill>
                <a:schemeClr val="accent1"/>
              </a:solidFill>
              <a:latin typeface="Sitka Banner" panose="02000505000000020004" pitchFamily="2" charset="0"/>
              <a:ea typeface="Artifakt Element" panose="020B0503050000020004" pitchFamily="34" charset="-52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5ADCF89-69DE-458E-8830-8A119289C623}"/>
              </a:ext>
            </a:extLst>
          </p:cNvPr>
          <p:cNvSpPr/>
          <p:nvPr/>
        </p:nvSpPr>
        <p:spPr>
          <a:xfrm>
            <a:off x="1223355" y="370159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7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Виробничі роботи</a:t>
            </a:r>
            <a:endParaRPr lang="en-US" sz="17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8188E6F-8B14-499C-AD7E-4B1968C871EE}"/>
              </a:ext>
            </a:extLst>
          </p:cNvPr>
          <p:cNvSpPr/>
          <p:nvPr/>
        </p:nvSpPr>
        <p:spPr>
          <a:xfrm>
            <a:off x="662103" y="4080974"/>
            <a:ext cx="4132921" cy="1052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Призначені для виконання фізичної роботи, а також окремих видів трудомістких, напружених та стомлюючих розумових робіт.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Застосовуються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 в промисловості, будівництві, транспорті</a:t>
            </a:r>
            <a:r>
              <a:rPr lang="en-US" sz="1094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.</a:t>
            </a:r>
            <a:endParaRPr lang="en-US" sz="1094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01B98C2-C8C6-474B-A42B-73A4D3596120}"/>
              </a:ext>
            </a:extLst>
          </p:cNvPr>
          <p:cNvSpPr/>
          <p:nvPr/>
        </p:nvSpPr>
        <p:spPr>
          <a:xfrm>
            <a:off x="5381008" y="3701595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7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Пошукові роботи</a:t>
            </a:r>
            <a:endParaRPr lang="en-US" sz="17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BDDB1AB-D5DB-465C-AEC4-E2C6C0D4339B}"/>
              </a:ext>
            </a:extLst>
          </p:cNvPr>
          <p:cNvSpPr/>
          <p:nvPr/>
        </p:nvSpPr>
        <p:spPr>
          <a:xfrm>
            <a:off x="5025563" y="4080974"/>
            <a:ext cx="3303004" cy="772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Призначені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 для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пошуку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, </a:t>
            </a: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збирання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, </a:t>
            </a:r>
          </a:p>
          <a:p>
            <a:pPr>
              <a:lnSpc>
                <a:spcPts val="1781"/>
              </a:lnSpc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переробки та передачі інформації про </a:t>
            </a:r>
          </a:p>
          <a:p>
            <a:pPr>
              <a:lnSpc>
                <a:spcPts val="1781"/>
              </a:lnSpc>
            </a:pPr>
            <a:r>
              <a:rPr lang="uk-UA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досліджувані об’єкти. </a:t>
            </a:r>
            <a:endParaRPr lang="uk-UA" sz="15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B7196303-83A4-493D-8B71-3E8BC1BEAA98}"/>
              </a:ext>
            </a:extLst>
          </p:cNvPr>
          <p:cNvSpPr/>
          <p:nvPr/>
        </p:nvSpPr>
        <p:spPr>
          <a:xfrm>
            <a:off x="1625691" y="1099756"/>
            <a:ext cx="5892616" cy="120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uk-UA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Промисловий робот(ПР) – це автоматична машина, стаціонарна чи рухома, що складається з виконавчого пристрою у вигляді маніпулятора, який має декілька ступенів рухомості, та перепрограмованого пристрою програмного керування для виконання у виробничому процесі рухомих та </a:t>
            </a:r>
            <a:r>
              <a:rPr lang="uk-UA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керувальних</a:t>
            </a:r>
            <a:r>
              <a:rPr lang="uk-UA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Inter Medium" pitchFamily="34" charset="-120"/>
              </a:rPr>
              <a:t> функцій</a:t>
            </a:r>
            <a:endParaRPr lang="en-US" sz="125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77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0B388C-F894-45D7-9400-C60643353728}"/>
              </a:ext>
            </a:extLst>
          </p:cNvPr>
          <p:cNvSpPr/>
          <p:nvPr/>
        </p:nvSpPr>
        <p:spPr>
          <a:xfrm>
            <a:off x="455113" y="1146713"/>
            <a:ext cx="499474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3000" dirty="0">
                <a:solidFill>
                  <a:schemeClr val="accent1"/>
                </a:solidFill>
                <a:latin typeface="Sitka Banner" panose="02000505000000020004" pitchFamily="2" charset="0"/>
                <a:ea typeface="Artifakt Element" panose="020B0503050000020004" pitchFamily="34" charset="-52"/>
                <a:cs typeface="DM Sans Semi Bold" pitchFamily="34" charset="-120"/>
              </a:rPr>
              <a:t>Основні конфігурації роботів</a:t>
            </a:r>
            <a:endParaRPr lang="en-US" sz="3000" dirty="0">
              <a:solidFill>
                <a:schemeClr val="accent1"/>
              </a:solidFill>
              <a:latin typeface="Sitka Banner" panose="02000505000000020004" pitchFamily="2" charset="0"/>
              <a:ea typeface="Artifakt Element" panose="020B0503050000020004" pitchFamily="34" charset="-52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EE3A6DB-3789-4A9F-800D-E0E640731FB8}"/>
              </a:ext>
            </a:extLst>
          </p:cNvPr>
          <p:cNvSpPr/>
          <p:nvPr/>
        </p:nvSpPr>
        <p:spPr>
          <a:xfrm>
            <a:off x="455113" y="1816959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 sz="1125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69A2E67-8F14-4799-8F5C-89D1A0729CAD}"/>
              </a:ext>
            </a:extLst>
          </p:cNvPr>
          <p:cNvSpPr/>
          <p:nvPr/>
        </p:nvSpPr>
        <p:spPr>
          <a:xfrm>
            <a:off x="508282" y="1843525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en-US" sz="1656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1</a:t>
            </a:r>
            <a:endParaRPr lang="en-US" sz="1656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FC5D518-FEBA-4F78-9D95-E16B374D1666}"/>
              </a:ext>
            </a:extLst>
          </p:cNvPr>
          <p:cNvSpPr/>
          <p:nvPr/>
        </p:nvSpPr>
        <p:spPr>
          <a:xfrm>
            <a:off x="924214" y="1869254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Декартові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AB43D292-25EB-4883-8003-19F70927F7D1}"/>
              </a:ext>
            </a:extLst>
          </p:cNvPr>
          <p:cNvSpPr/>
          <p:nvPr/>
        </p:nvSpPr>
        <p:spPr>
          <a:xfrm>
            <a:off x="4462349" y="1816077"/>
            <a:ext cx="318939" cy="318939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 sz="1125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BB0FA187-2438-48E6-B697-E524C55DDAD1}"/>
              </a:ext>
            </a:extLst>
          </p:cNvPr>
          <p:cNvSpPr/>
          <p:nvPr/>
        </p:nvSpPr>
        <p:spPr>
          <a:xfrm>
            <a:off x="4515518" y="1842643"/>
            <a:ext cx="2126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en-US" sz="1656" dirty="0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2</a:t>
            </a:r>
            <a:endParaRPr lang="en-US" sz="1656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472A0C0-E4EA-4099-8E8E-90EC38BBB6A2}"/>
              </a:ext>
            </a:extLst>
          </p:cNvPr>
          <p:cNvSpPr/>
          <p:nvPr/>
        </p:nvSpPr>
        <p:spPr>
          <a:xfrm>
            <a:off x="4923047" y="186389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tifakt Element" panose="020B0503050000020004" pitchFamily="34" charset="-52"/>
                <a:ea typeface="Artifakt Element" panose="020B0503050000020004" pitchFamily="34" charset="-52"/>
                <a:cs typeface="DM Sans Semi Bold" pitchFamily="34" charset="-120"/>
              </a:rPr>
              <a:t>Циліндричні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tifakt Element" panose="020B0503050000020004" pitchFamily="34" charset="-52"/>
              <a:ea typeface="Artifakt Element" panose="020B0503050000020004" pitchFamily="34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18D671-7BF2-4C39-B2D8-3DEE3658F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0"/>
          <a:stretch/>
        </p:blipFill>
        <p:spPr>
          <a:xfrm>
            <a:off x="183376" y="3573787"/>
            <a:ext cx="2714411" cy="2137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6BD4F-29B0-4A29-A771-507045BD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0"/>
          <a:stretch/>
        </p:blipFill>
        <p:spPr>
          <a:xfrm>
            <a:off x="4572000" y="3620305"/>
            <a:ext cx="2790698" cy="2025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B918E3-10DB-483D-ACBD-D5EB10FA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332" y="1882059"/>
            <a:ext cx="2397274" cy="202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AEB7F2-F483-460D-A890-1D7121159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55" y="1714537"/>
            <a:ext cx="1709559" cy="22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3648</TotalTime>
  <Words>943</Words>
  <Application>Microsoft Office PowerPoint</Application>
  <PresentationFormat>Экран (4:3)</PresentationFormat>
  <Paragraphs>164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Aptos</vt:lpstr>
      <vt:lpstr>Arial</vt:lpstr>
      <vt:lpstr>Artifakt Element</vt:lpstr>
      <vt:lpstr>Calibri</vt:lpstr>
      <vt:lpstr>Cambria Math</vt:lpstr>
      <vt:lpstr>Century Gothic</vt:lpstr>
      <vt:lpstr>DM Sans Semi Bold</vt:lpstr>
      <vt:lpstr>Inter Medium</vt:lpstr>
      <vt:lpstr>Sitka Banner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ОПТИМІЗАЦІЯ РЕЖИМУ РУХУ  РОБОТА-МАНІПУЛЯТОРА З ДВОМА  ОБЕРТАЛЬНИМИ ТА ОДНІЄЮ ПОСТУПАЛЬНОЮ ЛАНКАМИ </vt:lpstr>
      <vt:lpstr>Мета роботи:  Підвищення ефективності роботи роботів-маніпуляторів</vt:lpstr>
      <vt:lpstr>Аналіз конструкцій роботів і маніпуляторів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Юрій</cp:lastModifiedBy>
  <cp:revision>413</cp:revision>
  <dcterms:created xsi:type="dcterms:W3CDTF">2015-03-22T16:57:24Z</dcterms:created>
  <dcterms:modified xsi:type="dcterms:W3CDTF">2025-04-26T17:12:13Z</dcterms:modified>
</cp:coreProperties>
</file>