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84" r:id="rId2"/>
    <p:sldId id="273" r:id="rId3"/>
    <p:sldId id="339" r:id="rId4"/>
    <p:sldId id="371" r:id="rId5"/>
    <p:sldId id="380" r:id="rId6"/>
    <p:sldId id="331" r:id="rId7"/>
    <p:sldId id="355" r:id="rId8"/>
    <p:sldId id="370" r:id="rId9"/>
    <p:sldId id="357" r:id="rId10"/>
    <p:sldId id="358" r:id="rId11"/>
    <p:sldId id="372" r:id="rId12"/>
    <p:sldId id="373" r:id="rId13"/>
    <p:sldId id="378" r:id="rId14"/>
    <p:sldId id="374" r:id="rId15"/>
    <p:sldId id="379" r:id="rId16"/>
    <p:sldId id="375" r:id="rId17"/>
    <p:sldId id="376" r:id="rId18"/>
    <p:sldId id="377" r:id="rId19"/>
    <p:sldId id="288" r:id="rId20"/>
    <p:sldId id="31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65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13.05.2022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2021 – 2022 НАВЧАЛЬНИЙ РІК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Щербак Олексій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Керівники: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Ловейкін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Ромасевич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Юрій.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ДИНАМІКА МАШИН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3F7A3-6DA0-489D-879F-9C5893A7299F}"/>
              </a:ext>
            </a:extLst>
          </p:cNvPr>
          <p:cNvSpPr txBox="1"/>
          <p:nvPr/>
        </p:nvSpPr>
        <p:spPr>
          <a:xfrm>
            <a:off x="395536" y="2492896"/>
            <a:ext cx="83472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Мета </a:t>
            </a:r>
            <a:endParaRPr lang="uk-UA" sz="2800" b="1" dirty="0"/>
          </a:p>
          <a:p>
            <a:pPr algn="just"/>
            <a:r>
              <a:rPr lang="uk-UA" sz="2000" dirty="0"/>
              <a:t> </a:t>
            </a:r>
            <a:r>
              <a:rPr lang="uk-UA" sz="2000" dirty="0" smtClean="0"/>
              <a:t>    </a:t>
            </a:r>
            <a:r>
              <a:rPr lang="uk-UA" sz="2400" dirty="0"/>
              <a:t>Метою є ідентифікація динамічної системи та синтез оптимальної системи керування динамічної системи „кран-вантаж”, яка приводиться в рух від </a:t>
            </a:r>
            <a:r>
              <a:rPr lang="uk-UA" sz="2400" dirty="0" err="1"/>
              <a:t>частотно</a:t>
            </a:r>
            <a:r>
              <a:rPr lang="uk-UA" sz="2400" dirty="0"/>
              <a:t>-керованого приводу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62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16530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Лабораторна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установка для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проведення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експериментальних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досліджень</a:t>
            </a:r>
            <a:endParaRPr lang="ru-RU" dirty="0"/>
          </a:p>
        </p:txBody>
      </p:sp>
      <p:pic>
        <p:nvPicPr>
          <p:cNvPr id="79874" name="Picture 2" descr="20211108_11193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328592" cy="56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8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8772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Графіки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тестових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похибки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прогнозу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4248472" cy="511256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764704"/>
            <a:ext cx="39604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регулятора повинна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включати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фазові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координати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руху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Тому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представимо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наступному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вигляді</a:t>
            </a:r>
            <a:endParaRPr lang="ru-RU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303580"/>
              </p:ext>
            </p:extLst>
          </p:nvPr>
        </p:nvGraphicFramePr>
        <p:xfrm>
          <a:off x="1547664" y="851661"/>
          <a:ext cx="5112568" cy="140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Уравнение" r:id="rId3" imgW="3403440" imgH="939600" progId="Equation.3">
                  <p:embed/>
                </p:oleObj>
              </mc:Choice>
              <mc:Fallback>
                <p:oleObj name="Уравнение" r:id="rId3" imgW="3403440" imgH="93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851661"/>
                        <a:ext cx="5112568" cy="1408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4166" y="2278833"/>
            <a:ext cx="8330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де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невідомі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коефіцієнти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ru-RU" sz="2000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відстань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на яку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переміщується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візок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кінці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руху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Пошук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коефіцієнтів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регулятора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виконано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мінімум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наступного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критерію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18060"/>
              </p:ext>
            </p:extLst>
          </p:nvPr>
        </p:nvGraphicFramePr>
        <p:xfrm>
          <a:off x="1076082" y="3429000"/>
          <a:ext cx="7168326" cy="304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Уравнение" r:id="rId5" imgW="6908760" imgH="2666880" progId="Equation.3">
                  <p:embed/>
                </p:oleObj>
              </mc:Choice>
              <mc:Fallback>
                <p:oleObj name="Уравнение" r:id="rId5" imgW="6908760" imgH="2666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082" y="3429000"/>
                        <a:ext cx="7168326" cy="3045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0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4522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Графіки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збіжності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критеріїв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мінімуму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використанні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модифікованого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методу рою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часточок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а) для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першого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випадку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; б) для другого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випадку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722161"/>
            <a:ext cx="4392488" cy="461079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692696"/>
            <a:ext cx="3960440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результаті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отримано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=-35,5863,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=-4,8747,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=123,6963,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=108,5396,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=9,86 – для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першого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=23,4245,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=1,8643,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=192,9940,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=-151,7931,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=7 – для другого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97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822" y="630932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Графіки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фазових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руху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5367" y="188640"/>
            <a:ext cx="3772398" cy="278241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910" y="3159432"/>
            <a:ext cx="3951799" cy="32311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762085" y="252522"/>
            <a:ext cx="3778750" cy="27121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4645286" y="3129139"/>
            <a:ext cx="4032447" cy="3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Максимальні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деяких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фазових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координат для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першого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 другого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випадків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26195"/>
              </p:ext>
            </p:extLst>
          </p:nvPr>
        </p:nvGraphicFramePr>
        <p:xfrm>
          <a:off x="326798" y="1772816"/>
          <a:ext cx="8496944" cy="3921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67789589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2705873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782533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772184703"/>
                    </a:ext>
                  </a:extLst>
                </a:gridCol>
              </a:tblGrid>
              <a:tr h="3519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Величина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Випадок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Відносне збільшення показника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469988"/>
                  </a:ext>
                </a:extLst>
              </a:tr>
              <a:tr h="736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перший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другий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33836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Максимальний кут відхилення каната з вантажем від вертикалі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3,2 град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4,4 град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37,5 %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2431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Максимальна швидкість кута відхилення каната з вантажем від вертикалі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7,3 град/с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11,8 град/с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61,6 %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35478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Кількість перевищень швидкості наростання частоти напруги живлення 2 Гц/с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111,1 %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239087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Тривалість руху системи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9,86 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7,00 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-29,0%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607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подальших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ctr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роведено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розробку системи керування рухом лабораторної моделі динамічної системи „кран-вантаж”. Для цього обрано електротельфер із керуванням від частотного перетворювача, датчики лінійного положення візка та кутового положення канату з вантажем, мікроконтролер, ЦАП, блоки живлення тощо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розробку програмного забезпечення для керування рухом візка із вантажем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гнучкому підвісі за допомогою частотного перетворювача та збору експериментальних даних;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ідентифікацію руху динамічної системи „кран-вантаж” та доведено, що отримані регресійні залежності адекватні (похибка прогнозу для всіх фазових координат знаходиться у діапазоні 3,65…8,81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виконано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постановку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задачі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синтезу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лінійного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регулятора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руху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динамічної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„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кран-вантаж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Діапазон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зміни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тривалості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руху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заданий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рівним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10 с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переміщенні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візка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1,5 м. У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результаті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розв’язку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задач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отримано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набори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коефіцієнтів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лінійного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регулятора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для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обох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варіантів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тривалості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руху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2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(сектор наукових розробок)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37049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Дослідження динаміки машин та механізмів (</a:t>
            </a:r>
            <a:r>
              <a:rPr lang="ru-RU" sz="2400" b="1" dirty="0" smtClean="0">
                <a:latin typeface="Times New Roman" pitchFamily="18" charset="0"/>
              </a:rPr>
              <a:t>стр</a:t>
            </a:r>
            <a:r>
              <a:rPr lang="uk-UA" sz="2400" b="1" dirty="0" smtClean="0">
                <a:latin typeface="Times New Roman" pitchFamily="18" charset="0"/>
              </a:rPr>
              <a:t>ічкові конвеєри, ковшові елеватори, скребкові конвеєри, мостові та баштові крани, </a:t>
            </a:r>
            <a:r>
              <a:rPr lang="uk-UA" sz="2400" b="1" dirty="0" err="1" smtClean="0">
                <a:latin typeface="Times New Roman" pitchFamily="18" charset="0"/>
              </a:rPr>
              <a:t>малоприводні</a:t>
            </a:r>
            <a:r>
              <a:rPr lang="uk-UA" sz="2400" b="1" dirty="0" smtClean="0">
                <a:latin typeface="Times New Roman" pitchFamily="18" charset="0"/>
              </a:rPr>
              <a:t> системи).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Проведення параметричної оптимізації вищевказаних механізмів (визначення оптимальних параметрів демпферних блоків, канатних барабанів, підвісок та інших елементів).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Постановка та розв'язок задач оптимального керування рухом машин та механізмів із використанням варіаційного числення та прямих варіаційних методів.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Аналіз отриманих результатів та встановлення рекомендацій стосовно їх практичної реалізації.</a:t>
            </a: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4287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02644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ПУБЛІКАЦІЇ НАУКОВОГО  ГУРТКА</a:t>
            </a:r>
          </a:p>
          <a:p>
            <a:pPr algn="ctr"/>
            <a:endParaRPr lang="uk-UA" sz="900" b="1" dirty="0" smtClean="0">
              <a:latin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За 2021 – 2022 навчальний рік опубліковано </a:t>
            </a:r>
            <a:r>
              <a:rPr lang="uk-UA" sz="2400" b="1" u="sng" dirty="0" smtClean="0">
                <a:latin typeface="Times New Roman" pitchFamily="18" charset="0"/>
              </a:rPr>
              <a:t>4</a:t>
            </a:r>
            <a:r>
              <a:rPr lang="uk-UA" sz="2400" b="1" dirty="0" smtClean="0">
                <a:latin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</a:rPr>
              <a:t>тези </a:t>
            </a:r>
            <a:r>
              <a:rPr lang="uk-UA" sz="2400" b="1" dirty="0" smtClean="0">
                <a:latin typeface="Times New Roman" pitchFamily="18" charset="0"/>
              </a:rPr>
              <a:t>доповідей у тому числі </a:t>
            </a:r>
            <a:r>
              <a:rPr lang="uk-UA" sz="2400" b="1" u="sng" dirty="0" smtClean="0">
                <a:latin typeface="Times New Roman" pitchFamily="18" charset="0"/>
              </a:rPr>
              <a:t>2</a:t>
            </a:r>
            <a:r>
              <a:rPr lang="uk-UA" sz="2400" b="1" dirty="0" smtClean="0">
                <a:latin typeface="Times New Roman" pitchFamily="18" charset="0"/>
              </a:rPr>
              <a:t> англійською мовою </a:t>
            </a:r>
            <a:r>
              <a:rPr lang="uk-UA" sz="2400" b="1" dirty="0" smtClean="0">
                <a:latin typeface="Times New Roman" pitchFamily="18" charset="0"/>
              </a:rPr>
              <a:t>та </a:t>
            </a:r>
            <a:r>
              <a:rPr lang="uk-UA" sz="2400" b="1" u="sng" dirty="0" smtClean="0">
                <a:latin typeface="Times New Roman" pitchFamily="18" charset="0"/>
              </a:rPr>
              <a:t>2</a:t>
            </a:r>
            <a:r>
              <a:rPr lang="uk-UA" sz="2400" b="1" dirty="0" smtClean="0">
                <a:latin typeface="Times New Roman" pitchFamily="18" charset="0"/>
              </a:rPr>
              <a:t> статті </a:t>
            </a:r>
            <a:r>
              <a:rPr lang="uk-UA" sz="2400" b="1" dirty="0" smtClean="0">
                <a:latin typeface="Times New Roman" pitchFamily="18" charset="0"/>
              </a:rPr>
              <a:t>у фаховому науковому виданні України категорії Б.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231860"/>
            <a:ext cx="6786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Пундик Кирило – МОБ 1901;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 err="1"/>
              <a:t>Зарівний</a:t>
            </a:r>
            <a:r>
              <a:rPr lang="uk-UA" sz="2400" dirty="0"/>
              <a:t> Олександр – МОБ 1901;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 err="1"/>
              <a:t>Губар</a:t>
            </a:r>
            <a:r>
              <a:rPr lang="uk-UA" sz="2400" dirty="0"/>
              <a:t> Ярослав – МОБ 1901;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Шеремет Дмитро – МОБ 1901;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 err="1"/>
              <a:t>Поночовний</a:t>
            </a:r>
            <a:r>
              <a:rPr lang="uk-UA" sz="2400" dirty="0"/>
              <a:t> Андрій – МОБ-2101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 smtClean="0"/>
              <a:t>Щербак Олексій – </a:t>
            </a:r>
            <a:r>
              <a:rPr lang="uk-UA" sz="2400" dirty="0" smtClean="0"/>
              <a:t>МОБ-2101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/>
              <a:t>Олексійко</a:t>
            </a:r>
            <a:r>
              <a:rPr lang="ru-RU" sz="2400" dirty="0" smtClean="0"/>
              <a:t> </a:t>
            </a:r>
            <a:r>
              <a:rPr lang="ru-RU" sz="2400" dirty="0" err="1" smtClean="0"/>
              <a:t>Олександр</a:t>
            </a:r>
            <a:r>
              <a:rPr lang="ru-RU" sz="2400" dirty="0" smtClean="0"/>
              <a:t> - </a:t>
            </a:r>
            <a:r>
              <a:rPr lang="uk-UA" sz="2400" dirty="0" smtClean="0"/>
              <a:t>МОБ-2101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158" y="3929066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(організаційний сектор)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34373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Залучення до гуртка талановитої і активної молоді.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 Участь студентів гуртка в конкурсах наукових робіт, олімпіадах та грантах.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Пропагування результатів власних наукових досліджень.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Налагодження та розвиток зв'язків із студентами і вченими з інших вишів, наукових установ і організацій.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1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Програми наукових конференцій в яких прийняли участь гуртківці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05096"/>
            <a:ext cx="4219575" cy="5762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17" y="1005096"/>
            <a:ext cx="420052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0212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http://journals.nubip.edu.ua/index.php/Dopovidi/article/view/15917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1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Публікація у фаховому виданні категорії Б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826" b="1894"/>
          <a:stretch/>
        </p:blipFill>
        <p:spPr>
          <a:xfrm>
            <a:off x="206729" y="908720"/>
            <a:ext cx="8651551" cy="46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0212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http://journals.nubip.edu.ua/index.php/Dopovidi/article/view/15985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1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Публікація у фаховому виданні категорії Б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386" t="4720" r="5726"/>
          <a:stretch/>
        </p:blipFill>
        <p:spPr>
          <a:xfrm>
            <a:off x="835255" y="908720"/>
            <a:ext cx="770857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Всеукраїнський конкурс студентських наукових робіт зі спеціальності «Галузеве машинобудування (Підйомно-транспортні, дорожні, будівельні, меліоративні машини і обладнання)»</a:t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Полтавська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політехніка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Юрія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Кондратюка»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425221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 місце</a:t>
            </a:r>
            <a:endParaRPr lang="uk-UA" sz="3600" dirty="0"/>
          </a:p>
        </p:txBody>
      </p:sp>
      <p:pic>
        <p:nvPicPr>
          <p:cNvPr id="72706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r="41275" b="8495"/>
          <a:stretch/>
        </p:blipFill>
        <p:spPr bwMode="auto">
          <a:xfrm>
            <a:off x="3923170" y="2071552"/>
            <a:ext cx="5078937" cy="43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57758" y="3311185"/>
            <a:ext cx="327873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8" y="1936141"/>
            <a:ext cx="3463393" cy="444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Всеукраїнський конкурс студентських наукових робіт зі спеціальності «Прикладна механіка (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Механотроніка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(Вінницький національний технічний університет)</a:t>
            </a:r>
            <a:endParaRPr 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521377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 місце</a:t>
            </a:r>
            <a:endParaRPr lang="uk-UA" sz="3600" dirty="0"/>
          </a:p>
        </p:txBody>
      </p:sp>
      <p:pic>
        <p:nvPicPr>
          <p:cNvPr id="727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b="8940"/>
          <a:stretch>
            <a:fillRect/>
          </a:stretch>
        </p:blipFill>
        <p:spPr bwMode="auto">
          <a:xfrm>
            <a:off x="323528" y="2163035"/>
            <a:ext cx="870406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220CE38-7C03-43D6-A33E-5336F0D86BB5}"/>
              </a:ext>
            </a:extLst>
          </p:cNvPr>
          <p:cNvSpPr>
            <a:spLocks noGrp="1"/>
          </p:cNvSpPr>
          <p:nvPr/>
        </p:nvSpPr>
        <p:spPr>
          <a:xfrm>
            <a:off x="683568" y="2852936"/>
            <a:ext cx="8003233" cy="1017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b="1" dirty="0"/>
              <a:t>ІДЕНТИФІКАЦІЯ СИСТЕМИ І СИНТЕЗ ОПТИМАЛЬНОГО РЕГУЛЯТОРА РУХУ СИСТЕМИ “КРАН-ВАНТАЖ”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4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ртовые краны | Террик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679314" cy="23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дъемный кран нового поколения введут в эксплуатацию в порту Корсакова —  Сахалин и Курилы — SKR.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2" y="3206272"/>
            <a:ext cx="4643312" cy="31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зловой кран: назначение, принцип работы, устрой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99719"/>
            <a:ext cx="3960440" cy="23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зловые краны: общая информация - Полезное и интересное - KZK.kiev.ua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62" y="3645024"/>
            <a:ext cx="3960440" cy="23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3522</TotalTime>
  <Words>718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Всеукраїнський конкурс студентських наукових робіт зі спеціальності «Галузеве машинобудування (Підйомно-транспортні, дорожні, будівельні, меліоративні машини і обладнання)» (Національний університет «Полтавська політехніка імені Юрія Кондратюка»)</vt:lpstr>
      <vt:lpstr>Всеукраїнський конкурс студентських наукових робіт зі спеціальності «Прикладна механіка (Механотроніка)» (Вінницький національний технічний університет)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Юрій</cp:lastModifiedBy>
  <cp:revision>396</cp:revision>
  <dcterms:created xsi:type="dcterms:W3CDTF">2015-03-22T16:57:24Z</dcterms:created>
  <dcterms:modified xsi:type="dcterms:W3CDTF">2022-05-13T10:13:14Z</dcterms:modified>
</cp:coreProperties>
</file>