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75" r:id="rId6"/>
    <p:sldId id="263" r:id="rId7"/>
    <p:sldId id="264" r:id="rId8"/>
    <p:sldId id="266" r:id="rId9"/>
    <p:sldId id="267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7FA5CA-0523-4B70-8A79-AAD453169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1C8B10-5FB3-42FC-A6F3-9AF29CFFC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338879-23A3-407D-AB01-A282BDE5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5E08578-1000-4F7B-A583-41D675B56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A34228A-DF55-4E5F-A773-FD5FCF198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41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A1C49-94E7-4D60-8D30-7BE55EB60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53A49E9-7D96-4E3C-8D60-332458A18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7D505E-4297-490E-81FE-F71CCBE18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5A68F1-703F-4361-87EA-83AA3E94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D6E6D2-0B1E-4521-A5DE-2E179A4D3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503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3A02756-0B27-4E25-81D2-61CCAC951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BDC2FAC-A98A-4D76-90EA-622EAF1C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4736573-2DAE-4C41-A398-ADA1CFED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06720D-10A2-486D-9C06-5220A411C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26E171-A308-4D2F-9829-8FC10A3F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469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A8329-C31F-4BCD-BE8C-40C28E5F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A8A468-D28C-4DAB-9FCF-A4D277335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77E37AA-3229-45AF-9B0A-57E9078CA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A16DAA9-F928-4420-AB83-ACE5104A8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20986F-989E-47A3-8ADE-666095E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91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D0B15-7512-4665-89E4-5DDDB5F6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4CAB206-30E4-4C0B-8FA8-0F275D6FD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3F8E9C-CAB7-49BA-9FCE-E5ECA687E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996E2C-FE5D-49F0-81A6-328B5524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593E7A-B3F2-4660-8949-0335BB79B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26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6BE39-1019-47F8-AF21-CF79994A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6506BEB-B0A1-42E0-8ACB-D0DC35439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663C55-5466-465D-9B16-3C4559C90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D11E741-A294-4308-A909-626AF1615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554CDF-9DF0-4288-A50C-CB96F8DCA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7811F98-E3EF-4525-861D-F5FFE8996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830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18BB2-E79E-43EC-BEC2-9ECABC13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47C7C3B-C60F-4D0A-98F7-854047E68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4E4271B-BA54-4145-B1F5-7A5A4752D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808939C-BC21-473A-90E8-D9A5650AE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FD61CA7-BD39-4974-9836-FEE0D45E3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0DE85F0-1F99-4A8B-B3A9-DC6C747D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3FB5406-0C9C-47FA-9DA4-2F8924167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2DB11E5-6317-4782-9FAD-E5D09D67D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53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4C965-4AE0-4062-89DE-60569397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AAD4402-2A18-4C1F-8E5A-88920A026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3BE6CFD-2151-47B0-93A9-56E8B6B60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B2A8E20-4F3C-4359-8483-45DEDA765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650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09D755B-82C9-404F-B64A-985F6D2C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C092B33-7D0F-4C30-95D9-8F1E1A0AB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16685CF-7093-4429-AD4A-BCC8C719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7460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B6B8A-1C85-4769-A00D-68B23E92B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46C081F-7638-40C1-9612-910889587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7F6FFDE-FE0A-43E0-AB06-563674126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245950-75C7-4812-94A4-4E4FA3EA4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1069CC4-63E8-4F66-B531-F516B528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3FD7FFD-3864-4811-BCDE-CD3F36F71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51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0A3C0-4E2C-4BA9-986F-847D9A7F7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F646636-9C34-49FE-A6D6-8FEDAFFD72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9F50948-4482-4F1A-A134-EF179E140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3D54DD-63D2-4944-A310-B8095A28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7978-1A3E-493F-8CB6-FC7E46378B2C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F2F00A-2B25-43D1-A3BF-2DFBBD2BA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6305E45-FC42-4437-A8A3-BE27D45E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651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788">
              <a:srgbClr val="92D050"/>
            </a:gs>
            <a:gs pos="0">
              <a:schemeClr val="accent1">
                <a:lumMod val="5000"/>
                <a:lumOff val="95000"/>
              </a:schemeClr>
            </a:gs>
            <a:gs pos="3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5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8115E70-F5CE-4269-B085-0EB817D72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457FF16-ABA1-4128-A16B-2D1C4BC43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24AE5A-A9AF-4A87-9F6B-68B3DE7C2E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47978-1A3E-493F-8CB6-FC7E46378B2C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54440E-D6BA-4FDB-AC74-FEBB3D298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DB8D1B-3C95-424E-85FC-F5C2AE929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775B3-AC76-423D-8DF3-C3661E432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80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4A2ED-DA2D-4299-AC2C-1CCAC1E53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5194" y="644691"/>
            <a:ext cx="8261445" cy="1962031"/>
          </a:xfrm>
        </p:spPr>
        <p:txBody>
          <a:bodyPr>
            <a:noAutofit/>
          </a:bodyPr>
          <a:lstStyle/>
          <a:p>
            <a:r>
              <a:rPr lang="uk-UA" sz="4800" b="1" dirty="0"/>
              <a:t>Звіт гуртка</a:t>
            </a:r>
            <a:br>
              <a:rPr lang="uk-UA" sz="4800" b="1" i="1" dirty="0"/>
            </a:br>
            <a:r>
              <a:rPr lang="uk-UA" sz="4800" i="1" dirty="0"/>
              <a:t>«</a:t>
            </a:r>
            <a:r>
              <a:rPr lang="uk-UA" sz="3200" i="1" dirty="0"/>
              <a:t>ВЕТЕРИНАРНА МІКРОБІОЛОГІЯ</a:t>
            </a:r>
            <a:r>
              <a:rPr lang="uk-UA" sz="4800" i="1" dirty="0"/>
              <a:t>» </a:t>
            </a:r>
            <a:r>
              <a:rPr lang="uk-UA" sz="3200" i="1" dirty="0"/>
              <a:t>за І</a:t>
            </a:r>
            <a:r>
              <a:rPr lang="en-US" sz="3200" i="1" dirty="0"/>
              <a:t>I</a:t>
            </a:r>
            <a:r>
              <a:rPr lang="uk-UA" sz="3200" i="1" dirty="0"/>
              <a:t> півріччя</a:t>
            </a:r>
            <a:r>
              <a:rPr lang="en-US" sz="3200" i="1" dirty="0"/>
              <a:t> </a:t>
            </a:r>
            <a:r>
              <a:rPr lang="uk-UA" sz="3200" i="1" dirty="0"/>
              <a:t> 2024 </a:t>
            </a:r>
            <a:r>
              <a:rPr lang="ru-RU" sz="3200" i="1" dirty="0"/>
              <a:t>та І </a:t>
            </a:r>
            <a:r>
              <a:rPr lang="ru-RU" sz="3200" i="1" dirty="0" err="1"/>
              <a:t>півріччя</a:t>
            </a:r>
            <a:r>
              <a:rPr lang="ru-RU" sz="3200" i="1" dirty="0"/>
              <a:t> 2024-2025 </a:t>
            </a:r>
            <a:r>
              <a:rPr lang="ru-RU" sz="3200" i="1" dirty="0" err="1"/>
              <a:t>н.р</a:t>
            </a:r>
            <a:r>
              <a:rPr lang="ru-RU" sz="3200" i="1" dirty="0"/>
              <a:t>.</a:t>
            </a:r>
            <a:endParaRPr lang="uk-UA" sz="3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90" y="3432174"/>
            <a:ext cx="2481144" cy="254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user\Desktop\Гурток2 семестр\photo_2024-06-05_13-08-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68" y="2926971"/>
            <a:ext cx="2449967" cy="32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Гурток2 семестр\photo_2024-06-05_13-08-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05" y="2579427"/>
            <a:ext cx="3705687" cy="38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93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85A89-EB54-48BC-A172-1CBAB23C9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562" y="269592"/>
            <a:ext cx="9374875" cy="74034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err="1"/>
              <a:t>Основн</a:t>
            </a:r>
            <a:r>
              <a:rPr lang="uk-UA" sz="3600" b="1" i="1" dirty="0"/>
              <a:t>і завдання гуртка: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8FC6151A-5C3D-4F4A-8C98-BA2758091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124" y="1310187"/>
            <a:ext cx="10425752" cy="5278221"/>
          </a:xfrm>
        </p:spPr>
        <p:txBody>
          <a:bodyPr rtlCol="0">
            <a:normAutofit/>
          </a:bodyPr>
          <a:lstStyle/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uk-UA" sz="2000" b="1" dirty="0">
                <a:cs typeface="Times New Roman" pitchFamily="18" charset="0"/>
              </a:rPr>
              <a:t>Організація науково-дослідницької, дослідно-конструкторської та винахідницької діяльності;</a:t>
            </a:r>
            <a:endParaRPr lang="ru-RU" sz="2000" b="1" dirty="0">
              <a:cs typeface="Times New Roman" pitchFamily="18" charset="0"/>
            </a:endParaRPr>
          </a:p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uk-UA" sz="2000" b="1" dirty="0">
                <a:cs typeface="Times New Roman" pitchFamily="18" charset="0"/>
              </a:rPr>
              <a:t>Створення умов для розкриття наукового та творчого потенціалу членів гуртка;</a:t>
            </a:r>
            <a:endParaRPr lang="ru-RU" sz="2000" b="1" dirty="0">
              <a:cs typeface="Times New Roman" pitchFamily="18" charset="0"/>
            </a:endParaRPr>
          </a:p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uk-UA" sz="2000" b="1" dirty="0">
                <a:cs typeface="Times New Roman" pitchFamily="18" charset="0"/>
              </a:rPr>
              <a:t>Залучення до участі в наукових конференціях, семінарах та інших науково-дослідницьких і просвітницьких заходах;</a:t>
            </a:r>
            <a:endParaRPr lang="ru-RU" sz="2000" b="1" dirty="0">
              <a:cs typeface="Times New Roman" pitchFamily="18" charset="0"/>
            </a:endParaRPr>
          </a:p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uk-UA" sz="2000" b="1" dirty="0">
                <a:cs typeface="Times New Roman" pitchFamily="18" charset="0"/>
              </a:rPr>
              <a:t>Створення сприятливих умов для активного залучення студентів до наукової діяльності;</a:t>
            </a:r>
            <a:endParaRPr lang="ru-RU" sz="2000" b="1" dirty="0">
              <a:cs typeface="Times New Roman" pitchFamily="18" charset="0"/>
            </a:endParaRPr>
          </a:p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uk-UA" sz="2000" b="1" dirty="0">
                <a:cs typeface="Times New Roman" pitchFamily="18" charset="0"/>
              </a:rPr>
              <a:t>Сприяння розширенню університетського, регіонального, всеукраїнського та міжнародного студентського співробітництва у сфері науки та інновацій;</a:t>
            </a:r>
            <a:endParaRPr lang="ru-RU" sz="2000" b="1" dirty="0">
              <a:cs typeface="Times New Roman" pitchFamily="18" charset="0"/>
            </a:endParaRPr>
          </a:p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uk-UA" sz="2000" b="1" dirty="0">
                <a:cs typeface="Times New Roman" pitchFamily="18" charset="0"/>
              </a:rPr>
              <a:t>Забезпечення і захист прав та інтересів членів гуртка;</a:t>
            </a:r>
            <a:endParaRPr lang="ru-RU" sz="2000" b="1" dirty="0">
              <a:cs typeface="Times New Roman" pitchFamily="18" charset="0"/>
            </a:endParaRPr>
          </a:p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uk-UA" sz="2000" b="1" dirty="0">
                <a:cs typeface="Times New Roman" pitchFamily="18" charset="0"/>
              </a:rPr>
              <a:t>Сприяння інноваційній діяльності членів гуртка;</a:t>
            </a:r>
            <a:endParaRPr lang="ru-RU" sz="2000" b="1" dirty="0">
              <a:cs typeface="Times New Roman" pitchFamily="18" charset="0"/>
            </a:endParaRPr>
          </a:p>
          <a:p>
            <a:pPr algn="ctr"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000" b="1" dirty="0">
                <a:cs typeface="Times New Roman" pitchFamily="18" charset="0"/>
              </a:rPr>
              <a:t>Участь у </a:t>
            </a:r>
            <a:r>
              <a:rPr lang="uk-UA" sz="2000" b="1" dirty="0">
                <a:cs typeface="Times New Roman" pitchFamily="18" charset="0"/>
              </a:rPr>
              <a:t>громадському житті університету</a:t>
            </a:r>
            <a:r>
              <a:rPr lang="ru-RU" sz="2000" b="1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0741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91593-B8E0-484C-B8D2-37610308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999"/>
            <a:ext cx="10515600" cy="1054243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/>
              <a:t>Результати діяльності гуртка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0CAD0EE-9B31-41BB-ACA9-457C80058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0752"/>
            <a:ext cx="10515600" cy="36303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400" dirty="0"/>
              <a:t>Проведено 4 засідання гуртка в очному форматі.  </a:t>
            </a:r>
          </a:p>
          <a:p>
            <a:pPr marL="0" indent="0" algn="ctr">
              <a:buNone/>
            </a:pPr>
            <a:r>
              <a:rPr lang="uk-UA" sz="2400" b="1" dirty="0"/>
              <a:t>Одне із засідань гуртка </a:t>
            </a:r>
            <a:r>
              <a:rPr lang="uk-UA" sz="2400" dirty="0"/>
              <a:t>було присвячено темі «Мікробіологія 21 сторіччя:нові виклики і можливості», де були представлені доповіді студентів. </a:t>
            </a:r>
          </a:p>
          <a:p>
            <a:pPr marL="0" indent="0" algn="ctr">
              <a:buNone/>
            </a:pPr>
            <a:r>
              <a:rPr lang="uk-UA" sz="2400" dirty="0" err="1">
                <a:solidFill>
                  <a:srgbClr val="FF0000"/>
                </a:solidFill>
              </a:rPr>
              <a:t>Сухотська</a:t>
            </a:r>
            <a:r>
              <a:rPr lang="uk-UA" sz="2400" dirty="0">
                <a:solidFill>
                  <a:srgbClr val="FF0000"/>
                </a:solidFill>
              </a:rPr>
              <a:t> Катерина </a:t>
            </a:r>
            <a:r>
              <a:rPr lang="uk-UA" sz="2400" dirty="0"/>
              <a:t>презентувала </a:t>
            </a:r>
            <a:r>
              <a:rPr lang="uk-UA" sz="2400" dirty="0" err="1"/>
              <a:t>допвідь</a:t>
            </a:r>
            <a:r>
              <a:rPr lang="uk-UA" sz="2400" dirty="0"/>
              <a:t> на тему «Мікроорганізми в патологічних процесах», </a:t>
            </a:r>
            <a:r>
              <a:rPr lang="uk-UA" sz="2400" dirty="0">
                <a:solidFill>
                  <a:srgbClr val="FF0000"/>
                </a:solidFill>
              </a:rPr>
              <a:t>Онищук </a:t>
            </a:r>
            <a:r>
              <a:rPr lang="uk-UA" sz="2400" dirty="0" err="1">
                <a:solidFill>
                  <a:srgbClr val="FF0000"/>
                </a:solidFill>
              </a:rPr>
              <a:t>Анастсія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/>
              <a:t>висвітлила надзвичайно цікавий матеріал на тему «Життєдіяльність мікроорганізмів за екстремальних умов», та </a:t>
            </a:r>
            <a:r>
              <a:rPr lang="uk-UA" sz="2400" dirty="0">
                <a:solidFill>
                  <a:srgbClr val="FF0000"/>
                </a:solidFill>
              </a:rPr>
              <a:t>Марченко Дар’я</a:t>
            </a:r>
            <a:r>
              <a:rPr lang="uk-UA" sz="2400" dirty="0"/>
              <a:t> доповідав на не менш інформативну тему «Прикладні аспекти мікробіології».  Доповідачі зацікавили присутніх гуртківців цікавими темами, що виражалось у великій кількості запитань та командному обговоренні прослуханих доповідей.</a:t>
            </a:r>
          </a:p>
          <a:p>
            <a:pPr marL="0" indent="0" algn="ctr">
              <a:buNone/>
            </a:pPr>
            <a:endParaRPr lang="uk-UA" sz="2400" dirty="0"/>
          </a:p>
          <a:p>
            <a:pPr marL="0" indent="0" algn="ctr">
              <a:buNone/>
            </a:pPr>
            <a:endParaRPr lang="uk-UA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7" y="4135272"/>
            <a:ext cx="3971499" cy="261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19" y="4135272"/>
            <a:ext cx="3507469" cy="268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248" y="3821372"/>
            <a:ext cx="3762111" cy="303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931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91593-B8E0-484C-B8D2-37610308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999"/>
            <a:ext cx="10515600" cy="371855"/>
          </a:xfrm>
        </p:spPr>
        <p:txBody>
          <a:bodyPr>
            <a:normAutofit fontScale="90000"/>
          </a:bodyPr>
          <a:lstStyle/>
          <a:p>
            <a:pPr algn="ctr"/>
            <a:endParaRPr lang="uk-UA" sz="3600" b="1" i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0CAD0EE-9B31-41BB-ACA9-457C80058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3331"/>
            <a:ext cx="10515600" cy="50320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/>
              <a:t>Метою </a:t>
            </a:r>
            <a:r>
              <a:rPr lang="uk-UA" sz="2400" b="1" dirty="0"/>
              <a:t>наступного засідання </a:t>
            </a:r>
            <a:r>
              <a:rPr lang="uk-UA" sz="2400" dirty="0"/>
              <a:t>було </a:t>
            </a:r>
            <a:r>
              <a:rPr lang="ru-RU" sz="2400" dirty="0" err="1"/>
              <a:t>відпрацювання</a:t>
            </a:r>
            <a:r>
              <a:rPr lang="ru-RU" sz="2400" dirty="0"/>
              <a:t> </a:t>
            </a:r>
            <a:r>
              <a:rPr lang="ru-RU" sz="2400" dirty="0" err="1"/>
              <a:t>технік</a:t>
            </a:r>
            <a:r>
              <a:rPr lang="ru-RU" sz="2400" dirty="0"/>
              <a:t> </a:t>
            </a:r>
            <a:r>
              <a:rPr lang="ru-RU" sz="2400" dirty="0" err="1"/>
              <a:t>приготування</a:t>
            </a:r>
            <a:r>
              <a:rPr lang="ru-RU" sz="2400" dirty="0"/>
              <a:t> </a:t>
            </a:r>
            <a:r>
              <a:rPr lang="ru-RU" sz="2400" dirty="0" err="1"/>
              <a:t>поживних</a:t>
            </a:r>
            <a:r>
              <a:rPr lang="ru-RU" sz="2400" dirty="0"/>
              <a:t> </a:t>
            </a:r>
            <a:r>
              <a:rPr lang="ru-RU" sz="2400" dirty="0" err="1"/>
              <a:t>середовищ</a:t>
            </a:r>
            <a:r>
              <a:rPr lang="ru-RU" sz="2400" dirty="0"/>
              <a:t> для </a:t>
            </a:r>
            <a:r>
              <a:rPr lang="ru-RU" sz="2400" dirty="0" err="1"/>
              <a:t>вивчення</a:t>
            </a:r>
            <a:r>
              <a:rPr lang="ru-RU" sz="2400" dirty="0"/>
              <a:t> </a:t>
            </a:r>
            <a:r>
              <a:rPr lang="ru-RU" sz="2400" dirty="0" err="1"/>
              <a:t>біохімічних</a:t>
            </a:r>
            <a:r>
              <a:rPr lang="ru-RU" sz="2400" dirty="0"/>
              <a:t> </a:t>
            </a:r>
            <a:r>
              <a:rPr lang="ru-RU" sz="2400" dirty="0" err="1"/>
              <a:t>властивостей</a:t>
            </a:r>
            <a:r>
              <a:rPr lang="ru-RU" sz="2400" dirty="0"/>
              <a:t> </a:t>
            </a:r>
            <a:r>
              <a:rPr lang="ru-RU" sz="2400" dirty="0" err="1"/>
              <a:t>бактерій</a:t>
            </a:r>
            <a:r>
              <a:rPr lang="ru-RU" sz="2400" dirty="0"/>
              <a:t> та </a:t>
            </a:r>
            <a:r>
              <a:rPr lang="ru-RU" sz="2400" dirty="0" err="1"/>
              <a:t>роботи</a:t>
            </a:r>
            <a:r>
              <a:rPr lang="ru-RU" sz="2400" dirty="0"/>
              <a:t> з </a:t>
            </a:r>
            <a:r>
              <a:rPr lang="ru-RU" sz="2400" dirty="0" err="1"/>
              <a:t>різними</a:t>
            </a:r>
            <a:r>
              <a:rPr lang="ru-RU" sz="2400" dirty="0"/>
              <a:t> </a:t>
            </a:r>
            <a:r>
              <a:rPr lang="ru-RU" sz="2400" dirty="0" err="1"/>
              <a:t>середовищами</a:t>
            </a:r>
            <a:r>
              <a:rPr lang="ru-RU" sz="2400" dirty="0"/>
              <a:t>, </a:t>
            </a:r>
            <a:r>
              <a:rPr lang="ru-RU" sz="2400" dirty="0" err="1"/>
              <a:t>відповідно</a:t>
            </a:r>
            <a:r>
              <a:rPr lang="ru-RU" sz="2400" dirty="0"/>
              <a:t> до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консистенції</a:t>
            </a:r>
            <a:r>
              <a:rPr lang="ru-RU" sz="2400" dirty="0"/>
              <a:t>, складу та </a:t>
            </a:r>
            <a:r>
              <a:rPr lang="ru-RU" sz="2400" dirty="0" err="1"/>
              <a:t>призначення</a:t>
            </a:r>
            <a:r>
              <a:rPr lang="ru-RU" sz="2400" dirty="0"/>
              <a:t>. </a:t>
            </a:r>
          </a:p>
          <a:p>
            <a:pPr marL="0" indent="0" algn="ctr">
              <a:buNone/>
            </a:pPr>
            <a:r>
              <a:rPr lang="ru-RU" sz="2400" dirty="0" err="1"/>
              <a:t>Проведення</a:t>
            </a:r>
            <a:r>
              <a:rPr lang="ru-RU" sz="2400" dirty="0"/>
              <a:t> </a:t>
            </a:r>
            <a:r>
              <a:rPr lang="ru-RU" sz="2400" dirty="0" err="1"/>
              <a:t>мікробіологічних</a:t>
            </a:r>
            <a:r>
              <a:rPr lang="ru-RU" sz="2400" dirty="0"/>
              <a:t> </a:t>
            </a:r>
            <a:r>
              <a:rPr lang="ru-RU" sz="2400" dirty="0" err="1"/>
              <a:t>досліджень</a:t>
            </a:r>
            <a:r>
              <a:rPr lang="ru-RU" sz="2400" dirty="0"/>
              <a:t> (</a:t>
            </a:r>
            <a:r>
              <a:rPr lang="ru-RU" sz="2400" dirty="0" err="1"/>
              <a:t>бактеріологічних</a:t>
            </a:r>
            <a:r>
              <a:rPr lang="ru-RU" sz="2400" dirty="0"/>
              <a:t>) - </a:t>
            </a:r>
            <a:r>
              <a:rPr lang="ru-RU" sz="2400" dirty="0" err="1"/>
              <a:t>виділення</a:t>
            </a:r>
            <a:r>
              <a:rPr lang="ru-RU" sz="2400" dirty="0"/>
              <a:t> </a:t>
            </a:r>
            <a:r>
              <a:rPr lang="ru-RU" sz="2400" dirty="0" err="1"/>
              <a:t>чистої</a:t>
            </a:r>
            <a:r>
              <a:rPr lang="ru-RU" sz="2400" dirty="0"/>
              <a:t> </a:t>
            </a:r>
            <a:r>
              <a:rPr lang="ru-RU" sz="2400" dirty="0" err="1"/>
              <a:t>культури</a:t>
            </a:r>
            <a:r>
              <a:rPr lang="ru-RU" sz="2400" dirty="0"/>
              <a:t> та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ідентифікація</a:t>
            </a:r>
            <a:r>
              <a:rPr lang="ru-RU" sz="2400" dirty="0"/>
              <a:t>.</a:t>
            </a:r>
          </a:p>
          <a:p>
            <a:pPr marL="0" indent="0" algn="ctr">
              <a:buNone/>
            </a:pPr>
            <a:endParaRPr lang="uk-UA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0" y="3070746"/>
            <a:ext cx="2599786" cy="346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92" y="3022979"/>
            <a:ext cx="2838733" cy="351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52" y="2906974"/>
            <a:ext cx="3348033" cy="382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105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54842"/>
            <a:ext cx="10515600" cy="5822121"/>
          </a:xfrm>
        </p:spPr>
        <p:txBody>
          <a:bodyPr/>
          <a:lstStyle/>
          <a:p>
            <a:pPr marL="0" lvl="0" indent="0" algn="ctr">
              <a:buNone/>
            </a:pPr>
            <a:r>
              <a:rPr lang="uk-UA" sz="2400" dirty="0">
                <a:solidFill>
                  <a:prstClr val="black"/>
                </a:solidFill>
              </a:rPr>
              <a:t>Метою чергового </a:t>
            </a:r>
            <a:r>
              <a:rPr lang="uk-UA" sz="2400" b="1" dirty="0">
                <a:solidFill>
                  <a:prstClr val="black"/>
                </a:solidFill>
              </a:rPr>
              <a:t>засідання </a:t>
            </a:r>
            <a:r>
              <a:rPr lang="uk-UA" sz="2400" dirty="0">
                <a:solidFill>
                  <a:prstClr val="black"/>
                </a:solidFill>
              </a:rPr>
              <a:t>було вивчення різновидів, х</a:t>
            </a:r>
            <a:r>
              <a:rPr lang="ru-RU" sz="2400" dirty="0" err="1">
                <a:solidFill>
                  <a:prstClr val="black"/>
                </a:solidFill>
              </a:rPr>
              <a:t>арактеристик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призначення</a:t>
            </a:r>
            <a:r>
              <a:rPr lang="ru-RU" sz="2400" dirty="0">
                <a:solidFill>
                  <a:prstClr val="black"/>
                </a:solidFill>
              </a:rPr>
              <a:t> та умов </a:t>
            </a:r>
            <a:r>
              <a:rPr lang="ru-RU" sz="2400" dirty="0" err="1">
                <a:solidFill>
                  <a:prstClr val="black"/>
                </a:solidFill>
              </a:rPr>
              <a:t>виробництва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біопрепаратів</a:t>
            </a:r>
            <a:r>
              <a:rPr lang="ru-RU" sz="2400" dirty="0">
                <a:solidFill>
                  <a:prstClr val="black"/>
                </a:solidFill>
              </a:rPr>
              <a:t>.</a:t>
            </a:r>
          </a:p>
          <a:p>
            <a:pPr marL="0" lvl="0" indent="0" algn="ctr">
              <a:buNone/>
            </a:pPr>
            <a:r>
              <a:rPr lang="ru-RU" sz="2400" dirty="0" err="1">
                <a:solidFill>
                  <a:prstClr val="black"/>
                </a:solidFill>
              </a:rPr>
              <a:t>Студенти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гуртка</a:t>
            </a:r>
            <a:r>
              <a:rPr lang="ru-RU" sz="2400" dirty="0">
                <a:solidFill>
                  <a:prstClr val="black"/>
                </a:solidFill>
              </a:rPr>
              <a:t> «</a:t>
            </a:r>
            <a:r>
              <a:rPr lang="ru-RU" sz="2400" dirty="0" err="1">
                <a:solidFill>
                  <a:prstClr val="black"/>
                </a:solidFill>
              </a:rPr>
              <a:t>Ветеринарна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мікробіологія</a:t>
            </a:r>
            <a:r>
              <a:rPr lang="ru-RU" sz="2400" dirty="0">
                <a:solidFill>
                  <a:prstClr val="black"/>
                </a:solidFill>
              </a:rPr>
              <a:t>» проводили </a:t>
            </a:r>
            <a:r>
              <a:rPr lang="ru-RU" sz="2400" dirty="0" err="1">
                <a:solidFill>
                  <a:prstClr val="black"/>
                </a:solidFill>
              </a:rPr>
              <a:t>мікроскопічні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дослідження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пробіотиків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різного</a:t>
            </a:r>
            <a:r>
              <a:rPr lang="ru-RU" sz="2400" dirty="0">
                <a:solidFill>
                  <a:prstClr val="black"/>
                </a:solidFill>
              </a:rPr>
              <a:t> складу, та </a:t>
            </a:r>
            <a:r>
              <a:rPr lang="ru-RU" sz="2400" dirty="0" err="1">
                <a:solidFill>
                  <a:prstClr val="black"/>
                </a:solidFill>
              </a:rPr>
              <a:t>висів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біопрепаратів</a:t>
            </a:r>
            <a:r>
              <a:rPr lang="ru-RU" sz="2400" dirty="0">
                <a:solidFill>
                  <a:prstClr val="black"/>
                </a:solidFill>
              </a:rPr>
              <a:t> (</a:t>
            </a:r>
            <a:r>
              <a:rPr lang="ru-RU" sz="2400" dirty="0" err="1">
                <a:solidFill>
                  <a:prstClr val="black"/>
                </a:solidFill>
              </a:rPr>
              <a:t>після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його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термообробки</a:t>
            </a:r>
            <a:r>
              <a:rPr lang="ru-RU" sz="2400" dirty="0">
                <a:solidFill>
                  <a:prstClr val="black"/>
                </a:solidFill>
              </a:rPr>
              <a:t>)на </a:t>
            </a:r>
            <a:r>
              <a:rPr lang="ru-RU" sz="2400" dirty="0" err="1">
                <a:solidFill>
                  <a:prstClr val="black"/>
                </a:solidFill>
              </a:rPr>
              <a:t>агарові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середовища</a:t>
            </a:r>
            <a:r>
              <a:rPr lang="ru-RU" sz="2400" dirty="0">
                <a:solidFill>
                  <a:prstClr val="black"/>
                </a:solidFill>
              </a:rPr>
              <a:t> з метою </a:t>
            </a:r>
            <a:r>
              <a:rPr lang="ru-RU" sz="2400" dirty="0" err="1">
                <a:solidFill>
                  <a:prstClr val="black"/>
                </a:solidFill>
              </a:rPr>
              <a:t>виділення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Lactobacillus.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85" y="2622787"/>
            <a:ext cx="2543367" cy="388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21" y="2571428"/>
            <a:ext cx="3806221" cy="398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4213" y="-15770225"/>
            <a:ext cx="1890026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03" y="2571427"/>
            <a:ext cx="3725839" cy="393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009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0A3CC23-6FB0-452D-BD8E-D2D5BFCE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66" y="354842"/>
            <a:ext cx="10508776" cy="1364776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діяльності гуртка</a:t>
            </a:r>
            <a:b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роведені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дослідження та подальша інтерпретація результатів гуртківців під керівництвом доцента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Ольги Василівни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Дишкант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перебувають на стадії наукового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обгрунтуваня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деякі вже опубліковані у збірниках тез, а також учасники гуртка приймали участь в очних конференціях та приймали участь у першому турі всеукраїнського конкурсу студентських наукових робіт 2023-2024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факультеті ветеринарної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медицинии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НУБіП</a:t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Гурток2 семестр\фот\photo_2024-05-19_22-46-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437" y="4294212"/>
            <a:ext cx="4680908" cy="246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Гурток2 семестр\фот\photo_2024-05-19_22-47-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9" y="1788751"/>
            <a:ext cx="4440016" cy="308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870" y="4274933"/>
            <a:ext cx="3944130" cy="243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418" y="1843788"/>
            <a:ext cx="4162331" cy="243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273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051B57D-CD44-44A1-862E-8715BBB49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640" y="3507475"/>
            <a:ext cx="7601803" cy="19577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dirty="0"/>
              <a:t> </a:t>
            </a:r>
            <a:endParaRPr lang="uk-UA" sz="24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5620C72-528C-4089-8B6B-1F7CFA24A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70" y="245659"/>
            <a:ext cx="10562230" cy="2115403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діяльності гуртка</a:t>
            </a:r>
            <a:b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опублікованих наукових виданнях:</a:t>
            </a:r>
            <a:b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Хрустальова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С.В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uk-U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Дишкант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 Тетанус у собак. Дні студентської науки у Львівському національному університеті ветеринарної медицини та біотехнологій імені С.З. </a:t>
            </a:r>
            <a:r>
              <a:rPr lang="uk-U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Гжицького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(до 240-річчя започаткування викладання ветеринарної медицини у Львові). (Львів, 16-17 травня 2024 р.). 2024. С.166-168..</a:t>
            </a:r>
            <a:b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Дишкант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О.В., </a:t>
            </a:r>
            <a:r>
              <a:rPr lang="uk-U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Радзиховський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М.Л., </a:t>
            </a:r>
            <a:r>
              <a:rPr lang="uk-U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Сокульський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І.М., </a:t>
            </a:r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Хрустальова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С.В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Патоморфологічні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зміни у лімфатичних вузлах собак за </a:t>
            </a:r>
            <a:r>
              <a:rPr lang="uk-U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коронавірусної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інфекції. ХЗВІ 2024. 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Подано до друку!</a:t>
            </a:r>
            <a:endParaRPr lang="uk-UA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5620C72-528C-4089-8B6B-1F7CFA24ABEB}"/>
              </a:ext>
            </a:extLst>
          </p:cNvPr>
          <p:cNvSpPr txBox="1">
            <a:spLocks/>
          </p:cNvSpPr>
          <p:nvPr/>
        </p:nvSpPr>
        <p:spPr>
          <a:xfrm>
            <a:off x="191069" y="1828800"/>
            <a:ext cx="11205949" cy="4667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\Desktop\Гурток2 семестр\фот\photo_2024-05-19_22-47-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3" y="3735506"/>
            <a:ext cx="4176215" cy="276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Гурток2 семестр\фот\photo_2024-05-19_22-47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99" y="3596185"/>
            <a:ext cx="4874124" cy="29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475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DCC440-B08F-4585-9009-53AA8E7CF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10" y="114323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/>
              <a:t>Варто зауважити, що </a:t>
            </a:r>
            <a:r>
              <a:rPr lang="uk-UA" sz="2400" b="1" dirty="0"/>
              <a:t>гурток «Ветеринарна мікробіологія» </a:t>
            </a:r>
            <a:r>
              <a:rPr lang="uk-UA" sz="2400" dirty="0"/>
              <a:t>– це чудова можливість для студентів здійснювати наукові дослідження з подальшими публікаціями матеріалів, всебічно розвиватися, дискутувати з актуальних питань і проблем у галузі ветеринарної медицини, приємно та корисно проводити власне дозвілля та </a:t>
            </a:r>
            <a:r>
              <a:rPr lang="uk-UA" sz="2400" dirty="0" err="1"/>
              <a:t>вдосконалювти</a:t>
            </a:r>
            <a:r>
              <a:rPr lang="uk-UA" sz="2400" dirty="0"/>
              <a:t> свої знання.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1ADDCFA-6CA7-40F2-9176-25387FCB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i="1" dirty="0"/>
              <a:t>Висновок</a:t>
            </a:r>
          </a:p>
        </p:txBody>
      </p:sp>
      <p:pic>
        <p:nvPicPr>
          <p:cNvPr id="7170" name="Picture 2" descr="C:\Users\user\Desktop\НУБіП 1 симестр\Гурток\photo_2023-11-27_19-25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0" y="2899869"/>
            <a:ext cx="2934267" cy="367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НУБіП 1 симестр\Гурток\photo_2023-11-27_19-24-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88" y="2899869"/>
            <a:ext cx="4039737" cy="350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НУБіП 1 симестр\Гурток\photo_2023-11-27_19-24-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604" y="2899869"/>
            <a:ext cx="4384620" cy="367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303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9931D-4466-494D-AE08-74F99C2E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305"/>
            <a:ext cx="10515600" cy="1325563"/>
          </a:xfrm>
        </p:spPr>
        <p:txBody>
          <a:bodyPr/>
          <a:lstStyle/>
          <a:p>
            <a:pPr algn="ctr"/>
            <a:r>
              <a:rPr lang="uk-UA" b="1" i="1" dirty="0"/>
              <a:t>Дякую за увагу!</a:t>
            </a:r>
          </a:p>
        </p:txBody>
      </p:sp>
      <p:pic>
        <p:nvPicPr>
          <p:cNvPr id="8194" name="Picture 2" descr="C:\Users\user\Desktop\НУБіП 1 симестр\Гурток\photo_2023-11-27_19-24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334" y="2006221"/>
            <a:ext cx="8488907" cy="439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9090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519</Words>
  <Application>Microsoft Office PowerPoint</Application>
  <PresentationFormat>Широкоэкранный</PresentationFormat>
  <Paragraphs>24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Тема Office</vt:lpstr>
      <vt:lpstr>Звіт гуртка «ВЕТЕРИНАРНА МІКРОБІОЛОГІЯ» за ІI півріччя  2024 та І півріччя 2024-2025 н.р.</vt:lpstr>
      <vt:lpstr>Основні завдання гуртка:</vt:lpstr>
      <vt:lpstr>Результати діяльності гуртка</vt:lpstr>
      <vt:lpstr>Презентация PowerPoint</vt:lpstr>
      <vt:lpstr>Презентация PowerPoint</vt:lpstr>
      <vt:lpstr>Результати діяльності гуртка Проведені дослідження та подальша інтерпретація результатів гуртківців під керівництвом доцента Ольги Василівни Дишкант перебувають на стадії наукового обгрунтуваня, а деякі вже опубліковані у збірниках тез, а також учасники гуртка приймали участь в очних конференціях та приймали участь у першому турі всеукраїнського конкурсу студентських наукових робіт 2023-2024 н.р. на факультеті ветеринарної медицинии НУБіП </vt:lpstr>
      <vt:lpstr>   Результати діяльності гуртка в опублікованих наукових виданнях:  1. Хрустальова С.В., Дишкант О.В. Тетанус у собак. Дні студентської науки у Львівському національному університеті ветеринарної медицини та біотехнологій імені С.З. Гжицького» (до 240-річчя започаткування викладання ветеринарної медицини у Львові). (Львів, 16-17 травня 2024 р.). 2024. С.166-168.. 2. Дишкант О.В., Радзиховський М.Л., Сокульський І.М., Хрустальова С.В. Патоморфологічні зміни у лімфатичних вузлах собак за коронавірусної інфекції. ХЗВІ 2024.  Подано до друку!</vt:lpstr>
      <vt:lpstr>Висновок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Sofia</dc:creator>
  <cp:lastModifiedBy>zhukovskyi.maksym@gmail.com</cp:lastModifiedBy>
  <cp:revision>43</cp:revision>
  <dcterms:created xsi:type="dcterms:W3CDTF">2022-11-02T18:41:30Z</dcterms:created>
  <dcterms:modified xsi:type="dcterms:W3CDTF">2024-11-11T13:42:14Z</dcterms:modified>
</cp:coreProperties>
</file>