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2" r:id="rId5"/>
    <p:sldId id="275" r:id="rId6"/>
    <p:sldId id="263" r:id="rId7"/>
    <p:sldId id="264" r:id="rId8"/>
    <p:sldId id="270" r:id="rId9"/>
    <p:sldId id="266" r:id="rId10"/>
    <p:sldId id="267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FA5CA-0523-4B70-8A79-AAD453169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11C8B10-5FB3-42FC-A6F3-9AF29CFFC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338879-23A3-407D-AB01-A282BDE5B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5E08578-1000-4F7B-A583-41D675B56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A34228A-DF55-4E5F-A773-FD5FCF198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41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EA1C49-94E7-4D60-8D30-7BE55EB60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3A49E9-7D96-4E3C-8D60-332458A18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77D505E-4297-490E-81FE-F71CCBE18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5A68F1-703F-4361-87EA-83AA3E94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D6E6D2-0B1E-4521-A5DE-2E179A4D3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33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3A02756-0B27-4E25-81D2-61CCAC951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BDC2FAC-A98A-4D76-90EA-622EAF1C2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4736573-2DAE-4C41-A398-ADA1CFEDA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B06720D-10A2-486D-9C06-5220A411C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F26E171-A308-4D2F-9829-8FC10A3F7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4691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A8329-C31F-4BCD-BE8C-40C28E5FF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4A8A468-D28C-4DAB-9FCF-A4D277335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77E37AA-3229-45AF-9B0A-57E9078CA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A16DAA9-F928-4420-AB83-ACE5104A8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120986F-989E-47A3-8ADE-666095E3E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269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D0B15-7512-4665-89E4-5DDDB5F65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CAB206-30E4-4C0B-8FA8-0F275D6FD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3F8E9C-CAB7-49BA-9FCE-E5ECA687E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7996E2C-FE5D-49F0-81A6-328B55247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593E7A-B3F2-4660-8949-0335BB79B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1269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C6BE39-1019-47F8-AF21-CF79994A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6506BEB-B0A1-42E0-8ACB-D0DC354390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663C55-5466-465D-9B16-3C4559C90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D11E741-A294-4308-A909-626AF1615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D554CDF-9DF0-4288-A50C-CB96F8DC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7811F98-E3EF-4525-861D-F5FFE89960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6830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C18BB2-E79E-43EC-BEC2-9ECABC137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47C7C3B-C60F-4D0A-98F7-854047E680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4E4271B-BA54-4145-B1F5-7A5A4752DF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808939C-BC21-473A-90E8-D9A5650AE1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FD61CA7-BD39-4974-9836-FEE0D45E3C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0DE85F0-1F99-4A8B-B3A9-DC6C747D8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3FB5406-0C9C-47FA-9DA4-2F8924167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32DB11E5-6317-4782-9FAD-E5D09D67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7531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4C965-4AE0-4062-89DE-605693978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AAD4402-2A18-4C1F-8E5A-88920A026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BE6CFD-2151-47B0-93A9-56E8B6B60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2A8E20-4F3C-4359-8483-45DEDA76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6501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09D755B-82C9-404F-B64A-985F6D2CF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C092B33-7D0F-4C30-95D9-8F1E1A0A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6685CF-7093-4429-AD4A-BCC8C719B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7460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4B6B8A-1C85-4769-A00D-68B23E92B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46C081F-7638-40C1-9612-9108895873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7F6FFDE-FE0A-43E0-AB06-563674126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D245950-75C7-4812-94A4-4E4FA3EA4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1069CC4-63E8-4F66-B531-F516B528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3FD7FFD-3864-4811-BCDE-CD3F36F7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51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0A3C0-4E2C-4BA9-986F-847D9A7F7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F646636-9C34-49FE-A6D6-8FEDAFFD7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9F50948-4482-4F1A-A134-EF179E140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3D54DD-63D2-4944-A310-B8095A283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0F2F00A-2B25-43D1-A3BF-2DFBBD2BA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6305E45-FC42-4437-A8A3-BE27D45EE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51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9788">
              <a:srgbClr val="92D050"/>
            </a:gs>
            <a:gs pos="0">
              <a:schemeClr val="accent1">
                <a:lumMod val="5000"/>
                <a:lumOff val="95000"/>
              </a:schemeClr>
            </a:gs>
            <a:gs pos="38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5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115E70-F5CE-4269-B085-0EB817D72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57FF16-ABA1-4128-A16B-2D1C4BC432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824AE5A-A9AF-4A87-9F6B-68B3DE7C2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47978-1A3E-493F-8CB6-FC7E46378B2C}" type="datetimeFigureOut">
              <a:rPr lang="uk-UA" smtClean="0"/>
              <a:t>27.11.2023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554440E-D6BA-4FDB-AC74-FEBB3D2984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BDB8D1B-3C95-424E-85FC-F5C2AE9293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775B3-AC76-423D-8DF3-C3661E43281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280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B4A2ED-DA2D-4299-AC2C-1CCAC1E531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5194" y="644691"/>
            <a:ext cx="8261445" cy="1962031"/>
          </a:xfrm>
        </p:spPr>
        <p:txBody>
          <a:bodyPr>
            <a:noAutofit/>
          </a:bodyPr>
          <a:lstStyle/>
          <a:p>
            <a:r>
              <a:rPr lang="uk-UA" sz="4800" b="1" dirty="0"/>
              <a:t>Звіт гуртка</a:t>
            </a:r>
            <a:br>
              <a:rPr lang="uk-UA" sz="4800" b="1" i="1" dirty="0"/>
            </a:br>
            <a:r>
              <a:rPr lang="uk-UA" sz="4800" i="1" dirty="0"/>
              <a:t>«</a:t>
            </a:r>
            <a:r>
              <a:rPr lang="uk-UA" sz="3200" i="1" dirty="0"/>
              <a:t>ВЕТЕРИНАРНА МІКРОБІОЛОГІЯ</a:t>
            </a:r>
            <a:r>
              <a:rPr lang="uk-UA" sz="4800" i="1" dirty="0"/>
              <a:t>» 2023 </a:t>
            </a:r>
            <a:r>
              <a:rPr lang="uk-UA" sz="3200" i="1" dirty="0"/>
              <a:t>за ІІ півріччя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251" y="402890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430" y="4028908"/>
            <a:ext cx="28670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503" y="3432174"/>
            <a:ext cx="272313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93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E9931D-4466-494D-AE08-74F99C2E3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305"/>
            <a:ext cx="10515600" cy="1325563"/>
          </a:xfrm>
        </p:spPr>
        <p:txBody>
          <a:bodyPr/>
          <a:lstStyle/>
          <a:p>
            <a:pPr algn="ctr"/>
            <a:r>
              <a:rPr lang="uk-UA" b="1" i="1" dirty="0"/>
              <a:t>Дякую за увагу!</a:t>
            </a:r>
          </a:p>
        </p:txBody>
      </p:sp>
      <p:pic>
        <p:nvPicPr>
          <p:cNvPr id="8194" name="Picture 2" descr="C:\Users\user\Desktop\НУБіП 1 симестр\Гурток\photo_2023-11-27_19-24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34" y="2006221"/>
            <a:ext cx="8488907" cy="439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90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185A89-EB54-48BC-A172-1CBAB23C9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8562" y="269592"/>
            <a:ext cx="9374875" cy="74034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err="1"/>
              <a:t>Основн</a:t>
            </a:r>
            <a:r>
              <a:rPr lang="uk-UA" sz="3600" b="1" i="1" dirty="0"/>
              <a:t>і завдання гуртка: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FC6151A-5C3D-4F4A-8C98-BA2758091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124" y="1310187"/>
            <a:ext cx="10425752" cy="5278221"/>
          </a:xfrm>
        </p:spPr>
        <p:txBody>
          <a:bodyPr rtlCol="0">
            <a:normAutofit/>
          </a:bodyPr>
          <a:lstStyle/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Організація науково-дослідницької, дослідно-конструкторської та винахідницької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умов для розкриття наукового та творчого потенціалу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Залучення до участі в наукових конференціях, семінарах та інших науково-дослідницьких і просвітницьких заходах;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Створення сприятливих умов для активного залучення студентів до наукової діяльності;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розширенню університетського, регіонального, всеукраїнського та міжнародного студентського співробітництва у сфері науки та інновацій;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Забезпечення і захист прав та інтересів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uk-UA" sz="2000" b="1" dirty="0">
                <a:cs typeface="Times New Roman" pitchFamily="18" charset="0"/>
              </a:rPr>
              <a:t>Сприяння інноваційній діяльності членів гуртка;</a:t>
            </a:r>
            <a:endParaRPr lang="ru-RU" sz="2000" b="1" dirty="0">
              <a:cs typeface="Times New Roman" pitchFamily="18" charset="0"/>
            </a:endParaRPr>
          </a:p>
          <a:p>
            <a:pPr algn="ctr" defTabSz="457207" eaLnBrk="1" fontAlgn="auto" hangingPunct="1">
              <a:lnSpc>
                <a:spcPct val="11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ü"/>
              <a:defRPr/>
            </a:pPr>
            <a:r>
              <a:rPr lang="ru-RU" sz="2000" b="1" dirty="0">
                <a:cs typeface="Times New Roman" pitchFamily="18" charset="0"/>
              </a:rPr>
              <a:t>Участь у </a:t>
            </a:r>
            <a:r>
              <a:rPr lang="uk-UA" sz="2000" b="1" dirty="0">
                <a:cs typeface="Times New Roman" pitchFamily="18" charset="0"/>
              </a:rPr>
              <a:t>громадському житті університету</a:t>
            </a:r>
            <a:r>
              <a:rPr lang="ru-RU" sz="2000" b="1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74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91593-B8E0-484C-B8D2-37610308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999"/>
            <a:ext cx="10515600" cy="1054243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/>
              <a:t>Результати діяльності гуртка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CAD0EE-9B31-41BB-ACA9-457C80058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0752"/>
            <a:ext cx="10515600" cy="36303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Проведено 3 засідання гуртка в очному форматі.  </a:t>
            </a:r>
          </a:p>
          <a:p>
            <a:pPr marL="0" indent="0" algn="ctr">
              <a:buNone/>
            </a:pPr>
            <a:r>
              <a:rPr lang="uk-UA" sz="2400" dirty="0"/>
              <a:t>Метою </a:t>
            </a:r>
            <a:r>
              <a:rPr lang="uk-UA" sz="2400" b="1" dirty="0"/>
              <a:t>першого засідання </a:t>
            </a:r>
            <a:r>
              <a:rPr lang="uk-UA" sz="2400" dirty="0"/>
              <a:t>було поглиблене вивчення структури мікробіологічної лабораторії, її завдання та можливі напрямки роботи. Ознайомлення з обладнанням мікробіологічної лабораторії. </a:t>
            </a:r>
          </a:p>
          <a:p>
            <a:pPr marL="0" indent="0" algn="ctr">
              <a:buNone/>
            </a:pPr>
            <a:r>
              <a:rPr lang="uk-UA" sz="2400" dirty="0"/>
              <a:t>Оскільки перша зустріч була організована  17 вересня, гуртківці мали змогу обговорити знакову дату в світі мікробіології , а саме Міжнародний день мікроорганізмів.</a:t>
            </a:r>
          </a:p>
          <a:p>
            <a:pPr marL="0" indent="0" algn="ctr">
              <a:buNone/>
            </a:pPr>
            <a:r>
              <a:rPr lang="uk-UA" sz="2400" dirty="0"/>
              <a:t>Практичним завданням такого зібрання постало відпрацювання методик складного </a:t>
            </a:r>
            <a:r>
              <a:rPr lang="uk-UA" sz="2400" dirty="0" err="1"/>
              <a:t>фабування</a:t>
            </a:r>
            <a:r>
              <a:rPr lang="uk-UA" sz="2400" dirty="0"/>
              <a:t>.</a:t>
            </a:r>
          </a:p>
          <a:p>
            <a:pPr marL="0" indent="0" algn="ctr">
              <a:buNone/>
            </a:pPr>
            <a:endParaRPr lang="uk-UA" sz="2400" dirty="0"/>
          </a:p>
        </p:txBody>
      </p:sp>
      <p:pic>
        <p:nvPicPr>
          <p:cNvPr id="5122" name="Picture 2" descr="C:\Users\user\Desktop\НУБіП 1 симестр\Гурток\photo_2023-11-27_19-25-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4012442"/>
            <a:ext cx="3821373" cy="27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УБіП 1 симестр\Гурток\photo_2023-11-27_19-25-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3" y="4012442"/>
            <a:ext cx="3862317" cy="272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НУБіП 1 симестр\Гурток\photo_2023-11-27_19-25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22" y="4380931"/>
            <a:ext cx="3234670" cy="2361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93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91593-B8E0-484C-B8D2-37610308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999"/>
            <a:ext cx="10515600" cy="371855"/>
          </a:xfrm>
        </p:spPr>
        <p:txBody>
          <a:bodyPr>
            <a:normAutofit fontScale="90000"/>
          </a:bodyPr>
          <a:lstStyle/>
          <a:p>
            <a:pPr algn="ctr"/>
            <a:endParaRPr lang="uk-UA" sz="3600" b="1" i="1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0CAD0EE-9B31-41BB-ACA9-457C80058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0320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Метою </a:t>
            </a:r>
            <a:r>
              <a:rPr lang="uk-UA" sz="2400" b="1" dirty="0"/>
              <a:t>другого засідання </a:t>
            </a:r>
            <a:r>
              <a:rPr lang="uk-UA" sz="2400" dirty="0"/>
              <a:t>було </a:t>
            </a:r>
            <a:r>
              <a:rPr lang="ru-RU" sz="2400" dirty="0" err="1"/>
              <a:t>відпрацювання</a:t>
            </a:r>
            <a:r>
              <a:rPr lang="ru-RU" sz="2400" dirty="0"/>
              <a:t> </a:t>
            </a:r>
            <a:r>
              <a:rPr lang="ru-RU" sz="2400" dirty="0" err="1"/>
              <a:t>технік</a:t>
            </a:r>
            <a:r>
              <a:rPr lang="ru-RU" sz="2400" dirty="0"/>
              <a:t> </a:t>
            </a:r>
            <a:r>
              <a:rPr lang="ru-RU" sz="2400" dirty="0" err="1"/>
              <a:t>приготування</a:t>
            </a:r>
            <a:r>
              <a:rPr lang="ru-RU" sz="2400" dirty="0"/>
              <a:t> </a:t>
            </a:r>
            <a:r>
              <a:rPr lang="ru-RU" sz="2400" dirty="0" err="1"/>
              <a:t>поживних</a:t>
            </a:r>
            <a:r>
              <a:rPr lang="ru-RU" sz="2400" dirty="0"/>
              <a:t> </a:t>
            </a:r>
            <a:r>
              <a:rPr lang="ru-RU" sz="2400" dirty="0" err="1"/>
              <a:t>середовищ</a:t>
            </a:r>
            <a:r>
              <a:rPr lang="ru-RU" sz="2400" dirty="0"/>
              <a:t> для </a:t>
            </a:r>
            <a:r>
              <a:rPr lang="ru-RU" sz="2400" dirty="0" err="1"/>
              <a:t>вивчення</a:t>
            </a:r>
            <a:r>
              <a:rPr lang="ru-RU" sz="2400" dirty="0"/>
              <a:t> </a:t>
            </a:r>
            <a:r>
              <a:rPr lang="ru-RU" sz="2400" dirty="0" err="1"/>
              <a:t>біохімічних</a:t>
            </a:r>
            <a:r>
              <a:rPr lang="ru-RU" sz="2400" dirty="0"/>
              <a:t> </a:t>
            </a:r>
            <a:r>
              <a:rPr lang="ru-RU" sz="2400" dirty="0" err="1"/>
              <a:t>властивостей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r>
              <a:rPr lang="ru-RU" sz="2400" dirty="0"/>
              <a:t> та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/>
              <a:t>різними</a:t>
            </a:r>
            <a:r>
              <a:rPr lang="ru-RU" sz="2400" dirty="0"/>
              <a:t> </a:t>
            </a:r>
            <a:r>
              <a:rPr lang="ru-RU" sz="2400" dirty="0" err="1"/>
              <a:t>середовищами</a:t>
            </a:r>
            <a:r>
              <a:rPr lang="ru-RU" sz="2400" dirty="0"/>
              <a:t>, </a:t>
            </a:r>
            <a:r>
              <a:rPr lang="ru-RU" sz="2400" dirty="0" err="1"/>
              <a:t>відповідно</a:t>
            </a:r>
            <a:r>
              <a:rPr lang="ru-RU" sz="2400" dirty="0"/>
              <a:t> до </a:t>
            </a:r>
            <a:r>
              <a:rPr lang="ru-RU" sz="2400" dirty="0" err="1"/>
              <a:t>їх</a:t>
            </a:r>
            <a:r>
              <a:rPr lang="ru-RU" sz="2400" dirty="0"/>
              <a:t> </a:t>
            </a:r>
            <a:r>
              <a:rPr lang="ru-RU" sz="2400" dirty="0" err="1"/>
              <a:t>консистенції</a:t>
            </a:r>
            <a:r>
              <a:rPr lang="ru-RU" sz="2400" dirty="0"/>
              <a:t>, складу та </a:t>
            </a:r>
            <a:r>
              <a:rPr lang="ru-RU" sz="2400" dirty="0" err="1"/>
              <a:t>призначення</a:t>
            </a:r>
            <a:r>
              <a:rPr lang="ru-RU" sz="2400" dirty="0"/>
              <a:t>. </a:t>
            </a:r>
          </a:p>
          <a:p>
            <a:pPr marL="0" indent="0" algn="ctr">
              <a:buNone/>
            </a:pPr>
            <a:r>
              <a:rPr lang="ru-RU" sz="2400" dirty="0" err="1"/>
              <a:t>Гуртківці</a:t>
            </a:r>
            <a:r>
              <a:rPr lang="ru-RU" sz="2400" dirty="0"/>
              <a:t> </a:t>
            </a:r>
            <a:r>
              <a:rPr lang="ru-RU" sz="2400" dirty="0" err="1"/>
              <a:t>мали</a:t>
            </a:r>
            <a:r>
              <a:rPr lang="ru-RU" sz="2400" dirty="0"/>
              <a:t>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вивчити</a:t>
            </a:r>
            <a:r>
              <a:rPr lang="ru-RU" sz="2400" dirty="0"/>
              <a:t> </a:t>
            </a:r>
            <a:r>
              <a:rPr lang="ru-RU" sz="2400" dirty="0" err="1"/>
              <a:t>редукуючі</a:t>
            </a:r>
            <a:r>
              <a:rPr lang="ru-RU" sz="2400" dirty="0"/>
              <a:t> </a:t>
            </a:r>
            <a:r>
              <a:rPr lang="ru-RU" sz="2400" dirty="0" err="1"/>
              <a:t>властивості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 на </a:t>
            </a:r>
            <a:r>
              <a:rPr lang="ru-RU" sz="2400" dirty="0" err="1"/>
              <a:t>основі</a:t>
            </a:r>
            <a:r>
              <a:rPr lang="ru-RU" sz="2400" dirty="0"/>
              <a:t> </a:t>
            </a:r>
            <a:r>
              <a:rPr lang="ru-RU" sz="2400" dirty="0" err="1"/>
              <a:t>середовища</a:t>
            </a:r>
            <a:r>
              <a:rPr lang="ru-RU" sz="2400" dirty="0"/>
              <a:t> </a:t>
            </a:r>
            <a:r>
              <a:rPr lang="ru-RU" sz="2400" dirty="0" err="1"/>
              <a:t>Омельянського</a:t>
            </a:r>
            <a:r>
              <a:rPr lang="ru-RU" sz="2400" dirty="0"/>
              <a:t> та за </a:t>
            </a:r>
            <a:r>
              <a:rPr lang="ru-RU" sz="2400" dirty="0" err="1"/>
              <a:t>допомогою</a:t>
            </a:r>
            <a:r>
              <a:rPr lang="ru-RU" sz="2400" dirty="0"/>
              <a:t> молока.</a:t>
            </a:r>
          </a:p>
          <a:p>
            <a:pPr marL="0" indent="0" algn="ctr">
              <a:buNone/>
            </a:pPr>
            <a:endParaRPr lang="uk-UA" sz="2400" dirty="0"/>
          </a:p>
        </p:txBody>
      </p:sp>
      <p:pic>
        <p:nvPicPr>
          <p:cNvPr id="3075" name="Picture 3" descr="C:\Users\user\Desktop\НУБіП 1 симестр\Гурток\photo_2023-11-27_19-24-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9" y="2947915"/>
            <a:ext cx="4039737" cy="33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НУБіП 1 симестр\Гурток\photo_2023-11-27_19-24-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47915"/>
            <a:ext cx="3616657" cy="33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НУБіП 1 симестр\Гурток\photo_2023-11-27_19-23-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25" y="2947914"/>
            <a:ext cx="3566614" cy="330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54842"/>
            <a:ext cx="10515600" cy="5822121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sz="2400" dirty="0">
                <a:solidFill>
                  <a:prstClr val="black"/>
                </a:solidFill>
              </a:rPr>
              <a:t>Метою </a:t>
            </a:r>
            <a:r>
              <a:rPr lang="uk-UA" sz="2400" b="1" dirty="0">
                <a:solidFill>
                  <a:prstClr val="black"/>
                </a:solidFill>
              </a:rPr>
              <a:t>третього засідання </a:t>
            </a:r>
            <a:r>
              <a:rPr lang="uk-UA" sz="2400" dirty="0">
                <a:solidFill>
                  <a:prstClr val="black"/>
                </a:solidFill>
              </a:rPr>
              <a:t>було вивчення різновидів, х</a:t>
            </a:r>
            <a:r>
              <a:rPr lang="ru-RU" sz="2400" dirty="0" err="1">
                <a:solidFill>
                  <a:prstClr val="black"/>
                </a:solidFill>
              </a:rPr>
              <a:t>арактеристик</a:t>
            </a:r>
            <a:r>
              <a:rPr lang="ru-RU" sz="2400" dirty="0">
                <a:solidFill>
                  <a:prstClr val="black"/>
                </a:solidFill>
              </a:rPr>
              <a:t>, </a:t>
            </a:r>
            <a:r>
              <a:rPr lang="ru-RU" sz="2400" dirty="0" err="1">
                <a:solidFill>
                  <a:prstClr val="black"/>
                </a:solidFill>
              </a:rPr>
              <a:t>призначення</a:t>
            </a:r>
            <a:r>
              <a:rPr lang="ru-RU" sz="2400" dirty="0">
                <a:solidFill>
                  <a:prstClr val="black"/>
                </a:solidFill>
              </a:rPr>
              <a:t> та умов </a:t>
            </a:r>
            <a:r>
              <a:rPr lang="ru-RU" sz="2400" dirty="0" err="1">
                <a:solidFill>
                  <a:prstClr val="black"/>
                </a:solidFill>
              </a:rPr>
              <a:t>виробництва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біопрепаратів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  <a:p>
            <a:pPr marL="0" lvl="0" indent="0" algn="ctr">
              <a:buNone/>
            </a:pPr>
            <a:r>
              <a:rPr lang="ru-RU" sz="2400" dirty="0" err="1">
                <a:solidFill>
                  <a:prstClr val="black"/>
                </a:solidFill>
              </a:rPr>
              <a:t>Студенти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гуртка</a:t>
            </a:r>
            <a:r>
              <a:rPr lang="ru-RU" sz="2400" dirty="0">
                <a:solidFill>
                  <a:prstClr val="black"/>
                </a:solidFill>
              </a:rPr>
              <a:t> «</a:t>
            </a:r>
            <a:r>
              <a:rPr lang="ru-RU" sz="2400" dirty="0" err="1">
                <a:solidFill>
                  <a:prstClr val="black"/>
                </a:solidFill>
              </a:rPr>
              <a:t>Ветеринарна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мікробіологія</a:t>
            </a:r>
            <a:r>
              <a:rPr lang="ru-RU" sz="2400" dirty="0">
                <a:solidFill>
                  <a:prstClr val="black"/>
                </a:solidFill>
              </a:rPr>
              <a:t>» проводили </a:t>
            </a:r>
            <a:r>
              <a:rPr lang="ru-RU" sz="2400" dirty="0" err="1">
                <a:solidFill>
                  <a:prstClr val="black"/>
                </a:solidFill>
              </a:rPr>
              <a:t>мікроскопічні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дослідження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пробіотиків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різного</a:t>
            </a:r>
            <a:r>
              <a:rPr lang="ru-RU" sz="2400" dirty="0">
                <a:solidFill>
                  <a:prstClr val="black"/>
                </a:solidFill>
              </a:rPr>
              <a:t> складу, та </a:t>
            </a:r>
            <a:r>
              <a:rPr lang="ru-RU" sz="2400" dirty="0" err="1">
                <a:solidFill>
                  <a:prstClr val="black"/>
                </a:solidFill>
              </a:rPr>
              <a:t>висів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біопрепаратів</a:t>
            </a:r>
            <a:r>
              <a:rPr lang="ru-RU" sz="2400" dirty="0">
                <a:solidFill>
                  <a:prstClr val="black"/>
                </a:solidFill>
              </a:rPr>
              <a:t> (</a:t>
            </a:r>
            <a:r>
              <a:rPr lang="ru-RU" sz="2400" dirty="0" err="1">
                <a:solidFill>
                  <a:prstClr val="black"/>
                </a:solidFill>
              </a:rPr>
              <a:t>після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його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термообробки</a:t>
            </a:r>
            <a:r>
              <a:rPr lang="ru-RU" sz="2400" dirty="0">
                <a:solidFill>
                  <a:prstClr val="black"/>
                </a:solidFill>
              </a:rPr>
              <a:t>)на </a:t>
            </a:r>
            <a:r>
              <a:rPr lang="ru-RU" sz="2400" dirty="0" err="1">
                <a:solidFill>
                  <a:prstClr val="black"/>
                </a:solidFill>
              </a:rPr>
              <a:t>агарові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середовища</a:t>
            </a:r>
            <a:r>
              <a:rPr lang="ru-RU" sz="2400" dirty="0">
                <a:solidFill>
                  <a:prstClr val="black"/>
                </a:solidFill>
              </a:rPr>
              <a:t> з метою </a:t>
            </a:r>
            <a:r>
              <a:rPr lang="ru-RU" sz="2400" dirty="0" err="1">
                <a:solidFill>
                  <a:prstClr val="black"/>
                </a:solidFill>
              </a:rPr>
              <a:t>виділення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en-US" sz="2400" dirty="0">
                <a:solidFill>
                  <a:prstClr val="black"/>
                </a:solidFill>
              </a:rPr>
              <a:t>Lactobacillus.</a:t>
            </a:r>
            <a:endParaRPr lang="ru-RU" sz="2400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pic>
        <p:nvPicPr>
          <p:cNvPr id="6146" name="Picture 2" descr="C:\Users\user\Desktop\НУБіП 1 симестр\Гурток\photo_2023-11-27_19-25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3" y="2483893"/>
            <a:ext cx="4790364" cy="401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НУБіП 1 симестр\Гурток\photo_2023-11-27_19-25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91" y="2483893"/>
            <a:ext cx="5091661" cy="391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09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26209C3-ACFD-4E16-B564-435FDD982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78" y="1910687"/>
            <a:ext cx="11846256" cy="4947313"/>
          </a:xfrm>
        </p:spPr>
        <p:txBody>
          <a:bodyPr>
            <a:no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Костів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А.А., Радзиховський М.Л., Мельник В.В., Дишкант О.В. Робоче місце ветеринарного фахівця. </a:t>
            </a:r>
            <a:r>
              <a:rPr lang="uk-UA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«Наука, освіта, суспільство очима молодих».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Матеріали XVІ Всеукраїнської науково-практичної конференції здобувачів вищої освіти та молодих учених. Рівненський державний гуманітарний університет, 19 травня 2023 року. Рівне, 2023. С. 73–74.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Ничипорук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С., Радзиховський М.Л., Дишкант О.В. Особливості діагностики туберкульозу у собак. Актуальні питання сьогодення та післявоєнного відновлення сільського господарства та екології: експертно аналітичні складові формування продовольчої стратегії України: збірник матеріалів за підсумками науково-практичної конференції з нагоди 20-ти річчя УЛЯБП АПК НУБіП України (смт Чабани, 2 жовтня 2023 р.). К.: НУБіП України. 2023. С. 133–135.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A3CC23-6FB0-452D-BD8E-D2D5BFCE8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866" y="354842"/>
            <a:ext cx="10508776" cy="1364776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гуртка</a:t>
            </a:r>
            <a:br>
              <a:rPr lang="uk-UA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роведені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 та подальша інтерпретація результатів гуртківців під керівництвом доцента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Ольги Василівни </a:t>
            </a:r>
            <a:r>
              <a:rPr lang="uk-UA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Дишкант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перебувають на стадії наукового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обгрунтуваня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деякі вже опубліковані у збірниках тез, наукових вісниках та фахових журналах, а саме:</a:t>
            </a:r>
            <a:b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627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51B57D-CD44-44A1-862E-8715BBB49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640" y="3507475"/>
            <a:ext cx="7601803" cy="1957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b="1" dirty="0"/>
              <a:t> </a:t>
            </a:r>
            <a:endParaRPr lang="uk-UA" sz="24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5620C72-528C-4089-8B6B-1F7CFA24A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660"/>
            <a:ext cx="10515600" cy="1255594"/>
          </a:xfrm>
        </p:spPr>
        <p:txBody>
          <a:bodyPr>
            <a:normAutofit/>
          </a:bodyPr>
          <a:lstStyle/>
          <a:p>
            <a:pPr algn="ctr"/>
            <a: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гуртка</a:t>
            </a:r>
            <a:br>
              <a:rPr lang="uk-UA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опублікованих наукових статтях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5620C72-528C-4089-8B6B-1F7CFA24ABEB}"/>
              </a:ext>
            </a:extLst>
          </p:cNvPr>
          <p:cNvSpPr txBox="1">
            <a:spLocks/>
          </p:cNvSpPr>
          <p:nvPr/>
        </p:nvSpPr>
        <p:spPr>
          <a:xfrm>
            <a:off x="191069" y="1828800"/>
            <a:ext cx="11205949" cy="466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457200" algn="just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Ничипорук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С.М.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Дишкант О.В.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Радзиховський М.Л.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Мельник В.В.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Сачук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Р.М.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Посттравматичний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стресовий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розлад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собак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воєнного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Науково-технічний бюлетень ДНДКІ ветеринарних препаратів та кормових добавок України і Інституту біології тварин НААН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2023.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24. № 2.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10.36359/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scivp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.2023-24-2.13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Радзиховський М.Л.,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Сокульський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І.М.,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Ушкалов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В.О., Дишкант О.В., Виговська Л.М., Мельник В.В.,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Сачук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Р.М.,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Кацараба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О.А, Андрощук О.А. Мікроскопічні зміни в тонкій кишці цуценят за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парвовірусного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ентериту.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Health Journal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Т.1. № 3 С. 29–35.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10.31073/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onehealthjournal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-04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7104F2AC-A08C-4B8D-8C3A-71A8C7C3C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0" y="122830"/>
            <a:ext cx="5867400" cy="102358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діяльності гуртка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" t="9603" r="9463" b="9144"/>
          <a:stretch/>
        </p:blipFill>
        <p:spPr bwMode="auto">
          <a:xfrm>
            <a:off x="191071" y="3698401"/>
            <a:ext cx="4339988" cy="300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3"/>
          <a:srcRect l="13462" r="13301" b="1369"/>
          <a:stretch/>
        </p:blipFill>
        <p:spPr bwMode="auto">
          <a:xfrm>
            <a:off x="191071" y="232296"/>
            <a:ext cx="4352925" cy="3295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794" y="1264908"/>
            <a:ext cx="3750010" cy="54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820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ADCC440-B08F-4585-9009-53AA8E7CF5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810" y="1143237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400" dirty="0"/>
              <a:t>Варто зауважити, що </a:t>
            </a:r>
            <a:r>
              <a:rPr lang="uk-UA" sz="2400" b="1" dirty="0"/>
              <a:t>гурток «Ветеринарна мікробіологія» </a:t>
            </a:r>
            <a:r>
              <a:rPr lang="uk-UA" sz="2400" dirty="0"/>
              <a:t>– це чудова можливість для студентів здійснювати наукові дослідження з подальшими публікаціями матеріалів, всебічно розвиватися, дискутувати з актуальних питань і проблем у галузі ветеринарної медицини, приємно та корисно проводити власне дозвілля.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1ADDCFA-6CA7-40F2-9176-25387FCB7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uk-UA" sz="3600" b="1" i="1" dirty="0"/>
              <a:t>Висновок</a:t>
            </a:r>
          </a:p>
        </p:txBody>
      </p:sp>
      <p:pic>
        <p:nvPicPr>
          <p:cNvPr id="7170" name="Picture 2" descr="C:\Users\user\Desktop\НУБіП 1 симестр\Гурток\photo_2023-11-27_19-25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60" y="2899869"/>
            <a:ext cx="2934267" cy="36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НУБіП 1 симестр\Гурток\photo_2023-11-27_19-24-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588" y="2899869"/>
            <a:ext cx="4039737" cy="350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user\Desktop\НУБіП 1 симестр\Гурток\photo_2023-11-27_19-24-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604" y="2899869"/>
            <a:ext cx="4384620" cy="367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3030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642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Звіт гуртка «ВЕТЕРИНАРНА МІКРОБІОЛОГІЯ» 2023 за ІІ півріччя</vt:lpstr>
      <vt:lpstr>Основні завдання гуртка:</vt:lpstr>
      <vt:lpstr>Результати діяльності гуртка</vt:lpstr>
      <vt:lpstr>Презентация PowerPoint</vt:lpstr>
      <vt:lpstr>Презентация PowerPoint</vt:lpstr>
      <vt:lpstr>Результати діяльності гуртка Проведені дослідження та подальша інтерпретація результатів гуртківців під керівництвом доцента Ольги Василівни Дишкант перебувають на стадії наукового обгрунтуваня, а деякі вже опубліковані у збірниках тез, наукових вісниках та фахових журналах, а саме: </vt:lpstr>
      <vt:lpstr>Результати діяльності гуртка в опублікованих наукових статтях</vt:lpstr>
      <vt:lpstr>Результати діяльності гуртка</vt:lpstr>
      <vt:lpstr>Висновок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Sofia</dc:creator>
  <cp:lastModifiedBy>zhukovskyi.maksym@gmail.com</cp:lastModifiedBy>
  <cp:revision>24</cp:revision>
  <dcterms:created xsi:type="dcterms:W3CDTF">2022-11-02T18:41:30Z</dcterms:created>
  <dcterms:modified xsi:type="dcterms:W3CDTF">2023-11-27T19:20:55Z</dcterms:modified>
</cp:coreProperties>
</file>